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4" r:id="rId1"/>
  </p:sldMasterIdLst>
  <p:notesMasterIdLst>
    <p:notesMasterId r:id="rId31"/>
  </p:notesMasterIdLst>
  <p:handoutMasterIdLst>
    <p:handoutMasterId r:id="rId32"/>
  </p:handoutMasterIdLst>
  <p:sldIdLst>
    <p:sldId id="300" r:id="rId2"/>
    <p:sldId id="306" r:id="rId3"/>
    <p:sldId id="307" r:id="rId4"/>
    <p:sldId id="308" r:id="rId5"/>
    <p:sldId id="309" r:id="rId6"/>
    <p:sldId id="310" r:id="rId7"/>
    <p:sldId id="335" r:id="rId8"/>
    <p:sldId id="336" r:id="rId9"/>
    <p:sldId id="337" r:id="rId10"/>
    <p:sldId id="339" r:id="rId11"/>
    <p:sldId id="340" r:id="rId12"/>
    <p:sldId id="341" r:id="rId13"/>
    <p:sldId id="311" r:id="rId14"/>
    <p:sldId id="359" r:id="rId15"/>
    <p:sldId id="313" r:id="rId16"/>
    <p:sldId id="314" r:id="rId17"/>
    <p:sldId id="316" r:id="rId18"/>
    <p:sldId id="317" r:id="rId19"/>
    <p:sldId id="342" r:id="rId20"/>
    <p:sldId id="358" r:id="rId21"/>
    <p:sldId id="332" r:id="rId22"/>
    <p:sldId id="331" r:id="rId23"/>
    <p:sldId id="333" r:id="rId24"/>
    <p:sldId id="334" r:id="rId25"/>
    <p:sldId id="320" r:id="rId26"/>
    <p:sldId id="327" r:id="rId27"/>
    <p:sldId id="328" r:id="rId28"/>
    <p:sldId id="329" r:id="rId29"/>
    <p:sldId id="330" r:id="rId30"/>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483"/>
    <a:srgbClr val="0073A3"/>
    <a:srgbClr val="F07D00"/>
    <a:srgbClr val="53CCFF"/>
    <a:srgbClr val="001C4B"/>
    <a:srgbClr val="102D69"/>
    <a:srgbClr val="009EE0"/>
    <a:srgbClr val="000000"/>
    <a:srgbClr val="DCDDDE"/>
    <a:srgbClr val="C7C8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94"/>
  </p:normalViewPr>
  <p:slideViewPr>
    <p:cSldViewPr snapToGrid="0" snapToObjects="1">
      <p:cViewPr varScale="1">
        <p:scale>
          <a:sx n="123" d="100"/>
          <a:sy n="123" d="100"/>
        </p:scale>
        <p:origin x="114" y="360"/>
      </p:cViewPr>
      <p:guideLst/>
    </p:cSldViewPr>
  </p:slideViewPr>
  <p:outlineViewPr>
    <p:cViewPr>
      <p:scale>
        <a:sx n="33" d="100"/>
        <a:sy n="33" d="100"/>
      </p:scale>
      <p:origin x="0" y="-4664"/>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19661534289699"/>
          <c:y val="0.101083891529927"/>
          <c:w val="0.54823974811977105"/>
          <c:h val="0.78082968860195601"/>
        </c:manualLayout>
      </c:layout>
      <c:pieChart>
        <c:varyColors val="1"/>
        <c:ser>
          <c:idx val="0"/>
          <c:order val="0"/>
          <c:tx>
            <c:strRef>
              <c:f>Feuil1!$B$1</c:f>
              <c:strCache>
                <c:ptCount val="1"/>
                <c:pt idx="0">
                  <c:v>Ventes</c:v>
                </c:pt>
              </c:strCache>
            </c:strRef>
          </c:tx>
          <c:dPt>
            <c:idx val="0"/>
            <c:bubble3D val="0"/>
            <c:spPr>
              <a:solidFill>
                <a:schemeClr val="accent1"/>
              </a:solidFill>
              <a:ln w="6350" cap="flat" cmpd="sng" algn="ctr">
                <a:solidFill>
                  <a:schemeClr val="lt1"/>
                </a:solidFill>
                <a:prstDash val="solid"/>
                <a:round/>
              </a:ln>
              <a:effectLst/>
            </c:spPr>
            <c:extLst>
              <c:ext xmlns:c16="http://schemas.microsoft.com/office/drawing/2014/chart" uri="{C3380CC4-5D6E-409C-BE32-E72D297353CC}">
                <c16:uniqueId val="{00000001-48F0-4293-956F-D7C29A06C83C}"/>
              </c:ext>
            </c:extLst>
          </c:dPt>
          <c:dPt>
            <c:idx val="1"/>
            <c:bubble3D val="0"/>
            <c:spPr>
              <a:solidFill>
                <a:srgbClr val="0073A3"/>
              </a:solidFill>
              <a:ln w="6350" cap="flat" cmpd="sng" algn="ctr">
                <a:solidFill>
                  <a:schemeClr val="lt1"/>
                </a:solidFill>
                <a:prstDash val="solid"/>
                <a:round/>
              </a:ln>
              <a:effectLst/>
            </c:spPr>
            <c:extLst>
              <c:ext xmlns:c16="http://schemas.microsoft.com/office/drawing/2014/chart" uri="{C3380CC4-5D6E-409C-BE32-E72D297353CC}">
                <c16:uniqueId val="{00000003-48F0-4293-956F-D7C29A06C83C}"/>
              </c:ext>
            </c:extLst>
          </c:dPt>
          <c:dPt>
            <c:idx val="2"/>
            <c:bubble3D val="0"/>
            <c:explosion val="2"/>
            <c:spPr>
              <a:solidFill>
                <a:schemeClr val="accent3"/>
              </a:solidFill>
              <a:ln w="6350" cap="flat" cmpd="sng" algn="ctr">
                <a:solidFill>
                  <a:schemeClr val="lt1"/>
                </a:solidFill>
                <a:prstDash val="solid"/>
                <a:round/>
              </a:ln>
              <a:effectLst/>
            </c:spPr>
            <c:extLst>
              <c:ext xmlns:c16="http://schemas.microsoft.com/office/drawing/2014/chart" uri="{C3380CC4-5D6E-409C-BE32-E72D297353CC}">
                <c16:uniqueId val="{00000005-48F0-4293-956F-D7C29A06C83C}"/>
              </c:ext>
            </c:extLst>
          </c:dPt>
          <c:dLbls>
            <c:spPr>
              <a:noFill/>
              <a:ln>
                <a:noFill/>
              </a:ln>
              <a:effectLst/>
            </c:spPr>
            <c:txPr>
              <a:bodyPr rot="0" spcFirstLastPara="1" vertOverflow="ellipsis" vert="horz" wrap="square" anchor="ctr" anchorCtr="1"/>
              <a:lstStyle/>
              <a:p>
                <a:pPr rtl="0">
                  <a:defRPr sz="700"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Feuil1!$A$2:$A$4</c:f>
              <c:strCache>
                <c:ptCount val="3"/>
                <c:pt idx="0">
                  <c:v>Actions</c:v>
                </c:pt>
                <c:pt idx="1">
                  <c:v>Obligations</c:v>
                </c:pt>
                <c:pt idx="2">
                  <c:v>Produits de trésorerie</c:v>
                </c:pt>
              </c:strCache>
            </c:strRef>
          </c:cat>
          <c:val>
            <c:numRef>
              <c:f>Feuil1!$B$2:$B$4</c:f>
              <c:numCache>
                <c:formatCode>0%</c:formatCode>
                <c:ptCount val="3"/>
                <c:pt idx="0">
                  <c:v>0.4</c:v>
                </c:pt>
                <c:pt idx="1">
                  <c:v>0.5</c:v>
                </c:pt>
                <c:pt idx="2">
                  <c:v>0.1</c:v>
                </c:pt>
              </c:numCache>
            </c:numRef>
          </c:val>
          <c:extLst>
            <c:ext xmlns:c16="http://schemas.microsoft.com/office/drawing/2014/chart" uri="{C3380CC4-5D6E-409C-BE32-E72D297353CC}">
              <c16:uniqueId val="{00000006-48F0-4293-956F-D7C29A06C83C}"/>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6350" cap="flat" cmpd="sng" algn="ctr">
      <a:noFill/>
      <a:prstDash val="solid"/>
      <a:miter lim="800000"/>
    </a:ln>
    <a:effectLst/>
  </c:spPr>
  <c:txPr>
    <a:bodyPr/>
    <a:lstStyle/>
    <a:p>
      <a:pPr rtl="0">
        <a:defRPr sz="700" b="1">
          <a:solidFill>
            <a:schemeClr val="bg1"/>
          </a:solidFill>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19661534289699"/>
          <c:y val="0.101083891529927"/>
          <c:w val="0.54823974811977105"/>
          <c:h val="0.78082968860195601"/>
        </c:manualLayout>
      </c:layout>
      <c:pieChart>
        <c:varyColors val="1"/>
        <c:ser>
          <c:idx val="0"/>
          <c:order val="0"/>
          <c:tx>
            <c:strRef>
              <c:f>Feuil1!$B$1</c:f>
              <c:strCache>
                <c:ptCount val="1"/>
                <c:pt idx="0">
                  <c:v>Ventes</c:v>
                </c:pt>
              </c:strCache>
            </c:strRef>
          </c:tx>
          <c:dPt>
            <c:idx val="0"/>
            <c:bubble3D val="0"/>
            <c:spPr>
              <a:solidFill>
                <a:schemeClr val="accent1"/>
              </a:solidFill>
              <a:ln w="6350" cap="flat" cmpd="sng" algn="ctr">
                <a:solidFill>
                  <a:schemeClr val="lt1"/>
                </a:solidFill>
                <a:prstDash val="solid"/>
                <a:round/>
              </a:ln>
              <a:effectLst/>
            </c:spPr>
            <c:extLst>
              <c:ext xmlns:c16="http://schemas.microsoft.com/office/drawing/2014/chart" uri="{C3380CC4-5D6E-409C-BE32-E72D297353CC}">
                <c16:uniqueId val="{00000001-2BAF-420B-A183-CCB5D1DD0CB2}"/>
              </c:ext>
            </c:extLst>
          </c:dPt>
          <c:dPt>
            <c:idx val="1"/>
            <c:bubble3D val="0"/>
            <c:spPr>
              <a:solidFill>
                <a:srgbClr val="0073A3"/>
              </a:solidFill>
              <a:ln w="6350" cap="flat" cmpd="sng" algn="ctr">
                <a:solidFill>
                  <a:schemeClr val="lt1"/>
                </a:solidFill>
                <a:prstDash val="solid"/>
                <a:round/>
              </a:ln>
              <a:effectLst/>
            </c:spPr>
            <c:extLst>
              <c:ext xmlns:c16="http://schemas.microsoft.com/office/drawing/2014/chart" uri="{C3380CC4-5D6E-409C-BE32-E72D297353CC}">
                <c16:uniqueId val="{00000003-2BAF-420B-A183-CCB5D1DD0CB2}"/>
              </c:ext>
            </c:extLst>
          </c:dPt>
          <c:dPt>
            <c:idx val="2"/>
            <c:bubble3D val="0"/>
            <c:spPr>
              <a:solidFill>
                <a:schemeClr val="accent3"/>
              </a:solidFill>
              <a:ln w="6350" cap="flat" cmpd="sng" algn="ctr">
                <a:solidFill>
                  <a:schemeClr val="lt1"/>
                </a:solidFill>
                <a:prstDash val="solid"/>
                <a:round/>
              </a:ln>
              <a:effectLst/>
            </c:spPr>
            <c:extLst>
              <c:ext xmlns:c16="http://schemas.microsoft.com/office/drawing/2014/chart" uri="{C3380CC4-5D6E-409C-BE32-E72D297353CC}">
                <c16:uniqueId val="{00000005-2BAF-420B-A183-CCB5D1DD0CB2}"/>
              </c:ext>
            </c:extLst>
          </c:dPt>
          <c:dLbls>
            <c:dLbl>
              <c:idx val="0"/>
              <c:layout>
                <c:manualLayout>
                  <c:x val="-8.4491209563994404E-2"/>
                  <c:y val="0.142944022906757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AF-420B-A183-CCB5D1DD0CB2}"/>
                </c:ext>
              </c:extLst>
            </c:dLbl>
            <c:dLbl>
              <c:idx val="1"/>
              <c:layout>
                <c:manualLayout>
                  <c:x val="-0.14815330520393799"/>
                  <c:y val="-0.194719911197498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BAF-420B-A183-CCB5D1DD0CB2}"/>
                </c:ext>
              </c:extLst>
            </c:dLbl>
            <c:dLbl>
              <c:idx val="2"/>
              <c:layout>
                <c:manualLayout>
                  <c:x val="0.187491912798875"/>
                  <c:y val="0.1000650213988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BAF-420B-A183-CCB5D1DD0CB2}"/>
                </c:ext>
              </c:extLst>
            </c:dLbl>
            <c:dLbl>
              <c:idx val="3"/>
              <c:layout>
                <c:manualLayout>
                  <c:x val="6.6231012658227797E-2"/>
                  <c:y val="0.11655241935483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BAF-420B-A183-CCB5D1DD0CB2}"/>
                </c:ext>
              </c:extLst>
            </c:dLbl>
            <c:dLbl>
              <c:idx val="4"/>
              <c:layout>
                <c:manualLayout>
                  <c:x val="3.4291842475386802E-2"/>
                  <c:y val="0.144409946236559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BAF-420B-A183-CCB5D1DD0CB2}"/>
                </c:ext>
              </c:extLst>
            </c:dLbl>
            <c:spPr>
              <a:noFill/>
              <a:ln>
                <a:noFill/>
              </a:ln>
              <a:effectLst/>
            </c:spPr>
            <c:txPr>
              <a:bodyPr rot="0" spcFirstLastPara="1" vertOverflow="ellipsis" vert="horz" wrap="square" anchor="ctr" anchorCtr="1"/>
              <a:lstStyle/>
              <a:p>
                <a:pPr rtl="0">
                  <a:defRPr sz="7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Feuil1!$A$2:$A$4</c:f>
              <c:strCache>
                <c:ptCount val="3"/>
                <c:pt idx="0">
                  <c:v>Actions</c:v>
                </c:pt>
                <c:pt idx="1">
                  <c:v>Obligations</c:v>
                </c:pt>
                <c:pt idx="2">
                  <c:v>Produits de trésorerie</c:v>
                </c:pt>
              </c:strCache>
            </c:strRef>
          </c:cat>
          <c:val>
            <c:numRef>
              <c:f>Feuil1!$B$2:$B$4</c:f>
              <c:numCache>
                <c:formatCode>0%</c:formatCode>
                <c:ptCount val="3"/>
                <c:pt idx="0">
                  <c:v>0.1</c:v>
                </c:pt>
                <c:pt idx="1">
                  <c:v>0.55000000000000004</c:v>
                </c:pt>
                <c:pt idx="2">
                  <c:v>0.35</c:v>
                </c:pt>
              </c:numCache>
            </c:numRef>
          </c:val>
          <c:extLst>
            <c:ext xmlns:c16="http://schemas.microsoft.com/office/drawing/2014/chart" uri="{C3380CC4-5D6E-409C-BE32-E72D297353CC}">
              <c16:uniqueId val="{00000008-2BAF-420B-A183-CCB5D1DD0CB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6350" cap="flat" cmpd="sng" algn="ctr">
      <a:noFill/>
      <a:prstDash val="solid"/>
      <a:miter lim="800000"/>
    </a:ln>
    <a:effectLst/>
  </c:spPr>
  <c:txPr>
    <a:bodyPr/>
    <a:lstStyle/>
    <a:p>
      <a:pPr rtl="0">
        <a:defRPr sz="700">
          <a:solidFill>
            <a:schemeClr val="bg1"/>
          </a:solidFill>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1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1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5C2663-9FAE-6346-9FDE-52ACD264882B}" type="datetimeFigureOut">
              <a:rPr lang="fr-FR" smtClean="0"/>
              <a:t>04/09/2024</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09F841-1EC4-7745-A2A1-241C3184D275}" type="slidenum">
              <a:rPr lang="fr-FR" smtClean="0"/>
              <a:t>‹#›</a:t>
            </a:fld>
            <a:endParaRPr lang="fr-FR"/>
          </a:p>
        </p:txBody>
      </p:sp>
    </p:spTree>
    <p:extLst>
      <p:ext uri="{BB962C8B-B14F-4D97-AF65-F5344CB8AC3E}">
        <p14:creationId xmlns:p14="http://schemas.microsoft.com/office/powerpoint/2010/main" val="1375377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ABE3DF-9B42-6F42-B595-8789B0F99C6A}" type="datetimeFigureOut">
              <a:rPr lang="fr-FR" smtClean="0"/>
              <a:t>04/09/2024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4CB9D9-8607-4446-80EE-4BEFE06B9BD3}" type="slidenum">
              <a:rPr lang="fr-FR" smtClean="0"/>
              <a:t>‹#›</a:t>
            </a:fld>
            <a:endParaRPr lang="fr-FR"/>
          </a:p>
        </p:txBody>
      </p:sp>
    </p:spTree>
    <p:extLst>
      <p:ext uri="{BB962C8B-B14F-4D97-AF65-F5344CB8AC3E}">
        <p14:creationId xmlns:p14="http://schemas.microsoft.com/office/powerpoint/2010/main" val="349098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0808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94CB9D9-8607-4446-80EE-4BEFE06B9BD3}" type="slidenum">
              <a:rPr lang="fr-FR" smtClean="0"/>
              <a:t>11</a:t>
            </a:fld>
            <a:endParaRPr lang="fr-FR"/>
          </a:p>
        </p:txBody>
      </p:sp>
    </p:spTree>
    <p:extLst>
      <p:ext uri="{BB962C8B-B14F-4D97-AF65-F5344CB8AC3E}">
        <p14:creationId xmlns:p14="http://schemas.microsoft.com/office/powerpoint/2010/main" val="3864380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LU" dirty="0"/>
          </a:p>
        </p:txBody>
      </p:sp>
    </p:spTree>
    <p:extLst>
      <p:ext uri="{BB962C8B-B14F-4D97-AF65-F5344CB8AC3E}">
        <p14:creationId xmlns:p14="http://schemas.microsoft.com/office/powerpoint/2010/main" val="3257300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94CB9D9-8607-4446-80EE-4BEFE06B9BD3}" type="slidenum">
              <a:rPr lang="fr-FR" smtClean="0"/>
              <a:t>13</a:t>
            </a:fld>
            <a:endParaRPr lang="fr-FR"/>
          </a:p>
        </p:txBody>
      </p:sp>
    </p:spTree>
    <p:extLst>
      <p:ext uri="{BB962C8B-B14F-4D97-AF65-F5344CB8AC3E}">
        <p14:creationId xmlns:p14="http://schemas.microsoft.com/office/powerpoint/2010/main" val="2184125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81801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75522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94CB9D9-8607-4446-80EE-4BEFE06B9BD3}" type="slidenum">
              <a:rPr lang="fr-FR" smtClean="0"/>
              <a:t>16</a:t>
            </a:fld>
            <a:endParaRPr lang="fr-FR"/>
          </a:p>
        </p:txBody>
      </p:sp>
    </p:spTree>
    <p:extLst>
      <p:ext uri="{BB962C8B-B14F-4D97-AF65-F5344CB8AC3E}">
        <p14:creationId xmlns:p14="http://schemas.microsoft.com/office/powerpoint/2010/main" val="177409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94CB9D9-8607-4446-80EE-4BEFE06B9BD3}" type="slidenum">
              <a:rPr lang="fr-FR" smtClean="0"/>
              <a:t>17</a:t>
            </a:fld>
            <a:endParaRPr lang="fr-FR"/>
          </a:p>
        </p:txBody>
      </p:sp>
    </p:spTree>
    <p:extLst>
      <p:ext uri="{BB962C8B-B14F-4D97-AF65-F5344CB8AC3E}">
        <p14:creationId xmlns:p14="http://schemas.microsoft.com/office/powerpoint/2010/main" val="2406010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94CB9D9-8607-4446-80EE-4BEFE06B9BD3}" type="slidenum">
              <a:rPr lang="fr-FR" smtClean="0"/>
              <a:t>18</a:t>
            </a:fld>
            <a:endParaRPr lang="fr-FR"/>
          </a:p>
        </p:txBody>
      </p:sp>
    </p:spTree>
    <p:extLst>
      <p:ext uri="{BB962C8B-B14F-4D97-AF65-F5344CB8AC3E}">
        <p14:creationId xmlns:p14="http://schemas.microsoft.com/office/powerpoint/2010/main" val="1904342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94CB9D9-8607-4446-80EE-4BEFE06B9BD3}" type="slidenum">
              <a:rPr lang="fr-FR" smtClean="0"/>
              <a:t>19</a:t>
            </a:fld>
            <a:endParaRPr lang="fr-FR"/>
          </a:p>
        </p:txBody>
      </p:sp>
    </p:spTree>
    <p:extLst>
      <p:ext uri="{BB962C8B-B14F-4D97-AF65-F5344CB8AC3E}">
        <p14:creationId xmlns:p14="http://schemas.microsoft.com/office/powerpoint/2010/main" val="2999986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52505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94CB9D9-8607-4446-80EE-4BEFE06B9BD3}" type="slidenum">
              <a:rPr lang="fr-FR" smtClean="0"/>
              <a:t>3</a:t>
            </a:fld>
            <a:endParaRPr lang="fr-FR"/>
          </a:p>
        </p:txBody>
      </p:sp>
    </p:spTree>
    <p:extLst>
      <p:ext uri="{BB962C8B-B14F-4D97-AF65-F5344CB8AC3E}">
        <p14:creationId xmlns:p14="http://schemas.microsoft.com/office/powerpoint/2010/main" val="2873937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94CB9D9-8607-4446-80EE-4BEFE06B9BD3}" type="slidenum">
              <a:rPr lang="fr-FR" smtClean="0"/>
              <a:t>21</a:t>
            </a:fld>
            <a:endParaRPr lang="fr-FR"/>
          </a:p>
        </p:txBody>
      </p:sp>
    </p:spTree>
    <p:extLst>
      <p:ext uri="{BB962C8B-B14F-4D97-AF65-F5344CB8AC3E}">
        <p14:creationId xmlns:p14="http://schemas.microsoft.com/office/powerpoint/2010/main" val="1834401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94CB9D9-8607-4446-80EE-4BEFE06B9BD3}" type="slidenum">
              <a:rPr lang="fr-FR" smtClean="0"/>
              <a:t>22</a:t>
            </a:fld>
            <a:endParaRPr lang="fr-FR"/>
          </a:p>
        </p:txBody>
      </p:sp>
    </p:spTree>
    <p:extLst>
      <p:ext uri="{BB962C8B-B14F-4D97-AF65-F5344CB8AC3E}">
        <p14:creationId xmlns:p14="http://schemas.microsoft.com/office/powerpoint/2010/main" val="2336072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94CB9D9-8607-4446-80EE-4BEFE06B9BD3}" type="slidenum">
              <a:rPr lang="fr-FR" smtClean="0"/>
              <a:t>23</a:t>
            </a:fld>
            <a:endParaRPr lang="fr-FR"/>
          </a:p>
        </p:txBody>
      </p:sp>
    </p:spTree>
    <p:extLst>
      <p:ext uri="{BB962C8B-B14F-4D97-AF65-F5344CB8AC3E}">
        <p14:creationId xmlns:p14="http://schemas.microsoft.com/office/powerpoint/2010/main" val="3034680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94CB9D9-8607-4446-80EE-4BEFE06B9BD3}" type="slidenum">
              <a:rPr lang="fr-FR" smtClean="0"/>
              <a:t>24</a:t>
            </a:fld>
            <a:endParaRPr lang="fr-FR"/>
          </a:p>
        </p:txBody>
      </p:sp>
    </p:spTree>
    <p:extLst>
      <p:ext uri="{BB962C8B-B14F-4D97-AF65-F5344CB8AC3E}">
        <p14:creationId xmlns:p14="http://schemas.microsoft.com/office/powerpoint/2010/main" val="115564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94CB9D9-8607-4446-80EE-4BEFE06B9BD3}" type="slidenum">
              <a:rPr lang="fr-FR" smtClean="0"/>
              <a:t>25</a:t>
            </a:fld>
            <a:endParaRPr lang="fr-FR"/>
          </a:p>
        </p:txBody>
      </p:sp>
    </p:spTree>
    <p:extLst>
      <p:ext uri="{BB962C8B-B14F-4D97-AF65-F5344CB8AC3E}">
        <p14:creationId xmlns:p14="http://schemas.microsoft.com/office/powerpoint/2010/main" val="4240340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94CB9D9-8607-4446-80EE-4BEFE06B9BD3}" type="slidenum">
              <a:rPr lang="fr-FR" smtClean="0"/>
              <a:t>26</a:t>
            </a:fld>
            <a:endParaRPr lang="fr-FR"/>
          </a:p>
        </p:txBody>
      </p:sp>
    </p:spTree>
    <p:extLst>
      <p:ext uri="{BB962C8B-B14F-4D97-AF65-F5344CB8AC3E}">
        <p14:creationId xmlns:p14="http://schemas.microsoft.com/office/powerpoint/2010/main" val="6252989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94CB9D9-8607-4446-80EE-4BEFE06B9BD3}" type="slidenum">
              <a:rPr lang="fr-FR" smtClean="0"/>
              <a:t>27</a:t>
            </a:fld>
            <a:endParaRPr lang="fr-FR"/>
          </a:p>
        </p:txBody>
      </p:sp>
    </p:spTree>
    <p:extLst>
      <p:ext uri="{BB962C8B-B14F-4D97-AF65-F5344CB8AC3E}">
        <p14:creationId xmlns:p14="http://schemas.microsoft.com/office/powerpoint/2010/main" val="33134768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94CB9D9-8607-4446-80EE-4BEFE06B9BD3}" type="slidenum">
              <a:rPr lang="fr-FR" smtClean="0"/>
              <a:t>28</a:t>
            </a:fld>
            <a:endParaRPr lang="fr-FR"/>
          </a:p>
        </p:txBody>
      </p:sp>
    </p:spTree>
    <p:extLst>
      <p:ext uri="{BB962C8B-B14F-4D97-AF65-F5344CB8AC3E}">
        <p14:creationId xmlns:p14="http://schemas.microsoft.com/office/powerpoint/2010/main" val="21168229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94CB9D9-8607-4446-80EE-4BEFE06B9BD3}" type="slidenum">
              <a:rPr lang="fr-FR" smtClean="0"/>
              <a:t>29</a:t>
            </a:fld>
            <a:endParaRPr lang="fr-FR"/>
          </a:p>
        </p:txBody>
      </p:sp>
    </p:spTree>
    <p:extLst>
      <p:ext uri="{BB962C8B-B14F-4D97-AF65-F5344CB8AC3E}">
        <p14:creationId xmlns:p14="http://schemas.microsoft.com/office/powerpoint/2010/main" val="2214004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94CB9D9-8607-4446-80EE-4BEFE06B9BD3}" type="slidenum">
              <a:rPr lang="fr-FR" smtClean="0"/>
              <a:t>4</a:t>
            </a:fld>
            <a:endParaRPr lang="fr-FR"/>
          </a:p>
        </p:txBody>
      </p:sp>
    </p:spTree>
    <p:extLst>
      <p:ext uri="{BB962C8B-B14F-4D97-AF65-F5344CB8AC3E}">
        <p14:creationId xmlns:p14="http://schemas.microsoft.com/office/powerpoint/2010/main" val="360126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94CB9D9-8607-4446-80EE-4BEFE06B9BD3}" type="slidenum">
              <a:rPr lang="fr-FR" smtClean="0"/>
              <a:t>5</a:t>
            </a:fld>
            <a:endParaRPr lang="fr-FR"/>
          </a:p>
        </p:txBody>
      </p:sp>
    </p:spTree>
    <p:extLst>
      <p:ext uri="{BB962C8B-B14F-4D97-AF65-F5344CB8AC3E}">
        <p14:creationId xmlns:p14="http://schemas.microsoft.com/office/powerpoint/2010/main" val="3930497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94CB9D9-8607-4446-80EE-4BEFE06B9BD3}" type="slidenum">
              <a:rPr lang="fr-FR" smtClean="0"/>
              <a:t>6</a:t>
            </a:fld>
            <a:endParaRPr lang="fr-FR"/>
          </a:p>
        </p:txBody>
      </p:sp>
    </p:spTree>
    <p:extLst>
      <p:ext uri="{BB962C8B-B14F-4D97-AF65-F5344CB8AC3E}">
        <p14:creationId xmlns:p14="http://schemas.microsoft.com/office/powerpoint/2010/main" val="4080769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94CB9D9-8607-4446-80EE-4BEFE06B9BD3}" type="slidenum">
              <a:rPr lang="fr-FR" smtClean="0"/>
              <a:t>7</a:t>
            </a:fld>
            <a:endParaRPr lang="fr-FR"/>
          </a:p>
        </p:txBody>
      </p:sp>
    </p:spTree>
    <p:extLst>
      <p:ext uri="{BB962C8B-B14F-4D97-AF65-F5344CB8AC3E}">
        <p14:creationId xmlns:p14="http://schemas.microsoft.com/office/powerpoint/2010/main" val="3994279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94CB9D9-8607-4446-80EE-4BEFE06B9BD3}" type="slidenum">
              <a:rPr lang="fr-FR" smtClean="0"/>
              <a:t>8</a:t>
            </a:fld>
            <a:endParaRPr lang="fr-FR"/>
          </a:p>
        </p:txBody>
      </p:sp>
    </p:spTree>
    <p:extLst>
      <p:ext uri="{BB962C8B-B14F-4D97-AF65-F5344CB8AC3E}">
        <p14:creationId xmlns:p14="http://schemas.microsoft.com/office/powerpoint/2010/main" val="1014437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94CB9D9-8607-4446-80EE-4BEFE06B9BD3}" type="slidenum">
              <a:rPr lang="fr-FR" smtClean="0"/>
              <a:t>9</a:t>
            </a:fld>
            <a:endParaRPr lang="fr-FR"/>
          </a:p>
        </p:txBody>
      </p:sp>
    </p:spTree>
    <p:extLst>
      <p:ext uri="{BB962C8B-B14F-4D97-AF65-F5344CB8AC3E}">
        <p14:creationId xmlns:p14="http://schemas.microsoft.com/office/powerpoint/2010/main" val="1007542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94CB9D9-8607-4446-80EE-4BEFE06B9BD3}" type="slidenum">
              <a:rPr lang="fr-FR" smtClean="0"/>
              <a:t>10</a:t>
            </a:fld>
            <a:endParaRPr lang="fr-FR"/>
          </a:p>
        </p:txBody>
      </p:sp>
    </p:spTree>
    <p:extLst>
      <p:ext uri="{BB962C8B-B14F-4D97-AF65-F5344CB8AC3E}">
        <p14:creationId xmlns:p14="http://schemas.microsoft.com/office/powerpoint/2010/main" val="40444945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blank-1">
    <p:spTree>
      <p:nvGrpSpPr>
        <p:cNvPr id="1" name=""/>
        <p:cNvGrpSpPr/>
        <p:nvPr/>
      </p:nvGrpSpPr>
      <p:grpSpPr>
        <a:xfrm>
          <a:off x="0" y="0"/>
          <a:ext cx="0" cy="0"/>
          <a:chOff x="0" y="0"/>
          <a:chExt cx="0" cy="0"/>
        </a:xfrm>
      </p:grpSpPr>
      <p:sp>
        <p:nvSpPr>
          <p:cNvPr id="2" name="Title 1"/>
          <p:cNvSpPr>
            <a:spLocks noGrp="1"/>
          </p:cNvSpPr>
          <p:nvPr>
            <p:ph type="ctrTitle"/>
          </p:nvPr>
        </p:nvSpPr>
        <p:spPr>
          <a:xfrm>
            <a:off x="1285199" y="2358221"/>
            <a:ext cx="5975835" cy="724826"/>
          </a:xfrm>
        </p:spPr>
        <p:txBody>
          <a:bodyPr anchor="b" anchorCtr="0">
            <a:noAutofit/>
          </a:bodyPr>
          <a:lstStyle>
            <a:lvl1pPr algn="l">
              <a:lnSpc>
                <a:spcPts val="2900"/>
              </a:lnSpc>
              <a:defRPr sz="2500" b="1" spc="-10" baseline="0">
                <a:solidFill>
                  <a:srgbClr val="001C4B"/>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fr-FR" noProof="0" dirty="0"/>
          </a:p>
        </p:txBody>
      </p:sp>
      <p:sp>
        <p:nvSpPr>
          <p:cNvPr id="3" name="Subtitle 2"/>
          <p:cNvSpPr>
            <a:spLocks noGrp="1"/>
          </p:cNvSpPr>
          <p:nvPr>
            <p:ph type="subTitle" idx="1"/>
          </p:nvPr>
        </p:nvSpPr>
        <p:spPr>
          <a:xfrm>
            <a:off x="1285200" y="3270572"/>
            <a:ext cx="5975836" cy="559423"/>
          </a:xfrm>
        </p:spPr>
        <p:txBody>
          <a:bodyPr>
            <a:noAutofit/>
          </a:bodyPr>
          <a:lstStyle>
            <a:lvl1pPr marL="0" indent="0" algn="l">
              <a:spcBef>
                <a:spcPts val="0"/>
              </a:spcBef>
              <a:buNone/>
              <a:defRPr sz="1300" b="0" i="0" spc="-10" baseline="0">
                <a:solidFill>
                  <a:srgbClr val="001C4B"/>
                </a:solidFill>
                <a:latin typeface="Noto Sans Med" panose="020B0502040504020204" pitchFamily="34" charset="0"/>
                <a:ea typeface="Noto Sans Med" panose="020B0502040504020204" pitchFamily="34" charset="0"/>
                <a:cs typeface="Noto Sans Med" panose="020B0502040504020204" pitchFamily="34" charset="0"/>
              </a:defRPr>
            </a:lvl1pPr>
            <a:lvl2pPr marL="342857" indent="0" algn="ctr">
              <a:buNone/>
              <a:defRPr sz="1500"/>
            </a:lvl2pPr>
            <a:lvl3pPr marL="685715" indent="0" algn="ctr">
              <a:buNone/>
              <a:defRPr sz="1350"/>
            </a:lvl3pPr>
            <a:lvl4pPr marL="1028573" indent="0" algn="ctr">
              <a:buNone/>
              <a:defRPr sz="1200"/>
            </a:lvl4pPr>
            <a:lvl5pPr marL="1371431" indent="0" algn="ctr">
              <a:buNone/>
              <a:defRPr sz="1200"/>
            </a:lvl5pPr>
            <a:lvl6pPr marL="1714289" indent="0" algn="ctr">
              <a:buNone/>
              <a:defRPr sz="1200"/>
            </a:lvl6pPr>
            <a:lvl7pPr marL="2057144" indent="0" algn="ctr">
              <a:buNone/>
              <a:defRPr sz="1200"/>
            </a:lvl7pPr>
            <a:lvl8pPr marL="2400002" indent="0" algn="ctr">
              <a:buNone/>
              <a:defRPr sz="1200"/>
            </a:lvl8pPr>
            <a:lvl9pPr marL="2742860" indent="0" algn="ctr">
              <a:buNone/>
              <a:defRPr sz="1200"/>
            </a:lvl9pPr>
          </a:lstStyle>
          <a:p>
            <a:r>
              <a:rPr lang="en-US"/>
              <a:t>Click to edit Master subtitle style</a:t>
            </a:r>
            <a:endParaRPr lang="en-US" dirty="0"/>
          </a:p>
        </p:txBody>
      </p:sp>
      <p:sp>
        <p:nvSpPr>
          <p:cNvPr id="12" name="Rectangle 11">
            <a:extLst>
              <a:ext uri="{FF2B5EF4-FFF2-40B4-BE49-F238E27FC236}">
                <a16:creationId xmlns:a16="http://schemas.microsoft.com/office/drawing/2014/main" id="{AEFD43DB-60F0-69E5-0E6E-39DAC8F580D6}"/>
              </a:ext>
            </a:extLst>
          </p:cNvPr>
          <p:cNvSpPr>
            <a:spLocks noChangeAspect="1"/>
          </p:cNvSpPr>
          <p:nvPr userDrawn="1"/>
        </p:nvSpPr>
        <p:spPr>
          <a:xfrm>
            <a:off x="-3" y="-1"/>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06211952-6EFD-1268-B0D8-5D1EA9A036DA}"/>
              </a:ext>
            </a:extLst>
          </p:cNvPr>
          <p:cNvSpPr>
            <a:spLocks noChangeAspect="1"/>
          </p:cNvSpPr>
          <p:nvPr userDrawn="1"/>
        </p:nvSpPr>
        <p:spPr>
          <a:xfrm>
            <a:off x="0" y="428609"/>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69892B6F-9A39-8FF4-F99C-3D45A9DDD8CC}"/>
              </a:ext>
            </a:extLst>
          </p:cNvPr>
          <p:cNvSpPr>
            <a:spLocks noChangeAspect="1"/>
          </p:cNvSpPr>
          <p:nvPr userDrawn="1"/>
        </p:nvSpPr>
        <p:spPr>
          <a:xfrm>
            <a:off x="853399" y="-1"/>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39B1B74D-F7A7-427F-4C42-2E65F73D513D}"/>
              </a:ext>
            </a:extLst>
          </p:cNvPr>
          <p:cNvSpPr>
            <a:spLocks noChangeAspect="1"/>
          </p:cNvSpPr>
          <p:nvPr userDrawn="1"/>
        </p:nvSpPr>
        <p:spPr>
          <a:xfrm>
            <a:off x="-3" y="857009"/>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F210BEFD-109F-37DE-ED0B-3CC93589B2DE}"/>
              </a:ext>
            </a:extLst>
          </p:cNvPr>
          <p:cNvSpPr>
            <a:spLocks noChangeAspect="1"/>
          </p:cNvSpPr>
          <p:nvPr userDrawn="1"/>
        </p:nvSpPr>
        <p:spPr>
          <a:xfrm>
            <a:off x="0" y="1285619"/>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071C3FFE-4231-78CA-D32E-0CB00040402B}"/>
              </a:ext>
            </a:extLst>
          </p:cNvPr>
          <p:cNvSpPr>
            <a:spLocks noChangeAspect="1"/>
          </p:cNvSpPr>
          <p:nvPr userDrawn="1"/>
        </p:nvSpPr>
        <p:spPr>
          <a:xfrm>
            <a:off x="-3" y="1714229"/>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D7FB0309-AAC2-B57E-8D00-2D7697DD14AF}"/>
              </a:ext>
            </a:extLst>
          </p:cNvPr>
          <p:cNvSpPr>
            <a:spLocks noChangeAspect="1"/>
          </p:cNvSpPr>
          <p:nvPr userDrawn="1"/>
        </p:nvSpPr>
        <p:spPr>
          <a:xfrm>
            <a:off x="0" y="2142839"/>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2240B5A4-42DE-8A14-36D6-AFB428B9B1C1}"/>
              </a:ext>
            </a:extLst>
          </p:cNvPr>
          <p:cNvSpPr>
            <a:spLocks noChangeAspect="1"/>
          </p:cNvSpPr>
          <p:nvPr userDrawn="1"/>
        </p:nvSpPr>
        <p:spPr>
          <a:xfrm>
            <a:off x="-3" y="2571239"/>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orme libre 20">
            <a:extLst>
              <a:ext uri="{FF2B5EF4-FFF2-40B4-BE49-F238E27FC236}">
                <a16:creationId xmlns:a16="http://schemas.microsoft.com/office/drawing/2014/main" id="{372BBFFA-319C-27E5-D42D-1FE7E80D5E92}"/>
              </a:ext>
            </a:extLst>
          </p:cNvPr>
          <p:cNvSpPr/>
          <p:nvPr userDrawn="1"/>
        </p:nvSpPr>
        <p:spPr>
          <a:xfrm>
            <a:off x="828810" y="760377"/>
            <a:ext cx="5975836"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sp>
        <p:nvSpPr>
          <p:cNvPr id="22" name="Forme libre 21">
            <a:extLst>
              <a:ext uri="{FF2B5EF4-FFF2-40B4-BE49-F238E27FC236}">
                <a16:creationId xmlns:a16="http://schemas.microsoft.com/office/drawing/2014/main" id="{0512D8CC-A62A-40A3-3FFA-BD1F87DE1522}"/>
              </a:ext>
            </a:extLst>
          </p:cNvPr>
          <p:cNvSpPr/>
          <p:nvPr userDrawn="1"/>
        </p:nvSpPr>
        <p:spPr>
          <a:xfrm rot="16200000">
            <a:off x="-1383079" y="2903623"/>
            <a:ext cx="4383124"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sp>
        <p:nvSpPr>
          <p:cNvPr id="23" name="Espace réservé du texte 81">
            <a:extLst>
              <a:ext uri="{FF2B5EF4-FFF2-40B4-BE49-F238E27FC236}">
                <a16:creationId xmlns:a16="http://schemas.microsoft.com/office/drawing/2014/main" id="{DAF0EE13-BA48-3E03-FCE8-668ACB135660}"/>
              </a:ext>
            </a:extLst>
          </p:cNvPr>
          <p:cNvSpPr>
            <a:spLocks noGrp="1"/>
          </p:cNvSpPr>
          <p:nvPr>
            <p:ph type="body" sz="quarter" idx="11" hasCustomPrompt="1"/>
          </p:nvPr>
        </p:nvSpPr>
        <p:spPr>
          <a:xfrm>
            <a:off x="1285200" y="4486634"/>
            <a:ext cx="759483" cy="258165"/>
          </a:xfrm>
        </p:spPr>
        <p:txBody>
          <a:bodyPr anchor="b"/>
          <a:lstStyle>
            <a:lvl1pPr marL="6351" indent="0">
              <a:buNone/>
              <a:defRPr sz="700" baseline="0">
                <a:solidFill>
                  <a:srgbClr val="001C4B"/>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fr-FR" dirty="0"/>
              <a:t>MONTH 2024</a:t>
            </a:r>
          </a:p>
        </p:txBody>
      </p:sp>
      <p:sp>
        <p:nvSpPr>
          <p:cNvPr id="24" name="Espace réservé du texte 81">
            <a:extLst>
              <a:ext uri="{FF2B5EF4-FFF2-40B4-BE49-F238E27FC236}">
                <a16:creationId xmlns:a16="http://schemas.microsoft.com/office/drawing/2014/main" id="{6783BFA2-A7E6-4F84-84BA-D5976D269540}"/>
              </a:ext>
            </a:extLst>
          </p:cNvPr>
          <p:cNvSpPr>
            <a:spLocks noGrp="1"/>
          </p:cNvSpPr>
          <p:nvPr>
            <p:ph type="body" sz="quarter" idx="12" hasCustomPrompt="1"/>
          </p:nvPr>
        </p:nvSpPr>
        <p:spPr>
          <a:xfrm>
            <a:off x="2044683" y="4486634"/>
            <a:ext cx="3026141" cy="258165"/>
          </a:xfrm>
        </p:spPr>
        <p:txBody>
          <a:bodyPr anchor="b"/>
          <a:lstStyle>
            <a:lvl1pPr marL="6351" indent="0">
              <a:buNone/>
              <a:defRPr sz="700" baseline="0">
                <a:solidFill>
                  <a:srgbClr val="001C4B"/>
                </a:solidFill>
                <a:latin typeface="Noto Sans" panose="020B0502040504020204" pitchFamily="34" charset="0"/>
                <a:ea typeface="Noto Sans" panose="020B0502040504020204" pitchFamily="34" charset="0"/>
                <a:cs typeface="Noto Sans" panose="020B0502040504020204" pitchFamily="34" charset="0"/>
              </a:defRPr>
            </a:lvl1pPr>
          </a:lstStyle>
          <a:p>
            <a:r>
              <a:rPr lang="en-GB" dirty="0"/>
              <a:t>• </a:t>
            </a:r>
            <a:r>
              <a:rPr lang="fr-FR" dirty="0">
                <a:effectLst/>
                <a:latin typeface="Noto Sans" panose="020B0502040504020204" pitchFamily="34" charset="0"/>
              </a:rPr>
              <a:t>Document for </a:t>
            </a:r>
            <a:r>
              <a:rPr lang="fr-FR" dirty="0" err="1">
                <a:effectLst/>
                <a:latin typeface="Noto Sans" panose="020B0502040504020204" pitchFamily="34" charset="0"/>
              </a:rPr>
              <a:t>professional</a:t>
            </a:r>
            <a:r>
              <a:rPr lang="fr-FR" dirty="0">
                <a:effectLst/>
                <a:latin typeface="Noto Sans" panose="020B0502040504020204" pitchFamily="34" charset="0"/>
              </a:rPr>
              <a:t> </a:t>
            </a:r>
            <a:r>
              <a:rPr lang="fr-FR" dirty="0" err="1">
                <a:effectLst/>
                <a:latin typeface="Noto Sans" panose="020B0502040504020204" pitchFamily="34" charset="0"/>
              </a:rPr>
              <a:t>investors</a:t>
            </a:r>
            <a:r>
              <a:rPr lang="fr-FR" dirty="0">
                <a:effectLst/>
                <a:latin typeface="Noto Sans" panose="020B0502040504020204" pitchFamily="34" charset="0"/>
              </a:rPr>
              <a:t> </a:t>
            </a:r>
            <a:r>
              <a:rPr lang="fr-FR" dirty="0" err="1">
                <a:effectLst/>
                <a:latin typeface="Noto Sans" panose="020B0502040504020204" pitchFamily="34" charset="0"/>
              </a:rPr>
              <a:t>only</a:t>
            </a:r>
            <a:endParaRPr lang="en-GB" dirty="0"/>
          </a:p>
        </p:txBody>
      </p:sp>
      <p:pic>
        <p:nvPicPr>
          <p:cNvPr id="5" name="Graphic 4">
            <a:extLst>
              <a:ext uri="{FF2B5EF4-FFF2-40B4-BE49-F238E27FC236}">
                <a16:creationId xmlns:a16="http://schemas.microsoft.com/office/drawing/2014/main" id="{DD9F045A-86C6-0812-3813-D4C61BA803C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22861" y="284400"/>
            <a:ext cx="1443600" cy="782456"/>
          </a:xfrm>
          <a:prstGeom prst="rect">
            <a:avLst/>
          </a:prstGeom>
        </p:spPr>
      </p:pic>
    </p:spTree>
    <p:extLst>
      <p:ext uri="{BB962C8B-B14F-4D97-AF65-F5344CB8AC3E}">
        <p14:creationId xmlns:p14="http://schemas.microsoft.com/office/powerpoint/2010/main" val="2062730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onten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1C33DA7-2BBD-3B4B-9C40-8699CB5B8861}"/>
              </a:ext>
            </a:extLst>
          </p:cNvPr>
          <p:cNvSpPr/>
          <p:nvPr userDrawn="1"/>
        </p:nvSpPr>
        <p:spPr>
          <a:xfrm>
            <a:off x="1" y="1390650"/>
            <a:ext cx="9144000" cy="296175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67500" rtlCol="0" anchor="ctr"/>
          <a:lstStyle/>
          <a:p>
            <a:pPr algn="ctr"/>
            <a:endParaRPr lang="fr-FR" sz="1350"/>
          </a:p>
        </p:txBody>
      </p:sp>
      <p:sp>
        <p:nvSpPr>
          <p:cNvPr id="2" name="Titre 1"/>
          <p:cNvSpPr>
            <a:spLocks noGrp="1"/>
          </p:cNvSpPr>
          <p:nvPr>
            <p:ph type="title"/>
          </p:nvPr>
        </p:nvSpPr>
        <p:spPr>
          <a:xfrm>
            <a:off x="900000" y="813600"/>
            <a:ext cx="7775998" cy="349671"/>
          </a:xfrm>
        </p:spPr>
        <p:txBody>
          <a:bodyPr>
            <a:noAutofit/>
          </a:bodyPr>
          <a:lstStyle>
            <a:lvl1pPr>
              <a:defRPr sz="3000" b="0">
                <a:solidFill>
                  <a:srgbClr val="00B4E0"/>
                </a:solidFill>
              </a:defRPr>
            </a:lvl1pPr>
          </a:lstStyle>
          <a:p>
            <a:r>
              <a:rPr lang="en-US"/>
              <a:t>Click to edit Master title style</a:t>
            </a:r>
            <a:endParaRPr lang="fr-FR" dirty="0"/>
          </a:p>
        </p:txBody>
      </p:sp>
      <p:sp>
        <p:nvSpPr>
          <p:cNvPr id="3" name="Espace réservé du pied de page 2"/>
          <p:cNvSpPr>
            <a:spLocks noGrp="1"/>
          </p:cNvSpPr>
          <p:nvPr>
            <p:ph type="ftr" sz="quarter" idx="10"/>
          </p:nvPr>
        </p:nvSpPr>
        <p:spPr/>
        <p:txBody>
          <a:bodyPr/>
          <a:lstStyle/>
          <a:p>
            <a:r>
              <a:rPr lang="en-GB"/>
              <a:t>Presentation title  l  00 month 0000</a:t>
            </a:r>
          </a:p>
        </p:txBody>
      </p:sp>
      <p:sp>
        <p:nvSpPr>
          <p:cNvPr id="4" name="Espace réservé du numéro de diapositive 3"/>
          <p:cNvSpPr>
            <a:spLocks noGrp="1"/>
          </p:cNvSpPr>
          <p:nvPr>
            <p:ph type="sldNum" sz="quarter" idx="11"/>
          </p:nvPr>
        </p:nvSpPr>
        <p:spPr/>
        <p:txBody>
          <a:bodyPr/>
          <a:lstStyle/>
          <a:p>
            <a:fld id="{B6DA55B2-71C7-D142-9718-47F3DB26F441}" type="slidenum">
              <a:rPr lang="en-GB" smtClean="0"/>
              <a:t>‹#›</a:t>
            </a:fld>
            <a:endParaRPr lang="en-GB"/>
          </a:p>
        </p:txBody>
      </p:sp>
      <p:sp>
        <p:nvSpPr>
          <p:cNvPr id="6" name="Rectangle 5"/>
          <p:cNvSpPr/>
          <p:nvPr/>
        </p:nvSpPr>
        <p:spPr>
          <a:xfrm>
            <a:off x="428400" y="4671000"/>
            <a:ext cx="360000" cy="27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sz="1800"/>
          </a:p>
        </p:txBody>
      </p:sp>
      <p:sp>
        <p:nvSpPr>
          <p:cNvPr id="9" name="Espace réservé du texte 8"/>
          <p:cNvSpPr>
            <a:spLocks noGrp="1"/>
          </p:cNvSpPr>
          <p:nvPr>
            <p:ph type="body" sz="quarter" idx="12"/>
          </p:nvPr>
        </p:nvSpPr>
        <p:spPr>
          <a:xfrm>
            <a:off x="900000" y="1576800"/>
            <a:ext cx="7703884" cy="2589301"/>
          </a:xfrm>
        </p:spPr>
        <p:txBody>
          <a:bodyPr/>
          <a:lstStyle>
            <a:lvl1pPr marL="269862" indent="-263513">
              <a:spcBef>
                <a:spcPts val="1200"/>
              </a:spcBef>
              <a:buClr>
                <a:schemeClr val="accent1"/>
              </a:buClr>
              <a:buSzPct val="100000"/>
              <a:buFont typeface="+mj-lt"/>
              <a:buAutoNum type="arabicPeriod"/>
              <a:tabLst/>
              <a:defRPr sz="1300" b="1">
                <a:solidFill>
                  <a:schemeClr val="tx1"/>
                </a:solidFill>
              </a:defRPr>
            </a:lvl1pPr>
            <a:lvl2pPr marL="536548" indent="-133344">
              <a:spcBef>
                <a:spcPts val="800"/>
              </a:spcBef>
              <a:tabLst/>
              <a:defRPr sz="1100"/>
            </a:lvl2pPr>
            <a:lvl3pPr marL="269986" indent="-265101">
              <a:spcBef>
                <a:spcPts val="1200"/>
              </a:spcBef>
              <a:buClr>
                <a:schemeClr val="tx2">
                  <a:lumMod val="60000"/>
                  <a:lumOff val="40000"/>
                </a:schemeClr>
              </a:buClr>
              <a:buFont typeface="+mj-lt"/>
              <a:buAutoNum type="arabicPeriod"/>
              <a:tabLst/>
              <a:defRPr sz="1600" b="1">
                <a:solidFill>
                  <a:schemeClr val="tx2">
                    <a:lumMod val="60000"/>
                    <a:lumOff val="40000"/>
                  </a:schemeClr>
                </a:solidFill>
              </a:defRPr>
            </a:lvl3pPr>
          </a:lstStyle>
          <a:p>
            <a:pPr lvl="0"/>
            <a:r>
              <a:rPr lang="en-US"/>
              <a:t>Click to edit Master text styles</a:t>
            </a:r>
          </a:p>
          <a:p>
            <a:pPr lvl="1"/>
            <a:r>
              <a:rPr lang="en-US"/>
              <a:t>Second level</a:t>
            </a:r>
          </a:p>
        </p:txBody>
      </p:sp>
      <p:cxnSp>
        <p:nvCxnSpPr>
          <p:cNvPr id="10" name="Connecteur droit 8">
            <a:extLst>
              <a:ext uri="{FF2B5EF4-FFF2-40B4-BE49-F238E27FC236}">
                <a16:creationId xmlns:a16="http://schemas.microsoft.com/office/drawing/2014/main" id="{B9558D40-008F-FF4A-AEC7-37BA545CF479}"/>
              </a:ext>
            </a:extLst>
          </p:cNvPr>
          <p:cNvCxnSpPr/>
          <p:nvPr userDrawn="1"/>
        </p:nvCxnSpPr>
        <p:spPr>
          <a:xfrm>
            <a:off x="607686" y="4856400"/>
            <a:ext cx="0" cy="88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Graphique 65">
            <a:extLst>
              <a:ext uri="{FF2B5EF4-FFF2-40B4-BE49-F238E27FC236}">
                <a16:creationId xmlns:a16="http://schemas.microsoft.com/office/drawing/2014/main" id="{57C8E3F8-B86D-740E-039B-9C8DBEBA4B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56324" y="4588072"/>
            <a:ext cx="759600" cy="335222"/>
          </a:xfrm>
          <a:prstGeom prst="rect">
            <a:avLst/>
          </a:prstGeom>
        </p:spPr>
      </p:pic>
    </p:spTree>
    <p:extLst>
      <p:ext uri="{BB962C8B-B14F-4D97-AF65-F5344CB8AC3E}">
        <p14:creationId xmlns:p14="http://schemas.microsoft.com/office/powerpoint/2010/main" val="177391769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56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s">
    <p:spTree>
      <p:nvGrpSpPr>
        <p:cNvPr id="1" name=""/>
        <p:cNvGrpSpPr/>
        <p:nvPr/>
      </p:nvGrpSpPr>
      <p:grpSpPr>
        <a:xfrm>
          <a:off x="0" y="0"/>
          <a:ext cx="0" cy="0"/>
          <a:chOff x="0" y="0"/>
          <a:chExt cx="0" cy="0"/>
        </a:xfrm>
      </p:grpSpPr>
      <p:sp>
        <p:nvSpPr>
          <p:cNvPr id="2" name="Title 1"/>
          <p:cNvSpPr>
            <a:spLocks noGrp="1"/>
          </p:cNvSpPr>
          <p:nvPr>
            <p:ph type="title"/>
          </p:nvPr>
        </p:nvSpPr>
        <p:spPr>
          <a:xfrm>
            <a:off x="428399" y="428400"/>
            <a:ext cx="8287200" cy="2916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28399" y="1119600"/>
            <a:ext cx="4068000" cy="29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7598" y="1119600"/>
            <a:ext cx="4068000" cy="29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GB"/>
              <a:t>Presentation title  l  00 month 0000</a:t>
            </a:r>
          </a:p>
        </p:txBody>
      </p:sp>
      <p:sp>
        <p:nvSpPr>
          <p:cNvPr id="7" name="Slide Number Placeholder 6"/>
          <p:cNvSpPr>
            <a:spLocks noGrp="1"/>
          </p:cNvSpPr>
          <p:nvPr>
            <p:ph type="sldNum" sz="quarter" idx="12"/>
          </p:nvPr>
        </p:nvSpPr>
        <p:spPr/>
        <p:txBody>
          <a:bodyPr/>
          <a:lstStyle/>
          <a:p>
            <a:fld id="{B6DA55B2-71C7-D142-9718-47F3DB26F441}" type="slidenum">
              <a:rPr lang="en-GB" smtClean="0"/>
              <a:t>‹#›</a:t>
            </a:fld>
            <a:endParaRPr lang="en-GB"/>
          </a:p>
        </p:txBody>
      </p:sp>
      <p:sp>
        <p:nvSpPr>
          <p:cNvPr id="9" name="Espace réservé du texte 8"/>
          <p:cNvSpPr>
            <a:spLocks noGrp="1"/>
          </p:cNvSpPr>
          <p:nvPr>
            <p:ph type="body" sz="quarter" idx="13"/>
          </p:nvPr>
        </p:nvSpPr>
        <p:spPr>
          <a:xfrm>
            <a:off x="428398" y="759018"/>
            <a:ext cx="8287200" cy="229500"/>
          </a:xfrm>
        </p:spPr>
        <p:txBody>
          <a:bodyPr>
            <a:normAutofit/>
          </a:bodyPr>
          <a:lstStyle>
            <a:lvl1pPr marL="0" indent="0">
              <a:buNone/>
              <a:defRPr sz="1400">
                <a:solidFill>
                  <a:srgbClr val="0073A3"/>
                </a:solidFill>
              </a:defRPr>
            </a:lvl1pPr>
          </a:lstStyle>
          <a:p>
            <a:pPr lvl="0"/>
            <a:r>
              <a:rPr lang="en-US"/>
              <a:t>Click to edit Master text styles</a:t>
            </a:r>
          </a:p>
        </p:txBody>
      </p:sp>
      <p:sp>
        <p:nvSpPr>
          <p:cNvPr id="8" name="Espace réservé du contenu 7"/>
          <p:cNvSpPr>
            <a:spLocks noGrp="1"/>
          </p:cNvSpPr>
          <p:nvPr>
            <p:ph sz="quarter" idx="14"/>
          </p:nvPr>
        </p:nvSpPr>
        <p:spPr>
          <a:xfrm>
            <a:off x="428398" y="4095752"/>
            <a:ext cx="8287200" cy="466725"/>
          </a:xfrm>
        </p:spPr>
        <p:txBody>
          <a:bodyPr anchor="b"/>
          <a:lstStyle>
            <a:lvl1pPr marL="6351" indent="0" algn="just">
              <a:buNone/>
              <a:defRPr sz="700">
                <a:solidFill>
                  <a:srgbClr val="005483"/>
                </a:solidFill>
              </a:defRPr>
            </a:lvl1pPr>
          </a:lstStyle>
          <a:p>
            <a:pPr lvl="0"/>
            <a:r>
              <a:rPr lang="en-US"/>
              <a:t>Click to edit Master text styles</a:t>
            </a:r>
          </a:p>
        </p:txBody>
      </p:sp>
    </p:spTree>
    <p:extLst>
      <p:ext uri="{BB962C8B-B14F-4D97-AF65-F5344CB8AC3E}">
        <p14:creationId xmlns:p14="http://schemas.microsoft.com/office/powerpoint/2010/main" val="1596828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isclaimer">
    <p:spTree>
      <p:nvGrpSpPr>
        <p:cNvPr id="1" name=""/>
        <p:cNvGrpSpPr/>
        <p:nvPr/>
      </p:nvGrpSpPr>
      <p:grpSpPr>
        <a:xfrm>
          <a:off x="0" y="0"/>
          <a:ext cx="0" cy="0"/>
          <a:chOff x="0" y="0"/>
          <a:chExt cx="0" cy="0"/>
        </a:xfrm>
      </p:grpSpPr>
      <p:sp>
        <p:nvSpPr>
          <p:cNvPr id="8" name="Rectangle 7"/>
          <p:cNvSpPr/>
          <p:nvPr/>
        </p:nvSpPr>
        <p:spPr>
          <a:xfrm>
            <a:off x="428400" y="4668300"/>
            <a:ext cx="360000" cy="27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sz="1800"/>
          </a:p>
        </p:txBody>
      </p:sp>
      <p:sp>
        <p:nvSpPr>
          <p:cNvPr id="3" name="Espace réservé du pied de page 2"/>
          <p:cNvSpPr>
            <a:spLocks noGrp="1"/>
          </p:cNvSpPr>
          <p:nvPr>
            <p:ph type="ftr" sz="quarter" idx="10"/>
          </p:nvPr>
        </p:nvSpPr>
        <p:spPr/>
        <p:txBody>
          <a:bodyPr/>
          <a:lstStyle/>
          <a:p>
            <a:r>
              <a:rPr lang="en-GB"/>
              <a:t>Presentation title  l  00 month 0000</a:t>
            </a:r>
          </a:p>
        </p:txBody>
      </p:sp>
      <p:sp>
        <p:nvSpPr>
          <p:cNvPr id="4" name="Espace réservé du numéro de diapositive 3"/>
          <p:cNvSpPr>
            <a:spLocks noGrp="1"/>
          </p:cNvSpPr>
          <p:nvPr>
            <p:ph type="sldNum" sz="quarter" idx="11"/>
          </p:nvPr>
        </p:nvSpPr>
        <p:spPr/>
        <p:txBody>
          <a:bodyPr/>
          <a:lstStyle/>
          <a:p>
            <a:fld id="{B6DA55B2-71C7-D142-9718-47F3DB26F441}" type="slidenum">
              <a:rPr lang="en-GB" smtClean="0"/>
              <a:t>‹#›</a:t>
            </a:fld>
            <a:endParaRPr lang="en-GB"/>
          </a:p>
        </p:txBody>
      </p:sp>
      <p:sp>
        <p:nvSpPr>
          <p:cNvPr id="7" name="Espace réservé du texte 6"/>
          <p:cNvSpPr>
            <a:spLocks noGrp="1"/>
          </p:cNvSpPr>
          <p:nvPr>
            <p:ph type="body" sz="quarter" idx="12"/>
          </p:nvPr>
        </p:nvSpPr>
        <p:spPr>
          <a:xfrm>
            <a:off x="428400" y="1026042"/>
            <a:ext cx="8287199" cy="3346984"/>
          </a:xfrm>
        </p:spPr>
        <p:txBody>
          <a:bodyPr anchor="b"/>
          <a:lstStyle>
            <a:lvl1pPr marL="177792" indent="-171442">
              <a:tabLst/>
              <a:defRPr sz="900">
                <a:solidFill>
                  <a:schemeClr val="accent1"/>
                </a:solidFill>
              </a:defRPr>
            </a:lvl1pPr>
            <a:lvl2pPr marL="177792" indent="0" algn="just">
              <a:buNone/>
              <a:tabLst/>
              <a:defRPr sz="700">
                <a:solidFill>
                  <a:srgbClr val="005483"/>
                </a:solidFill>
              </a:defRPr>
            </a:lvl2pPr>
          </a:lstStyle>
          <a:p>
            <a:pPr lvl="0"/>
            <a:r>
              <a:rPr lang="en-US"/>
              <a:t>Click to edit Master text styles</a:t>
            </a:r>
          </a:p>
          <a:p>
            <a:pPr lvl="1"/>
            <a:r>
              <a:rPr lang="en-US"/>
              <a:t>Second level</a:t>
            </a:r>
          </a:p>
        </p:txBody>
      </p:sp>
      <p:cxnSp>
        <p:nvCxnSpPr>
          <p:cNvPr id="11" name="Connecteur droit 8">
            <a:extLst>
              <a:ext uri="{FF2B5EF4-FFF2-40B4-BE49-F238E27FC236}">
                <a16:creationId xmlns:a16="http://schemas.microsoft.com/office/drawing/2014/main" id="{3BE4DFD2-6DFC-B643-8CAE-041166C8F85E}"/>
              </a:ext>
            </a:extLst>
          </p:cNvPr>
          <p:cNvCxnSpPr/>
          <p:nvPr userDrawn="1"/>
        </p:nvCxnSpPr>
        <p:spPr>
          <a:xfrm>
            <a:off x="607686" y="4856400"/>
            <a:ext cx="0" cy="88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Graphique 65">
            <a:extLst>
              <a:ext uri="{FF2B5EF4-FFF2-40B4-BE49-F238E27FC236}">
                <a16:creationId xmlns:a16="http://schemas.microsoft.com/office/drawing/2014/main" id="{E27504F6-F048-B328-2091-6D2AE93D20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56324" y="4588072"/>
            <a:ext cx="759600" cy="335222"/>
          </a:xfrm>
          <a:prstGeom prst="rect">
            <a:avLst/>
          </a:prstGeom>
        </p:spPr>
      </p:pic>
    </p:spTree>
    <p:extLst>
      <p:ext uri="{BB962C8B-B14F-4D97-AF65-F5344CB8AC3E}">
        <p14:creationId xmlns:p14="http://schemas.microsoft.com/office/powerpoint/2010/main" val="2554794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6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540000" y="599899"/>
            <a:ext cx="8063999" cy="290620"/>
          </a:xfrm>
        </p:spPr>
        <p:txBody>
          <a:bodyPr/>
          <a:lstStyle/>
          <a:p>
            <a:r>
              <a:rPr lang="fr-FR" dirty="0"/>
              <a:t>Cliquez et modifiez le titre</a:t>
            </a:r>
            <a:endParaRPr lang="en-US" dirty="0"/>
          </a:p>
        </p:txBody>
      </p:sp>
      <p:sp>
        <p:nvSpPr>
          <p:cNvPr id="3" name="Content Placeholder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8" name="Espace réservé du texte 7"/>
          <p:cNvSpPr>
            <a:spLocks noGrp="1"/>
          </p:cNvSpPr>
          <p:nvPr>
            <p:ph type="body" sz="quarter" idx="13"/>
          </p:nvPr>
        </p:nvSpPr>
        <p:spPr>
          <a:xfrm>
            <a:off x="539750" y="890518"/>
            <a:ext cx="8064248" cy="228362"/>
          </a:xfrm>
        </p:spPr>
        <p:txBody>
          <a:bodyPr>
            <a:normAutofit/>
          </a:bodyPr>
          <a:lstStyle>
            <a:lvl1pPr marL="0" indent="0">
              <a:buNone/>
              <a:defRPr sz="1200">
                <a:solidFill>
                  <a:schemeClr val="tx1"/>
                </a:solidFill>
              </a:defRPr>
            </a:lvl1pPr>
          </a:lstStyle>
          <a:p>
            <a:pPr lvl="0"/>
            <a:r>
              <a:rPr lang="fr-FR" dirty="0"/>
              <a:t>Cliquez pour modifier les styles du texte du masque</a:t>
            </a:r>
          </a:p>
        </p:txBody>
      </p:sp>
      <p:sp>
        <p:nvSpPr>
          <p:cNvPr id="9" name="Slide Number Placeholder 5"/>
          <p:cNvSpPr>
            <a:spLocks noGrp="1"/>
          </p:cNvSpPr>
          <p:nvPr>
            <p:ph type="sldNum" sz="quarter" idx="4"/>
          </p:nvPr>
        </p:nvSpPr>
        <p:spPr>
          <a:xfrm>
            <a:off x="540001" y="4860000"/>
            <a:ext cx="180001" cy="135000"/>
          </a:xfrm>
          <a:prstGeom prst="rect">
            <a:avLst/>
          </a:prstGeom>
        </p:spPr>
        <p:txBody>
          <a:bodyPr vert="horz" lIns="0" tIns="0" rIns="0" bIns="0" rtlCol="0" anchor="t" anchorCtr="0"/>
          <a:lstStyle>
            <a:lvl1pPr algn="l">
              <a:defRPr sz="600">
                <a:solidFill>
                  <a:schemeClr val="tx1"/>
                </a:solidFill>
              </a:defRPr>
            </a:lvl1pPr>
          </a:lstStyle>
          <a:p>
            <a:fld id="{2B1C6FFC-D040-034F-8B69-20295064E64D}" type="slidenum">
              <a:rPr lang="fr-FR" smtClean="0"/>
              <a:pPr/>
              <a:t>‹#›</a:t>
            </a:fld>
            <a:endParaRPr lang="fr-FR" dirty="0"/>
          </a:p>
        </p:txBody>
      </p:sp>
    </p:spTree>
    <p:extLst>
      <p:ext uri="{BB962C8B-B14F-4D97-AF65-F5344CB8AC3E}">
        <p14:creationId xmlns:p14="http://schemas.microsoft.com/office/powerpoint/2010/main" val="3722678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 subtitle">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540000" y="523699"/>
            <a:ext cx="8063999" cy="349671"/>
          </a:xfrm>
          <a:prstGeom prst="rect">
            <a:avLst/>
          </a:prstGeom>
        </p:spPr>
        <p:txBody>
          <a:bodyPr vert="horz" lIns="0" tIns="0" rIns="0" bIns="0" rtlCol="0" anchor="t" anchorCtr="0">
            <a:normAutofit/>
          </a:bodyPr>
          <a:lstStyle/>
          <a:p>
            <a:r>
              <a:rPr lang="fr-FR" dirty="0"/>
              <a:t>Cliquez et modifiez le titre</a:t>
            </a:r>
            <a:endParaRPr lang="en-US" dirty="0"/>
          </a:p>
        </p:txBody>
      </p:sp>
      <p:sp>
        <p:nvSpPr>
          <p:cNvPr id="12" name="Text Placeholder 2"/>
          <p:cNvSpPr>
            <a:spLocks noGrp="1"/>
          </p:cNvSpPr>
          <p:nvPr>
            <p:ph idx="1"/>
          </p:nvPr>
        </p:nvSpPr>
        <p:spPr>
          <a:xfrm>
            <a:off x="540000" y="1161000"/>
            <a:ext cx="8063998" cy="3345886"/>
          </a:xfrm>
          <a:prstGeom prst="rect">
            <a:avLst/>
          </a:prstGeom>
        </p:spPr>
        <p:txBody>
          <a:bodyPr vert="horz" lIns="0" tIns="0" rIns="0" bIns="0" rtlCol="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8" name="Slide Number Placeholder 5"/>
          <p:cNvSpPr>
            <a:spLocks noGrp="1"/>
          </p:cNvSpPr>
          <p:nvPr>
            <p:ph type="sldNum" sz="quarter" idx="4"/>
          </p:nvPr>
        </p:nvSpPr>
        <p:spPr>
          <a:xfrm>
            <a:off x="540001" y="4860000"/>
            <a:ext cx="180001" cy="135000"/>
          </a:xfrm>
          <a:prstGeom prst="rect">
            <a:avLst/>
          </a:prstGeom>
        </p:spPr>
        <p:txBody>
          <a:bodyPr vert="horz" lIns="0" tIns="0" rIns="0" bIns="0" rtlCol="0" anchor="t" anchorCtr="0"/>
          <a:lstStyle>
            <a:lvl1pPr algn="l">
              <a:defRPr sz="600">
                <a:solidFill>
                  <a:schemeClr val="tx1"/>
                </a:solidFill>
              </a:defRPr>
            </a:lvl1pPr>
          </a:lstStyle>
          <a:p>
            <a:fld id="{2B1C6FFC-D040-034F-8B69-20295064E64D}" type="slidenum">
              <a:rPr lang="fr-FR" smtClean="0"/>
              <a:pPr/>
              <a:t>‹#›</a:t>
            </a:fld>
            <a:endParaRPr lang="fr-FR" dirty="0"/>
          </a:p>
        </p:txBody>
      </p:sp>
      <p:sp>
        <p:nvSpPr>
          <p:cNvPr id="5" name="Footer Placeholder 3"/>
          <p:cNvSpPr>
            <a:spLocks noGrp="1"/>
          </p:cNvSpPr>
          <p:nvPr>
            <p:ph type="ftr" sz="quarter" idx="11"/>
          </p:nvPr>
        </p:nvSpPr>
        <p:spPr>
          <a:xfrm>
            <a:off x="796719" y="4860000"/>
            <a:ext cx="5212196" cy="135000"/>
          </a:xfrm>
        </p:spPr>
        <p:txBody>
          <a:bodyPr/>
          <a:lstStyle/>
          <a:p>
            <a:r>
              <a:rPr lang="en-US" dirty="0"/>
              <a:t>Marketing Communication</a:t>
            </a:r>
          </a:p>
          <a:p>
            <a:r>
              <a:rPr lang="en-US" dirty="0"/>
              <a:t>For Professional Clients Only</a:t>
            </a:r>
          </a:p>
        </p:txBody>
      </p:sp>
    </p:spTree>
    <p:extLst>
      <p:ext uri="{BB962C8B-B14F-4D97-AF65-F5344CB8AC3E}">
        <p14:creationId xmlns:p14="http://schemas.microsoft.com/office/powerpoint/2010/main" val="395187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blank-2">
    <p:spTree>
      <p:nvGrpSpPr>
        <p:cNvPr id="1" name=""/>
        <p:cNvGrpSpPr/>
        <p:nvPr/>
      </p:nvGrpSpPr>
      <p:grpSpPr>
        <a:xfrm>
          <a:off x="0" y="0"/>
          <a:ext cx="0" cy="0"/>
          <a:chOff x="0" y="0"/>
          <a:chExt cx="0" cy="0"/>
        </a:xfrm>
      </p:grpSpPr>
      <p:sp>
        <p:nvSpPr>
          <p:cNvPr id="2" name="Title 1"/>
          <p:cNvSpPr>
            <a:spLocks noGrp="1"/>
          </p:cNvSpPr>
          <p:nvPr>
            <p:ph type="ctrTitle"/>
          </p:nvPr>
        </p:nvSpPr>
        <p:spPr>
          <a:xfrm>
            <a:off x="1285199" y="2358221"/>
            <a:ext cx="5975835" cy="724826"/>
          </a:xfrm>
        </p:spPr>
        <p:txBody>
          <a:bodyPr anchor="b" anchorCtr="0">
            <a:noAutofit/>
          </a:bodyPr>
          <a:lstStyle>
            <a:lvl1pPr algn="l">
              <a:lnSpc>
                <a:spcPts val="2900"/>
              </a:lnSpc>
              <a:defRPr sz="2500" b="1" spc="-10" baseline="0">
                <a:solidFill>
                  <a:srgbClr val="001C4B"/>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fr-FR" noProof="0" dirty="0"/>
          </a:p>
        </p:txBody>
      </p:sp>
      <p:sp>
        <p:nvSpPr>
          <p:cNvPr id="3" name="Subtitle 2"/>
          <p:cNvSpPr>
            <a:spLocks noGrp="1"/>
          </p:cNvSpPr>
          <p:nvPr>
            <p:ph type="subTitle" idx="1"/>
          </p:nvPr>
        </p:nvSpPr>
        <p:spPr>
          <a:xfrm>
            <a:off x="1285200" y="3270572"/>
            <a:ext cx="5975836" cy="559423"/>
          </a:xfrm>
        </p:spPr>
        <p:txBody>
          <a:bodyPr>
            <a:noAutofit/>
          </a:bodyPr>
          <a:lstStyle>
            <a:lvl1pPr marL="0" indent="0" algn="l">
              <a:spcBef>
                <a:spcPts val="0"/>
              </a:spcBef>
              <a:buNone/>
              <a:defRPr sz="1300" b="0" i="0" spc="-10" baseline="0">
                <a:solidFill>
                  <a:srgbClr val="001C4B"/>
                </a:solidFill>
                <a:latin typeface="Noto Sans Med" panose="020B0502040504020204" pitchFamily="34" charset="0"/>
                <a:ea typeface="Noto Sans Med" panose="020B0502040504020204" pitchFamily="34" charset="0"/>
                <a:cs typeface="Noto Sans Med" panose="020B0502040504020204" pitchFamily="34" charset="0"/>
              </a:defRPr>
            </a:lvl1pPr>
            <a:lvl2pPr marL="342857" indent="0" algn="ctr">
              <a:buNone/>
              <a:defRPr sz="1500"/>
            </a:lvl2pPr>
            <a:lvl3pPr marL="685715" indent="0" algn="ctr">
              <a:buNone/>
              <a:defRPr sz="1350"/>
            </a:lvl3pPr>
            <a:lvl4pPr marL="1028573" indent="0" algn="ctr">
              <a:buNone/>
              <a:defRPr sz="1200"/>
            </a:lvl4pPr>
            <a:lvl5pPr marL="1371431" indent="0" algn="ctr">
              <a:buNone/>
              <a:defRPr sz="1200"/>
            </a:lvl5pPr>
            <a:lvl6pPr marL="1714289" indent="0" algn="ctr">
              <a:buNone/>
              <a:defRPr sz="1200"/>
            </a:lvl6pPr>
            <a:lvl7pPr marL="2057144" indent="0" algn="ctr">
              <a:buNone/>
              <a:defRPr sz="1200"/>
            </a:lvl7pPr>
            <a:lvl8pPr marL="2400002" indent="0" algn="ctr">
              <a:buNone/>
              <a:defRPr sz="1200"/>
            </a:lvl8pPr>
            <a:lvl9pPr marL="2742860" indent="0" algn="ctr">
              <a:buNone/>
              <a:defRPr sz="1200"/>
            </a:lvl9pPr>
          </a:lstStyle>
          <a:p>
            <a:r>
              <a:rPr lang="en-US"/>
              <a:t>Click to edit Master subtitle style</a:t>
            </a:r>
            <a:endParaRPr lang="en-US" dirty="0"/>
          </a:p>
        </p:txBody>
      </p:sp>
      <p:sp>
        <p:nvSpPr>
          <p:cNvPr id="5" name="Forme libre 4">
            <a:extLst>
              <a:ext uri="{FF2B5EF4-FFF2-40B4-BE49-F238E27FC236}">
                <a16:creationId xmlns:a16="http://schemas.microsoft.com/office/drawing/2014/main" id="{81B07C38-783E-E35D-F550-E67A8A92F3BE}"/>
              </a:ext>
            </a:extLst>
          </p:cNvPr>
          <p:cNvSpPr/>
          <p:nvPr userDrawn="1"/>
        </p:nvSpPr>
        <p:spPr>
          <a:xfrm rot="16200000">
            <a:off x="-1217195" y="2737739"/>
            <a:ext cx="4051355"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sp>
        <p:nvSpPr>
          <p:cNvPr id="6" name="Espace réservé du texte 81">
            <a:extLst>
              <a:ext uri="{FF2B5EF4-FFF2-40B4-BE49-F238E27FC236}">
                <a16:creationId xmlns:a16="http://schemas.microsoft.com/office/drawing/2014/main" id="{7F0A05DB-6FAF-E48E-84E6-8F4459DB4CBB}"/>
              </a:ext>
            </a:extLst>
          </p:cNvPr>
          <p:cNvSpPr>
            <a:spLocks noGrp="1"/>
          </p:cNvSpPr>
          <p:nvPr>
            <p:ph type="body" sz="quarter" idx="13" hasCustomPrompt="1"/>
          </p:nvPr>
        </p:nvSpPr>
        <p:spPr>
          <a:xfrm>
            <a:off x="1285200" y="4045576"/>
            <a:ext cx="759483" cy="258165"/>
          </a:xfrm>
        </p:spPr>
        <p:txBody>
          <a:bodyPr anchor="b"/>
          <a:lstStyle>
            <a:lvl1pPr marL="6351" indent="0">
              <a:buNone/>
              <a:defRPr sz="700" baseline="0">
                <a:solidFill>
                  <a:srgbClr val="001C4B"/>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fr-FR" dirty="0"/>
              <a:t>MONTH 2024</a:t>
            </a:r>
          </a:p>
        </p:txBody>
      </p:sp>
      <p:sp>
        <p:nvSpPr>
          <p:cNvPr id="7" name="Espace réservé du texte 81">
            <a:extLst>
              <a:ext uri="{FF2B5EF4-FFF2-40B4-BE49-F238E27FC236}">
                <a16:creationId xmlns:a16="http://schemas.microsoft.com/office/drawing/2014/main" id="{24E26F61-B61B-FAF2-6F9C-11CE2EC192DD}"/>
              </a:ext>
            </a:extLst>
          </p:cNvPr>
          <p:cNvSpPr>
            <a:spLocks noGrp="1"/>
          </p:cNvSpPr>
          <p:nvPr>
            <p:ph type="body" sz="quarter" idx="14" hasCustomPrompt="1"/>
          </p:nvPr>
        </p:nvSpPr>
        <p:spPr>
          <a:xfrm>
            <a:off x="2044683" y="4045576"/>
            <a:ext cx="3026141" cy="258165"/>
          </a:xfrm>
        </p:spPr>
        <p:txBody>
          <a:bodyPr anchor="b"/>
          <a:lstStyle>
            <a:lvl1pPr marL="6351" indent="0">
              <a:buNone/>
              <a:defRPr sz="700" baseline="0">
                <a:solidFill>
                  <a:srgbClr val="001C4B"/>
                </a:solidFill>
                <a:latin typeface="Noto Sans" panose="020B0502040504020204" pitchFamily="34" charset="0"/>
                <a:ea typeface="Noto Sans" panose="020B0502040504020204" pitchFamily="34" charset="0"/>
                <a:cs typeface="Noto Sans" panose="020B0502040504020204" pitchFamily="34" charset="0"/>
              </a:defRPr>
            </a:lvl1pPr>
          </a:lstStyle>
          <a:p>
            <a:r>
              <a:rPr lang="en-GB" dirty="0"/>
              <a:t>• </a:t>
            </a:r>
            <a:r>
              <a:rPr lang="fr-FR" dirty="0">
                <a:effectLst/>
                <a:latin typeface="Noto Sans" panose="020B0502040504020204" pitchFamily="34" charset="0"/>
              </a:rPr>
              <a:t>Document for </a:t>
            </a:r>
            <a:r>
              <a:rPr lang="fr-FR" dirty="0" err="1">
                <a:effectLst/>
                <a:latin typeface="Noto Sans" panose="020B0502040504020204" pitchFamily="34" charset="0"/>
              </a:rPr>
              <a:t>professional</a:t>
            </a:r>
            <a:r>
              <a:rPr lang="fr-FR" dirty="0">
                <a:effectLst/>
                <a:latin typeface="Noto Sans" panose="020B0502040504020204" pitchFamily="34" charset="0"/>
              </a:rPr>
              <a:t> </a:t>
            </a:r>
            <a:r>
              <a:rPr lang="fr-FR" dirty="0" err="1">
                <a:effectLst/>
                <a:latin typeface="Noto Sans" panose="020B0502040504020204" pitchFamily="34" charset="0"/>
              </a:rPr>
              <a:t>investors</a:t>
            </a:r>
            <a:r>
              <a:rPr lang="fr-FR" dirty="0">
                <a:effectLst/>
                <a:latin typeface="Noto Sans" panose="020B0502040504020204" pitchFamily="34" charset="0"/>
              </a:rPr>
              <a:t> </a:t>
            </a:r>
            <a:r>
              <a:rPr lang="fr-FR" dirty="0" err="1">
                <a:effectLst/>
                <a:latin typeface="Noto Sans" panose="020B0502040504020204" pitchFamily="34" charset="0"/>
              </a:rPr>
              <a:t>only</a:t>
            </a:r>
            <a:endParaRPr lang="en-GB" dirty="0"/>
          </a:p>
        </p:txBody>
      </p:sp>
      <p:sp>
        <p:nvSpPr>
          <p:cNvPr id="9" name="Forme libre 8">
            <a:extLst>
              <a:ext uri="{FF2B5EF4-FFF2-40B4-BE49-F238E27FC236}">
                <a16:creationId xmlns:a16="http://schemas.microsoft.com/office/drawing/2014/main" id="{B87305F2-AFBE-EBE0-195B-9DE232764CEB}"/>
              </a:ext>
            </a:extLst>
          </p:cNvPr>
          <p:cNvSpPr/>
          <p:nvPr userDrawn="1"/>
        </p:nvSpPr>
        <p:spPr>
          <a:xfrm>
            <a:off x="815975" y="760377"/>
            <a:ext cx="5563225"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sp>
        <p:nvSpPr>
          <p:cNvPr id="10" name="Forme libre 9">
            <a:extLst>
              <a:ext uri="{FF2B5EF4-FFF2-40B4-BE49-F238E27FC236}">
                <a16:creationId xmlns:a16="http://schemas.microsoft.com/office/drawing/2014/main" id="{3F3A0A57-DE05-97CD-6FD6-08C2F6615A12}"/>
              </a:ext>
            </a:extLst>
          </p:cNvPr>
          <p:cNvSpPr/>
          <p:nvPr userDrawn="1"/>
        </p:nvSpPr>
        <p:spPr>
          <a:xfrm>
            <a:off x="8059928" y="760264"/>
            <a:ext cx="1083954" cy="97200"/>
          </a:xfrm>
          <a:custGeom>
            <a:avLst/>
            <a:gdLst>
              <a:gd name="connsiteX0" fmla="*/ 0 w 1286893"/>
              <a:gd name="connsiteY0" fmla="*/ 0 h 96631"/>
              <a:gd name="connsiteX1" fmla="*/ 1286894 w 1286893"/>
              <a:gd name="connsiteY1" fmla="*/ 0 h 96631"/>
              <a:gd name="connsiteX2" fmla="*/ 1286894 w 1286893"/>
              <a:gd name="connsiteY2" fmla="*/ 96632 h 96631"/>
              <a:gd name="connsiteX3" fmla="*/ 0 w 1286893"/>
              <a:gd name="connsiteY3" fmla="*/ 96632 h 96631"/>
            </a:gdLst>
            <a:ahLst/>
            <a:cxnLst>
              <a:cxn ang="0">
                <a:pos x="connsiteX0" y="connsiteY0"/>
              </a:cxn>
              <a:cxn ang="0">
                <a:pos x="connsiteX1" y="connsiteY1"/>
              </a:cxn>
              <a:cxn ang="0">
                <a:pos x="connsiteX2" y="connsiteY2"/>
              </a:cxn>
              <a:cxn ang="0">
                <a:pos x="connsiteX3" y="connsiteY3"/>
              </a:cxn>
            </a:cxnLst>
            <a:rect l="l" t="t" r="r" b="b"/>
            <a:pathLst>
              <a:path w="1286893" h="96631">
                <a:moveTo>
                  <a:pt x="0" y="0"/>
                </a:moveTo>
                <a:lnTo>
                  <a:pt x="1286894" y="0"/>
                </a:lnTo>
                <a:lnTo>
                  <a:pt x="1286894" y="96632"/>
                </a:lnTo>
                <a:lnTo>
                  <a:pt x="0" y="96632"/>
                </a:lnTo>
                <a:close/>
              </a:path>
            </a:pathLst>
          </a:custGeom>
          <a:solidFill>
            <a:srgbClr val="019EE0"/>
          </a:solidFill>
          <a:ln w="0" cap="flat">
            <a:noFill/>
            <a:prstDash val="solid"/>
            <a:miter/>
          </a:ln>
        </p:spPr>
        <p:txBody>
          <a:bodyPr rtlCol="0" anchor="ctr"/>
          <a:lstStyle/>
          <a:p>
            <a:endParaRPr lang="fr-FR"/>
          </a:p>
        </p:txBody>
      </p:sp>
      <p:sp>
        <p:nvSpPr>
          <p:cNvPr id="11" name="Forme libre 10">
            <a:extLst>
              <a:ext uri="{FF2B5EF4-FFF2-40B4-BE49-F238E27FC236}">
                <a16:creationId xmlns:a16="http://schemas.microsoft.com/office/drawing/2014/main" id="{1A40575B-E146-3BD8-AFB2-E8717B190F83}"/>
              </a:ext>
            </a:extLst>
          </p:cNvPr>
          <p:cNvSpPr/>
          <p:nvPr userDrawn="1"/>
        </p:nvSpPr>
        <p:spPr>
          <a:xfrm>
            <a:off x="815975" y="4715100"/>
            <a:ext cx="8327906"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sp>
        <p:nvSpPr>
          <p:cNvPr id="12" name="Rectangle 11">
            <a:extLst>
              <a:ext uri="{FF2B5EF4-FFF2-40B4-BE49-F238E27FC236}">
                <a16:creationId xmlns:a16="http://schemas.microsoft.com/office/drawing/2014/main" id="{AEFD43DB-60F0-69E5-0E6E-39DAC8F580D6}"/>
              </a:ext>
            </a:extLst>
          </p:cNvPr>
          <p:cNvSpPr>
            <a:spLocks noChangeAspect="1"/>
          </p:cNvSpPr>
          <p:nvPr userDrawn="1"/>
        </p:nvSpPr>
        <p:spPr>
          <a:xfrm>
            <a:off x="-3" y="-1"/>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06211952-6EFD-1268-B0D8-5D1EA9A036DA}"/>
              </a:ext>
            </a:extLst>
          </p:cNvPr>
          <p:cNvSpPr>
            <a:spLocks noChangeAspect="1"/>
          </p:cNvSpPr>
          <p:nvPr userDrawn="1"/>
        </p:nvSpPr>
        <p:spPr>
          <a:xfrm>
            <a:off x="0" y="428609"/>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69892B6F-9A39-8FF4-F99C-3D45A9DDD8CC}"/>
              </a:ext>
            </a:extLst>
          </p:cNvPr>
          <p:cNvSpPr>
            <a:spLocks noChangeAspect="1"/>
          </p:cNvSpPr>
          <p:nvPr userDrawn="1"/>
        </p:nvSpPr>
        <p:spPr>
          <a:xfrm>
            <a:off x="853399" y="-1"/>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39B1B74D-F7A7-427F-4C42-2E65F73D513D}"/>
              </a:ext>
            </a:extLst>
          </p:cNvPr>
          <p:cNvSpPr>
            <a:spLocks noChangeAspect="1"/>
          </p:cNvSpPr>
          <p:nvPr userDrawn="1"/>
        </p:nvSpPr>
        <p:spPr>
          <a:xfrm>
            <a:off x="-3" y="857009"/>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F210BEFD-109F-37DE-ED0B-3CC93589B2DE}"/>
              </a:ext>
            </a:extLst>
          </p:cNvPr>
          <p:cNvSpPr>
            <a:spLocks noChangeAspect="1"/>
          </p:cNvSpPr>
          <p:nvPr userDrawn="1"/>
        </p:nvSpPr>
        <p:spPr>
          <a:xfrm>
            <a:off x="0" y="1285619"/>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071C3FFE-4231-78CA-D32E-0CB00040402B}"/>
              </a:ext>
            </a:extLst>
          </p:cNvPr>
          <p:cNvSpPr>
            <a:spLocks noChangeAspect="1"/>
          </p:cNvSpPr>
          <p:nvPr userDrawn="1"/>
        </p:nvSpPr>
        <p:spPr>
          <a:xfrm>
            <a:off x="-3" y="1714229"/>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D7FB0309-AAC2-B57E-8D00-2D7697DD14AF}"/>
              </a:ext>
            </a:extLst>
          </p:cNvPr>
          <p:cNvSpPr>
            <a:spLocks noChangeAspect="1"/>
          </p:cNvSpPr>
          <p:nvPr userDrawn="1"/>
        </p:nvSpPr>
        <p:spPr>
          <a:xfrm>
            <a:off x="0" y="2142839"/>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2240B5A4-42DE-8A14-36D6-AFB428B9B1C1}"/>
              </a:ext>
            </a:extLst>
          </p:cNvPr>
          <p:cNvSpPr>
            <a:spLocks noChangeAspect="1"/>
          </p:cNvSpPr>
          <p:nvPr userDrawn="1"/>
        </p:nvSpPr>
        <p:spPr>
          <a:xfrm>
            <a:off x="-3" y="2571239"/>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1440879F-6B1C-6975-11B0-534AD280C77A}"/>
              </a:ext>
            </a:extLst>
          </p:cNvPr>
          <p:cNvSpPr>
            <a:spLocks noChangeAspect="1"/>
          </p:cNvSpPr>
          <p:nvPr userDrawn="1"/>
        </p:nvSpPr>
        <p:spPr>
          <a:xfrm>
            <a:off x="0" y="2999849"/>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Graphic 3">
            <a:extLst>
              <a:ext uri="{FF2B5EF4-FFF2-40B4-BE49-F238E27FC236}">
                <a16:creationId xmlns:a16="http://schemas.microsoft.com/office/drawing/2014/main" id="{69CAD4E1-CE8D-D68A-F8EF-E72FA15695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96199" y="284400"/>
            <a:ext cx="1443600" cy="782456"/>
          </a:xfrm>
          <a:prstGeom prst="rect">
            <a:avLst/>
          </a:prstGeom>
        </p:spPr>
      </p:pic>
    </p:spTree>
    <p:extLst>
      <p:ext uri="{BB962C8B-B14F-4D97-AF65-F5344CB8AC3E}">
        <p14:creationId xmlns:p14="http://schemas.microsoft.com/office/powerpoint/2010/main" val="1360131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1">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CC0E64A8-1760-18C4-A4A9-561107482C09}"/>
              </a:ext>
            </a:extLst>
          </p:cNvPr>
          <p:cNvPicPr>
            <a:picLocks/>
          </p:cNvPicPr>
          <p:nvPr userDrawn="1"/>
        </p:nvPicPr>
        <p:blipFill>
          <a:blip r:embed="rId2"/>
          <a:srcRect/>
          <a:stretch/>
        </p:blipFill>
        <p:spPr>
          <a:xfrm>
            <a:off x="-2" y="0"/>
            <a:ext cx="9144000" cy="5143500"/>
          </a:xfrm>
          <a:prstGeom prst="rect">
            <a:avLst/>
          </a:prstGeom>
        </p:spPr>
      </p:pic>
      <p:sp>
        <p:nvSpPr>
          <p:cNvPr id="10" name="Forme libre 9">
            <a:extLst>
              <a:ext uri="{FF2B5EF4-FFF2-40B4-BE49-F238E27FC236}">
                <a16:creationId xmlns:a16="http://schemas.microsoft.com/office/drawing/2014/main" id="{890CC80E-BA80-6CF4-B639-E7BB94813E41}"/>
              </a:ext>
            </a:extLst>
          </p:cNvPr>
          <p:cNvSpPr/>
          <p:nvPr userDrawn="1"/>
        </p:nvSpPr>
        <p:spPr>
          <a:xfrm>
            <a:off x="331767" y="4715100"/>
            <a:ext cx="8440758"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pic>
        <p:nvPicPr>
          <p:cNvPr id="8" name="Image 7">
            <a:extLst>
              <a:ext uri="{FF2B5EF4-FFF2-40B4-BE49-F238E27FC236}">
                <a16:creationId xmlns:a16="http://schemas.microsoft.com/office/drawing/2014/main" id="{48D91661-BB6B-8D42-C429-8A35850E86AA}"/>
              </a:ext>
            </a:extLst>
          </p:cNvPr>
          <p:cNvPicPr>
            <a:picLocks/>
          </p:cNvPicPr>
          <p:nvPr userDrawn="1"/>
        </p:nvPicPr>
        <p:blipFill>
          <a:blip r:embed="rId3"/>
          <a:srcRect/>
          <a:stretch/>
        </p:blipFill>
        <p:spPr>
          <a:xfrm>
            <a:off x="0" y="3600"/>
            <a:ext cx="9144000" cy="5135880"/>
          </a:xfrm>
          <a:prstGeom prst="rect">
            <a:avLst/>
          </a:prstGeom>
        </p:spPr>
      </p:pic>
      <p:sp>
        <p:nvSpPr>
          <p:cNvPr id="2" name="Title 1"/>
          <p:cNvSpPr>
            <a:spLocks noGrp="1"/>
          </p:cNvSpPr>
          <p:nvPr>
            <p:ph type="ctrTitle"/>
          </p:nvPr>
        </p:nvSpPr>
        <p:spPr>
          <a:xfrm>
            <a:off x="856801" y="1876926"/>
            <a:ext cx="3744000" cy="1158905"/>
          </a:xfrm>
        </p:spPr>
        <p:txBody>
          <a:bodyPr anchor="b" anchorCtr="0">
            <a:noAutofit/>
          </a:bodyPr>
          <a:lstStyle>
            <a:lvl1pPr algn="l">
              <a:lnSpc>
                <a:spcPts val="2900"/>
              </a:lnSpc>
              <a:defRPr sz="2500" b="1" spc="-10" baseline="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fr-FR" noProof="0" dirty="0"/>
          </a:p>
        </p:txBody>
      </p:sp>
      <p:sp>
        <p:nvSpPr>
          <p:cNvPr id="3" name="Subtitle 2"/>
          <p:cNvSpPr>
            <a:spLocks noGrp="1"/>
          </p:cNvSpPr>
          <p:nvPr>
            <p:ph type="subTitle" idx="1"/>
          </p:nvPr>
        </p:nvSpPr>
        <p:spPr>
          <a:xfrm>
            <a:off x="856799" y="3394615"/>
            <a:ext cx="3744000" cy="559423"/>
          </a:xfrm>
        </p:spPr>
        <p:txBody>
          <a:bodyPr>
            <a:noAutofit/>
          </a:bodyPr>
          <a:lstStyle>
            <a:lvl1pPr marL="0" indent="0" algn="l">
              <a:spcBef>
                <a:spcPts val="0"/>
              </a:spcBef>
              <a:buNone/>
              <a:defRPr sz="1300" b="0" i="0" spc="-10" baseline="0">
                <a:solidFill>
                  <a:schemeClr val="bg1"/>
                </a:solidFill>
                <a:latin typeface="Noto Sans Med" panose="020B0502040504020204" pitchFamily="34" charset="0"/>
                <a:ea typeface="Noto Sans Med" panose="020B0502040504020204" pitchFamily="34" charset="0"/>
                <a:cs typeface="Noto Sans Med" panose="020B0502040504020204" pitchFamily="34" charset="0"/>
              </a:defRPr>
            </a:lvl1pPr>
            <a:lvl2pPr marL="342857" indent="0" algn="ctr">
              <a:buNone/>
              <a:defRPr sz="1500"/>
            </a:lvl2pPr>
            <a:lvl3pPr marL="685715" indent="0" algn="ctr">
              <a:buNone/>
              <a:defRPr sz="1350"/>
            </a:lvl3pPr>
            <a:lvl4pPr marL="1028573" indent="0" algn="ctr">
              <a:buNone/>
              <a:defRPr sz="1200"/>
            </a:lvl4pPr>
            <a:lvl5pPr marL="1371431" indent="0" algn="ctr">
              <a:buNone/>
              <a:defRPr sz="1200"/>
            </a:lvl5pPr>
            <a:lvl6pPr marL="1714289" indent="0" algn="ctr">
              <a:buNone/>
              <a:defRPr sz="1200"/>
            </a:lvl6pPr>
            <a:lvl7pPr marL="2057144" indent="0" algn="ctr">
              <a:buNone/>
              <a:defRPr sz="1200"/>
            </a:lvl7pPr>
            <a:lvl8pPr marL="2400002" indent="0" algn="ctr">
              <a:buNone/>
              <a:defRPr sz="1200"/>
            </a:lvl8pPr>
            <a:lvl9pPr marL="2742860" indent="0" algn="ctr">
              <a:buNone/>
              <a:defRPr sz="1200"/>
            </a:lvl9pPr>
          </a:lstStyle>
          <a:p>
            <a:r>
              <a:rPr lang="en-US"/>
              <a:t>Click to edit Master subtitle style</a:t>
            </a:r>
            <a:endParaRPr lang="en-US" dirty="0"/>
          </a:p>
        </p:txBody>
      </p:sp>
      <p:sp>
        <p:nvSpPr>
          <p:cNvPr id="70" name="Forme libre 69">
            <a:extLst>
              <a:ext uri="{FF2B5EF4-FFF2-40B4-BE49-F238E27FC236}">
                <a16:creationId xmlns:a16="http://schemas.microsoft.com/office/drawing/2014/main" id="{D62011F9-E62E-CF7B-CDC0-8CE01CA7E752}"/>
              </a:ext>
            </a:extLst>
          </p:cNvPr>
          <p:cNvSpPr/>
          <p:nvPr userDrawn="1"/>
        </p:nvSpPr>
        <p:spPr>
          <a:xfrm>
            <a:off x="331767" y="760377"/>
            <a:ext cx="6047433"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sp>
        <p:nvSpPr>
          <p:cNvPr id="75" name="Forme libre 74">
            <a:extLst>
              <a:ext uri="{FF2B5EF4-FFF2-40B4-BE49-F238E27FC236}">
                <a16:creationId xmlns:a16="http://schemas.microsoft.com/office/drawing/2014/main" id="{D20C62C1-8E69-88E5-A947-332B553C156C}"/>
              </a:ext>
            </a:extLst>
          </p:cNvPr>
          <p:cNvSpPr/>
          <p:nvPr userDrawn="1"/>
        </p:nvSpPr>
        <p:spPr>
          <a:xfrm rot="16200000">
            <a:off x="-1591809" y="2724590"/>
            <a:ext cx="3943786"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sp>
        <p:nvSpPr>
          <p:cNvPr id="78" name="Espace réservé du texte 81">
            <a:extLst>
              <a:ext uri="{FF2B5EF4-FFF2-40B4-BE49-F238E27FC236}">
                <a16:creationId xmlns:a16="http://schemas.microsoft.com/office/drawing/2014/main" id="{CEB533F0-4A85-F96D-8736-FC987D221A9A}"/>
              </a:ext>
            </a:extLst>
          </p:cNvPr>
          <p:cNvSpPr>
            <a:spLocks noGrp="1"/>
          </p:cNvSpPr>
          <p:nvPr>
            <p:ph type="body" sz="quarter" idx="12" hasCustomPrompt="1"/>
          </p:nvPr>
        </p:nvSpPr>
        <p:spPr>
          <a:xfrm>
            <a:off x="1587600" y="4055749"/>
            <a:ext cx="3026141" cy="250900"/>
          </a:xfrm>
        </p:spPr>
        <p:txBody>
          <a:bodyPr anchor="b"/>
          <a:lstStyle>
            <a:lvl1pPr marL="6351" indent="0">
              <a:buNone/>
              <a:defRPr sz="700" baseline="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en-GB" dirty="0"/>
              <a:t>• </a:t>
            </a:r>
            <a:r>
              <a:rPr lang="fr-FR" dirty="0">
                <a:effectLst/>
                <a:latin typeface="Noto Sans" panose="020B0502040504020204" pitchFamily="34" charset="0"/>
              </a:rPr>
              <a:t>Document for </a:t>
            </a:r>
            <a:r>
              <a:rPr lang="fr-FR" dirty="0" err="1">
                <a:effectLst/>
                <a:latin typeface="Noto Sans" panose="020B0502040504020204" pitchFamily="34" charset="0"/>
              </a:rPr>
              <a:t>professional</a:t>
            </a:r>
            <a:r>
              <a:rPr lang="fr-FR" dirty="0">
                <a:effectLst/>
                <a:latin typeface="Noto Sans" panose="020B0502040504020204" pitchFamily="34" charset="0"/>
              </a:rPr>
              <a:t> </a:t>
            </a:r>
            <a:r>
              <a:rPr lang="fr-FR" dirty="0" err="1">
                <a:effectLst/>
                <a:latin typeface="Noto Sans" panose="020B0502040504020204" pitchFamily="34" charset="0"/>
              </a:rPr>
              <a:t>investors</a:t>
            </a:r>
            <a:r>
              <a:rPr lang="fr-FR" dirty="0">
                <a:effectLst/>
                <a:latin typeface="Noto Sans" panose="020B0502040504020204" pitchFamily="34" charset="0"/>
              </a:rPr>
              <a:t> </a:t>
            </a:r>
            <a:r>
              <a:rPr lang="fr-FR" dirty="0" err="1">
                <a:effectLst/>
                <a:latin typeface="Noto Sans" panose="020B0502040504020204" pitchFamily="34" charset="0"/>
              </a:rPr>
              <a:t>only</a:t>
            </a:r>
            <a:endParaRPr lang="en-GB" dirty="0"/>
          </a:p>
        </p:txBody>
      </p:sp>
      <p:sp>
        <p:nvSpPr>
          <p:cNvPr id="7" name="Forme libre 6">
            <a:extLst>
              <a:ext uri="{FF2B5EF4-FFF2-40B4-BE49-F238E27FC236}">
                <a16:creationId xmlns:a16="http://schemas.microsoft.com/office/drawing/2014/main" id="{FF49AF96-EB84-99CE-22EA-A99929C53BC8}"/>
              </a:ext>
            </a:extLst>
          </p:cNvPr>
          <p:cNvSpPr/>
          <p:nvPr userDrawn="1"/>
        </p:nvSpPr>
        <p:spPr>
          <a:xfrm>
            <a:off x="8059928" y="760264"/>
            <a:ext cx="712597" cy="97200"/>
          </a:xfrm>
          <a:custGeom>
            <a:avLst/>
            <a:gdLst>
              <a:gd name="connsiteX0" fmla="*/ 0 w 1286893"/>
              <a:gd name="connsiteY0" fmla="*/ 0 h 96631"/>
              <a:gd name="connsiteX1" fmla="*/ 1286894 w 1286893"/>
              <a:gd name="connsiteY1" fmla="*/ 0 h 96631"/>
              <a:gd name="connsiteX2" fmla="*/ 1286894 w 1286893"/>
              <a:gd name="connsiteY2" fmla="*/ 96632 h 96631"/>
              <a:gd name="connsiteX3" fmla="*/ 0 w 1286893"/>
              <a:gd name="connsiteY3" fmla="*/ 96632 h 96631"/>
            </a:gdLst>
            <a:ahLst/>
            <a:cxnLst>
              <a:cxn ang="0">
                <a:pos x="connsiteX0" y="connsiteY0"/>
              </a:cxn>
              <a:cxn ang="0">
                <a:pos x="connsiteX1" y="connsiteY1"/>
              </a:cxn>
              <a:cxn ang="0">
                <a:pos x="connsiteX2" y="connsiteY2"/>
              </a:cxn>
              <a:cxn ang="0">
                <a:pos x="connsiteX3" y="connsiteY3"/>
              </a:cxn>
            </a:cxnLst>
            <a:rect l="l" t="t" r="r" b="b"/>
            <a:pathLst>
              <a:path w="1286893" h="96631">
                <a:moveTo>
                  <a:pt x="0" y="0"/>
                </a:moveTo>
                <a:lnTo>
                  <a:pt x="1286894" y="0"/>
                </a:lnTo>
                <a:lnTo>
                  <a:pt x="1286894" y="96632"/>
                </a:lnTo>
                <a:lnTo>
                  <a:pt x="0" y="96632"/>
                </a:lnTo>
                <a:close/>
              </a:path>
            </a:pathLst>
          </a:custGeom>
          <a:solidFill>
            <a:srgbClr val="019EE0"/>
          </a:solidFill>
          <a:ln w="0" cap="flat">
            <a:noFill/>
            <a:prstDash val="solid"/>
            <a:miter/>
          </a:ln>
        </p:spPr>
        <p:txBody>
          <a:bodyPr rtlCol="0" anchor="ctr"/>
          <a:lstStyle/>
          <a:p>
            <a:endParaRPr lang="fr-FR"/>
          </a:p>
        </p:txBody>
      </p:sp>
      <p:sp>
        <p:nvSpPr>
          <p:cNvPr id="11" name="Forme libre 10">
            <a:extLst>
              <a:ext uri="{FF2B5EF4-FFF2-40B4-BE49-F238E27FC236}">
                <a16:creationId xmlns:a16="http://schemas.microsoft.com/office/drawing/2014/main" id="{D86FC8AD-B83A-D1BC-C2DE-F09474A82F7F}"/>
              </a:ext>
            </a:extLst>
          </p:cNvPr>
          <p:cNvSpPr/>
          <p:nvPr userDrawn="1"/>
        </p:nvSpPr>
        <p:spPr>
          <a:xfrm rot="16200000">
            <a:off x="6738065" y="2737682"/>
            <a:ext cx="4051467"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sp>
        <p:nvSpPr>
          <p:cNvPr id="77" name="Espace réservé du texte 81">
            <a:extLst>
              <a:ext uri="{FF2B5EF4-FFF2-40B4-BE49-F238E27FC236}">
                <a16:creationId xmlns:a16="http://schemas.microsoft.com/office/drawing/2014/main" id="{A71CEE15-A6C7-0712-282F-A785EC1E03B3}"/>
              </a:ext>
            </a:extLst>
          </p:cNvPr>
          <p:cNvSpPr>
            <a:spLocks noGrp="1"/>
          </p:cNvSpPr>
          <p:nvPr>
            <p:ph type="body" sz="quarter" idx="11" hasCustomPrompt="1"/>
          </p:nvPr>
        </p:nvSpPr>
        <p:spPr>
          <a:xfrm>
            <a:off x="856801" y="4048484"/>
            <a:ext cx="730798" cy="258165"/>
          </a:xfrm>
        </p:spPr>
        <p:txBody>
          <a:bodyPr anchor="b"/>
          <a:lstStyle>
            <a:lvl1pPr marL="6351" indent="0">
              <a:buNone/>
              <a:defRPr sz="700" baseline="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fr-FR" dirty="0"/>
              <a:t>MONTH 2024</a:t>
            </a:r>
          </a:p>
        </p:txBody>
      </p:sp>
      <p:sp>
        <p:nvSpPr>
          <p:cNvPr id="4" name="Rectangle 3">
            <a:extLst>
              <a:ext uri="{FF2B5EF4-FFF2-40B4-BE49-F238E27FC236}">
                <a16:creationId xmlns:a16="http://schemas.microsoft.com/office/drawing/2014/main" id="{2827FED3-B555-0F89-7F36-BE59B33FA636}"/>
              </a:ext>
            </a:extLst>
          </p:cNvPr>
          <p:cNvSpPr>
            <a:spLocks noChangeAspect="1"/>
          </p:cNvSpPr>
          <p:nvPr userDrawn="1"/>
        </p:nvSpPr>
        <p:spPr>
          <a:xfrm>
            <a:off x="-3" y="-1"/>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AF8FE08B-A19B-B932-0C1F-A5C2590729D3}"/>
              </a:ext>
            </a:extLst>
          </p:cNvPr>
          <p:cNvSpPr>
            <a:spLocks noChangeAspect="1"/>
          </p:cNvSpPr>
          <p:nvPr userDrawn="1"/>
        </p:nvSpPr>
        <p:spPr>
          <a:xfrm>
            <a:off x="428397" y="-1"/>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05708805-D6FB-1072-B4D3-2D05C07DBB24}"/>
              </a:ext>
            </a:extLst>
          </p:cNvPr>
          <p:cNvSpPr>
            <a:spLocks noChangeAspect="1"/>
          </p:cNvSpPr>
          <p:nvPr userDrawn="1"/>
        </p:nvSpPr>
        <p:spPr>
          <a:xfrm>
            <a:off x="853399" y="-1"/>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Graphic 11">
            <a:extLst>
              <a:ext uri="{FF2B5EF4-FFF2-40B4-BE49-F238E27FC236}">
                <a16:creationId xmlns:a16="http://schemas.microsoft.com/office/drawing/2014/main" id="{C8D7AB57-A301-D1B4-5B1D-345F327FF3EF}"/>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6496199" y="284400"/>
            <a:ext cx="1443600" cy="782455"/>
          </a:xfrm>
          <a:prstGeom prst="rect">
            <a:avLst/>
          </a:prstGeom>
        </p:spPr>
      </p:pic>
    </p:spTree>
    <p:extLst>
      <p:ext uri="{BB962C8B-B14F-4D97-AF65-F5344CB8AC3E}">
        <p14:creationId xmlns:p14="http://schemas.microsoft.com/office/powerpoint/2010/main" val="2810617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2">
    <p:spTree>
      <p:nvGrpSpPr>
        <p:cNvPr id="1" name=""/>
        <p:cNvGrpSpPr/>
        <p:nvPr/>
      </p:nvGrpSpPr>
      <p:grpSpPr>
        <a:xfrm>
          <a:off x="0" y="0"/>
          <a:ext cx="0" cy="0"/>
          <a:chOff x="0" y="0"/>
          <a:chExt cx="0" cy="0"/>
        </a:xfrm>
      </p:grpSpPr>
      <p:pic>
        <p:nvPicPr>
          <p:cNvPr id="137" name="Image 136" descr="Une image contenant ciel, Visage humain, personne, plein air&#10;&#10;Description générée automatiquement">
            <a:extLst>
              <a:ext uri="{FF2B5EF4-FFF2-40B4-BE49-F238E27FC236}">
                <a16:creationId xmlns:a16="http://schemas.microsoft.com/office/drawing/2014/main" id="{720FCE97-FD77-8FD9-73F7-3ABB406038EE}"/>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ctrTitle"/>
          </p:nvPr>
        </p:nvSpPr>
        <p:spPr>
          <a:xfrm>
            <a:off x="828810" y="2355035"/>
            <a:ext cx="4895070" cy="731176"/>
          </a:xfrm>
        </p:spPr>
        <p:txBody>
          <a:bodyPr anchor="b" anchorCtr="0">
            <a:noAutofit/>
          </a:bodyPr>
          <a:lstStyle>
            <a:lvl1pPr algn="l">
              <a:lnSpc>
                <a:spcPts val="2900"/>
              </a:lnSpc>
              <a:defRPr sz="2500" b="1" spc="-10" baseline="0">
                <a:solidFill>
                  <a:srgbClr val="001C4B"/>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fr-FR" noProof="0" dirty="0"/>
          </a:p>
        </p:txBody>
      </p:sp>
      <p:sp>
        <p:nvSpPr>
          <p:cNvPr id="3" name="Subtitle 2"/>
          <p:cNvSpPr>
            <a:spLocks noGrp="1"/>
          </p:cNvSpPr>
          <p:nvPr>
            <p:ph type="subTitle" idx="1"/>
          </p:nvPr>
        </p:nvSpPr>
        <p:spPr>
          <a:xfrm>
            <a:off x="828810" y="3273736"/>
            <a:ext cx="4895071" cy="559423"/>
          </a:xfrm>
        </p:spPr>
        <p:txBody>
          <a:bodyPr>
            <a:noAutofit/>
          </a:bodyPr>
          <a:lstStyle>
            <a:lvl1pPr marL="0" indent="0" algn="l">
              <a:spcBef>
                <a:spcPts val="0"/>
              </a:spcBef>
              <a:buNone/>
              <a:defRPr sz="1300" b="0" i="0" spc="-10" baseline="0">
                <a:solidFill>
                  <a:srgbClr val="001C4B"/>
                </a:solidFill>
                <a:latin typeface="Noto Sans Med" panose="020B0502040504020204" pitchFamily="34" charset="0"/>
                <a:ea typeface="Noto Sans Med" panose="020B0502040504020204" pitchFamily="34" charset="0"/>
                <a:cs typeface="Noto Sans Med" panose="020B0502040504020204" pitchFamily="34" charset="0"/>
              </a:defRPr>
            </a:lvl1pPr>
            <a:lvl2pPr marL="342857" indent="0" algn="ctr">
              <a:buNone/>
              <a:defRPr sz="1500"/>
            </a:lvl2pPr>
            <a:lvl3pPr marL="685715" indent="0" algn="ctr">
              <a:buNone/>
              <a:defRPr sz="1350"/>
            </a:lvl3pPr>
            <a:lvl4pPr marL="1028573" indent="0" algn="ctr">
              <a:buNone/>
              <a:defRPr sz="1200"/>
            </a:lvl4pPr>
            <a:lvl5pPr marL="1371431" indent="0" algn="ctr">
              <a:buNone/>
              <a:defRPr sz="1200"/>
            </a:lvl5pPr>
            <a:lvl6pPr marL="1714289" indent="0" algn="ctr">
              <a:buNone/>
              <a:defRPr sz="1200"/>
            </a:lvl6pPr>
            <a:lvl7pPr marL="2057144" indent="0" algn="ctr">
              <a:buNone/>
              <a:defRPr sz="1200"/>
            </a:lvl7pPr>
            <a:lvl8pPr marL="2400002" indent="0" algn="ctr">
              <a:buNone/>
              <a:defRPr sz="1200"/>
            </a:lvl8pPr>
            <a:lvl9pPr marL="2742860" indent="0" algn="ctr">
              <a:buNone/>
              <a:defRPr sz="1200"/>
            </a:lvl9pPr>
          </a:lstStyle>
          <a:p>
            <a:r>
              <a:rPr lang="en-US"/>
              <a:t>Click to edit Master subtitle style</a:t>
            </a:r>
            <a:endParaRPr lang="en-US" dirty="0"/>
          </a:p>
        </p:txBody>
      </p:sp>
      <p:sp>
        <p:nvSpPr>
          <p:cNvPr id="70" name="Forme libre 69">
            <a:extLst>
              <a:ext uri="{FF2B5EF4-FFF2-40B4-BE49-F238E27FC236}">
                <a16:creationId xmlns:a16="http://schemas.microsoft.com/office/drawing/2014/main" id="{D62011F9-E62E-CF7B-CDC0-8CE01CA7E752}"/>
              </a:ext>
            </a:extLst>
          </p:cNvPr>
          <p:cNvSpPr/>
          <p:nvPr userDrawn="1"/>
        </p:nvSpPr>
        <p:spPr>
          <a:xfrm>
            <a:off x="331768" y="760377"/>
            <a:ext cx="6472878"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sp>
        <p:nvSpPr>
          <p:cNvPr id="75" name="Forme libre 74">
            <a:extLst>
              <a:ext uri="{FF2B5EF4-FFF2-40B4-BE49-F238E27FC236}">
                <a16:creationId xmlns:a16="http://schemas.microsoft.com/office/drawing/2014/main" id="{D20C62C1-8E69-88E5-A947-332B553C156C}"/>
              </a:ext>
            </a:extLst>
          </p:cNvPr>
          <p:cNvSpPr/>
          <p:nvPr userDrawn="1"/>
        </p:nvSpPr>
        <p:spPr>
          <a:xfrm rot="16200000">
            <a:off x="-1791160" y="2923941"/>
            <a:ext cx="4342488"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sp>
        <p:nvSpPr>
          <p:cNvPr id="77" name="Espace réservé du texte 81">
            <a:extLst>
              <a:ext uri="{FF2B5EF4-FFF2-40B4-BE49-F238E27FC236}">
                <a16:creationId xmlns:a16="http://schemas.microsoft.com/office/drawing/2014/main" id="{A71CEE15-A6C7-0712-282F-A785EC1E03B3}"/>
              </a:ext>
            </a:extLst>
          </p:cNvPr>
          <p:cNvSpPr>
            <a:spLocks noGrp="1"/>
          </p:cNvSpPr>
          <p:nvPr>
            <p:ph type="body" sz="quarter" idx="11" hasCustomPrompt="1"/>
          </p:nvPr>
        </p:nvSpPr>
        <p:spPr>
          <a:xfrm>
            <a:off x="828810" y="4486634"/>
            <a:ext cx="759483" cy="258165"/>
          </a:xfrm>
        </p:spPr>
        <p:txBody>
          <a:bodyPr anchor="b"/>
          <a:lstStyle>
            <a:lvl1pPr marL="6351" indent="0">
              <a:buNone/>
              <a:defRPr sz="700" baseline="0">
                <a:solidFill>
                  <a:srgbClr val="001C4B"/>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fr-FR" dirty="0"/>
              <a:t>MONTH 2024</a:t>
            </a:r>
          </a:p>
        </p:txBody>
      </p:sp>
      <p:sp>
        <p:nvSpPr>
          <p:cNvPr id="78" name="Espace réservé du texte 81">
            <a:extLst>
              <a:ext uri="{FF2B5EF4-FFF2-40B4-BE49-F238E27FC236}">
                <a16:creationId xmlns:a16="http://schemas.microsoft.com/office/drawing/2014/main" id="{CEB533F0-4A85-F96D-8736-FC987D221A9A}"/>
              </a:ext>
            </a:extLst>
          </p:cNvPr>
          <p:cNvSpPr>
            <a:spLocks noGrp="1"/>
          </p:cNvSpPr>
          <p:nvPr>
            <p:ph type="body" sz="quarter" idx="12" hasCustomPrompt="1"/>
          </p:nvPr>
        </p:nvSpPr>
        <p:spPr>
          <a:xfrm>
            <a:off x="1588293" y="4486634"/>
            <a:ext cx="3026141" cy="258165"/>
          </a:xfrm>
        </p:spPr>
        <p:txBody>
          <a:bodyPr anchor="b"/>
          <a:lstStyle>
            <a:lvl1pPr marL="6351" indent="0">
              <a:buNone/>
              <a:defRPr sz="700" baseline="0">
                <a:solidFill>
                  <a:srgbClr val="001C4B"/>
                </a:solidFill>
                <a:latin typeface="Noto Sans" panose="020B0502040504020204" pitchFamily="34" charset="0"/>
                <a:ea typeface="Noto Sans" panose="020B0502040504020204" pitchFamily="34" charset="0"/>
                <a:cs typeface="Noto Sans" panose="020B0502040504020204" pitchFamily="34" charset="0"/>
              </a:defRPr>
            </a:lvl1pPr>
          </a:lstStyle>
          <a:p>
            <a:r>
              <a:rPr lang="en-GB" dirty="0"/>
              <a:t>• </a:t>
            </a:r>
            <a:r>
              <a:rPr lang="fr-FR" dirty="0">
                <a:effectLst/>
                <a:latin typeface="Noto Sans" panose="020B0502040504020204" pitchFamily="34" charset="0"/>
              </a:rPr>
              <a:t>Document for </a:t>
            </a:r>
            <a:r>
              <a:rPr lang="fr-FR" dirty="0" err="1">
                <a:effectLst/>
                <a:latin typeface="Noto Sans" panose="020B0502040504020204" pitchFamily="34" charset="0"/>
              </a:rPr>
              <a:t>professional</a:t>
            </a:r>
            <a:r>
              <a:rPr lang="fr-FR" dirty="0">
                <a:effectLst/>
                <a:latin typeface="Noto Sans" panose="020B0502040504020204" pitchFamily="34" charset="0"/>
              </a:rPr>
              <a:t> </a:t>
            </a:r>
            <a:r>
              <a:rPr lang="fr-FR" dirty="0" err="1">
                <a:effectLst/>
                <a:latin typeface="Noto Sans" panose="020B0502040504020204" pitchFamily="34" charset="0"/>
              </a:rPr>
              <a:t>investors</a:t>
            </a:r>
            <a:r>
              <a:rPr lang="fr-FR" dirty="0">
                <a:effectLst/>
                <a:latin typeface="Noto Sans" panose="020B0502040504020204" pitchFamily="34" charset="0"/>
              </a:rPr>
              <a:t> </a:t>
            </a:r>
            <a:r>
              <a:rPr lang="fr-FR" dirty="0" err="1">
                <a:effectLst/>
                <a:latin typeface="Noto Sans" panose="020B0502040504020204" pitchFamily="34" charset="0"/>
              </a:rPr>
              <a:t>only</a:t>
            </a:r>
            <a:endParaRPr lang="en-GB" dirty="0"/>
          </a:p>
        </p:txBody>
      </p:sp>
      <p:sp>
        <p:nvSpPr>
          <p:cNvPr id="5" name="Rectangle 4">
            <a:extLst>
              <a:ext uri="{FF2B5EF4-FFF2-40B4-BE49-F238E27FC236}">
                <a16:creationId xmlns:a16="http://schemas.microsoft.com/office/drawing/2014/main" id="{560B6729-9DC1-9D8F-6A3A-F520E1168BCC}"/>
              </a:ext>
            </a:extLst>
          </p:cNvPr>
          <p:cNvSpPr>
            <a:spLocks noChangeAspect="1"/>
          </p:cNvSpPr>
          <p:nvPr userDrawn="1"/>
        </p:nvSpPr>
        <p:spPr>
          <a:xfrm>
            <a:off x="428397" y="-1"/>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6FD495CB-1A2C-7E68-1B8C-4DE7875DB132}"/>
              </a:ext>
            </a:extLst>
          </p:cNvPr>
          <p:cNvSpPr>
            <a:spLocks noChangeAspect="1"/>
          </p:cNvSpPr>
          <p:nvPr userDrawn="1"/>
        </p:nvSpPr>
        <p:spPr>
          <a:xfrm>
            <a:off x="853399" y="-1"/>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Graphic 3">
            <a:extLst>
              <a:ext uri="{FF2B5EF4-FFF2-40B4-BE49-F238E27FC236}">
                <a16:creationId xmlns:a16="http://schemas.microsoft.com/office/drawing/2014/main" id="{902E4C7B-8D5E-B9D2-D8F6-B3BC785327B3}"/>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921061" y="284400"/>
            <a:ext cx="1443600" cy="782455"/>
          </a:xfrm>
          <a:prstGeom prst="rect">
            <a:avLst/>
          </a:prstGeom>
        </p:spPr>
      </p:pic>
    </p:spTree>
    <p:extLst>
      <p:ext uri="{BB962C8B-B14F-4D97-AF65-F5344CB8AC3E}">
        <p14:creationId xmlns:p14="http://schemas.microsoft.com/office/powerpoint/2010/main" val="715245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3">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CC0E64A8-1760-18C4-A4A9-561107482C09}"/>
              </a:ext>
            </a:extLst>
          </p:cNvPr>
          <p:cNvPicPr>
            <a:picLocks/>
          </p:cNvPicPr>
          <p:nvPr userDrawn="1"/>
        </p:nvPicPr>
        <p:blipFill>
          <a:blip r:embed="rId2"/>
          <a:srcRect/>
          <a:stretch/>
        </p:blipFill>
        <p:spPr>
          <a:xfrm>
            <a:off x="-2" y="4044"/>
            <a:ext cx="9144000" cy="5135880"/>
          </a:xfrm>
          <a:prstGeom prst="rect">
            <a:avLst/>
          </a:prstGeom>
        </p:spPr>
      </p:pic>
      <p:sp>
        <p:nvSpPr>
          <p:cNvPr id="64" name="Forme libre 63">
            <a:extLst>
              <a:ext uri="{FF2B5EF4-FFF2-40B4-BE49-F238E27FC236}">
                <a16:creationId xmlns:a16="http://schemas.microsoft.com/office/drawing/2014/main" id="{F27D0632-0BA3-7E34-0DD8-02D49E22297A}"/>
              </a:ext>
            </a:extLst>
          </p:cNvPr>
          <p:cNvSpPr/>
          <p:nvPr userDrawn="1"/>
        </p:nvSpPr>
        <p:spPr>
          <a:xfrm>
            <a:off x="760164" y="760377"/>
            <a:ext cx="6044482"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sp>
        <p:nvSpPr>
          <p:cNvPr id="10" name="Forme libre 9">
            <a:extLst>
              <a:ext uri="{FF2B5EF4-FFF2-40B4-BE49-F238E27FC236}">
                <a16:creationId xmlns:a16="http://schemas.microsoft.com/office/drawing/2014/main" id="{890CC80E-BA80-6CF4-B639-E7BB94813E41}"/>
              </a:ext>
            </a:extLst>
          </p:cNvPr>
          <p:cNvSpPr/>
          <p:nvPr userDrawn="1"/>
        </p:nvSpPr>
        <p:spPr>
          <a:xfrm>
            <a:off x="760164" y="4715100"/>
            <a:ext cx="8383833"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sp>
        <p:nvSpPr>
          <p:cNvPr id="2" name="Title 1"/>
          <p:cNvSpPr>
            <a:spLocks noGrp="1"/>
          </p:cNvSpPr>
          <p:nvPr>
            <p:ph type="ctrTitle"/>
          </p:nvPr>
        </p:nvSpPr>
        <p:spPr>
          <a:xfrm>
            <a:off x="1281799" y="1748886"/>
            <a:ext cx="3780000" cy="1286946"/>
          </a:xfrm>
        </p:spPr>
        <p:txBody>
          <a:bodyPr anchor="b" anchorCtr="0">
            <a:noAutofit/>
          </a:bodyPr>
          <a:lstStyle>
            <a:lvl1pPr algn="l">
              <a:lnSpc>
                <a:spcPts val="2900"/>
              </a:lnSpc>
              <a:defRPr sz="2500" b="1" spc="-10" baseline="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fr-FR" noProof="0" dirty="0"/>
          </a:p>
        </p:txBody>
      </p:sp>
      <p:sp>
        <p:nvSpPr>
          <p:cNvPr id="3" name="Subtitle 2"/>
          <p:cNvSpPr>
            <a:spLocks noGrp="1"/>
          </p:cNvSpPr>
          <p:nvPr>
            <p:ph type="subTitle" idx="1"/>
          </p:nvPr>
        </p:nvSpPr>
        <p:spPr>
          <a:xfrm>
            <a:off x="1281798" y="3394615"/>
            <a:ext cx="3780000" cy="559423"/>
          </a:xfrm>
        </p:spPr>
        <p:txBody>
          <a:bodyPr>
            <a:noAutofit/>
          </a:bodyPr>
          <a:lstStyle>
            <a:lvl1pPr marL="0" indent="0" algn="l">
              <a:spcBef>
                <a:spcPts val="0"/>
              </a:spcBef>
              <a:buNone/>
              <a:defRPr sz="1300" b="0" i="0" spc="-10" baseline="0">
                <a:solidFill>
                  <a:schemeClr val="bg1"/>
                </a:solidFill>
                <a:latin typeface="Noto Sans Med" panose="020B0502040504020204" pitchFamily="34" charset="0"/>
                <a:ea typeface="Noto Sans Med" panose="020B0502040504020204" pitchFamily="34" charset="0"/>
                <a:cs typeface="Noto Sans Med" panose="020B0502040504020204" pitchFamily="34" charset="0"/>
              </a:defRPr>
            </a:lvl1pPr>
            <a:lvl2pPr marL="342857" indent="0" algn="ctr">
              <a:buNone/>
              <a:defRPr sz="1500"/>
            </a:lvl2pPr>
            <a:lvl3pPr marL="685715" indent="0" algn="ctr">
              <a:buNone/>
              <a:defRPr sz="1350"/>
            </a:lvl3pPr>
            <a:lvl4pPr marL="1028573" indent="0" algn="ctr">
              <a:buNone/>
              <a:defRPr sz="1200"/>
            </a:lvl4pPr>
            <a:lvl5pPr marL="1371431" indent="0" algn="ctr">
              <a:buNone/>
              <a:defRPr sz="1200"/>
            </a:lvl5pPr>
            <a:lvl6pPr marL="1714289" indent="0" algn="ctr">
              <a:buNone/>
              <a:defRPr sz="1200"/>
            </a:lvl6pPr>
            <a:lvl7pPr marL="2057144" indent="0" algn="ctr">
              <a:buNone/>
              <a:defRPr sz="1200"/>
            </a:lvl7pPr>
            <a:lvl8pPr marL="2400002" indent="0" algn="ctr">
              <a:buNone/>
              <a:defRPr sz="1200"/>
            </a:lvl8pPr>
            <a:lvl9pPr marL="2742860" indent="0" algn="ctr">
              <a:buNone/>
              <a:defRPr sz="1200"/>
            </a:lvl9pPr>
          </a:lstStyle>
          <a:p>
            <a:r>
              <a:rPr lang="en-US"/>
              <a:t>Click to edit Master subtitle style</a:t>
            </a:r>
            <a:endParaRPr lang="en-US" dirty="0"/>
          </a:p>
        </p:txBody>
      </p:sp>
      <p:sp>
        <p:nvSpPr>
          <p:cNvPr id="75" name="Forme libre 74">
            <a:extLst>
              <a:ext uri="{FF2B5EF4-FFF2-40B4-BE49-F238E27FC236}">
                <a16:creationId xmlns:a16="http://schemas.microsoft.com/office/drawing/2014/main" id="{D20C62C1-8E69-88E5-A947-332B553C156C}"/>
              </a:ext>
            </a:extLst>
          </p:cNvPr>
          <p:cNvSpPr/>
          <p:nvPr userDrawn="1"/>
        </p:nvSpPr>
        <p:spPr>
          <a:xfrm rot="16200000">
            <a:off x="-1163412" y="2724590"/>
            <a:ext cx="3943786"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sp>
        <p:nvSpPr>
          <p:cNvPr id="78" name="Espace réservé du texte 81">
            <a:extLst>
              <a:ext uri="{FF2B5EF4-FFF2-40B4-BE49-F238E27FC236}">
                <a16:creationId xmlns:a16="http://schemas.microsoft.com/office/drawing/2014/main" id="{CEB533F0-4A85-F96D-8736-FC987D221A9A}"/>
              </a:ext>
            </a:extLst>
          </p:cNvPr>
          <p:cNvSpPr>
            <a:spLocks noGrp="1"/>
          </p:cNvSpPr>
          <p:nvPr>
            <p:ph type="body" sz="quarter" idx="12" hasCustomPrompt="1"/>
          </p:nvPr>
        </p:nvSpPr>
        <p:spPr>
          <a:xfrm>
            <a:off x="2023595" y="4286490"/>
            <a:ext cx="3026141" cy="149241"/>
          </a:xfrm>
        </p:spPr>
        <p:txBody>
          <a:bodyPr anchor="b"/>
          <a:lstStyle>
            <a:lvl1pPr marL="6351" indent="0">
              <a:buNone/>
              <a:defRPr sz="700" baseline="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en-GB" dirty="0"/>
              <a:t>• </a:t>
            </a:r>
            <a:r>
              <a:rPr lang="fr-FR" dirty="0">
                <a:effectLst/>
                <a:latin typeface="Noto Sans" panose="020B0502040504020204" pitchFamily="34" charset="0"/>
              </a:rPr>
              <a:t>Document for </a:t>
            </a:r>
            <a:r>
              <a:rPr lang="fr-FR" dirty="0" err="1">
                <a:effectLst/>
                <a:latin typeface="Noto Sans" panose="020B0502040504020204" pitchFamily="34" charset="0"/>
              </a:rPr>
              <a:t>professional</a:t>
            </a:r>
            <a:r>
              <a:rPr lang="fr-FR" dirty="0">
                <a:effectLst/>
                <a:latin typeface="Noto Sans" panose="020B0502040504020204" pitchFamily="34" charset="0"/>
              </a:rPr>
              <a:t> </a:t>
            </a:r>
            <a:r>
              <a:rPr lang="fr-FR" dirty="0" err="1">
                <a:effectLst/>
                <a:latin typeface="Noto Sans" panose="020B0502040504020204" pitchFamily="34" charset="0"/>
              </a:rPr>
              <a:t>investors</a:t>
            </a:r>
            <a:r>
              <a:rPr lang="fr-FR" dirty="0">
                <a:effectLst/>
                <a:latin typeface="Noto Sans" panose="020B0502040504020204" pitchFamily="34" charset="0"/>
              </a:rPr>
              <a:t> </a:t>
            </a:r>
            <a:r>
              <a:rPr lang="fr-FR" dirty="0" err="1">
                <a:effectLst/>
                <a:latin typeface="Noto Sans" panose="020B0502040504020204" pitchFamily="34" charset="0"/>
              </a:rPr>
              <a:t>only</a:t>
            </a:r>
            <a:endParaRPr lang="en-GB" dirty="0"/>
          </a:p>
        </p:txBody>
      </p:sp>
      <p:sp>
        <p:nvSpPr>
          <p:cNvPr id="7" name="Forme libre 6">
            <a:extLst>
              <a:ext uri="{FF2B5EF4-FFF2-40B4-BE49-F238E27FC236}">
                <a16:creationId xmlns:a16="http://schemas.microsoft.com/office/drawing/2014/main" id="{FF49AF96-EB84-99CE-22EA-A99929C53BC8}"/>
              </a:ext>
            </a:extLst>
          </p:cNvPr>
          <p:cNvSpPr/>
          <p:nvPr userDrawn="1"/>
        </p:nvSpPr>
        <p:spPr>
          <a:xfrm>
            <a:off x="8484111" y="760264"/>
            <a:ext cx="659890" cy="97200"/>
          </a:xfrm>
          <a:custGeom>
            <a:avLst/>
            <a:gdLst>
              <a:gd name="connsiteX0" fmla="*/ 0 w 1286893"/>
              <a:gd name="connsiteY0" fmla="*/ 0 h 96631"/>
              <a:gd name="connsiteX1" fmla="*/ 1286894 w 1286893"/>
              <a:gd name="connsiteY1" fmla="*/ 0 h 96631"/>
              <a:gd name="connsiteX2" fmla="*/ 1286894 w 1286893"/>
              <a:gd name="connsiteY2" fmla="*/ 96632 h 96631"/>
              <a:gd name="connsiteX3" fmla="*/ 0 w 1286893"/>
              <a:gd name="connsiteY3" fmla="*/ 96632 h 96631"/>
            </a:gdLst>
            <a:ahLst/>
            <a:cxnLst>
              <a:cxn ang="0">
                <a:pos x="connsiteX0" y="connsiteY0"/>
              </a:cxn>
              <a:cxn ang="0">
                <a:pos x="connsiteX1" y="connsiteY1"/>
              </a:cxn>
              <a:cxn ang="0">
                <a:pos x="connsiteX2" y="connsiteY2"/>
              </a:cxn>
              <a:cxn ang="0">
                <a:pos x="connsiteX3" y="connsiteY3"/>
              </a:cxn>
            </a:cxnLst>
            <a:rect l="l" t="t" r="r" b="b"/>
            <a:pathLst>
              <a:path w="1286893" h="96631">
                <a:moveTo>
                  <a:pt x="0" y="0"/>
                </a:moveTo>
                <a:lnTo>
                  <a:pt x="1286894" y="0"/>
                </a:lnTo>
                <a:lnTo>
                  <a:pt x="1286894" y="96632"/>
                </a:lnTo>
                <a:lnTo>
                  <a:pt x="0" y="96632"/>
                </a:lnTo>
                <a:close/>
              </a:path>
            </a:pathLst>
          </a:custGeom>
          <a:solidFill>
            <a:srgbClr val="019EE0"/>
          </a:solidFill>
          <a:ln w="0" cap="flat">
            <a:noFill/>
            <a:prstDash val="solid"/>
            <a:miter/>
          </a:ln>
        </p:spPr>
        <p:txBody>
          <a:bodyPr rtlCol="0" anchor="ctr"/>
          <a:lstStyle/>
          <a:p>
            <a:endParaRPr lang="fr-FR"/>
          </a:p>
        </p:txBody>
      </p:sp>
      <p:sp>
        <p:nvSpPr>
          <p:cNvPr id="77" name="Espace réservé du texte 81">
            <a:extLst>
              <a:ext uri="{FF2B5EF4-FFF2-40B4-BE49-F238E27FC236}">
                <a16:creationId xmlns:a16="http://schemas.microsoft.com/office/drawing/2014/main" id="{A71CEE15-A6C7-0712-282F-A785EC1E03B3}"/>
              </a:ext>
            </a:extLst>
          </p:cNvPr>
          <p:cNvSpPr>
            <a:spLocks noGrp="1"/>
          </p:cNvSpPr>
          <p:nvPr>
            <p:ph type="body" sz="quarter" idx="11" hasCustomPrompt="1"/>
          </p:nvPr>
        </p:nvSpPr>
        <p:spPr>
          <a:xfrm>
            <a:off x="1281799" y="4177566"/>
            <a:ext cx="741794" cy="258165"/>
          </a:xfrm>
        </p:spPr>
        <p:txBody>
          <a:bodyPr anchor="b"/>
          <a:lstStyle>
            <a:lvl1pPr marL="6351" indent="0">
              <a:buNone/>
              <a:defRPr sz="700" baseline="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fr-FR" dirty="0"/>
              <a:t>MONTH 2024</a:t>
            </a:r>
          </a:p>
        </p:txBody>
      </p:sp>
      <p:sp>
        <p:nvSpPr>
          <p:cNvPr id="65" name="Rectangle 64">
            <a:extLst>
              <a:ext uri="{FF2B5EF4-FFF2-40B4-BE49-F238E27FC236}">
                <a16:creationId xmlns:a16="http://schemas.microsoft.com/office/drawing/2014/main" id="{4338C511-9884-8CFC-D291-656E2284D004}"/>
              </a:ext>
            </a:extLst>
          </p:cNvPr>
          <p:cNvSpPr>
            <a:spLocks noChangeAspect="1"/>
          </p:cNvSpPr>
          <p:nvPr userDrawn="1"/>
        </p:nvSpPr>
        <p:spPr>
          <a:xfrm>
            <a:off x="-3" y="-1"/>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Rectangle 65">
            <a:extLst>
              <a:ext uri="{FF2B5EF4-FFF2-40B4-BE49-F238E27FC236}">
                <a16:creationId xmlns:a16="http://schemas.microsoft.com/office/drawing/2014/main" id="{7BD4B1EA-B810-F1B6-BD5F-87E518D49A1B}"/>
              </a:ext>
            </a:extLst>
          </p:cNvPr>
          <p:cNvSpPr>
            <a:spLocks noChangeAspect="1"/>
          </p:cNvSpPr>
          <p:nvPr userDrawn="1"/>
        </p:nvSpPr>
        <p:spPr>
          <a:xfrm>
            <a:off x="428397" y="-1"/>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Rectangle 66">
            <a:extLst>
              <a:ext uri="{FF2B5EF4-FFF2-40B4-BE49-F238E27FC236}">
                <a16:creationId xmlns:a16="http://schemas.microsoft.com/office/drawing/2014/main" id="{448F566D-0CD2-8ED0-5A64-E4AEA1536A41}"/>
              </a:ext>
            </a:extLst>
          </p:cNvPr>
          <p:cNvSpPr>
            <a:spLocks noChangeAspect="1"/>
          </p:cNvSpPr>
          <p:nvPr userDrawn="1"/>
        </p:nvSpPr>
        <p:spPr>
          <a:xfrm>
            <a:off x="853399" y="-1"/>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Graphic 3">
            <a:extLst>
              <a:ext uri="{FF2B5EF4-FFF2-40B4-BE49-F238E27FC236}">
                <a16:creationId xmlns:a16="http://schemas.microsoft.com/office/drawing/2014/main" id="{FAC98F8E-C622-6DB7-163C-066B74BCE353}"/>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921061" y="284400"/>
            <a:ext cx="1443600" cy="782455"/>
          </a:xfrm>
          <a:prstGeom prst="rect">
            <a:avLst/>
          </a:prstGeom>
        </p:spPr>
      </p:pic>
    </p:spTree>
    <p:extLst>
      <p:ext uri="{BB962C8B-B14F-4D97-AF65-F5344CB8AC3E}">
        <p14:creationId xmlns:p14="http://schemas.microsoft.com/office/powerpoint/2010/main" val="507349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4">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2D9C3C22-E1F9-66F7-0BBE-2901FF18D331}"/>
              </a:ext>
            </a:extLst>
          </p:cNvPr>
          <p:cNvPicPr>
            <a:picLocks/>
          </p:cNvPicPr>
          <p:nvPr userDrawn="1"/>
        </p:nvPicPr>
        <p:blipFill>
          <a:blip r:embed="rId2"/>
          <a:srcRect/>
          <a:stretch/>
        </p:blipFill>
        <p:spPr>
          <a:xfrm>
            <a:off x="-1" y="0"/>
            <a:ext cx="9144000" cy="5143500"/>
          </a:xfrm>
          <a:prstGeom prst="rect">
            <a:avLst/>
          </a:prstGeom>
        </p:spPr>
      </p:pic>
      <p:sp>
        <p:nvSpPr>
          <p:cNvPr id="10" name="Forme libre 9">
            <a:extLst>
              <a:ext uri="{FF2B5EF4-FFF2-40B4-BE49-F238E27FC236}">
                <a16:creationId xmlns:a16="http://schemas.microsoft.com/office/drawing/2014/main" id="{890CC80E-BA80-6CF4-B639-E7BB94813E41}"/>
              </a:ext>
            </a:extLst>
          </p:cNvPr>
          <p:cNvSpPr/>
          <p:nvPr userDrawn="1"/>
        </p:nvSpPr>
        <p:spPr>
          <a:xfrm>
            <a:off x="331767" y="4715100"/>
            <a:ext cx="8440758"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sp>
        <p:nvSpPr>
          <p:cNvPr id="70" name="Forme libre 69">
            <a:extLst>
              <a:ext uri="{FF2B5EF4-FFF2-40B4-BE49-F238E27FC236}">
                <a16:creationId xmlns:a16="http://schemas.microsoft.com/office/drawing/2014/main" id="{D62011F9-E62E-CF7B-CDC0-8CE01CA7E752}"/>
              </a:ext>
            </a:extLst>
          </p:cNvPr>
          <p:cNvSpPr/>
          <p:nvPr userDrawn="1"/>
        </p:nvSpPr>
        <p:spPr>
          <a:xfrm>
            <a:off x="331767" y="760377"/>
            <a:ext cx="6047433"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sp>
        <p:nvSpPr>
          <p:cNvPr id="75" name="Forme libre 74">
            <a:extLst>
              <a:ext uri="{FF2B5EF4-FFF2-40B4-BE49-F238E27FC236}">
                <a16:creationId xmlns:a16="http://schemas.microsoft.com/office/drawing/2014/main" id="{D20C62C1-8E69-88E5-A947-332B553C156C}"/>
              </a:ext>
            </a:extLst>
          </p:cNvPr>
          <p:cNvSpPr/>
          <p:nvPr userDrawn="1"/>
        </p:nvSpPr>
        <p:spPr>
          <a:xfrm rot="16200000">
            <a:off x="-1591809" y="2724590"/>
            <a:ext cx="3943786"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pic>
        <p:nvPicPr>
          <p:cNvPr id="8" name="Image 7">
            <a:extLst>
              <a:ext uri="{FF2B5EF4-FFF2-40B4-BE49-F238E27FC236}">
                <a16:creationId xmlns:a16="http://schemas.microsoft.com/office/drawing/2014/main" id="{E032D6A9-38F9-AF23-1034-C2F4CF806540}"/>
              </a:ext>
            </a:extLst>
          </p:cNvPr>
          <p:cNvPicPr>
            <a:picLocks/>
          </p:cNvPicPr>
          <p:nvPr userDrawn="1"/>
        </p:nvPicPr>
        <p:blipFill>
          <a:blip r:embed="rId3"/>
          <a:srcRect/>
          <a:stretch/>
        </p:blipFill>
        <p:spPr>
          <a:xfrm>
            <a:off x="0" y="4260"/>
            <a:ext cx="9144000" cy="5135880"/>
          </a:xfrm>
          <a:prstGeom prst="rect">
            <a:avLst/>
          </a:prstGeom>
        </p:spPr>
      </p:pic>
      <p:sp>
        <p:nvSpPr>
          <p:cNvPr id="2" name="Title 1"/>
          <p:cNvSpPr>
            <a:spLocks noGrp="1"/>
          </p:cNvSpPr>
          <p:nvPr>
            <p:ph type="ctrTitle"/>
          </p:nvPr>
        </p:nvSpPr>
        <p:spPr>
          <a:xfrm>
            <a:off x="4444640" y="1380197"/>
            <a:ext cx="3960000" cy="1014522"/>
          </a:xfrm>
        </p:spPr>
        <p:txBody>
          <a:bodyPr anchor="b" anchorCtr="0">
            <a:noAutofit/>
          </a:bodyPr>
          <a:lstStyle>
            <a:lvl1pPr algn="l">
              <a:lnSpc>
                <a:spcPts val="2900"/>
              </a:lnSpc>
              <a:defRPr sz="2500" b="1" spc="-10" baseline="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fr-FR" noProof="0" dirty="0"/>
          </a:p>
        </p:txBody>
      </p:sp>
      <p:sp>
        <p:nvSpPr>
          <p:cNvPr id="3" name="Subtitle 2"/>
          <p:cNvSpPr>
            <a:spLocks noGrp="1"/>
          </p:cNvSpPr>
          <p:nvPr>
            <p:ph type="subTitle" idx="1"/>
          </p:nvPr>
        </p:nvSpPr>
        <p:spPr>
          <a:xfrm>
            <a:off x="4444640" y="2539255"/>
            <a:ext cx="3960000" cy="378197"/>
          </a:xfrm>
        </p:spPr>
        <p:txBody>
          <a:bodyPr>
            <a:noAutofit/>
          </a:bodyPr>
          <a:lstStyle>
            <a:lvl1pPr marL="0" indent="0" algn="l">
              <a:spcBef>
                <a:spcPts val="0"/>
              </a:spcBef>
              <a:buNone/>
              <a:defRPr sz="1300" b="0" i="0" spc="-10" baseline="0">
                <a:solidFill>
                  <a:schemeClr val="bg1"/>
                </a:solidFill>
                <a:latin typeface="Noto Sans Med" panose="020B0502040504020204" pitchFamily="34" charset="0"/>
                <a:ea typeface="Noto Sans Med" panose="020B0502040504020204" pitchFamily="34" charset="0"/>
                <a:cs typeface="Noto Sans Med" panose="020B0502040504020204" pitchFamily="34" charset="0"/>
              </a:defRPr>
            </a:lvl1pPr>
            <a:lvl2pPr marL="342857" indent="0" algn="ctr">
              <a:buNone/>
              <a:defRPr sz="1500"/>
            </a:lvl2pPr>
            <a:lvl3pPr marL="685715" indent="0" algn="ctr">
              <a:buNone/>
              <a:defRPr sz="1350"/>
            </a:lvl3pPr>
            <a:lvl4pPr marL="1028573" indent="0" algn="ctr">
              <a:buNone/>
              <a:defRPr sz="1200"/>
            </a:lvl4pPr>
            <a:lvl5pPr marL="1371431" indent="0" algn="ctr">
              <a:buNone/>
              <a:defRPr sz="1200"/>
            </a:lvl5pPr>
            <a:lvl6pPr marL="1714289" indent="0" algn="ctr">
              <a:buNone/>
              <a:defRPr sz="1200"/>
            </a:lvl6pPr>
            <a:lvl7pPr marL="2057144" indent="0" algn="ctr">
              <a:buNone/>
              <a:defRPr sz="1200"/>
            </a:lvl7pPr>
            <a:lvl8pPr marL="2400002" indent="0" algn="ctr">
              <a:buNone/>
              <a:defRPr sz="1200"/>
            </a:lvl8pPr>
            <a:lvl9pPr marL="2742860" indent="0" algn="ctr">
              <a:buNone/>
              <a:defRPr sz="1200"/>
            </a:lvl9pPr>
          </a:lstStyle>
          <a:p>
            <a:r>
              <a:rPr lang="en-US"/>
              <a:t>Click to edit Master subtitle style</a:t>
            </a:r>
            <a:endParaRPr lang="en-US" dirty="0"/>
          </a:p>
        </p:txBody>
      </p:sp>
      <p:sp>
        <p:nvSpPr>
          <p:cNvPr id="7" name="Forme libre 6">
            <a:extLst>
              <a:ext uri="{FF2B5EF4-FFF2-40B4-BE49-F238E27FC236}">
                <a16:creationId xmlns:a16="http://schemas.microsoft.com/office/drawing/2014/main" id="{FF49AF96-EB84-99CE-22EA-A99929C53BC8}"/>
              </a:ext>
            </a:extLst>
          </p:cNvPr>
          <p:cNvSpPr/>
          <p:nvPr userDrawn="1"/>
        </p:nvSpPr>
        <p:spPr>
          <a:xfrm>
            <a:off x="8059928" y="760264"/>
            <a:ext cx="712597" cy="97200"/>
          </a:xfrm>
          <a:custGeom>
            <a:avLst/>
            <a:gdLst>
              <a:gd name="connsiteX0" fmla="*/ 0 w 1286893"/>
              <a:gd name="connsiteY0" fmla="*/ 0 h 96631"/>
              <a:gd name="connsiteX1" fmla="*/ 1286894 w 1286893"/>
              <a:gd name="connsiteY1" fmla="*/ 0 h 96631"/>
              <a:gd name="connsiteX2" fmla="*/ 1286894 w 1286893"/>
              <a:gd name="connsiteY2" fmla="*/ 96632 h 96631"/>
              <a:gd name="connsiteX3" fmla="*/ 0 w 1286893"/>
              <a:gd name="connsiteY3" fmla="*/ 96632 h 96631"/>
            </a:gdLst>
            <a:ahLst/>
            <a:cxnLst>
              <a:cxn ang="0">
                <a:pos x="connsiteX0" y="connsiteY0"/>
              </a:cxn>
              <a:cxn ang="0">
                <a:pos x="connsiteX1" y="connsiteY1"/>
              </a:cxn>
              <a:cxn ang="0">
                <a:pos x="connsiteX2" y="connsiteY2"/>
              </a:cxn>
              <a:cxn ang="0">
                <a:pos x="connsiteX3" y="connsiteY3"/>
              </a:cxn>
            </a:cxnLst>
            <a:rect l="l" t="t" r="r" b="b"/>
            <a:pathLst>
              <a:path w="1286893" h="96631">
                <a:moveTo>
                  <a:pt x="0" y="0"/>
                </a:moveTo>
                <a:lnTo>
                  <a:pt x="1286894" y="0"/>
                </a:lnTo>
                <a:lnTo>
                  <a:pt x="1286894" y="96632"/>
                </a:lnTo>
                <a:lnTo>
                  <a:pt x="0" y="96632"/>
                </a:lnTo>
                <a:close/>
              </a:path>
            </a:pathLst>
          </a:custGeom>
          <a:solidFill>
            <a:srgbClr val="019EE0"/>
          </a:solidFill>
          <a:ln w="0" cap="flat">
            <a:noFill/>
            <a:prstDash val="solid"/>
            <a:miter/>
          </a:ln>
        </p:spPr>
        <p:txBody>
          <a:bodyPr rtlCol="0" anchor="ctr"/>
          <a:lstStyle/>
          <a:p>
            <a:endParaRPr lang="fr-FR"/>
          </a:p>
        </p:txBody>
      </p:sp>
      <p:sp>
        <p:nvSpPr>
          <p:cNvPr id="11" name="Forme libre 10">
            <a:extLst>
              <a:ext uri="{FF2B5EF4-FFF2-40B4-BE49-F238E27FC236}">
                <a16:creationId xmlns:a16="http://schemas.microsoft.com/office/drawing/2014/main" id="{D86FC8AD-B83A-D1BC-C2DE-F09474A82F7F}"/>
              </a:ext>
            </a:extLst>
          </p:cNvPr>
          <p:cNvSpPr/>
          <p:nvPr userDrawn="1"/>
        </p:nvSpPr>
        <p:spPr>
          <a:xfrm rot="16200000">
            <a:off x="6738065" y="2737682"/>
            <a:ext cx="4051467"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sp>
        <p:nvSpPr>
          <p:cNvPr id="4" name="Espace réservé du texte 81">
            <a:extLst>
              <a:ext uri="{FF2B5EF4-FFF2-40B4-BE49-F238E27FC236}">
                <a16:creationId xmlns:a16="http://schemas.microsoft.com/office/drawing/2014/main" id="{C0267CE8-86F1-4DD1-F836-7EA656218E74}"/>
              </a:ext>
            </a:extLst>
          </p:cNvPr>
          <p:cNvSpPr>
            <a:spLocks noGrp="1"/>
          </p:cNvSpPr>
          <p:nvPr>
            <p:ph type="body" sz="quarter" idx="12" hasCustomPrompt="1"/>
          </p:nvPr>
        </p:nvSpPr>
        <p:spPr>
          <a:xfrm>
            <a:off x="4444640" y="4217977"/>
            <a:ext cx="3026141" cy="149241"/>
          </a:xfrm>
        </p:spPr>
        <p:txBody>
          <a:bodyPr anchor="b"/>
          <a:lstStyle>
            <a:lvl1pPr marL="6351" indent="0">
              <a:buNone/>
              <a:defRPr sz="700" baseline="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en-GB" dirty="0"/>
              <a:t>• </a:t>
            </a:r>
            <a:r>
              <a:rPr lang="fr-FR" dirty="0">
                <a:effectLst/>
                <a:latin typeface="Noto Sans" panose="020B0502040504020204" pitchFamily="34" charset="0"/>
              </a:rPr>
              <a:t>Document for </a:t>
            </a:r>
            <a:r>
              <a:rPr lang="fr-FR" dirty="0" err="1">
                <a:effectLst/>
                <a:latin typeface="Noto Sans" panose="020B0502040504020204" pitchFamily="34" charset="0"/>
              </a:rPr>
              <a:t>professional</a:t>
            </a:r>
            <a:r>
              <a:rPr lang="fr-FR" dirty="0">
                <a:effectLst/>
                <a:latin typeface="Noto Sans" panose="020B0502040504020204" pitchFamily="34" charset="0"/>
              </a:rPr>
              <a:t> </a:t>
            </a:r>
            <a:r>
              <a:rPr lang="fr-FR" dirty="0" err="1">
                <a:effectLst/>
                <a:latin typeface="Noto Sans" panose="020B0502040504020204" pitchFamily="34" charset="0"/>
              </a:rPr>
              <a:t>investors</a:t>
            </a:r>
            <a:r>
              <a:rPr lang="fr-FR" dirty="0">
                <a:effectLst/>
                <a:latin typeface="Noto Sans" panose="020B0502040504020204" pitchFamily="34" charset="0"/>
              </a:rPr>
              <a:t> </a:t>
            </a:r>
            <a:r>
              <a:rPr lang="fr-FR" dirty="0" err="1">
                <a:effectLst/>
                <a:latin typeface="Noto Sans" panose="020B0502040504020204" pitchFamily="34" charset="0"/>
              </a:rPr>
              <a:t>only</a:t>
            </a:r>
            <a:endParaRPr lang="en-GB" dirty="0"/>
          </a:p>
        </p:txBody>
      </p:sp>
      <p:sp>
        <p:nvSpPr>
          <p:cNvPr id="5" name="Espace réservé du texte 81">
            <a:extLst>
              <a:ext uri="{FF2B5EF4-FFF2-40B4-BE49-F238E27FC236}">
                <a16:creationId xmlns:a16="http://schemas.microsoft.com/office/drawing/2014/main" id="{88387400-4586-2124-2906-E420FAC8ADC1}"/>
              </a:ext>
            </a:extLst>
          </p:cNvPr>
          <p:cNvSpPr>
            <a:spLocks noGrp="1"/>
          </p:cNvSpPr>
          <p:nvPr>
            <p:ph type="body" sz="quarter" idx="11" hasCustomPrompt="1"/>
          </p:nvPr>
        </p:nvSpPr>
        <p:spPr>
          <a:xfrm>
            <a:off x="4444640" y="2994251"/>
            <a:ext cx="1042593" cy="258165"/>
          </a:xfrm>
        </p:spPr>
        <p:txBody>
          <a:bodyPr anchor="t" anchorCtr="0"/>
          <a:lstStyle>
            <a:lvl1pPr marL="6351" indent="0">
              <a:buNone/>
              <a:defRPr sz="700" baseline="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fr-FR" dirty="0"/>
              <a:t>MONTH 2024</a:t>
            </a:r>
          </a:p>
        </p:txBody>
      </p:sp>
      <p:pic>
        <p:nvPicPr>
          <p:cNvPr id="9" name="Graphic 8">
            <a:extLst>
              <a:ext uri="{FF2B5EF4-FFF2-40B4-BE49-F238E27FC236}">
                <a16:creationId xmlns:a16="http://schemas.microsoft.com/office/drawing/2014/main" id="{F82804DD-DD1B-2F3D-5F63-FBF13AD32289}"/>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6496199" y="284400"/>
            <a:ext cx="1443600" cy="782455"/>
          </a:xfrm>
          <a:prstGeom prst="rect">
            <a:avLst/>
          </a:prstGeom>
        </p:spPr>
      </p:pic>
    </p:spTree>
    <p:extLst>
      <p:ext uri="{BB962C8B-B14F-4D97-AF65-F5344CB8AC3E}">
        <p14:creationId xmlns:p14="http://schemas.microsoft.com/office/powerpoint/2010/main" val="4205603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and-content">
    <p:spTree>
      <p:nvGrpSpPr>
        <p:cNvPr id="1" name=""/>
        <p:cNvGrpSpPr/>
        <p:nvPr/>
      </p:nvGrpSpPr>
      <p:grpSpPr>
        <a:xfrm>
          <a:off x="0" y="0"/>
          <a:ext cx="0" cy="0"/>
          <a:chOff x="0" y="0"/>
          <a:chExt cx="0" cy="0"/>
        </a:xfrm>
      </p:grpSpPr>
      <p:sp>
        <p:nvSpPr>
          <p:cNvPr id="2" name="Title 1"/>
          <p:cNvSpPr>
            <a:spLocks noGrp="1"/>
          </p:cNvSpPr>
          <p:nvPr>
            <p:ph type="title"/>
          </p:nvPr>
        </p:nvSpPr>
        <p:spPr>
          <a:xfrm>
            <a:off x="428652" y="428400"/>
            <a:ext cx="8287200" cy="290620"/>
          </a:xfrm>
        </p:spPr>
        <p:txBody>
          <a:bodyPr/>
          <a:lstStyle/>
          <a:p>
            <a:r>
              <a:rPr lang="en-US"/>
              <a:t>Click to edit Master title style</a:t>
            </a:r>
            <a:endParaRPr lang="en-US" dirty="0"/>
          </a:p>
        </p:txBody>
      </p:sp>
      <p:sp>
        <p:nvSpPr>
          <p:cNvPr id="3" name="Content Placeholder 2"/>
          <p:cNvSpPr>
            <a:spLocks noGrp="1"/>
          </p:cNvSpPr>
          <p:nvPr>
            <p:ph idx="1"/>
          </p:nvPr>
        </p:nvSpPr>
        <p:spPr>
          <a:xfrm>
            <a:off x="428648" y="1119600"/>
            <a:ext cx="8287200" cy="2997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GB"/>
              <a:t>Presentation title  l  00 month 0000</a:t>
            </a:r>
          </a:p>
        </p:txBody>
      </p:sp>
      <p:sp>
        <p:nvSpPr>
          <p:cNvPr id="6" name="Slide Number Placeholder 5"/>
          <p:cNvSpPr>
            <a:spLocks noGrp="1"/>
          </p:cNvSpPr>
          <p:nvPr>
            <p:ph type="sldNum" sz="quarter" idx="12"/>
          </p:nvPr>
        </p:nvSpPr>
        <p:spPr/>
        <p:txBody>
          <a:bodyPr/>
          <a:lstStyle/>
          <a:p>
            <a:fld id="{B6DA55B2-71C7-D142-9718-47F3DB26F441}" type="slidenum">
              <a:rPr lang="en-GB" smtClean="0"/>
              <a:t>‹#›</a:t>
            </a:fld>
            <a:endParaRPr lang="en-GB" dirty="0"/>
          </a:p>
        </p:txBody>
      </p:sp>
      <p:sp>
        <p:nvSpPr>
          <p:cNvPr id="8" name="Espace réservé du texte 7"/>
          <p:cNvSpPr>
            <a:spLocks noGrp="1"/>
          </p:cNvSpPr>
          <p:nvPr>
            <p:ph type="body" sz="quarter" idx="13"/>
          </p:nvPr>
        </p:nvSpPr>
        <p:spPr>
          <a:xfrm>
            <a:off x="428648" y="759018"/>
            <a:ext cx="8287200" cy="228362"/>
          </a:xfrm>
        </p:spPr>
        <p:txBody>
          <a:bodyPr>
            <a:normAutofit/>
          </a:bodyPr>
          <a:lstStyle>
            <a:lvl1pPr marL="0" indent="0">
              <a:buNone/>
              <a:defRPr sz="1400">
                <a:solidFill>
                  <a:srgbClr val="0073A3"/>
                </a:solidFill>
              </a:defRPr>
            </a:lvl1pPr>
          </a:lstStyle>
          <a:p>
            <a:pPr lvl="0"/>
            <a:r>
              <a:rPr lang="en-US"/>
              <a:t>Click to edit Master text styles</a:t>
            </a:r>
          </a:p>
        </p:txBody>
      </p:sp>
      <p:sp>
        <p:nvSpPr>
          <p:cNvPr id="7" name="Espace réservé du texte 6"/>
          <p:cNvSpPr>
            <a:spLocks noGrp="1"/>
          </p:cNvSpPr>
          <p:nvPr>
            <p:ph type="body" sz="quarter" idx="14"/>
          </p:nvPr>
        </p:nvSpPr>
        <p:spPr>
          <a:xfrm>
            <a:off x="428399" y="4095900"/>
            <a:ext cx="8287200" cy="459000"/>
          </a:xfrm>
        </p:spPr>
        <p:txBody>
          <a:bodyPr anchor="b">
            <a:noAutofit/>
          </a:bodyPr>
          <a:lstStyle>
            <a:lvl1pPr marL="6351" indent="0" algn="just">
              <a:buNone/>
              <a:defRPr sz="700">
                <a:solidFill>
                  <a:srgbClr val="005483"/>
                </a:solidFill>
              </a:defRPr>
            </a:lvl1pPr>
          </a:lstStyle>
          <a:p>
            <a:pPr lvl="0"/>
            <a:r>
              <a:rPr lang="en-US"/>
              <a:t>Click to edit Master text styles</a:t>
            </a:r>
          </a:p>
        </p:txBody>
      </p:sp>
    </p:spTree>
    <p:extLst>
      <p:ext uri="{BB962C8B-B14F-4D97-AF65-F5344CB8AC3E}">
        <p14:creationId xmlns:p14="http://schemas.microsoft.com/office/powerpoint/2010/main" val="3210086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428399" y="428400"/>
            <a:ext cx="8287200" cy="290620"/>
          </a:xfrm>
        </p:spPr>
        <p:txBody>
          <a:body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r>
              <a:rPr lang="en-GB"/>
              <a:t>Presentation title  l  00 month 0000</a:t>
            </a:r>
          </a:p>
        </p:txBody>
      </p:sp>
      <p:sp>
        <p:nvSpPr>
          <p:cNvPr id="6" name="Slide Number Placeholder 5"/>
          <p:cNvSpPr>
            <a:spLocks noGrp="1"/>
          </p:cNvSpPr>
          <p:nvPr>
            <p:ph type="sldNum" sz="quarter" idx="12"/>
          </p:nvPr>
        </p:nvSpPr>
        <p:spPr/>
        <p:txBody>
          <a:bodyPr/>
          <a:lstStyle/>
          <a:p>
            <a:fld id="{B6DA55B2-71C7-D142-9718-47F3DB26F441}" type="slidenum">
              <a:rPr lang="en-GB" smtClean="0"/>
              <a:t>‹#›</a:t>
            </a:fld>
            <a:endParaRPr lang="en-GB"/>
          </a:p>
        </p:txBody>
      </p:sp>
      <p:sp>
        <p:nvSpPr>
          <p:cNvPr id="8" name="Espace réservé du texte 7"/>
          <p:cNvSpPr>
            <a:spLocks noGrp="1"/>
          </p:cNvSpPr>
          <p:nvPr>
            <p:ph type="body" sz="quarter" idx="13"/>
          </p:nvPr>
        </p:nvSpPr>
        <p:spPr>
          <a:xfrm>
            <a:off x="428400" y="759018"/>
            <a:ext cx="8287200" cy="228362"/>
          </a:xfrm>
        </p:spPr>
        <p:txBody>
          <a:bodyPr>
            <a:normAutofit/>
          </a:bodyPr>
          <a:lstStyle>
            <a:lvl1pPr marL="0" indent="0">
              <a:buNone/>
              <a:defRPr sz="1400">
                <a:solidFill>
                  <a:srgbClr val="0073A3"/>
                </a:solidFill>
              </a:defRPr>
            </a:lvl1pPr>
          </a:lstStyle>
          <a:p>
            <a:pPr lvl="0"/>
            <a:r>
              <a:rPr lang="en-US"/>
              <a:t>Click to edit Master text styles</a:t>
            </a:r>
          </a:p>
        </p:txBody>
      </p:sp>
    </p:spTree>
    <p:extLst>
      <p:ext uri="{BB962C8B-B14F-4D97-AF65-F5344CB8AC3E}">
        <p14:creationId xmlns:p14="http://schemas.microsoft.com/office/powerpoint/2010/main" val="3990514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hapter">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900000" y="1148400"/>
            <a:ext cx="7772089" cy="1084983"/>
          </a:xfrm>
        </p:spPr>
        <p:txBody>
          <a:bodyPr>
            <a:noAutofit/>
          </a:bodyPr>
          <a:lstStyle>
            <a:lvl1pPr marL="0" indent="0">
              <a:buNone/>
              <a:defRPr sz="7200">
                <a:solidFill>
                  <a:srgbClr val="00B4E0"/>
                </a:solidFill>
              </a:defRPr>
            </a:lvl1pPr>
          </a:lstStyle>
          <a:p>
            <a:pPr lvl="0"/>
            <a:r>
              <a:rPr lang="en-US"/>
              <a:t>Click to edit Master text styles</a:t>
            </a:r>
          </a:p>
        </p:txBody>
      </p:sp>
      <p:sp>
        <p:nvSpPr>
          <p:cNvPr id="14" name="Rectangle 13">
            <a:extLst>
              <a:ext uri="{FF2B5EF4-FFF2-40B4-BE49-F238E27FC236}">
                <a16:creationId xmlns:a16="http://schemas.microsoft.com/office/drawing/2014/main" id="{7627EB70-D448-DE46-90B8-D45BE7C8F1B0}"/>
              </a:ext>
            </a:extLst>
          </p:cNvPr>
          <p:cNvSpPr/>
          <p:nvPr userDrawn="1"/>
        </p:nvSpPr>
        <p:spPr>
          <a:xfrm>
            <a:off x="1" y="2408400"/>
            <a:ext cx="9144000" cy="19224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67500" rtlCol="0" anchor="ctr"/>
          <a:lstStyle/>
          <a:p>
            <a:pPr algn="ctr"/>
            <a:endParaRPr lang="fr-FR" sz="1350"/>
          </a:p>
        </p:txBody>
      </p:sp>
      <p:sp>
        <p:nvSpPr>
          <p:cNvPr id="2" name="Title 1"/>
          <p:cNvSpPr>
            <a:spLocks noGrp="1"/>
          </p:cNvSpPr>
          <p:nvPr>
            <p:ph type="title"/>
          </p:nvPr>
        </p:nvSpPr>
        <p:spPr>
          <a:xfrm>
            <a:off x="928800" y="2624400"/>
            <a:ext cx="7772089" cy="376743"/>
          </a:xfrm>
        </p:spPr>
        <p:txBody>
          <a:bodyPr anchor="t" anchorCtr="0">
            <a:noAutofit/>
          </a:bodyPr>
          <a:lstStyle>
            <a:lvl1pPr>
              <a:defRPr sz="2900" b="0"/>
            </a:lvl1pPr>
          </a:lstStyle>
          <a:p>
            <a:r>
              <a:rPr lang="en-US"/>
              <a:t>Click to edit Master title style</a:t>
            </a:r>
            <a:endParaRPr lang="en-US" dirty="0"/>
          </a:p>
        </p:txBody>
      </p:sp>
      <p:sp>
        <p:nvSpPr>
          <p:cNvPr id="3" name="Text Placeholder 2"/>
          <p:cNvSpPr>
            <a:spLocks noGrp="1"/>
          </p:cNvSpPr>
          <p:nvPr>
            <p:ph type="body" idx="1"/>
          </p:nvPr>
        </p:nvSpPr>
        <p:spPr>
          <a:xfrm>
            <a:off x="928800" y="3034800"/>
            <a:ext cx="7772089" cy="999141"/>
          </a:xfrm>
        </p:spPr>
        <p:txBody>
          <a:bodyPr>
            <a:normAutofit/>
          </a:bodyPr>
          <a:lstStyle>
            <a:lvl1pPr marL="0" indent="0">
              <a:buNone/>
              <a:defRPr sz="2100" spc="80" baseline="0">
                <a:solidFill>
                  <a:schemeClr val="tx1"/>
                </a:solidFill>
              </a:defRPr>
            </a:lvl1pPr>
            <a:lvl2pPr marL="457178" indent="0">
              <a:buNone/>
              <a:defRPr sz="2000">
                <a:solidFill>
                  <a:schemeClr val="tx1">
                    <a:tint val="75000"/>
                  </a:schemeClr>
                </a:solidFill>
              </a:defRPr>
            </a:lvl2pPr>
            <a:lvl3pPr marL="914355" indent="0">
              <a:buNone/>
              <a:defRPr sz="1800">
                <a:solidFill>
                  <a:schemeClr val="tx1">
                    <a:tint val="75000"/>
                  </a:schemeClr>
                </a:solidFill>
              </a:defRPr>
            </a:lvl3pPr>
            <a:lvl4pPr marL="1371533" indent="0">
              <a:buNone/>
              <a:defRPr sz="1600">
                <a:solidFill>
                  <a:schemeClr val="tx1">
                    <a:tint val="75000"/>
                  </a:schemeClr>
                </a:solidFill>
              </a:defRPr>
            </a:lvl4pPr>
            <a:lvl5pPr marL="1828710" indent="0">
              <a:buNone/>
              <a:defRPr sz="1600">
                <a:solidFill>
                  <a:schemeClr val="tx1">
                    <a:tint val="75000"/>
                  </a:schemeClr>
                </a:solidFill>
              </a:defRPr>
            </a:lvl5pPr>
            <a:lvl6pPr marL="2285888" indent="0">
              <a:buNone/>
              <a:defRPr sz="1600">
                <a:solidFill>
                  <a:schemeClr val="tx1">
                    <a:tint val="75000"/>
                  </a:schemeClr>
                </a:solidFill>
              </a:defRPr>
            </a:lvl6pPr>
            <a:lvl7pPr marL="2743064" indent="0">
              <a:buNone/>
              <a:defRPr sz="1600">
                <a:solidFill>
                  <a:schemeClr val="tx1">
                    <a:tint val="75000"/>
                  </a:schemeClr>
                </a:solidFill>
              </a:defRPr>
            </a:lvl7pPr>
            <a:lvl8pPr marL="3200243" indent="0">
              <a:buNone/>
              <a:defRPr sz="1600">
                <a:solidFill>
                  <a:schemeClr val="tx1">
                    <a:tint val="75000"/>
                  </a:schemeClr>
                </a:solidFill>
              </a:defRPr>
            </a:lvl8pPr>
            <a:lvl9pPr marL="365742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GB"/>
              <a:t>Presentation title  l  00 month 0000</a:t>
            </a:r>
          </a:p>
        </p:txBody>
      </p:sp>
      <p:sp>
        <p:nvSpPr>
          <p:cNvPr id="6" name="Slide Number Placeholder 5"/>
          <p:cNvSpPr>
            <a:spLocks noGrp="1"/>
          </p:cNvSpPr>
          <p:nvPr>
            <p:ph type="sldNum" sz="quarter" idx="12"/>
          </p:nvPr>
        </p:nvSpPr>
        <p:spPr/>
        <p:txBody>
          <a:bodyPr/>
          <a:lstStyle/>
          <a:p>
            <a:fld id="{B6DA55B2-71C7-D142-9718-47F3DB26F441}" type="slidenum">
              <a:rPr lang="en-GB" smtClean="0"/>
              <a:t>‹#›</a:t>
            </a:fld>
            <a:endParaRPr lang="en-GB"/>
          </a:p>
        </p:txBody>
      </p:sp>
      <p:sp>
        <p:nvSpPr>
          <p:cNvPr id="9" name="Rectangle 8"/>
          <p:cNvSpPr/>
          <p:nvPr/>
        </p:nvSpPr>
        <p:spPr>
          <a:xfrm>
            <a:off x="428400" y="4671000"/>
            <a:ext cx="360000" cy="27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sz="1800"/>
          </a:p>
        </p:txBody>
      </p:sp>
      <p:sp>
        <p:nvSpPr>
          <p:cNvPr id="15" name="Espace réservé du texte 14"/>
          <p:cNvSpPr>
            <a:spLocks noGrp="1"/>
          </p:cNvSpPr>
          <p:nvPr>
            <p:ph type="body" sz="quarter" idx="14"/>
          </p:nvPr>
        </p:nvSpPr>
        <p:spPr>
          <a:xfrm>
            <a:off x="928800" y="3981600"/>
            <a:ext cx="7772089" cy="218870"/>
          </a:xfrm>
        </p:spPr>
        <p:txBody>
          <a:bodyPr>
            <a:normAutofit/>
          </a:bodyPr>
          <a:lstStyle>
            <a:lvl1pPr marL="0" indent="0">
              <a:buNone/>
              <a:defRPr sz="1100" spc="51" baseline="0">
                <a:solidFill>
                  <a:srgbClr val="005483"/>
                </a:solidFill>
              </a:defRPr>
            </a:lvl1pPr>
          </a:lstStyle>
          <a:p>
            <a:pPr lvl="0"/>
            <a:r>
              <a:rPr lang="en-US"/>
              <a:t>Click to edit Master text styles</a:t>
            </a:r>
          </a:p>
        </p:txBody>
      </p:sp>
      <p:cxnSp>
        <p:nvCxnSpPr>
          <p:cNvPr id="12" name="Connecteur droit 8">
            <a:extLst>
              <a:ext uri="{FF2B5EF4-FFF2-40B4-BE49-F238E27FC236}">
                <a16:creationId xmlns:a16="http://schemas.microsoft.com/office/drawing/2014/main" id="{373BB06B-E64D-7E43-B3D3-0BCA63FAD594}"/>
              </a:ext>
            </a:extLst>
          </p:cNvPr>
          <p:cNvCxnSpPr/>
          <p:nvPr userDrawn="1"/>
        </p:nvCxnSpPr>
        <p:spPr>
          <a:xfrm>
            <a:off x="607686" y="4856400"/>
            <a:ext cx="0" cy="88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Graphique 65">
            <a:extLst>
              <a:ext uri="{FF2B5EF4-FFF2-40B4-BE49-F238E27FC236}">
                <a16:creationId xmlns:a16="http://schemas.microsoft.com/office/drawing/2014/main" id="{3D920BCD-A9EB-616C-316D-6E74141210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56324" y="4588072"/>
            <a:ext cx="759600" cy="335222"/>
          </a:xfrm>
          <a:prstGeom prst="rect">
            <a:avLst/>
          </a:prstGeom>
        </p:spPr>
      </p:pic>
    </p:spTree>
    <p:extLst>
      <p:ext uri="{BB962C8B-B14F-4D97-AF65-F5344CB8AC3E}">
        <p14:creationId xmlns:p14="http://schemas.microsoft.com/office/powerpoint/2010/main" val="291643044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567"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399" y="428400"/>
            <a:ext cx="8287200" cy="349671"/>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28399" y="1040401"/>
            <a:ext cx="8287200" cy="334439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85117" y="4845600"/>
            <a:ext cx="5212196" cy="135000"/>
          </a:xfrm>
          <a:prstGeom prst="rect">
            <a:avLst/>
          </a:prstGeom>
        </p:spPr>
        <p:txBody>
          <a:bodyPr vert="horz" lIns="0" tIns="0" rIns="0" bIns="0" rtlCol="0" anchor="t" anchorCtr="0"/>
          <a:lstStyle>
            <a:lvl1pPr algn="l">
              <a:defRPr sz="700" spc="31" baseline="0">
                <a:solidFill>
                  <a:schemeClr val="tx1"/>
                </a:solidFill>
              </a:defRPr>
            </a:lvl1pPr>
          </a:lstStyle>
          <a:p>
            <a:r>
              <a:rPr lang="en-GB"/>
              <a:t>Presentation title  l  00 month 0000</a:t>
            </a:r>
          </a:p>
        </p:txBody>
      </p:sp>
      <p:sp>
        <p:nvSpPr>
          <p:cNvPr id="6" name="Slide Number Placeholder 5"/>
          <p:cNvSpPr>
            <a:spLocks noGrp="1"/>
          </p:cNvSpPr>
          <p:nvPr>
            <p:ph type="sldNum" sz="quarter" idx="4"/>
          </p:nvPr>
        </p:nvSpPr>
        <p:spPr>
          <a:xfrm>
            <a:off x="428399" y="4845600"/>
            <a:ext cx="180001" cy="135000"/>
          </a:xfrm>
          <a:prstGeom prst="rect">
            <a:avLst/>
          </a:prstGeom>
        </p:spPr>
        <p:txBody>
          <a:bodyPr vert="horz" lIns="0" tIns="0" rIns="0" bIns="0" rtlCol="0" anchor="t" anchorCtr="0"/>
          <a:lstStyle>
            <a:lvl1pPr algn="l">
              <a:defRPr sz="700">
                <a:solidFill>
                  <a:schemeClr val="tx1"/>
                </a:solidFill>
              </a:defRPr>
            </a:lvl1pPr>
          </a:lstStyle>
          <a:p>
            <a:fld id="{2B1C6FFC-D040-034F-8B69-20295064E64D}" type="slidenum">
              <a:rPr lang="fr-FR" smtClean="0"/>
              <a:pPr/>
              <a:t>‹#›</a:t>
            </a:fld>
            <a:endParaRPr lang="fr-FR" dirty="0"/>
          </a:p>
        </p:txBody>
      </p:sp>
      <p:sp>
        <p:nvSpPr>
          <p:cNvPr id="13" name="Rectangle 12"/>
          <p:cNvSpPr/>
          <p:nvPr/>
        </p:nvSpPr>
        <p:spPr>
          <a:xfrm>
            <a:off x="428400" y="4671000"/>
            <a:ext cx="360000" cy="27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800"/>
          </a:p>
        </p:txBody>
      </p:sp>
      <p:cxnSp>
        <p:nvCxnSpPr>
          <p:cNvPr id="11" name="Connecteur droit 8">
            <a:extLst>
              <a:ext uri="{FF2B5EF4-FFF2-40B4-BE49-F238E27FC236}">
                <a16:creationId xmlns:a16="http://schemas.microsoft.com/office/drawing/2014/main" id="{7F710BDB-A926-7747-A609-83D680A864E1}"/>
              </a:ext>
            </a:extLst>
          </p:cNvPr>
          <p:cNvCxnSpPr/>
          <p:nvPr userDrawn="1"/>
        </p:nvCxnSpPr>
        <p:spPr>
          <a:xfrm>
            <a:off x="607686" y="4856400"/>
            <a:ext cx="0" cy="88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Graphique 65">
            <a:extLst>
              <a:ext uri="{FF2B5EF4-FFF2-40B4-BE49-F238E27FC236}">
                <a16:creationId xmlns:a16="http://schemas.microsoft.com/office/drawing/2014/main" id="{598061B9-6267-F86B-2291-00A64568130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956324" y="4588072"/>
            <a:ext cx="759600" cy="335222"/>
          </a:xfrm>
          <a:prstGeom prst="rect">
            <a:avLst/>
          </a:prstGeom>
        </p:spPr>
      </p:pic>
    </p:spTree>
    <p:extLst>
      <p:ext uri="{BB962C8B-B14F-4D97-AF65-F5344CB8AC3E}">
        <p14:creationId xmlns:p14="http://schemas.microsoft.com/office/powerpoint/2010/main" val="50136239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697" r:id="rId7"/>
    <p:sldLayoutId id="2147483698" r:id="rId8"/>
    <p:sldLayoutId id="2147483699" r:id="rId9"/>
    <p:sldLayoutId id="2147483700" r:id="rId10"/>
    <p:sldLayoutId id="2147483701" r:id="rId11"/>
    <p:sldLayoutId id="2147483702" r:id="rId12"/>
    <p:sldLayoutId id="2147483709" r:id="rId13"/>
    <p:sldLayoutId id="2147483710" r:id="rId14"/>
  </p:sldLayoutIdLst>
  <p:hf hdr="0" dt="0"/>
  <p:txStyles>
    <p:titleStyle>
      <a:lvl1pPr algn="l" defTabSz="914355" rtl="0" eaLnBrk="1" latinLnBrk="0" hangingPunct="1">
        <a:lnSpc>
          <a:spcPct val="90000"/>
        </a:lnSpc>
        <a:spcBef>
          <a:spcPct val="0"/>
        </a:spcBef>
        <a:buNone/>
        <a:defRPr sz="2100" b="1" kern="1200" spc="51" baseline="0">
          <a:solidFill>
            <a:schemeClr val="tx1"/>
          </a:solidFill>
          <a:latin typeface="+mj-lt"/>
          <a:ea typeface="+mj-ea"/>
          <a:cs typeface="+mj-cs"/>
        </a:defRPr>
      </a:lvl1pPr>
    </p:titleStyle>
    <p:bodyStyle>
      <a:lvl1pPr marL="195263" indent="-188913" algn="l" defTabSz="914355" rtl="0" eaLnBrk="1" latinLnBrk="0" hangingPunct="1">
        <a:lnSpc>
          <a:spcPct val="100000"/>
        </a:lnSpc>
        <a:spcBef>
          <a:spcPts val="1000"/>
        </a:spcBef>
        <a:buClr>
          <a:schemeClr val="accent1"/>
        </a:buClr>
        <a:buSzPct val="130000"/>
        <a:buFont typeface="CambriaMath" charset="0"/>
        <a:buChar char="⎯"/>
        <a:tabLst/>
        <a:defRPr sz="1400" kern="1200">
          <a:solidFill>
            <a:srgbClr val="001C4B"/>
          </a:solidFill>
          <a:latin typeface="+mn-lt"/>
          <a:ea typeface="+mn-ea"/>
          <a:cs typeface="+mn-cs"/>
        </a:defRPr>
      </a:lvl1pPr>
      <a:lvl2pPr marL="365125" indent="-141288" algn="l" defTabSz="914355" rtl="0" eaLnBrk="1" latinLnBrk="0" hangingPunct="1">
        <a:lnSpc>
          <a:spcPct val="100000"/>
        </a:lnSpc>
        <a:spcBef>
          <a:spcPts val="500"/>
        </a:spcBef>
        <a:buClr>
          <a:schemeClr val="accent2"/>
        </a:buClr>
        <a:buFont typeface="CambriaMath" charset="0"/>
        <a:buChar char="⎯"/>
        <a:tabLst/>
        <a:defRPr sz="1200" kern="1200">
          <a:solidFill>
            <a:schemeClr val="bg2">
              <a:lumMod val="10000"/>
            </a:schemeClr>
          </a:solidFill>
          <a:latin typeface="+mn-lt"/>
          <a:ea typeface="+mn-ea"/>
          <a:cs typeface="+mn-cs"/>
        </a:defRPr>
      </a:lvl2pPr>
      <a:lvl3pPr marL="536575" indent="-125413" algn="l" defTabSz="914355" rtl="0" eaLnBrk="1" latinLnBrk="0" hangingPunct="1">
        <a:lnSpc>
          <a:spcPct val="100000"/>
        </a:lnSpc>
        <a:spcBef>
          <a:spcPts val="500"/>
        </a:spcBef>
        <a:buClr>
          <a:schemeClr val="accent2"/>
        </a:buClr>
        <a:buFont typeface="LucidaGrande-Bold" charset="0"/>
        <a:buChar char="⁃"/>
        <a:tabLst/>
        <a:defRPr sz="1000" kern="1200">
          <a:solidFill>
            <a:schemeClr val="bg2">
              <a:lumMod val="10000"/>
            </a:schemeClr>
          </a:solidFill>
          <a:latin typeface="+mn-lt"/>
          <a:ea typeface="+mn-ea"/>
          <a:cs typeface="+mn-cs"/>
        </a:defRPr>
      </a:lvl3pPr>
      <a:lvl4pPr marL="7938" indent="0" algn="l" defTabSz="914355" rtl="0" eaLnBrk="1" latinLnBrk="0" hangingPunct="1">
        <a:lnSpc>
          <a:spcPct val="100000"/>
        </a:lnSpc>
        <a:spcBef>
          <a:spcPts val="500"/>
        </a:spcBef>
        <a:buFont typeface="Arial" charset="0"/>
        <a:buNone/>
        <a:tabLst/>
        <a:defRPr sz="1000" kern="1200">
          <a:solidFill>
            <a:schemeClr val="accent4"/>
          </a:solidFill>
          <a:latin typeface="+mn-lt"/>
          <a:ea typeface="+mn-ea"/>
          <a:cs typeface="+mn-cs"/>
        </a:defRPr>
      </a:lvl4pPr>
      <a:lvl5pPr marL="7938" indent="0" algn="l" defTabSz="914355" rtl="0" eaLnBrk="1" latinLnBrk="0" hangingPunct="1">
        <a:lnSpc>
          <a:spcPct val="100000"/>
        </a:lnSpc>
        <a:spcBef>
          <a:spcPts val="500"/>
        </a:spcBef>
        <a:buFont typeface="Arial" charset="0"/>
        <a:buNone/>
        <a:tabLst/>
        <a:defRPr sz="1000" kern="1200">
          <a:solidFill>
            <a:schemeClr val="accent1"/>
          </a:solidFill>
          <a:latin typeface="+mn-lt"/>
          <a:ea typeface="+mn-ea"/>
          <a:cs typeface="+mn-cs"/>
        </a:defRPr>
      </a:lvl5pPr>
      <a:lvl6pPr marL="2514476"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3"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31"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8"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3" algn="l" defTabSz="914355" rtl="0" eaLnBrk="1" latinLnBrk="0" hangingPunct="1">
        <a:defRPr sz="1800" kern="1200">
          <a:solidFill>
            <a:schemeClr val="tx1"/>
          </a:solidFill>
          <a:latin typeface="+mn-lt"/>
          <a:ea typeface="+mn-ea"/>
          <a:cs typeface="+mn-cs"/>
        </a:defRPr>
      </a:lvl4pPr>
      <a:lvl5pPr marL="1828710" algn="l" defTabSz="914355" rtl="0" eaLnBrk="1" latinLnBrk="0" hangingPunct="1">
        <a:defRPr sz="1800" kern="1200">
          <a:solidFill>
            <a:schemeClr val="tx1"/>
          </a:solidFill>
          <a:latin typeface="+mn-lt"/>
          <a:ea typeface="+mn-ea"/>
          <a:cs typeface="+mn-cs"/>
        </a:defRPr>
      </a:lvl5pPr>
      <a:lvl6pPr marL="2285888"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3" algn="l" defTabSz="914355" rtl="0" eaLnBrk="1" latinLnBrk="0" hangingPunct="1">
        <a:defRPr sz="1800" kern="1200">
          <a:solidFill>
            <a:schemeClr val="tx1"/>
          </a:solidFill>
          <a:latin typeface="+mn-lt"/>
          <a:ea typeface="+mn-ea"/>
          <a:cs typeface="+mn-cs"/>
        </a:defRPr>
      </a:lvl8pPr>
      <a:lvl9pPr marL="3657420" algn="l" defTabSz="91435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chart" Target="../charts/chart1.xml"/><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hyperlink" Target="https://www.amundi.com/globaldistributor/dl/doc/prospectus/LU1433245245/ENG/GBR" TargetMode="External"/><Relationship Id="rId10" Type="http://schemas.openxmlformats.org/officeDocument/2006/relationships/image" Target="../media/image29.png"/><Relationship Id="rId4" Type="http://schemas.openxmlformats.org/officeDocument/2006/relationships/chart" Target="../charts/chart2.xml"/><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hyperlink" Target="https://www.amundi.com/globaldistributor/dl/doc/prospectus/LU1433245245/ENG/GBR"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hyperlink" Target="https://www.amundi.com/globaldistributor/dl/doc/prospectus/LU1433245245/ENG/GBR"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7.jpg"/><Relationship Id="rId5" Type="http://schemas.openxmlformats.org/officeDocument/2006/relationships/image" Target="../media/image36.jpeg"/><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13" Type="http://schemas.openxmlformats.org/officeDocument/2006/relationships/hyperlink" Target="http://www.bing.com/images/search?q=standard+chartered+bank&amp;view=detailv2&amp;&amp;id=B31E43EF80BCC0E1B96D96BE4535F0EE515A332C&amp;selectedIndex=2&amp;ccid=Xh5+47dM&amp;simid=608047274533455595&amp;thid=OIP.M5e1e7ee3b74ce2b354e386a483ae18c3o0" TargetMode="External"/><Relationship Id="rId18" Type="http://schemas.openxmlformats.org/officeDocument/2006/relationships/image" Target="../media/image52.png"/><Relationship Id="rId26" Type="http://schemas.openxmlformats.org/officeDocument/2006/relationships/image" Target="../media/image60.png"/><Relationship Id="rId39" Type="http://schemas.openxmlformats.org/officeDocument/2006/relationships/image" Target="../media/image73.png"/><Relationship Id="rId21" Type="http://schemas.openxmlformats.org/officeDocument/2006/relationships/image" Target="../media/image55.png"/><Relationship Id="rId34" Type="http://schemas.openxmlformats.org/officeDocument/2006/relationships/image" Target="../media/image68.png"/><Relationship Id="rId7" Type="http://schemas.openxmlformats.org/officeDocument/2006/relationships/image" Target="../media/image42.png"/><Relationship Id="rId12" Type="http://schemas.openxmlformats.org/officeDocument/2006/relationships/image" Target="../media/image47.jpeg"/><Relationship Id="rId17" Type="http://schemas.openxmlformats.org/officeDocument/2006/relationships/image" Target="../media/image51.png"/><Relationship Id="rId25" Type="http://schemas.openxmlformats.org/officeDocument/2006/relationships/image" Target="../media/image59.png"/><Relationship Id="rId33" Type="http://schemas.openxmlformats.org/officeDocument/2006/relationships/image" Target="../media/image67.png"/><Relationship Id="rId38" Type="http://schemas.openxmlformats.org/officeDocument/2006/relationships/image" Target="../media/image72.png"/><Relationship Id="rId2" Type="http://schemas.openxmlformats.org/officeDocument/2006/relationships/notesSlide" Target="../notesSlides/notesSlide15.xml"/><Relationship Id="rId16" Type="http://schemas.openxmlformats.org/officeDocument/2006/relationships/image" Target="../media/image50.jpeg"/><Relationship Id="rId20" Type="http://schemas.openxmlformats.org/officeDocument/2006/relationships/image" Target="../media/image54.jpeg"/><Relationship Id="rId29"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6.png"/><Relationship Id="rId24" Type="http://schemas.openxmlformats.org/officeDocument/2006/relationships/image" Target="../media/image58.png"/><Relationship Id="rId32" Type="http://schemas.openxmlformats.org/officeDocument/2006/relationships/image" Target="../media/image66.jpeg"/><Relationship Id="rId37" Type="http://schemas.openxmlformats.org/officeDocument/2006/relationships/image" Target="../media/image71.png"/><Relationship Id="rId40" Type="http://schemas.openxmlformats.org/officeDocument/2006/relationships/image" Target="../media/image74.jpeg"/><Relationship Id="rId5" Type="http://schemas.openxmlformats.org/officeDocument/2006/relationships/image" Target="../media/image40.png"/><Relationship Id="rId15" Type="http://schemas.openxmlformats.org/officeDocument/2006/relationships/image" Target="../media/image49.png"/><Relationship Id="rId23" Type="http://schemas.openxmlformats.org/officeDocument/2006/relationships/image" Target="../media/image57.jpeg"/><Relationship Id="rId28" Type="http://schemas.openxmlformats.org/officeDocument/2006/relationships/image" Target="../media/image62.png"/><Relationship Id="rId36" Type="http://schemas.openxmlformats.org/officeDocument/2006/relationships/image" Target="../media/image70.jpeg"/><Relationship Id="rId10" Type="http://schemas.openxmlformats.org/officeDocument/2006/relationships/image" Target="../media/image45.png"/><Relationship Id="rId19" Type="http://schemas.openxmlformats.org/officeDocument/2006/relationships/image" Target="../media/image53.png"/><Relationship Id="rId31" Type="http://schemas.openxmlformats.org/officeDocument/2006/relationships/image" Target="../media/image6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8.jpeg"/><Relationship Id="rId22" Type="http://schemas.openxmlformats.org/officeDocument/2006/relationships/image" Target="../media/image56.png"/><Relationship Id="rId27" Type="http://schemas.openxmlformats.org/officeDocument/2006/relationships/image" Target="../media/image61.png"/><Relationship Id="rId30" Type="http://schemas.openxmlformats.org/officeDocument/2006/relationships/image" Target="../media/image64.png"/><Relationship Id="rId35" Type="http://schemas.openxmlformats.org/officeDocument/2006/relationships/image" Target="../media/image69.jpeg"/><Relationship Id="rId8" Type="http://schemas.openxmlformats.org/officeDocument/2006/relationships/image" Target="../media/image43.jpeg"/><Relationship Id="rId3"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hyperlink" Target="https://www.amundi.com/globaldistributor/dl/doc/prospectus/LU1433245245/ENG/GBR"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https://www.amundi.com/globaldistributor/dl/doc/prospectus/LU1433245245/ENG/GBR"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2.xml.rels><?xml version="1.0" encoding="UTF-8" standalone="yes"?>
<Relationships xmlns="http://schemas.openxmlformats.org/package/2006/relationships"><Relationship Id="rId3" Type="http://schemas.openxmlformats.org/officeDocument/2006/relationships/hyperlink" Target="https://www.amundi.com/globaldistributor/dl/doc/prospectus/LU1433245245/ENG/GBR"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21.xml.rels><?xml version="1.0" encoding="UTF-8" standalone="yes"?>
<Relationships xmlns="http://schemas.openxmlformats.org/package/2006/relationships"><Relationship Id="rId3" Type="http://schemas.openxmlformats.org/officeDocument/2006/relationships/hyperlink" Target="https://www.amundi.com/globaldistributor/dl/doc/prospectus/LU1433245245/ENG/GBR"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www.amundi.com/globaldistributor/dl/doc/prospectus/LU1433245245/ENG/GBR"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hyperlink" Target="https://www.amundi.com/globaldistributor/product/view/LU1433245245"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amundi.com/globaldistributor/dl/doc/prospectus/LU1433245245/ENG/GBR"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79.png"/><Relationship Id="rId4" Type="http://schemas.openxmlformats.org/officeDocument/2006/relationships/hyperlink" Target="https://www.amundi.com/globaldistributor/product/view/LU1433245245"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amundi.com/globaldistributor/dl/doc/prospectus/LU1433245245/ENG/GBR"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80.png"/><Relationship Id="rId4" Type="http://schemas.openxmlformats.org/officeDocument/2006/relationships/hyperlink" Target="https://www.amundi.com/globaldistributor/product/view/LU1433245245"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amundi.com/globaldistributor/dl/doc/prospectus/LU1433245245/ENG/GBR"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s://www.amundi.com/globaldistributor/product/view/LU1433245245"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amundi.lu/"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hyperlink" Target="http://www.amundi.ie/" TargetMode="External"/><Relationship Id="rId4" Type="http://schemas.openxmlformats.org/officeDocument/2006/relationships/hyperlink" Target="http://www.amundi.it/"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about.amundi.com/Metanav-Footer/Footer/Quick-Links/Legal-documentation"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www.amundi.com/globaldistributor/dl/doc/prospectus/LU1433245245/ENG/GBR"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s://www.amundi.com/globaldistributor/dl/doc/prospectus/LU1433245245/ENG/GBR"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amundi.com/globaldistributor/dl/doc/prospectus/LU1433245245/ENG/GBR" TargetMode="External"/><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www.amundi.com/globaldistributor/dl/doc/pre-contractual-document/LU1433245245/ENG/AUT"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www.amundi.com/globaldistributor/dl/doc/pre-contractual-document/LU1433245245/ENG/DNK" TargetMode="External"/><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www.amundi.com/globaldistributor/dl/doc/prospectus/LU1433245245/ENG/GBR" TargetMode="External"/><Relationship Id="rId5" Type="http://schemas.openxmlformats.org/officeDocument/2006/relationships/hyperlink" Target="https://www.amundi.com/institutional/files/nuxeo/dl/cdc78b19-cca0-427d-bf08-12c513b6665c" TargetMode="External"/><Relationship Id="rId4" Type="http://schemas.openxmlformats.org/officeDocument/2006/relationships/hyperlink" Target="https://about.amundi.com/files/nuxeo/dl/c44a7bb2-813b-4346-96e0-e3d695241d9b"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amundi.com/globaldistributor/dl/doc/prospectus/LU1433245245/ENG/DNK" TargetMode="External"/><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5.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90F12D2-2DB7-6F66-3467-BD68F96AC6FB}"/>
              </a:ext>
            </a:extLst>
          </p:cNvPr>
          <p:cNvSpPr>
            <a:spLocks noGrp="1"/>
          </p:cNvSpPr>
          <p:nvPr>
            <p:ph type="ctrTitle"/>
          </p:nvPr>
        </p:nvSpPr>
        <p:spPr/>
        <p:txBody>
          <a:bodyPr/>
          <a:lstStyle/>
          <a:p>
            <a:r>
              <a:rPr lang="en-GB" dirty="0"/>
              <a:t>Amundi Funds Protect 90</a:t>
            </a:r>
          </a:p>
        </p:txBody>
      </p:sp>
      <p:sp>
        <p:nvSpPr>
          <p:cNvPr id="9" name="Subtitle 8">
            <a:extLst>
              <a:ext uri="{FF2B5EF4-FFF2-40B4-BE49-F238E27FC236}">
                <a16:creationId xmlns:a16="http://schemas.microsoft.com/office/drawing/2014/main" id="{548C2807-CF2F-456A-6EB6-E4B60A78D64E}"/>
              </a:ext>
            </a:extLst>
          </p:cNvPr>
          <p:cNvSpPr>
            <a:spLocks noGrp="1"/>
          </p:cNvSpPr>
          <p:nvPr>
            <p:ph type="subTitle" idx="1"/>
          </p:nvPr>
        </p:nvSpPr>
        <p:spPr/>
        <p:txBody>
          <a:bodyPr/>
          <a:lstStyle/>
          <a:p>
            <a:r>
              <a:rPr lang="en-US" sz="1400" dirty="0"/>
              <a:t>Protected diversified investment</a:t>
            </a:r>
            <a:br>
              <a:rPr lang="en-US" sz="1400" dirty="0"/>
            </a:br>
            <a:r>
              <a:rPr lang="en-US" sz="1400" dirty="0"/>
              <a:t>Share Class A2 EUR (C)</a:t>
            </a:r>
            <a:endParaRPr lang="en-GB" dirty="0"/>
          </a:p>
        </p:txBody>
      </p:sp>
      <p:sp>
        <p:nvSpPr>
          <p:cNvPr id="10" name="Text Placeholder 9">
            <a:extLst>
              <a:ext uri="{FF2B5EF4-FFF2-40B4-BE49-F238E27FC236}">
                <a16:creationId xmlns:a16="http://schemas.microsoft.com/office/drawing/2014/main" id="{EAA91FC5-90C5-AB3C-FDEA-956D96860F6F}"/>
              </a:ext>
            </a:extLst>
          </p:cNvPr>
          <p:cNvSpPr>
            <a:spLocks noGrp="1"/>
          </p:cNvSpPr>
          <p:nvPr>
            <p:ph type="body" sz="quarter" idx="11"/>
          </p:nvPr>
        </p:nvSpPr>
        <p:spPr/>
        <p:txBody>
          <a:bodyPr/>
          <a:lstStyle/>
          <a:p>
            <a:r>
              <a:rPr lang="en-GB" dirty="0"/>
              <a:t>June 2024</a:t>
            </a:r>
          </a:p>
        </p:txBody>
      </p:sp>
      <p:sp>
        <p:nvSpPr>
          <p:cNvPr id="11" name="Text Placeholder 10">
            <a:extLst>
              <a:ext uri="{FF2B5EF4-FFF2-40B4-BE49-F238E27FC236}">
                <a16:creationId xmlns:a16="http://schemas.microsoft.com/office/drawing/2014/main" id="{45770BE3-CFEB-206A-F50A-40022A712D2B}"/>
              </a:ext>
            </a:extLst>
          </p:cNvPr>
          <p:cNvSpPr>
            <a:spLocks noGrp="1"/>
          </p:cNvSpPr>
          <p:nvPr>
            <p:ph type="body" sz="quarter" idx="12"/>
          </p:nvPr>
        </p:nvSpPr>
        <p:spPr/>
        <p:txBody>
          <a:bodyPr/>
          <a:lstStyle/>
          <a:p>
            <a:r>
              <a:rPr lang="en-US" dirty="0">
                <a:effectLst/>
                <a:latin typeface="Noto Sans" panose="020B0502040504020204" pitchFamily="34" charset="0"/>
              </a:rPr>
              <a:t>Document for professional investors only – Marketing communication</a:t>
            </a:r>
            <a:endParaRPr lang="en-US" dirty="0"/>
          </a:p>
        </p:txBody>
      </p:sp>
      <p:pic>
        <p:nvPicPr>
          <p:cNvPr id="6" name="Image 6">
            <a:extLst>
              <a:ext uri="{FF2B5EF4-FFF2-40B4-BE49-F238E27FC236}">
                <a16:creationId xmlns:a16="http://schemas.microsoft.com/office/drawing/2014/main" id="{2DA72BDD-0AFC-4D68-97F7-768E3A0B0F4B}"/>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4175" t="13565" r="20400" b="37469"/>
          <a:stretch/>
        </p:blipFill>
        <p:spPr>
          <a:xfrm>
            <a:off x="6083085" y="2022528"/>
            <a:ext cx="1945037" cy="2016330"/>
          </a:xfrm>
          <a:prstGeom prst="rect">
            <a:avLst/>
          </a:prstGeom>
        </p:spPr>
      </p:pic>
    </p:spTree>
    <p:extLst>
      <p:ext uri="{BB962C8B-B14F-4D97-AF65-F5344CB8AC3E}">
        <p14:creationId xmlns:p14="http://schemas.microsoft.com/office/powerpoint/2010/main" val="257739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 name="Graphique 58"/>
          <p:cNvGraphicFramePr/>
          <p:nvPr>
            <p:extLst>
              <p:ext uri="{D42A27DB-BD31-4B8C-83A1-F6EECF244321}">
                <p14:modId xmlns:p14="http://schemas.microsoft.com/office/powerpoint/2010/main" val="703333133"/>
              </p:ext>
            </p:extLst>
          </p:nvPr>
        </p:nvGraphicFramePr>
        <p:xfrm>
          <a:off x="5547052" y="2546719"/>
          <a:ext cx="1289321" cy="13364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0" name="Graphique 59"/>
          <p:cNvGraphicFramePr/>
          <p:nvPr>
            <p:extLst>
              <p:ext uri="{D42A27DB-BD31-4B8C-83A1-F6EECF244321}">
                <p14:modId xmlns:p14="http://schemas.microsoft.com/office/powerpoint/2010/main" val="2725177417"/>
              </p:ext>
            </p:extLst>
          </p:nvPr>
        </p:nvGraphicFramePr>
        <p:xfrm>
          <a:off x="5539925" y="3315163"/>
          <a:ext cx="1289321" cy="1276565"/>
        </p:xfrm>
        <a:graphic>
          <a:graphicData uri="http://schemas.openxmlformats.org/drawingml/2006/chart">
            <c:chart xmlns:c="http://schemas.openxmlformats.org/drawingml/2006/chart" xmlns:r="http://schemas.openxmlformats.org/officeDocument/2006/relationships" r:id="rId4"/>
          </a:graphicData>
        </a:graphic>
      </p:graphicFrame>
      <p:sp>
        <p:nvSpPr>
          <p:cNvPr id="2" name="Titre 1"/>
          <p:cNvSpPr>
            <a:spLocks noGrp="1"/>
          </p:cNvSpPr>
          <p:nvPr>
            <p:ph type="title"/>
          </p:nvPr>
        </p:nvSpPr>
        <p:spPr/>
        <p:txBody>
          <a:bodyPr/>
          <a:lstStyle/>
          <a:p>
            <a:r>
              <a:rPr lang="en-US" dirty="0"/>
              <a:t>Search for performance</a:t>
            </a:r>
          </a:p>
        </p:txBody>
      </p:sp>
      <p:sp>
        <p:nvSpPr>
          <p:cNvPr id="52" name="Espace réservé du pied de page 4"/>
          <p:cNvSpPr>
            <a:spLocks noGrp="1"/>
          </p:cNvSpPr>
          <p:nvPr>
            <p:ph type="ftr" sz="quarter" idx="11"/>
          </p:nvPr>
        </p:nvSpPr>
        <p:spPr/>
        <p:txBody>
          <a:bodyPr/>
          <a:lstStyle/>
          <a:p>
            <a:r>
              <a:rPr lang="en-US" dirty="0"/>
              <a:t>Marketing Communication For Professional Clients Only</a:t>
            </a:r>
            <a:endParaRPr lang="en-GB" dirty="0"/>
          </a:p>
        </p:txBody>
      </p:sp>
      <p:sp>
        <p:nvSpPr>
          <p:cNvPr id="7" name="Espace réservé du numéro de diapositive 6"/>
          <p:cNvSpPr>
            <a:spLocks noGrp="1"/>
          </p:cNvSpPr>
          <p:nvPr>
            <p:ph type="sldNum" sz="quarter" idx="12"/>
          </p:nvPr>
        </p:nvSpPr>
        <p:spPr/>
        <p:txBody>
          <a:bodyPr/>
          <a:lstStyle/>
          <a:p>
            <a:fld id="{C12E7156-0CA6-462A-9A46-AEFB5E440988}" type="slidenum">
              <a:rPr lang="en-US" smtClean="0"/>
              <a:pPr/>
              <a:t>10</a:t>
            </a:fld>
            <a:endParaRPr lang="en-US" dirty="0"/>
          </a:p>
        </p:txBody>
      </p:sp>
      <p:sp>
        <p:nvSpPr>
          <p:cNvPr id="4" name="Text Placeholder 3">
            <a:extLst>
              <a:ext uri="{FF2B5EF4-FFF2-40B4-BE49-F238E27FC236}">
                <a16:creationId xmlns:a16="http://schemas.microsoft.com/office/drawing/2014/main" id="{B5C8D94D-3120-4525-B498-970A7626B7F0}"/>
              </a:ext>
            </a:extLst>
          </p:cNvPr>
          <p:cNvSpPr>
            <a:spLocks noGrp="1"/>
          </p:cNvSpPr>
          <p:nvPr>
            <p:ph type="body" sz="quarter" idx="13"/>
          </p:nvPr>
        </p:nvSpPr>
        <p:spPr/>
        <p:txBody>
          <a:bodyPr/>
          <a:lstStyle/>
          <a:p>
            <a:r>
              <a:rPr lang="en-US" dirty="0"/>
              <a:t>A broad and diversified investment universe</a:t>
            </a:r>
            <a:r>
              <a:rPr lang="en-GB" baseline="30000" dirty="0"/>
              <a:t>1</a:t>
            </a:r>
          </a:p>
        </p:txBody>
      </p:sp>
      <p:sp>
        <p:nvSpPr>
          <p:cNvPr id="6" name="Espace réservé du texte 5"/>
          <p:cNvSpPr>
            <a:spLocks noGrp="1"/>
          </p:cNvSpPr>
          <p:nvPr>
            <p:ph type="body" sz="quarter" idx="14"/>
          </p:nvPr>
        </p:nvSpPr>
        <p:spPr/>
        <p:txBody>
          <a:bodyPr/>
          <a:lstStyle/>
          <a:p>
            <a:r>
              <a:rPr lang="en-US" dirty="0"/>
              <a:t>Source: Amundi Asset Management as of 28 June 2024. 1. </a:t>
            </a:r>
            <a:r>
              <a:rPr lang="en-IE" dirty="0"/>
              <a:t>The Fund invests in all types of asset classes, allocating between a growth component (diversified higher risk investments) and a conservative component (lower risk investments). For more product-specific information, please refer to the </a:t>
            </a:r>
            <a:r>
              <a:rPr lang="en-IE" dirty="0">
                <a:hlinkClick r:id="rId5"/>
              </a:rPr>
              <a:t>Prospectus</a:t>
            </a:r>
            <a:r>
              <a:rPr lang="en-US" dirty="0"/>
              <a:t> 2. The Fund does not offer a performance guarantee. </a:t>
            </a:r>
          </a:p>
        </p:txBody>
      </p:sp>
      <p:sp>
        <p:nvSpPr>
          <p:cNvPr id="27" name="Rectangle avec flèche vers la droite 26"/>
          <p:cNvSpPr/>
          <p:nvPr/>
        </p:nvSpPr>
        <p:spPr bwMode="auto">
          <a:xfrm>
            <a:off x="778349" y="1420107"/>
            <a:ext cx="2376000" cy="680400"/>
          </a:xfrm>
          <a:prstGeom prst="rightArrowCallout">
            <a:avLst>
              <a:gd name="adj1" fmla="val 100000"/>
              <a:gd name="adj2" fmla="val 50000"/>
              <a:gd name="adj3" fmla="val 0"/>
              <a:gd name="adj4" fmla="val 90547"/>
            </a:avLst>
          </a:prstGeom>
          <a:solidFill>
            <a:srgbClr val="005483"/>
          </a:solidFill>
          <a:ln w="28575">
            <a:noFill/>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E" sz="1350"/>
          </a:p>
        </p:txBody>
      </p:sp>
      <p:sp>
        <p:nvSpPr>
          <p:cNvPr id="28" name="Rectangle 27"/>
          <p:cNvSpPr/>
          <p:nvPr/>
        </p:nvSpPr>
        <p:spPr bwMode="auto">
          <a:xfrm>
            <a:off x="1986096" y="1520028"/>
            <a:ext cx="913028" cy="540000"/>
          </a:xfrm>
          <a:prstGeom prst="rect">
            <a:avLst/>
          </a:prstGeom>
          <a:noFill/>
        </p:spPr>
        <p:style>
          <a:lnRef idx="0">
            <a:scrgbClr r="0" g="0" b="0"/>
          </a:lnRef>
          <a:fillRef idx="0">
            <a:scrgbClr r="0" g="0" b="0"/>
          </a:fillRef>
          <a:effectRef idx="0">
            <a:scrgbClr r="0" g="0" b="0"/>
          </a:effectRef>
          <a:fontRef idx="minor">
            <a:schemeClr val="lt1"/>
          </a:fontRef>
        </p:style>
        <p:txBody>
          <a:bodyPr lIns="65723" tIns="32861" rIns="65723" bIns="32861" spcCol="1270" anchor="ctr"/>
          <a:lstStyle/>
          <a:p>
            <a:pPr defTabSz="766763">
              <a:lnSpc>
                <a:spcPct val="90000"/>
              </a:lnSpc>
              <a:spcAft>
                <a:spcPct val="35000"/>
              </a:spcAft>
              <a:defRPr/>
            </a:pPr>
            <a:r>
              <a:rPr lang="en-GB" sz="1050" dirty="0">
                <a:solidFill>
                  <a:srgbClr val="FFFFFF"/>
                </a:solidFill>
              </a:rPr>
              <a:t>All asset classes</a:t>
            </a:r>
          </a:p>
        </p:txBody>
      </p:sp>
      <p:pic>
        <p:nvPicPr>
          <p:cNvPr id="3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6818" y="1642508"/>
            <a:ext cx="561865" cy="4099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Rectangle avec flèche vers la droite 34"/>
          <p:cNvSpPr/>
          <p:nvPr/>
        </p:nvSpPr>
        <p:spPr bwMode="auto">
          <a:xfrm>
            <a:off x="3383999" y="1427630"/>
            <a:ext cx="2376000" cy="680400"/>
          </a:xfrm>
          <a:prstGeom prst="rightArrowCallout">
            <a:avLst>
              <a:gd name="adj1" fmla="val 50000"/>
              <a:gd name="adj2" fmla="val 50000"/>
              <a:gd name="adj3" fmla="val 0"/>
              <a:gd name="adj4" fmla="val 100000"/>
            </a:avLst>
          </a:prstGeom>
          <a:solidFill>
            <a:srgbClr val="0073A3"/>
          </a:solidFill>
          <a:ln w="28575">
            <a:noFill/>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E" sz="1350"/>
          </a:p>
        </p:txBody>
      </p:sp>
      <p:sp>
        <p:nvSpPr>
          <p:cNvPr id="36" name="Rectangle 35"/>
          <p:cNvSpPr/>
          <p:nvPr/>
        </p:nvSpPr>
        <p:spPr bwMode="auto">
          <a:xfrm>
            <a:off x="4353750" y="1512526"/>
            <a:ext cx="1425864" cy="540000"/>
          </a:xfrm>
          <a:prstGeom prst="rect">
            <a:avLst/>
          </a:prstGeom>
          <a:noFill/>
        </p:spPr>
        <p:style>
          <a:lnRef idx="0">
            <a:scrgbClr r="0" g="0" b="0"/>
          </a:lnRef>
          <a:fillRef idx="0">
            <a:scrgbClr r="0" g="0" b="0"/>
          </a:fillRef>
          <a:effectRef idx="0">
            <a:scrgbClr r="0" g="0" b="0"/>
          </a:effectRef>
          <a:fontRef idx="minor">
            <a:schemeClr val="lt1"/>
          </a:fontRef>
        </p:style>
        <p:txBody>
          <a:bodyPr lIns="65723" tIns="32861" rIns="65723" bIns="32861" spcCol="1270" anchor="ctr"/>
          <a:lstStyle/>
          <a:p>
            <a:pPr defTabSz="766763">
              <a:lnSpc>
                <a:spcPct val="90000"/>
              </a:lnSpc>
              <a:spcAft>
                <a:spcPct val="35000"/>
              </a:spcAft>
              <a:defRPr/>
            </a:pPr>
            <a:r>
              <a:rPr lang="en-GB" sz="1050" dirty="0">
                <a:solidFill>
                  <a:srgbClr val="FFFFFF"/>
                </a:solidFill>
              </a:rPr>
              <a:t>All geographic regions and sectors</a:t>
            </a:r>
          </a:p>
        </p:txBody>
      </p:sp>
      <p:sp>
        <p:nvSpPr>
          <p:cNvPr id="32" name="Rectangle avec flèche vers la droite 31"/>
          <p:cNvSpPr/>
          <p:nvPr/>
        </p:nvSpPr>
        <p:spPr bwMode="auto">
          <a:xfrm>
            <a:off x="5995834" y="1435812"/>
            <a:ext cx="2376000" cy="680400"/>
          </a:xfrm>
          <a:prstGeom prst="rightArrowCallout">
            <a:avLst>
              <a:gd name="adj1" fmla="val 100000"/>
              <a:gd name="adj2" fmla="val 50000"/>
              <a:gd name="adj3" fmla="val 0"/>
              <a:gd name="adj4" fmla="val 90667"/>
            </a:avLst>
          </a:prstGeom>
          <a:solidFill>
            <a:schemeClr val="accent1"/>
          </a:solidFill>
          <a:ln w="28575">
            <a:noFill/>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E" sz="1350"/>
          </a:p>
        </p:txBody>
      </p:sp>
      <p:sp>
        <p:nvSpPr>
          <p:cNvPr id="33" name="Rectangle 32"/>
          <p:cNvSpPr/>
          <p:nvPr/>
        </p:nvSpPr>
        <p:spPr bwMode="auto">
          <a:xfrm>
            <a:off x="7270427" y="1512447"/>
            <a:ext cx="1101408" cy="540000"/>
          </a:xfrm>
          <a:prstGeom prst="rect">
            <a:avLst/>
          </a:prstGeom>
          <a:noFill/>
        </p:spPr>
        <p:style>
          <a:lnRef idx="0">
            <a:scrgbClr r="0" g="0" b="0"/>
          </a:lnRef>
          <a:fillRef idx="0">
            <a:scrgbClr r="0" g="0" b="0"/>
          </a:fillRef>
          <a:effectRef idx="0">
            <a:scrgbClr r="0" g="0" b="0"/>
          </a:effectRef>
          <a:fontRef idx="minor">
            <a:schemeClr val="lt1"/>
          </a:fontRef>
        </p:style>
        <p:txBody>
          <a:bodyPr lIns="65723" tIns="32861" rIns="65723" bIns="32861" spcCol="1270" anchor="ctr"/>
          <a:lstStyle/>
          <a:p>
            <a:pPr defTabSz="766763">
              <a:lnSpc>
                <a:spcPct val="90000"/>
              </a:lnSpc>
              <a:spcAft>
                <a:spcPct val="35000"/>
              </a:spcAft>
              <a:defRPr/>
            </a:pPr>
            <a:r>
              <a:rPr lang="en-GB" sz="1050" dirty="0">
                <a:solidFill>
                  <a:srgbClr val="FFFFFF"/>
                </a:solidFill>
              </a:rPr>
              <a:t>All types of instruments</a:t>
            </a:r>
          </a:p>
        </p:txBody>
      </p:sp>
      <p:sp>
        <p:nvSpPr>
          <p:cNvPr id="42" name="Espace réservé du texte 2"/>
          <p:cNvSpPr txBox="1">
            <a:spLocks/>
          </p:cNvSpPr>
          <p:nvPr/>
        </p:nvSpPr>
        <p:spPr>
          <a:xfrm>
            <a:off x="772164" y="1081467"/>
            <a:ext cx="7599670" cy="270000"/>
          </a:xfrm>
          <a:prstGeom prst="rect">
            <a:avLst/>
          </a:prstGeom>
          <a:solidFill>
            <a:srgbClr val="0073A3"/>
          </a:solidFill>
          <a:effectLst/>
        </p:spPr>
        <p:txBody>
          <a:bodyPr vert="horz" lIns="0" tIns="27000" rIns="0" bIns="0" rtlCol="0" anchor="t">
            <a:noAutofit/>
          </a:bodyPr>
          <a:lstStyle>
            <a:lvl1pPr marL="0" indent="0" algn="l" defTabSz="914400" rtl="0" eaLnBrk="1" latinLnBrk="0" hangingPunct="1">
              <a:spcBef>
                <a:spcPct val="20000"/>
              </a:spcBef>
              <a:buClr>
                <a:schemeClr val="accent3"/>
              </a:buClr>
              <a:buSzPct val="25000"/>
              <a:buFont typeface="Arial" pitchFamily="34" charset="0"/>
              <a:buNone/>
              <a:defRPr sz="1800" b="1" kern="1200">
                <a:solidFill>
                  <a:schemeClr val="tx1"/>
                </a:solidFill>
                <a:latin typeface="+mn-lt"/>
                <a:ea typeface="+mn-ea"/>
                <a:cs typeface="+mn-cs"/>
              </a:defRPr>
            </a:lvl1pPr>
            <a:lvl2pPr marL="265113" indent="-265113" algn="l" defTabSz="914400" rtl="0" eaLnBrk="1" latinLnBrk="0" hangingPunct="1">
              <a:spcBef>
                <a:spcPct val="20000"/>
              </a:spcBef>
              <a:buClr>
                <a:schemeClr val="accent3"/>
              </a:buClr>
              <a:buFont typeface="Wingdings" pitchFamily="2" charset="2"/>
              <a:buChar char="n"/>
              <a:defRPr sz="1800" b="1" kern="1200">
                <a:solidFill>
                  <a:schemeClr val="tx1"/>
                </a:solidFill>
                <a:latin typeface="+mn-lt"/>
                <a:ea typeface="+mn-ea"/>
                <a:cs typeface="+mn-cs"/>
              </a:defRPr>
            </a:lvl2pPr>
            <a:lvl3pPr marL="539750" indent="-274638" algn="l" defTabSz="914400" rtl="0" eaLnBrk="1" latinLnBrk="0" hangingPunct="1">
              <a:spcBef>
                <a:spcPct val="20000"/>
              </a:spcBef>
              <a:buClr>
                <a:schemeClr val="accent3"/>
              </a:buClr>
              <a:buFont typeface="Arial" pitchFamily="34" charset="0"/>
              <a:buChar char="–"/>
              <a:defRPr sz="1600" b="1" kern="1200">
                <a:solidFill>
                  <a:schemeClr val="tx1"/>
                </a:solidFill>
                <a:latin typeface="+mn-lt"/>
                <a:ea typeface="+mn-ea"/>
                <a:cs typeface="+mn-cs"/>
              </a:defRPr>
            </a:lvl3pPr>
            <a:lvl4pPr marL="539750" indent="-92075" algn="l" defTabSz="914400" rtl="0" eaLnBrk="1" latinLnBrk="0" hangingPunct="1">
              <a:spcBef>
                <a:spcPct val="20000"/>
              </a:spcBef>
              <a:buSzPct val="25000"/>
              <a:buFont typeface="Arial" pitchFamily="34" charset="0"/>
              <a:buChar char=" "/>
              <a:defRPr sz="1400" b="1" kern="1200">
                <a:solidFill>
                  <a:schemeClr val="tx1"/>
                </a:solidFill>
                <a:latin typeface="+mn-lt"/>
                <a:ea typeface="+mn-ea"/>
                <a:cs typeface="+mn-cs"/>
              </a:defRPr>
            </a:lvl4pPr>
            <a:lvl5pPr marL="804863" indent="0" algn="l" defTabSz="914400" rtl="0" eaLnBrk="1" latinLnBrk="0" hangingPunct="1">
              <a:spcBef>
                <a:spcPct val="20000"/>
              </a:spcBef>
              <a:buSzPct val="25000"/>
              <a:buFont typeface="Arial" pitchFamily="34" charset="0"/>
              <a:buChar char=" "/>
              <a:defRPr sz="12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Char char=" "/>
            </a:pPr>
            <a:r>
              <a:rPr lang="en-GB" sz="1200" b="0" dirty="0">
                <a:solidFill>
                  <a:schemeClr val="bg1"/>
                </a:solidFill>
              </a:rPr>
              <a:t>Try to take advantage of all opportunities for performance on the markets</a:t>
            </a:r>
          </a:p>
        </p:txBody>
      </p:sp>
      <p:sp>
        <p:nvSpPr>
          <p:cNvPr id="43" name="Rectangle 16"/>
          <p:cNvSpPr>
            <a:spLocks noChangeArrowheads="1"/>
          </p:cNvSpPr>
          <p:nvPr/>
        </p:nvSpPr>
        <p:spPr bwMode="auto">
          <a:xfrm>
            <a:off x="778349" y="2928748"/>
            <a:ext cx="2644534" cy="577800"/>
          </a:xfrm>
          <a:prstGeom prst="rect">
            <a:avLst/>
          </a:prstGeom>
          <a:solidFill>
            <a:schemeClr val="bg2"/>
          </a:solidFill>
          <a:ln w="3175" algn="ctr">
            <a:noFill/>
            <a:round/>
            <a:headEnd/>
            <a:tailEnd/>
          </a:ln>
          <a:effectLst/>
        </p:spPr>
        <p:txBody>
          <a:bodyPr anchor="ctr"/>
          <a:lstStyle/>
          <a:p>
            <a:pPr algn="ctr"/>
            <a:r>
              <a:rPr lang="en-GB" sz="825" dirty="0"/>
              <a:t>In case of favourable market conditions, the sub-fund seeks to prioritise</a:t>
            </a:r>
            <a:r>
              <a:rPr lang="en-GB" sz="825" strike="sngStrike" dirty="0"/>
              <a:t>s</a:t>
            </a:r>
            <a:r>
              <a:rPr lang="en-GB" sz="825" dirty="0"/>
              <a:t> risky assets</a:t>
            </a:r>
            <a:r>
              <a:rPr lang="en-GB" sz="825" baseline="30000" dirty="0"/>
              <a:t>1</a:t>
            </a:r>
            <a:r>
              <a:rPr lang="en-GB" sz="825" dirty="0"/>
              <a:t> to capture their performance potential</a:t>
            </a:r>
            <a:r>
              <a:rPr lang="en-GB" altLang="fr-FR" sz="825" b="1" kern="0" baseline="30000" dirty="0">
                <a:latin typeface="Arial" charset="0"/>
                <a:cs typeface="Arial" charset="0"/>
              </a:rPr>
              <a:t>2</a:t>
            </a:r>
          </a:p>
        </p:txBody>
      </p:sp>
      <p:sp>
        <p:nvSpPr>
          <p:cNvPr id="44" name="Pentagone 43"/>
          <p:cNvSpPr/>
          <p:nvPr/>
        </p:nvSpPr>
        <p:spPr>
          <a:xfrm>
            <a:off x="3620889" y="2925598"/>
            <a:ext cx="1953241" cy="578183"/>
          </a:xfrm>
          <a:prstGeom prst="homePlate">
            <a:avLst>
              <a:gd name="adj" fmla="val 32881"/>
            </a:avLst>
          </a:prstGeom>
          <a:solidFill>
            <a:schemeClr val="bg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900" dirty="0">
              <a:solidFill>
                <a:schemeClr val="bg1">
                  <a:lumMod val="50000"/>
                </a:schemeClr>
              </a:solidFill>
            </a:endParaRPr>
          </a:p>
        </p:txBody>
      </p:sp>
      <p:sp>
        <p:nvSpPr>
          <p:cNvPr id="46" name="TextBox 11"/>
          <p:cNvSpPr txBox="1"/>
          <p:nvPr/>
        </p:nvSpPr>
        <p:spPr>
          <a:xfrm>
            <a:off x="4851224" y="3891228"/>
            <a:ext cx="515304" cy="276999"/>
          </a:xfrm>
          <a:prstGeom prst="rect">
            <a:avLst/>
          </a:prstGeom>
          <a:noFill/>
          <a:effectLst/>
        </p:spPr>
        <p:txBody>
          <a:bodyPr wrap="square" rtlCol="0">
            <a:spAutoFit/>
          </a:bodyPr>
          <a:lstStyle/>
          <a:p>
            <a:pPr algn="l" rtl="0"/>
            <a:r>
              <a:rPr lang="en-GB" sz="600" dirty="0"/>
              <a:t>Risky assets</a:t>
            </a:r>
          </a:p>
        </p:txBody>
      </p:sp>
      <p:sp>
        <p:nvSpPr>
          <p:cNvPr id="47" name="ZoneTexte 46"/>
          <p:cNvSpPr txBox="1"/>
          <p:nvPr/>
        </p:nvSpPr>
        <p:spPr>
          <a:xfrm>
            <a:off x="3755125" y="2979878"/>
            <a:ext cx="929207" cy="461665"/>
          </a:xfrm>
          <a:prstGeom prst="rect">
            <a:avLst/>
          </a:prstGeom>
          <a:noFill/>
          <a:effectLst/>
        </p:spPr>
        <p:txBody>
          <a:bodyPr wrap="square" rtlCol="0">
            <a:spAutoFit/>
          </a:bodyPr>
          <a:lstStyle/>
          <a:p>
            <a:pPr algn="l" rtl="0"/>
            <a:r>
              <a:rPr lang="en-GB" sz="825" b="1" dirty="0"/>
              <a:t>Preferred asset classes </a:t>
            </a:r>
          </a:p>
          <a:p>
            <a:pPr algn="l" rtl="0"/>
            <a:r>
              <a:rPr lang="en-GB" sz="750" dirty="0"/>
              <a:t>Equities, bonds</a:t>
            </a:r>
          </a:p>
        </p:txBody>
      </p:sp>
      <p:sp>
        <p:nvSpPr>
          <p:cNvPr id="48" name="Rectangle 16"/>
          <p:cNvSpPr>
            <a:spLocks noChangeArrowheads="1"/>
          </p:cNvSpPr>
          <p:nvPr/>
        </p:nvSpPr>
        <p:spPr bwMode="auto">
          <a:xfrm>
            <a:off x="784029" y="3617518"/>
            <a:ext cx="2638854" cy="577800"/>
          </a:xfrm>
          <a:prstGeom prst="rect">
            <a:avLst/>
          </a:prstGeom>
          <a:solidFill>
            <a:schemeClr val="bg1">
              <a:lumMod val="85000"/>
            </a:schemeClr>
          </a:solidFill>
          <a:ln w="19050" algn="ctr">
            <a:noFill/>
            <a:round/>
            <a:headEnd/>
            <a:tailEnd/>
          </a:ln>
          <a:effectLst/>
        </p:spPr>
        <p:txBody>
          <a:bodyPr anchor="ctr"/>
          <a:lstStyle/>
          <a:p>
            <a:pPr algn="ctr"/>
            <a:r>
              <a:rPr lang="en-GB" sz="825" dirty="0"/>
              <a:t>In case of bear or uncertain markets, the portfolio’s level of risk is reduced and the sub-fund shifts towards less risky assets</a:t>
            </a:r>
            <a:r>
              <a:rPr lang="en-GB" sz="825" baseline="30000" dirty="0"/>
              <a:t>1</a:t>
            </a:r>
          </a:p>
        </p:txBody>
      </p:sp>
      <p:sp>
        <p:nvSpPr>
          <p:cNvPr id="49" name="Pentagone 48"/>
          <p:cNvSpPr/>
          <p:nvPr/>
        </p:nvSpPr>
        <p:spPr>
          <a:xfrm>
            <a:off x="3620889" y="3633870"/>
            <a:ext cx="1947987" cy="578183"/>
          </a:xfrm>
          <a:prstGeom prst="homePlate">
            <a:avLst>
              <a:gd name="adj" fmla="val 31658"/>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900" dirty="0">
              <a:solidFill>
                <a:schemeClr val="bg1">
                  <a:lumMod val="50000"/>
                </a:schemeClr>
              </a:solidFill>
            </a:endParaRPr>
          </a:p>
        </p:txBody>
      </p:sp>
      <p:sp>
        <p:nvSpPr>
          <p:cNvPr id="50" name="ZoneTexte 49"/>
          <p:cNvSpPr txBox="1"/>
          <p:nvPr/>
        </p:nvSpPr>
        <p:spPr>
          <a:xfrm>
            <a:off x="3769851" y="3642896"/>
            <a:ext cx="943022" cy="577081"/>
          </a:xfrm>
          <a:prstGeom prst="rect">
            <a:avLst/>
          </a:prstGeom>
          <a:noFill/>
          <a:effectLst/>
        </p:spPr>
        <p:txBody>
          <a:bodyPr wrap="square" rtlCol="0">
            <a:spAutoFit/>
          </a:bodyPr>
          <a:lstStyle/>
          <a:p>
            <a:pPr algn="l" rtl="0"/>
            <a:r>
              <a:rPr lang="en-GB" sz="825" b="1" dirty="0"/>
              <a:t>Preferred asset classes </a:t>
            </a:r>
          </a:p>
          <a:p>
            <a:pPr algn="l" rtl="0"/>
            <a:r>
              <a:rPr lang="en-GB" sz="750" dirty="0"/>
              <a:t>Bonds, money market</a:t>
            </a:r>
          </a:p>
        </p:txBody>
      </p:sp>
      <p:grpSp>
        <p:nvGrpSpPr>
          <p:cNvPr id="11" name="Grouper 10"/>
          <p:cNvGrpSpPr/>
          <p:nvPr/>
        </p:nvGrpSpPr>
        <p:grpSpPr>
          <a:xfrm>
            <a:off x="4851114" y="3041515"/>
            <a:ext cx="439714" cy="355277"/>
            <a:chOff x="5057273" y="4064775"/>
            <a:chExt cx="586285" cy="473702"/>
          </a:xfrm>
        </p:grpSpPr>
        <p:sp>
          <p:nvSpPr>
            <p:cNvPr id="45" name="TextBox 10"/>
            <p:cNvSpPr txBox="1"/>
            <p:nvPr/>
          </p:nvSpPr>
          <p:spPr>
            <a:xfrm>
              <a:off x="5057273" y="4415366"/>
              <a:ext cx="586285" cy="123111"/>
            </a:xfrm>
            <a:prstGeom prst="rect">
              <a:avLst/>
            </a:prstGeom>
            <a:noFill/>
            <a:effectLst/>
          </p:spPr>
          <p:txBody>
            <a:bodyPr wrap="square" lIns="0" tIns="0" rIns="0" bIns="0" rtlCol="0">
              <a:spAutoFit/>
            </a:bodyPr>
            <a:lstStyle/>
            <a:p>
              <a:pPr algn="l" rtl="0"/>
              <a:r>
                <a:rPr lang="en-GB" sz="600" dirty="0">
                  <a:solidFill>
                    <a:srgbClr val="002060"/>
                  </a:solidFill>
                </a:rPr>
                <a:t>Risky assets</a:t>
              </a:r>
            </a:p>
          </p:txBody>
        </p:sp>
        <p:pic>
          <p:nvPicPr>
            <p:cNvPr id="5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7273" y="4064775"/>
              <a:ext cx="586285" cy="29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Grouper 8"/>
          <p:cNvGrpSpPr/>
          <p:nvPr/>
        </p:nvGrpSpPr>
        <p:grpSpPr>
          <a:xfrm>
            <a:off x="4851115" y="3749990"/>
            <a:ext cx="439823" cy="357023"/>
            <a:chOff x="5057273" y="5018834"/>
            <a:chExt cx="586431" cy="476030"/>
          </a:xfrm>
        </p:grpSpPr>
        <p:sp>
          <p:nvSpPr>
            <p:cNvPr id="51" name="TextBox 10"/>
            <p:cNvSpPr txBox="1"/>
            <p:nvPr/>
          </p:nvSpPr>
          <p:spPr>
            <a:xfrm>
              <a:off x="5057273" y="5371753"/>
              <a:ext cx="586286" cy="123111"/>
            </a:xfrm>
            <a:prstGeom prst="rect">
              <a:avLst/>
            </a:prstGeom>
            <a:noFill/>
            <a:effectLst/>
          </p:spPr>
          <p:txBody>
            <a:bodyPr wrap="square" lIns="0" tIns="0" rIns="0" bIns="0" rtlCol="0">
              <a:spAutoFit/>
            </a:bodyPr>
            <a:lstStyle/>
            <a:p>
              <a:pPr algn="l" rtl="0"/>
              <a:r>
                <a:rPr lang="en-GB" sz="600" dirty="0">
                  <a:solidFill>
                    <a:srgbClr val="002060"/>
                  </a:solidFill>
                </a:rPr>
                <a:t>Risky assets</a:t>
              </a:r>
            </a:p>
          </p:txBody>
        </p:sp>
        <p:pic>
          <p:nvPicPr>
            <p:cNvPr id="5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57273" y="5018834"/>
              <a:ext cx="586431" cy="29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5" name="Espace réservé du texte 2"/>
          <p:cNvSpPr txBox="1">
            <a:spLocks/>
          </p:cNvSpPr>
          <p:nvPr/>
        </p:nvSpPr>
        <p:spPr>
          <a:xfrm>
            <a:off x="778349" y="2546719"/>
            <a:ext cx="7593486" cy="270000"/>
          </a:xfrm>
          <a:prstGeom prst="rect">
            <a:avLst/>
          </a:prstGeom>
          <a:solidFill>
            <a:srgbClr val="0073A3"/>
          </a:solidFill>
          <a:effectLst/>
        </p:spPr>
        <p:txBody>
          <a:bodyPr vert="horz" lIns="0" tIns="27000" rIns="0" bIns="0" rtlCol="0" anchor="t">
            <a:noAutofit/>
          </a:bodyPr>
          <a:lstStyle>
            <a:lvl1pPr marL="0" indent="0" algn="l" defTabSz="914400" rtl="0" eaLnBrk="1" latinLnBrk="0" hangingPunct="1">
              <a:spcBef>
                <a:spcPct val="20000"/>
              </a:spcBef>
              <a:buClr>
                <a:schemeClr val="accent3"/>
              </a:buClr>
              <a:buSzPct val="25000"/>
              <a:buFont typeface="Arial" pitchFamily="34" charset="0"/>
              <a:buNone/>
              <a:defRPr sz="1800" b="1" kern="1200">
                <a:solidFill>
                  <a:schemeClr val="tx1"/>
                </a:solidFill>
                <a:latin typeface="+mn-lt"/>
                <a:ea typeface="+mn-ea"/>
                <a:cs typeface="+mn-cs"/>
              </a:defRPr>
            </a:lvl1pPr>
            <a:lvl2pPr marL="265113" indent="-265113" algn="l" defTabSz="914400" rtl="0" eaLnBrk="1" latinLnBrk="0" hangingPunct="1">
              <a:spcBef>
                <a:spcPct val="20000"/>
              </a:spcBef>
              <a:buClr>
                <a:schemeClr val="accent3"/>
              </a:buClr>
              <a:buFont typeface="Wingdings" pitchFamily="2" charset="2"/>
              <a:buChar char="n"/>
              <a:defRPr sz="1800" b="1" kern="1200">
                <a:solidFill>
                  <a:schemeClr val="tx1"/>
                </a:solidFill>
                <a:latin typeface="+mn-lt"/>
                <a:ea typeface="+mn-ea"/>
                <a:cs typeface="+mn-cs"/>
              </a:defRPr>
            </a:lvl2pPr>
            <a:lvl3pPr marL="539750" indent="-274638" algn="l" defTabSz="914400" rtl="0" eaLnBrk="1" latinLnBrk="0" hangingPunct="1">
              <a:spcBef>
                <a:spcPct val="20000"/>
              </a:spcBef>
              <a:buClr>
                <a:schemeClr val="accent3"/>
              </a:buClr>
              <a:buFont typeface="Arial" pitchFamily="34" charset="0"/>
              <a:buChar char="–"/>
              <a:defRPr sz="1600" b="1" kern="1200">
                <a:solidFill>
                  <a:schemeClr val="tx1"/>
                </a:solidFill>
                <a:latin typeface="+mn-lt"/>
                <a:ea typeface="+mn-ea"/>
                <a:cs typeface="+mn-cs"/>
              </a:defRPr>
            </a:lvl3pPr>
            <a:lvl4pPr marL="539750" indent="-92075" algn="l" defTabSz="914400" rtl="0" eaLnBrk="1" latinLnBrk="0" hangingPunct="1">
              <a:spcBef>
                <a:spcPct val="20000"/>
              </a:spcBef>
              <a:buSzPct val="25000"/>
              <a:buFont typeface="Arial" pitchFamily="34" charset="0"/>
              <a:buChar char=" "/>
              <a:defRPr sz="1400" b="1" kern="1200">
                <a:solidFill>
                  <a:schemeClr val="tx1"/>
                </a:solidFill>
                <a:latin typeface="+mn-lt"/>
                <a:ea typeface="+mn-ea"/>
                <a:cs typeface="+mn-cs"/>
              </a:defRPr>
            </a:lvl4pPr>
            <a:lvl5pPr marL="804863" indent="0" algn="l" defTabSz="914400" rtl="0" eaLnBrk="1" latinLnBrk="0" hangingPunct="1">
              <a:spcBef>
                <a:spcPct val="20000"/>
              </a:spcBef>
              <a:buSzPct val="25000"/>
              <a:buFont typeface="Arial" pitchFamily="34" charset="0"/>
              <a:buChar char=" "/>
              <a:defRPr sz="12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Char char=" "/>
            </a:pPr>
            <a:r>
              <a:rPr lang="en-GB" sz="1200" b="0" dirty="0">
                <a:solidFill>
                  <a:schemeClr val="bg1"/>
                </a:solidFill>
              </a:rPr>
              <a:t>To constantly adapt to different market situations</a:t>
            </a:r>
          </a:p>
        </p:txBody>
      </p:sp>
      <p:grpSp>
        <p:nvGrpSpPr>
          <p:cNvPr id="10" name="Group 9"/>
          <p:cNvGrpSpPr/>
          <p:nvPr/>
        </p:nvGrpSpPr>
        <p:grpSpPr>
          <a:xfrm>
            <a:off x="6666750" y="3397640"/>
            <a:ext cx="877860" cy="369332"/>
            <a:chOff x="7268248" y="5182659"/>
            <a:chExt cx="1188805" cy="492443"/>
          </a:xfrm>
        </p:grpSpPr>
        <p:sp>
          <p:nvSpPr>
            <p:cNvPr id="54" name="ZoneTexte 35"/>
            <p:cNvSpPr txBox="1"/>
            <p:nvPr/>
          </p:nvSpPr>
          <p:spPr>
            <a:xfrm>
              <a:off x="7416320" y="5182659"/>
              <a:ext cx="1040733" cy="492443"/>
            </a:xfrm>
            <a:prstGeom prst="rect">
              <a:avLst/>
            </a:prstGeom>
            <a:noFill/>
          </p:spPr>
          <p:txBody>
            <a:bodyPr wrap="square" rtlCol="0">
              <a:spAutoFit/>
            </a:bodyPr>
            <a:lstStyle/>
            <a:p>
              <a:pPr algn="l" rtl="0">
                <a:buSzPct val="120000"/>
              </a:pPr>
              <a:r>
                <a:rPr lang="en-GB" sz="600" dirty="0"/>
                <a:t>Equities</a:t>
              </a:r>
            </a:p>
            <a:p>
              <a:pPr algn="l" rtl="0">
                <a:buSzPct val="120000"/>
              </a:pPr>
              <a:r>
                <a:rPr lang="en-GB" sz="600" dirty="0"/>
                <a:t>Bonds </a:t>
              </a:r>
            </a:p>
            <a:p>
              <a:pPr algn="l" rtl="0">
                <a:buSzPct val="120000"/>
              </a:pPr>
              <a:r>
                <a:rPr lang="en-GB" sz="600" dirty="0"/>
                <a:t>Money market</a:t>
              </a:r>
            </a:p>
          </p:txBody>
        </p:sp>
        <p:sp>
          <p:nvSpPr>
            <p:cNvPr id="64" name="Rectangle à coins arrondis 39"/>
            <p:cNvSpPr/>
            <p:nvPr/>
          </p:nvSpPr>
          <p:spPr>
            <a:xfrm>
              <a:off x="7268248" y="5218707"/>
              <a:ext cx="1033940" cy="396000"/>
            </a:xfrm>
            <a:prstGeom prst="round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900" dirty="0"/>
            </a:p>
          </p:txBody>
        </p:sp>
        <p:sp>
          <p:nvSpPr>
            <p:cNvPr id="72" name="Rectangle 71"/>
            <p:cNvSpPr/>
            <p:nvPr/>
          </p:nvSpPr>
          <p:spPr>
            <a:xfrm>
              <a:off x="7380320" y="5384400"/>
              <a:ext cx="72000" cy="72000"/>
            </a:xfrm>
            <a:prstGeom prst="rect">
              <a:avLst/>
            </a:prstGeom>
            <a:solidFill>
              <a:srgbClr val="007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p>
          </p:txBody>
        </p:sp>
        <p:sp>
          <p:nvSpPr>
            <p:cNvPr id="73" name="Rectangle 72"/>
            <p:cNvSpPr/>
            <p:nvPr/>
          </p:nvSpPr>
          <p:spPr>
            <a:xfrm>
              <a:off x="7380320" y="5254667"/>
              <a:ext cx="72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p>
          </p:txBody>
        </p:sp>
        <p:sp>
          <p:nvSpPr>
            <p:cNvPr id="74" name="Rectangle 73"/>
            <p:cNvSpPr/>
            <p:nvPr/>
          </p:nvSpPr>
          <p:spPr>
            <a:xfrm>
              <a:off x="7380320" y="5514134"/>
              <a:ext cx="720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p>
          </p:txBody>
        </p:sp>
      </p:grpSp>
      <p:sp>
        <p:nvSpPr>
          <p:cNvPr id="55" name="Espace réservé du contenu 2"/>
          <p:cNvSpPr txBox="1">
            <a:spLocks/>
          </p:cNvSpPr>
          <p:nvPr/>
        </p:nvSpPr>
        <p:spPr>
          <a:xfrm>
            <a:off x="1548000" y="2266274"/>
            <a:ext cx="6047999" cy="280445"/>
          </a:xfrm>
          <a:prstGeom prst="rect">
            <a:avLst/>
          </a:prstGeom>
        </p:spPr>
        <p:txBody>
          <a:bodyPr vert="horz" lIns="0" tIns="0" rIns="0" bIns="0" rtlCol="0">
            <a:noAutofit/>
          </a:bodyPr>
          <a:lstStyle>
            <a:lvl1pPr marL="223838" indent="-217488" algn="l" defTabSz="914400" rtl="0" eaLnBrk="1" latinLnBrk="0" hangingPunct="1">
              <a:lnSpc>
                <a:spcPct val="100000"/>
              </a:lnSpc>
              <a:spcBef>
                <a:spcPts val="1000"/>
              </a:spcBef>
              <a:buClr>
                <a:schemeClr val="accent1"/>
              </a:buClr>
              <a:buSzPct val="130000"/>
              <a:buFont typeface="CambriaMath" charset="0"/>
              <a:buChar char="⎯"/>
              <a:tabLst/>
              <a:defRPr sz="1600" kern="1200">
                <a:solidFill>
                  <a:schemeClr val="tx2"/>
                </a:solidFill>
                <a:latin typeface="+mn-lt"/>
                <a:ea typeface="+mn-ea"/>
                <a:cs typeface="+mn-cs"/>
              </a:defRPr>
            </a:lvl1pPr>
            <a:lvl2pPr marL="401638" indent="-177800" algn="l" defTabSz="914400" rtl="0" eaLnBrk="1" latinLnBrk="0" hangingPunct="1">
              <a:lnSpc>
                <a:spcPct val="100000"/>
              </a:lnSpc>
              <a:spcBef>
                <a:spcPts val="500"/>
              </a:spcBef>
              <a:buClr>
                <a:schemeClr val="accent2"/>
              </a:buClr>
              <a:buFont typeface="CambriaMath" charset="0"/>
              <a:buChar char="⎯"/>
              <a:tabLst/>
              <a:defRPr sz="1400" kern="1200">
                <a:solidFill>
                  <a:schemeClr val="tx2"/>
                </a:solidFill>
                <a:latin typeface="+mn-lt"/>
                <a:ea typeface="+mn-ea"/>
                <a:cs typeface="+mn-cs"/>
              </a:defRPr>
            </a:lvl2pPr>
            <a:lvl3pPr marL="579438" indent="-131763" algn="l" defTabSz="914400" rtl="0" eaLnBrk="1" latinLnBrk="0" hangingPunct="1">
              <a:lnSpc>
                <a:spcPct val="100000"/>
              </a:lnSpc>
              <a:spcBef>
                <a:spcPts val="500"/>
              </a:spcBef>
              <a:buClr>
                <a:schemeClr val="accent2"/>
              </a:buClr>
              <a:buFont typeface="LucidaGrande-Bold" charset="0"/>
              <a:buChar char="⁃"/>
              <a:tabLst/>
              <a:defRPr sz="1200" kern="1200">
                <a:solidFill>
                  <a:schemeClr val="tx2"/>
                </a:solidFill>
                <a:latin typeface="+mn-lt"/>
                <a:ea typeface="+mn-ea"/>
                <a:cs typeface="+mn-cs"/>
              </a:defRPr>
            </a:lvl3pPr>
            <a:lvl4pPr marL="7938" indent="0" algn="l" defTabSz="914400" rtl="0" eaLnBrk="1" latinLnBrk="0" hangingPunct="1">
              <a:lnSpc>
                <a:spcPct val="100000"/>
              </a:lnSpc>
              <a:spcBef>
                <a:spcPts val="500"/>
              </a:spcBef>
              <a:buFont typeface="Arial" charset="0"/>
              <a:buNone/>
              <a:tabLst/>
              <a:defRPr sz="1200" kern="1200">
                <a:solidFill>
                  <a:schemeClr val="tx1"/>
                </a:solidFill>
                <a:latin typeface="+mn-lt"/>
                <a:ea typeface="+mn-ea"/>
                <a:cs typeface="+mn-cs"/>
              </a:defRPr>
            </a:lvl4pPr>
            <a:lvl5pPr marL="7938" indent="0" algn="l" defTabSz="914400" rtl="0" eaLnBrk="1" latinLnBrk="0" hangingPunct="1">
              <a:lnSpc>
                <a:spcPct val="100000"/>
              </a:lnSpc>
              <a:spcBef>
                <a:spcPts val="500"/>
              </a:spcBef>
              <a:buFont typeface="Arial" charset="0"/>
              <a:buNone/>
              <a:tabLst/>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63" indent="0">
              <a:buNone/>
            </a:pPr>
            <a:endParaRPr lang="en-US" sz="1200" b="1" dirty="0"/>
          </a:p>
        </p:txBody>
      </p:sp>
      <p:pic>
        <p:nvPicPr>
          <p:cNvPr id="41" name="Picture 4">
            <a:extLst>
              <a:ext uri="{FF2B5EF4-FFF2-40B4-BE49-F238E27FC236}">
                <a16:creationId xmlns:a16="http://schemas.microsoft.com/office/drawing/2014/main" id="{B6443B3A-CBB9-2545-B703-BF0AF912029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7282" y="1449369"/>
            <a:ext cx="558796" cy="580966"/>
          </a:xfrm>
          <a:prstGeom prst="rect">
            <a:avLst/>
          </a:prstGeom>
          <a:ln w="12700" cap="flat">
            <a:noFill/>
            <a:miter lim="400000"/>
          </a:ln>
          <a:effectLst/>
        </p:spPr>
      </p:pic>
      <p:pic>
        <p:nvPicPr>
          <p:cNvPr id="53" name="Picture 52">
            <a:extLst>
              <a:ext uri="{FF2B5EF4-FFF2-40B4-BE49-F238E27FC236}">
                <a16:creationId xmlns:a16="http://schemas.microsoft.com/office/drawing/2014/main" id="{3144D567-81AC-334C-8BE8-3773748CE50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20889" y="1434464"/>
            <a:ext cx="611621" cy="641495"/>
          </a:xfrm>
          <a:prstGeom prst="rect">
            <a:avLst/>
          </a:prstGeom>
        </p:spPr>
      </p:pic>
      <p:pic>
        <p:nvPicPr>
          <p:cNvPr id="58" name="Picture 57">
            <a:extLst>
              <a:ext uri="{FF2B5EF4-FFF2-40B4-BE49-F238E27FC236}">
                <a16:creationId xmlns:a16="http://schemas.microsoft.com/office/drawing/2014/main" id="{5AE23F79-7186-A64B-86C6-4C6485B29FE3}"/>
              </a:ext>
            </a:extLst>
          </p:cNvPr>
          <p:cNvPicPr>
            <a:picLocks noChangeAspect="1"/>
          </p:cNvPicPr>
          <p:nvPr/>
        </p:nvPicPr>
        <p:blipFill>
          <a:blip r:embed="rId11" cstate="print">
            <a:duotone>
              <a:prstClr val="black"/>
              <a:srgbClr val="00A0E3">
                <a:tint val="45000"/>
                <a:satMod val="400000"/>
              </a:srgbClr>
            </a:duotone>
            <a:extLst>
              <a:ext uri="{28A0092B-C50C-407E-A947-70E740481C1C}">
                <a14:useLocalDpi xmlns:a14="http://schemas.microsoft.com/office/drawing/2010/main" val="0"/>
              </a:ext>
            </a:extLst>
          </a:blip>
          <a:stretch>
            <a:fillRect/>
          </a:stretch>
        </p:blipFill>
        <p:spPr>
          <a:xfrm>
            <a:off x="6323131" y="1521091"/>
            <a:ext cx="520246" cy="499472"/>
          </a:xfrm>
          <a:prstGeom prst="rect">
            <a:avLst/>
          </a:prstGeom>
          <a:ln w="12700" cap="flat">
            <a:noFill/>
            <a:miter lim="400000"/>
          </a:ln>
          <a:effectLst/>
        </p:spPr>
      </p:pic>
      <p:sp>
        <p:nvSpPr>
          <p:cNvPr id="61" name="Text Placeholder 3">
            <a:extLst>
              <a:ext uri="{FF2B5EF4-FFF2-40B4-BE49-F238E27FC236}">
                <a16:creationId xmlns:a16="http://schemas.microsoft.com/office/drawing/2014/main" id="{78F8648E-947E-4646-B2C0-B3B77FE637A6}"/>
              </a:ext>
            </a:extLst>
          </p:cNvPr>
          <p:cNvSpPr txBox="1">
            <a:spLocks/>
          </p:cNvSpPr>
          <p:nvPr/>
        </p:nvSpPr>
        <p:spPr>
          <a:xfrm>
            <a:off x="428652" y="2226309"/>
            <a:ext cx="7884075" cy="240072"/>
          </a:xfrm>
          <a:prstGeom prst="rect">
            <a:avLst/>
          </a:prstGeom>
        </p:spPr>
        <p:txBody>
          <a:bodyPr vert="horz" lIns="0" tIns="0" rIns="0" bIns="0" rtlCol="0">
            <a:normAutofit/>
          </a:bodyPr>
          <a:lstStyle>
            <a:lvl1pPr marL="0" indent="0" algn="l" defTabSz="914355" rtl="0" eaLnBrk="1" latinLnBrk="0" hangingPunct="1">
              <a:lnSpc>
                <a:spcPct val="100000"/>
              </a:lnSpc>
              <a:spcBef>
                <a:spcPts val="1000"/>
              </a:spcBef>
              <a:buClr>
                <a:schemeClr val="accent1"/>
              </a:buClr>
              <a:buSzPct val="130000"/>
              <a:buFont typeface="CambriaMath" charset="0"/>
              <a:buNone/>
              <a:tabLst/>
              <a:defRPr sz="1400" kern="1200">
                <a:solidFill>
                  <a:srgbClr val="0073A3"/>
                </a:solidFill>
                <a:latin typeface="+mn-lt"/>
                <a:ea typeface="+mn-ea"/>
                <a:cs typeface="+mn-cs"/>
              </a:defRPr>
            </a:lvl1pPr>
            <a:lvl2pPr marL="365125" indent="-141288" algn="l" defTabSz="914355" rtl="0" eaLnBrk="1" latinLnBrk="0" hangingPunct="1">
              <a:lnSpc>
                <a:spcPct val="100000"/>
              </a:lnSpc>
              <a:spcBef>
                <a:spcPts val="500"/>
              </a:spcBef>
              <a:buClr>
                <a:schemeClr val="accent2"/>
              </a:buClr>
              <a:buFont typeface="CambriaMath" charset="0"/>
              <a:buChar char="⎯"/>
              <a:tabLst/>
              <a:defRPr sz="1200" kern="1200">
                <a:solidFill>
                  <a:schemeClr val="bg2">
                    <a:lumMod val="10000"/>
                  </a:schemeClr>
                </a:solidFill>
                <a:latin typeface="+mn-lt"/>
                <a:ea typeface="+mn-ea"/>
                <a:cs typeface="+mn-cs"/>
              </a:defRPr>
            </a:lvl2pPr>
            <a:lvl3pPr marL="536575" indent="-125413" algn="l" defTabSz="914355" rtl="0" eaLnBrk="1" latinLnBrk="0" hangingPunct="1">
              <a:lnSpc>
                <a:spcPct val="100000"/>
              </a:lnSpc>
              <a:spcBef>
                <a:spcPts val="500"/>
              </a:spcBef>
              <a:buClr>
                <a:schemeClr val="accent2"/>
              </a:buClr>
              <a:buFont typeface="LucidaGrande-Bold" charset="0"/>
              <a:buChar char="⁃"/>
              <a:tabLst/>
              <a:defRPr sz="1000" kern="1200">
                <a:solidFill>
                  <a:schemeClr val="bg2">
                    <a:lumMod val="10000"/>
                  </a:schemeClr>
                </a:solidFill>
                <a:latin typeface="+mn-lt"/>
                <a:ea typeface="+mn-ea"/>
                <a:cs typeface="+mn-cs"/>
              </a:defRPr>
            </a:lvl3pPr>
            <a:lvl4pPr marL="7938" indent="0" algn="l" defTabSz="914355" rtl="0" eaLnBrk="1" latinLnBrk="0" hangingPunct="1">
              <a:lnSpc>
                <a:spcPct val="100000"/>
              </a:lnSpc>
              <a:spcBef>
                <a:spcPts val="500"/>
              </a:spcBef>
              <a:buFont typeface="Arial" charset="0"/>
              <a:buNone/>
              <a:tabLst/>
              <a:defRPr sz="1000" kern="1200">
                <a:solidFill>
                  <a:schemeClr val="accent4"/>
                </a:solidFill>
                <a:latin typeface="+mn-lt"/>
                <a:ea typeface="+mn-ea"/>
                <a:cs typeface="+mn-cs"/>
              </a:defRPr>
            </a:lvl4pPr>
            <a:lvl5pPr marL="7938" indent="0" algn="l" defTabSz="914355" rtl="0" eaLnBrk="1" latinLnBrk="0" hangingPunct="1">
              <a:lnSpc>
                <a:spcPct val="100000"/>
              </a:lnSpc>
              <a:spcBef>
                <a:spcPts val="500"/>
              </a:spcBef>
              <a:buFont typeface="Arial" charset="0"/>
              <a:buNone/>
              <a:tabLst/>
              <a:defRPr sz="1000" kern="1200">
                <a:solidFill>
                  <a:schemeClr val="accent1"/>
                </a:solidFill>
                <a:latin typeface="+mn-lt"/>
                <a:ea typeface="+mn-ea"/>
                <a:cs typeface="+mn-cs"/>
              </a:defRPr>
            </a:lvl5pPr>
            <a:lvl6pPr marL="2514476"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3"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31"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8"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An active and flexible investment strategy</a:t>
            </a:r>
          </a:p>
        </p:txBody>
      </p:sp>
    </p:spTree>
    <p:extLst>
      <p:ext uri="{BB962C8B-B14F-4D97-AF65-F5344CB8AC3E}">
        <p14:creationId xmlns:p14="http://schemas.microsoft.com/office/powerpoint/2010/main" val="2904069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28652" y="1172129"/>
            <a:ext cx="8286947" cy="30201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dirty="0"/>
          </a:p>
        </p:txBody>
      </p:sp>
      <p:sp>
        <p:nvSpPr>
          <p:cNvPr id="2" name="Titre 1"/>
          <p:cNvSpPr>
            <a:spLocks noGrp="1"/>
          </p:cNvSpPr>
          <p:nvPr>
            <p:ph type="title"/>
          </p:nvPr>
        </p:nvSpPr>
        <p:spPr/>
        <p:txBody>
          <a:bodyPr/>
          <a:lstStyle/>
          <a:p>
            <a:r>
              <a:rPr lang="fr-FR" dirty="0"/>
              <a:t>Partial and permanent capital protection</a:t>
            </a:r>
            <a:r>
              <a:rPr lang="en-US" altLang="fr-FR" dirty="0">
                <a:latin typeface="Calibri" panose="020F0502020204030204" pitchFamily="34" charset="0"/>
                <a:cs typeface="Calibri" panose="020F0502020204030204" pitchFamily="34" charset="0"/>
              </a:rPr>
              <a:t>¹</a:t>
            </a:r>
            <a:endParaRPr lang="fr-FR" strike="sngStrike" dirty="0">
              <a:solidFill>
                <a:srgbClr val="FF0000"/>
              </a:solidFill>
            </a:endParaRPr>
          </a:p>
        </p:txBody>
      </p:sp>
      <p:sp>
        <p:nvSpPr>
          <p:cNvPr id="36" name="Espace réservé du pied de page 4"/>
          <p:cNvSpPr>
            <a:spLocks noGrp="1"/>
          </p:cNvSpPr>
          <p:nvPr>
            <p:ph type="ftr" sz="quarter" idx="11"/>
          </p:nvPr>
        </p:nvSpPr>
        <p:spPr/>
        <p:txBody>
          <a:bodyPr/>
          <a:lstStyle/>
          <a:p>
            <a:r>
              <a:rPr lang="en-US" dirty="0"/>
              <a:t>Marketing Communication For Professional Clients Only</a:t>
            </a:r>
            <a:endParaRPr lang="en-GB" dirty="0"/>
          </a:p>
        </p:txBody>
      </p:sp>
      <p:sp>
        <p:nvSpPr>
          <p:cNvPr id="7" name="Espace réservé du numéro de diapositive 6"/>
          <p:cNvSpPr>
            <a:spLocks noGrp="1"/>
          </p:cNvSpPr>
          <p:nvPr>
            <p:ph type="sldNum" sz="quarter" idx="12"/>
          </p:nvPr>
        </p:nvSpPr>
        <p:spPr/>
        <p:txBody>
          <a:bodyPr/>
          <a:lstStyle/>
          <a:p>
            <a:fld id="{C12E7156-0CA6-462A-9A46-AEFB5E440988}" type="slidenum">
              <a:rPr lang="en-US" smtClean="0"/>
              <a:pPr/>
              <a:t>11</a:t>
            </a:fld>
            <a:endParaRPr lang="en-US" dirty="0"/>
          </a:p>
        </p:txBody>
      </p:sp>
      <p:sp>
        <p:nvSpPr>
          <p:cNvPr id="9" name="Text Placeholder 8"/>
          <p:cNvSpPr>
            <a:spLocks noGrp="1"/>
          </p:cNvSpPr>
          <p:nvPr>
            <p:ph type="body" sz="quarter" idx="13"/>
          </p:nvPr>
        </p:nvSpPr>
        <p:spPr/>
        <p:txBody>
          <a:bodyPr>
            <a:noAutofit/>
          </a:bodyPr>
          <a:lstStyle/>
          <a:p>
            <a:r>
              <a:rPr lang="en-GB" dirty="0"/>
              <a:t>90% of the highest NAV recorded since the last business day of the preceding month of April</a:t>
            </a:r>
            <a:endParaRPr lang="fr-FR" dirty="0"/>
          </a:p>
        </p:txBody>
      </p:sp>
      <p:sp>
        <p:nvSpPr>
          <p:cNvPr id="6" name="Espace réservé du texte 5"/>
          <p:cNvSpPr>
            <a:spLocks noGrp="1"/>
          </p:cNvSpPr>
          <p:nvPr>
            <p:ph type="body" sz="quarter" idx="14"/>
          </p:nvPr>
        </p:nvSpPr>
        <p:spPr>
          <a:xfrm>
            <a:off x="428399" y="4119147"/>
            <a:ext cx="8287200" cy="459000"/>
          </a:xfrm>
        </p:spPr>
        <p:txBody>
          <a:bodyPr/>
          <a:lstStyle/>
          <a:p>
            <a:pPr marL="4763" indent="0" algn="just">
              <a:spcBef>
                <a:spcPts val="0"/>
              </a:spcBef>
              <a:buNone/>
            </a:pPr>
            <a:r>
              <a:rPr lang="en-US" dirty="0"/>
              <a:t>Source: Amundi Asset Management as of 28 June 2024. </a:t>
            </a:r>
            <a:r>
              <a:rPr lang="en-GB" dirty="0"/>
              <a:t>Graph provided for illustrative purposes only. It serves in no way as an indication of the future performance of Amundi Funds Protect 90 or a guarantee of future returns. 1. </a:t>
            </a:r>
            <a:r>
              <a:rPr lang="en-US" dirty="0"/>
              <a:t>The Fund aims to provide a permanent partial protection of capital invested over the recommended holding period. Please see the </a:t>
            </a:r>
            <a:r>
              <a:rPr lang="en-US" dirty="0">
                <a:hlinkClick r:id="rId3"/>
              </a:rPr>
              <a:t>Prospectus</a:t>
            </a:r>
            <a:r>
              <a:rPr lang="en-US" dirty="0"/>
              <a:t> for complete information on the investment policy, objectives and strategy of the Fund.</a:t>
            </a:r>
            <a:endParaRPr lang="en-IE" strike="sngStrike" dirty="0"/>
          </a:p>
        </p:txBody>
      </p:sp>
      <p:sp>
        <p:nvSpPr>
          <p:cNvPr id="15" name="Rounded Rectangle 24"/>
          <p:cNvSpPr/>
          <p:nvPr/>
        </p:nvSpPr>
        <p:spPr>
          <a:xfrm>
            <a:off x="5776479" y="2423835"/>
            <a:ext cx="2639093" cy="567514"/>
          </a:xfrm>
          <a:prstGeom prst="rect">
            <a:avLst/>
          </a:prstGeom>
          <a:solidFill>
            <a:srgbClr val="0054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225"/>
              </a:spcBef>
            </a:pPr>
            <a:r>
              <a:rPr lang="en-GB" sz="825" dirty="0">
                <a:solidFill>
                  <a:schemeClr val="bg1"/>
                </a:solidFill>
              </a:rPr>
              <a:t>The Floor NAV increases each time the sub-fund’s NAV reaches a new high point during the annual period</a:t>
            </a:r>
          </a:p>
        </p:txBody>
      </p:sp>
      <p:sp>
        <p:nvSpPr>
          <p:cNvPr id="16" name="Rounded Rectangle 25"/>
          <p:cNvSpPr/>
          <p:nvPr/>
        </p:nvSpPr>
        <p:spPr>
          <a:xfrm>
            <a:off x="5784660" y="3193017"/>
            <a:ext cx="2627838" cy="590481"/>
          </a:xfrm>
          <a:prstGeom prst="rect">
            <a:avLst/>
          </a:prstGeom>
          <a:solidFill>
            <a:srgbClr val="0054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225"/>
              </a:spcBef>
            </a:pPr>
            <a:r>
              <a:rPr lang="it-IT" sz="825" dirty="0">
                <a:solidFill>
                  <a:schemeClr val="bg1"/>
                </a:solidFill>
              </a:rPr>
              <a:t>If the NAV decreases during the period, the Floor NAV remains equal to 90% of the highest NAV since the last day of the preceding annual period</a:t>
            </a:r>
            <a:endParaRPr lang="en-GB" sz="825" dirty="0">
              <a:solidFill>
                <a:schemeClr val="bg1"/>
              </a:solidFill>
            </a:endParaRPr>
          </a:p>
        </p:txBody>
      </p:sp>
      <p:grpSp>
        <p:nvGrpSpPr>
          <p:cNvPr id="10" name="Group 9"/>
          <p:cNvGrpSpPr/>
          <p:nvPr/>
        </p:nvGrpSpPr>
        <p:grpSpPr>
          <a:xfrm>
            <a:off x="728428" y="1286497"/>
            <a:ext cx="4688230" cy="2712066"/>
            <a:chOff x="729508" y="1059372"/>
            <a:chExt cx="4811224" cy="3249957"/>
          </a:xfrm>
        </p:grpSpPr>
        <p:pic>
          <p:nvPicPr>
            <p:cNvPr id="4" name="Picture 3"/>
            <p:cNvPicPr>
              <a:picLocks noChangeAspect="1"/>
            </p:cNvPicPr>
            <p:nvPr/>
          </p:nvPicPr>
          <p:blipFill>
            <a:blip r:embed="rId4"/>
            <a:stretch>
              <a:fillRect/>
            </a:stretch>
          </p:blipFill>
          <p:spPr>
            <a:xfrm>
              <a:off x="729508" y="1059372"/>
              <a:ext cx="4719929" cy="2598905"/>
            </a:xfrm>
            <a:prstGeom prst="rect">
              <a:avLst/>
            </a:prstGeom>
          </p:spPr>
        </p:pic>
        <p:sp>
          <p:nvSpPr>
            <p:cNvPr id="17" name="Rectangle 16"/>
            <p:cNvSpPr/>
            <p:nvPr/>
          </p:nvSpPr>
          <p:spPr>
            <a:xfrm>
              <a:off x="795803" y="3731923"/>
              <a:ext cx="1765972" cy="552626"/>
            </a:xfrm>
            <a:prstGeom prst="rect">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dirty="0"/>
            </a:p>
          </p:txBody>
        </p:sp>
        <p:sp>
          <p:nvSpPr>
            <p:cNvPr id="18" name="Rectangle 17"/>
            <p:cNvSpPr/>
            <p:nvPr/>
          </p:nvSpPr>
          <p:spPr>
            <a:xfrm>
              <a:off x="3513233" y="3724118"/>
              <a:ext cx="2025375" cy="552626"/>
            </a:xfrm>
            <a:prstGeom prst="rect">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dirty="0"/>
            </a:p>
          </p:txBody>
        </p:sp>
        <p:sp>
          <p:nvSpPr>
            <p:cNvPr id="13" name="TextBox 3"/>
            <p:cNvSpPr txBox="1"/>
            <p:nvPr/>
          </p:nvSpPr>
          <p:spPr>
            <a:xfrm>
              <a:off x="3506359" y="3699662"/>
              <a:ext cx="2025376" cy="603584"/>
            </a:xfrm>
            <a:prstGeom prst="rect">
              <a:avLst/>
            </a:prstGeom>
            <a:noFill/>
          </p:spPr>
          <p:txBody>
            <a:bodyPr wrap="square" rtlCol="0">
              <a:spAutoFit/>
            </a:bodyPr>
            <a:lstStyle/>
            <a:p>
              <a:pPr>
                <a:spcAft>
                  <a:spcPts val="225"/>
                </a:spcAft>
              </a:pPr>
              <a:r>
                <a:rPr lang="en-GB" sz="675" b="1" dirty="0"/>
                <a:t>Exit point</a:t>
              </a:r>
              <a:endParaRPr lang="en-GB" sz="375" dirty="0"/>
            </a:p>
            <a:p>
              <a:pPr marL="128588" indent="-128588">
                <a:buFont typeface="Wingdings" panose="05000000000000000000" pitchFamily="2" charset="2"/>
                <a:buChar char="§"/>
              </a:pPr>
              <a:r>
                <a:rPr lang="en-GB" sz="750" dirty="0">
                  <a:solidFill>
                    <a:schemeClr val="accent2"/>
                  </a:solidFill>
                </a:rPr>
                <a:t>NAV = </a:t>
              </a:r>
              <a:r>
                <a:rPr lang="en-GB" sz="750" b="1" dirty="0">
                  <a:solidFill>
                    <a:schemeClr val="accent2"/>
                  </a:solidFill>
                </a:rPr>
                <a:t>EUR 111.8 </a:t>
              </a:r>
            </a:p>
            <a:p>
              <a:pPr marL="128588" indent="-128588">
                <a:buFont typeface="Wingdings" panose="05000000000000000000" pitchFamily="2" charset="2"/>
                <a:buChar char="§"/>
              </a:pPr>
              <a:r>
                <a:rPr lang="en-GB" sz="750" dirty="0">
                  <a:solidFill>
                    <a:srgbClr val="00B0F0"/>
                  </a:solidFill>
                </a:rPr>
                <a:t>Floor NAV = </a:t>
              </a:r>
              <a:r>
                <a:rPr lang="en-GB" sz="750" b="1" dirty="0">
                  <a:solidFill>
                    <a:srgbClr val="00B0F0"/>
                  </a:solidFill>
                </a:rPr>
                <a:t>EUR 105.50</a:t>
              </a:r>
            </a:p>
          </p:txBody>
        </p:sp>
        <p:sp>
          <p:nvSpPr>
            <p:cNvPr id="14" name="TextBox 4"/>
            <p:cNvSpPr txBox="1"/>
            <p:nvPr/>
          </p:nvSpPr>
          <p:spPr>
            <a:xfrm>
              <a:off x="797849" y="3705745"/>
              <a:ext cx="1822069" cy="603584"/>
            </a:xfrm>
            <a:prstGeom prst="rect">
              <a:avLst/>
            </a:prstGeom>
            <a:noFill/>
          </p:spPr>
          <p:txBody>
            <a:bodyPr wrap="square" rtlCol="0">
              <a:spAutoFit/>
            </a:bodyPr>
            <a:lstStyle/>
            <a:p>
              <a:pPr>
                <a:spcAft>
                  <a:spcPts val="225"/>
                </a:spcAft>
              </a:pPr>
              <a:r>
                <a:rPr lang="en-GB" sz="675" b="1" dirty="0"/>
                <a:t>Entry point</a:t>
              </a:r>
            </a:p>
            <a:p>
              <a:pPr marL="128588" indent="-128588">
                <a:buFont typeface="Wingdings" panose="05000000000000000000" pitchFamily="2" charset="2"/>
                <a:buChar char="§"/>
              </a:pPr>
              <a:r>
                <a:rPr lang="en-GB" sz="750" dirty="0">
                  <a:solidFill>
                    <a:schemeClr val="accent2"/>
                  </a:solidFill>
                </a:rPr>
                <a:t>NAV = </a:t>
              </a:r>
              <a:r>
                <a:rPr lang="en-GB" sz="750" b="1" dirty="0">
                  <a:solidFill>
                    <a:schemeClr val="accent2"/>
                  </a:solidFill>
                </a:rPr>
                <a:t>EUR 100 </a:t>
              </a:r>
            </a:p>
            <a:p>
              <a:pPr marL="128588" indent="-128588">
                <a:buFont typeface="Wingdings" panose="05000000000000000000" pitchFamily="2" charset="2"/>
                <a:buChar char="§"/>
              </a:pPr>
              <a:r>
                <a:rPr lang="en-GB" sz="750" dirty="0">
                  <a:solidFill>
                    <a:srgbClr val="00B0F0"/>
                  </a:solidFill>
                </a:rPr>
                <a:t>Floor NAV = </a:t>
              </a:r>
              <a:r>
                <a:rPr lang="en-GB" sz="750" b="1" dirty="0">
                  <a:solidFill>
                    <a:srgbClr val="00B0F0"/>
                  </a:solidFill>
                </a:rPr>
                <a:t>EUR 90</a:t>
              </a:r>
              <a:endParaRPr lang="en-GB" sz="1500" dirty="0">
                <a:solidFill>
                  <a:srgbClr val="00B0F0"/>
                </a:solidFill>
              </a:endParaRPr>
            </a:p>
          </p:txBody>
        </p:sp>
        <p:sp>
          <p:nvSpPr>
            <p:cNvPr id="25" name="Ellipse 24"/>
            <p:cNvSpPr/>
            <p:nvPr/>
          </p:nvSpPr>
          <p:spPr>
            <a:xfrm>
              <a:off x="888127" y="3929390"/>
              <a:ext cx="107110" cy="1079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dirty="0"/>
            </a:p>
          </p:txBody>
        </p:sp>
        <p:sp>
          <p:nvSpPr>
            <p:cNvPr id="26" name="Ellipse 25"/>
            <p:cNvSpPr/>
            <p:nvPr/>
          </p:nvSpPr>
          <p:spPr>
            <a:xfrm>
              <a:off x="888127" y="4076872"/>
              <a:ext cx="107110" cy="10798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dirty="0">
                <a:solidFill>
                  <a:srgbClr val="0070C0"/>
                </a:solidFill>
              </a:endParaRPr>
            </a:p>
          </p:txBody>
        </p:sp>
        <p:sp>
          <p:nvSpPr>
            <p:cNvPr id="29" name="Ellipse 28"/>
            <p:cNvSpPr/>
            <p:nvPr/>
          </p:nvSpPr>
          <p:spPr>
            <a:xfrm>
              <a:off x="3595754" y="3920105"/>
              <a:ext cx="107110" cy="1079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dirty="0"/>
            </a:p>
          </p:txBody>
        </p:sp>
        <p:sp>
          <p:nvSpPr>
            <p:cNvPr id="30" name="Ellipse 29"/>
            <p:cNvSpPr/>
            <p:nvPr/>
          </p:nvSpPr>
          <p:spPr>
            <a:xfrm>
              <a:off x="3595754" y="4076872"/>
              <a:ext cx="107110" cy="10798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dirty="0">
                <a:solidFill>
                  <a:srgbClr val="0070C0"/>
                </a:solidFill>
              </a:endParaRPr>
            </a:p>
          </p:txBody>
        </p:sp>
        <p:sp>
          <p:nvSpPr>
            <p:cNvPr id="40" name="TextBox 61"/>
            <p:cNvSpPr txBox="1"/>
            <p:nvPr/>
          </p:nvSpPr>
          <p:spPr>
            <a:xfrm>
              <a:off x="1336523" y="3222825"/>
              <a:ext cx="425200" cy="276999"/>
            </a:xfrm>
            <a:prstGeom prst="rect">
              <a:avLst/>
            </a:prstGeom>
            <a:noFill/>
          </p:spPr>
          <p:txBody>
            <a:bodyPr wrap="square" rtlCol="0">
              <a:spAutoFit/>
            </a:bodyPr>
            <a:lstStyle/>
            <a:p>
              <a:r>
                <a:rPr lang="en-US" sz="75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Y1</a:t>
              </a:r>
              <a:endParaRPr lang="fr-FR" sz="750" dirty="0">
                <a:solidFill>
                  <a:srgbClr val="000000"/>
                </a:solidFill>
                <a:latin typeface="PI Minion Office"/>
                <a:ea typeface="Times New Roman" panose="02020603050405020304" pitchFamily="18" charset="0"/>
                <a:cs typeface="Times New Roman" panose="02020603050405020304" pitchFamily="18" charset="0"/>
              </a:endParaRPr>
            </a:p>
          </p:txBody>
        </p:sp>
        <p:sp>
          <p:nvSpPr>
            <p:cNvPr id="41" name="TextBox 62"/>
            <p:cNvSpPr txBox="1"/>
            <p:nvPr/>
          </p:nvSpPr>
          <p:spPr>
            <a:xfrm>
              <a:off x="2427159" y="3218521"/>
              <a:ext cx="424475" cy="276999"/>
            </a:xfrm>
            <a:prstGeom prst="rect">
              <a:avLst/>
            </a:prstGeom>
            <a:noFill/>
          </p:spPr>
          <p:txBody>
            <a:bodyPr wrap="square" rtlCol="0">
              <a:spAutoFit/>
            </a:bodyPr>
            <a:lstStyle/>
            <a:p>
              <a:r>
                <a:rPr lang="en-US" sz="750" b="1">
                  <a:solidFill>
                    <a:srgbClr val="000000"/>
                  </a:solidFill>
                  <a:latin typeface="Calibri" panose="020F0502020204030204" pitchFamily="34" charset="0"/>
                  <a:ea typeface="Times New Roman" panose="02020603050405020304" pitchFamily="18" charset="0"/>
                  <a:cs typeface="Times New Roman" panose="02020603050405020304" pitchFamily="18" charset="0"/>
                </a:rPr>
                <a:t>Y2</a:t>
              </a:r>
              <a:endParaRPr lang="fr-FR" sz="750">
                <a:solidFill>
                  <a:srgbClr val="000000"/>
                </a:solidFill>
                <a:latin typeface="PI Minion Office"/>
                <a:ea typeface="Times New Roman" panose="02020603050405020304" pitchFamily="18" charset="0"/>
                <a:cs typeface="Times New Roman" panose="02020603050405020304" pitchFamily="18" charset="0"/>
              </a:endParaRPr>
            </a:p>
          </p:txBody>
        </p:sp>
        <p:sp>
          <p:nvSpPr>
            <p:cNvPr id="42" name="TextBox 63"/>
            <p:cNvSpPr txBox="1"/>
            <p:nvPr/>
          </p:nvSpPr>
          <p:spPr>
            <a:xfrm>
              <a:off x="3517803" y="3218520"/>
              <a:ext cx="425200" cy="276999"/>
            </a:xfrm>
            <a:prstGeom prst="rect">
              <a:avLst/>
            </a:prstGeom>
            <a:noFill/>
          </p:spPr>
          <p:txBody>
            <a:bodyPr wrap="square" rtlCol="0">
              <a:spAutoFit/>
            </a:bodyPr>
            <a:lstStyle/>
            <a:p>
              <a:r>
                <a:rPr lang="en-US" sz="750" b="1">
                  <a:solidFill>
                    <a:srgbClr val="000000"/>
                  </a:solidFill>
                  <a:latin typeface="Calibri" panose="020F0502020204030204" pitchFamily="34" charset="0"/>
                  <a:ea typeface="Times New Roman" panose="02020603050405020304" pitchFamily="18" charset="0"/>
                  <a:cs typeface="Times New Roman" panose="02020603050405020304" pitchFamily="18" charset="0"/>
                </a:rPr>
                <a:t>Y3</a:t>
              </a:r>
              <a:endParaRPr lang="fr-FR" sz="750">
                <a:solidFill>
                  <a:srgbClr val="000000"/>
                </a:solidFill>
                <a:latin typeface="PI Minion Office"/>
                <a:ea typeface="Times New Roman" panose="02020603050405020304" pitchFamily="18" charset="0"/>
                <a:cs typeface="Times New Roman" panose="02020603050405020304" pitchFamily="18" charset="0"/>
              </a:endParaRPr>
            </a:p>
          </p:txBody>
        </p:sp>
        <p:sp>
          <p:nvSpPr>
            <p:cNvPr id="43" name="TextBox 65"/>
            <p:cNvSpPr txBox="1"/>
            <p:nvPr/>
          </p:nvSpPr>
          <p:spPr>
            <a:xfrm>
              <a:off x="4587987" y="3218521"/>
              <a:ext cx="424475" cy="276999"/>
            </a:xfrm>
            <a:prstGeom prst="rect">
              <a:avLst/>
            </a:prstGeom>
            <a:noFill/>
          </p:spPr>
          <p:txBody>
            <a:bodyPr wrap="square" rtlCol="0">
              <a:spAutoFit/>
            </a:bodyPr>
            <a:lstStyle/>
            <a:p>
              <a:r>
                <a:rPr lang="en-US" sz="750" b="1">
                  <a:solidFill>
                    <a:srgbClr val="000000"/>
                  </a:solidFill>
                  <a:latin typeface="Calibri" panose="020F0502020204030204" pitchFamily="34" charset="0"/>
                  <a:ea typeface="Times New Roman" panose="02020603050405020304" pitchFamily="18" charset="0"/>
                  <a:cs typeface="Times New Roman" panose="02020603050405020304" pitchFamily="18" charset="0"/>
                </a:rPr>
                <a:t>Y4</a:t>
              </a:r>
              <a:endParaRPr lang="fr-FR" sz="750">
                <a:solidFill>
                  <a:srgbClr val="000000"/>
                </a:solidFill>
                <a:latin typeface="PI Minion Office"/>
                <a:ea typeface="Times New Roman" panose="02020603050405020304" pitchFamily="18" charset="0"/>
                <a:cs typeface="Times New Roman" panose="02020603050405020304" pitchFamily="18" charset="0"/>
              </a:endParaRPr>
            </a:p>
          </p:txBody>
        </p:sp>
        <p:sp>
          <p:nvSpPr>
            <p:cNvPr id="44" name="TextBox 70"/>
            <p:cNvSpPr txBox="1"/>
            <p:nvPr/>
          </p:nvSpPr>
          <p:spPr>
            <a:xfrm>
              <a:off x="2436303" y="3127734"/>
              <a:ext cx="1020481" cy="261611"/>
            </a:xfrm>
            <a:prstGeom prst="rect">
              <a:avLst/>
            </a:prstGeom>
            <a:noFill/>
          </p:spPr>
          <p:txBody>
            <a:bodyPr wrap="square" rtlCol="0">
              <a:spAutoFit/>
            </a:bodyPr>
            <a:lstStyle/>
            <a:p>
              <a:pPr algn="ctr"/>
              <a:r>
                <a:rPr lang="en-US" sz="6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Protection reset</a:t>
              </a:r>
              <a:endParaRPr lang="fr-FR" sz="750" dirty="0">
                <a:solidFill>
                  <a:srgbClr val="000000"/>
                </a:solidFill>
                <a:latin typeface="PI Minion Office"/>
                <a:ea typeface="Times New Roman" panose="02020603050405020304" pitchFamily="18" charset="0"/>
                <a:cs typeface="Times New Roman" panose="02020603050405020304" pitchFamily="18" charset="0"/>
              </a:endParaRPr>
            </a:p>
          </p:txBody>
        </p:sp>
        <p:cxnSp>
          <p:nvCxnSpPr>
            <p:cNvPr id="45" name="Straight Arrow Connector 44"/>
            <p:cNvCxnSpPr/>
            <p:nvPr/>
          </p:nvCxnSpPr>
          <p:spPr>
            <a:xfrm flipH="1" flipV="1">
              <a:off x="2103168" y="2858755"/>
              <a:ext cx="438498" cy="269162"/>
            </a:xfrm>
            <a:prstGeom prst="straightConnector1">
              <a:avLst/>
            </a:prstGeom>
            <a:noFill/>
            <a:ln w="6350" cap="flat" cmpd="sng" algn="ctr">
              <a:solidFill>
                <a:srgbClr val="004F9F">
                  <a:lumMod val="50000"/>
                </a:srgbClr>
              </a:solidFill>
              <a:prstDash val="solid"/>
              <a:miter lim="800000"/>
              <a:tailEnd type="triangle"/>
            </a:ln>
            <a:effectLst/>
          </p:spPr>
        </p:cxnSp>
        <p:cxnSp>
          <p:nvCxnSpPr>
            <p:cNvPr id="46" name="Straight Arrow Connector 45"/>
            <p:cNvCxnSpPr/>
            <p:nvPr/>
          </p:nvCxnSpPr>
          <p:spPr>
            <a:xfrm flipV="1">
              <a:off x="2965983" y="2934633"/>
              <a:ext cx="174952" cy="174532"/>
            </a:xfrm>
            <a:prstGeom prst="straightConnector1">
              <a:avLst/>
            </a:prstGeom>
            <a:noFill/>
            <a:ln w="6350" cap="flat" cmpd="sng" algn="ctr">
              <a:solidFill>
                <a:srgbClr val="004F9F">
                  <a:lumMod val="50000"/>
                </a:srgbClr>
              </a:solidFill>
              <a:prstDash val="solid"/>
              <a:miter lim="800000"/>
              <a:tailEnd type="triangle"/>
            </a:ln>
            <a:effectLst/>
          </p:spPr>
        </p:cxnSp>
        <p:cxnSp>
          <p:nvCxnSpPr>
            <p:cNvPr id="47" name="Straight Arrow Connector 46"/>
            <p:cNvCxnSpPr/>
            <p:nvPr/>
          </p:nvCxnSpPr>
          <p:spPr>
            <a:xfrm flipV="1">
              <a:off x="3381766" y="2721363"/>
              <a:ext cx="858173" cy="406090"/>
            </a:xfrm>
            <a:prstGeom prst="straightConnector1">
              <a:avLst/>
            </a:prstGeom>
            <a:noFill/>
            <a:ln w="6350" cap="flat" cmpd="sng" algn="ctr">
              <a:solidFill>
                <a:srgbClr val="004F9F">
                  <a:lumMod val="50000"/>
                </a:srgbClr>
              </a:solidFill>
              <a:prstDash val="solid"/>
              <a:miter lim="800000"/>
              <a:tailEnd type="triangle"/>
            </a:ln>
            <a:effectLst/>
          </p:spPr>
        </p:cxnSp>
        <p:sp>
          <p:nvSpPr>
            <p:cNvPr id="28" name="Triangle isocèle 12"/>
            <p:cNvSpPr/>
            <p:nvPr/>
          </p:nvSpPr>
          <p:spPr>
            <a:xfrm rot="10800000" flipV="1">
              <a:off x="5108732" y="3504356"/>
              <a:ext cx="432000" cy="144000"/>
            </a:xfrm>
            <a:prstGeom prst="triangl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dirty="0"/>
            </a:p>
          </p:txBody>
        </p:sp>
        <p:cxnSp>
          <p:nvCxnSpPr>
            <p:cNvPr id="31" name="Connecteur droit 30"/>
            <p:cNvCxnSpPr>
              <a:endCxn id="28" idx="0"/>
            </p:cNvCxnSpPr>
            <p:nvPr/>
          </p:nvCxnSpPr>
          <p:spPr>
            <a:xfrm>
              <a:off x="5324732" y="1257270"/>
              <a:ext cx="0" cy="22470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Ellipse 31"/>
            <p:cNvSpPr/>
            <p:nvPr/>
          </p:nvSpPr>
          <p:spPr>
            <a:xfrm>
              <a:off x="5271177" y="2200278"/>
              <a:ext cx="107110" cy="107982"/>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dirty="0"/>
            </a:p>
          </p:txBody>
        </p:sp>
        <p:sp>
          <p:nvSpPr>
            <p:cNvPr id="33" name="Ellipse 32"/>
            <p:cNvSpPr/>
            <p:nvPr/>
          </p:nvSpPr>
          <p:spPr>
            <a:xfrm>
              <a:off x="5277010" y="1736309"/>
              <a:ext cx="107110" cy="10798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dirty="0"/>
            </a:p>
          </p:txBody>
        </p:sp>
        <p:sp>
          <p:nvSpPr>
            <p:cNvPr id="23" name="Ellipse 22"/>
            <p:cNvSpPr/>
            <p:nvPr/>
          </p:nvSpPr>
          <p:spPr>
            <a:xfrm>
              <a:off x="944153" y="2498488"/>
              <a:ext cx="107110" cy="10798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dirty="0">
                <a:solidFill>
                  <a:srgbClr val="0070C0"/>
                </a:solidFill>
              </a:endParaRPr>
            </a:p>
          </p:txBody>
        </p:sp>
        <p:sp>
          <p:nvSpPr>
            <p:cNvPr id="24" name="Ellipse 23"/>
            <p:cNvSpPr/>
            <p:nvPr/>
          </p:nvSpPr>
          <p:spPr>
            <a:xfrm>
              <a:off x="949672" y="3096240"/>
              <a:ext cx="107110" cy="107982"/>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dirty="0"/>
            </a:p>
          </p:txBody>
        </p:sp>
        <p:sp>
          <p:nvSpPr>
            <p:cNvPr id="27" name="Triangle isocèle 12"/>
            <p:cNvSpPr/>
            <p:nvPr/>
          </p:nvSpPr>
          <p:spPr>
            <a:xfrm rot="10800000" flipV="1">
              <a:off x="777087" y="3514277"/>
              <a:ext cx="432000" cy="144000"/>
            </a:xfrm>
            <a:prstGeom prst="triangl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dirty="0"/>
            </a:p>
          </p:txBody>
        </p:sp>
      </p:grpSp>
      <p:sp>
        <p:nvSpPr>
          <p:cNvPr id="5" name="Rectangle 4"/>
          <p:cNvSpPr/>
          <p:nvPr/>
        </p:nvSpPr>
        <p:spPr>
          <a:xfrm>
            <a:off x="5784660" y="1658257"/>
            <a:ext cx="2627838" cy="600164"/>
          </a:xfrm>
          <a:prstGeom prst="rect">
            <a:avLst/>
          </a:prstGeom>
          <a:solidFill>
            <a:schemeClr val="tx1">
              <a:lumMod val="10000"/>
              <a:lumOff val="90000"/>
            </a:schemeClr>
          </a:solidFill>
        </p:spPr>
        <p:txBody>
          <a:bodyPr wrap="square">
            <a:spAutoFit/>
          </a:bodyPr>
          <a:lstStyle/>
          <a:p>
            <a:r>
              <a:rPr lang="it-IT" sz="825" dirty="0"/>
              <a:t>At the start of every annual period Y (1 May – 30 April), the Floor NAV is recalculated as 90% of the NAV of the last business day of the previous annual period (Y-1).</a:t>
            </a:r>
            <a:endParaRPr lang="fr-FR" sz="825" dirty="0"/>
          </a:p>
        </p:txBody>
      </p:sp>
    </p:spTree>
    <p:extLst>
      <p:ext uri="{BB962C8B-B14F-4D97-AF65-F5344CB8AC3E}">
        <p14:creationId xmlns:p14="http://schemas.microsoft.com/office/powerpoint/2010/main" val="1232370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GB" i="0" u="none" baseline="0" dirty="0"/>
              <a:t>The sub-fund’s behaviour depending on the markets</a:t>
            </a:r>
            <a:endParaRPr lang="en-GB" dirty="0"/>
          </a:p>
        </p:txBody>
      </p:sp>
      <p:sp>
        <p:nvSpPr>
          <p:cNvPr id="26" name="Espace réservé du pied de page 4"/>
          <p:cNvSpPr>
            <a:spLocks noGrp="1"/>
          </p:cNvSpPr>
          <p:nvPr>
            <p:ph type="ftr" sz="quarter" idx="11"/>
          </p:nvPr>
        </p:nvSpPr>
        <p:spPr/>
        <p:txBody>
          <a:bodyPr/>
          <a:lstStyle/>
          <a:p>
            <a:r>
              <a:rPr lang="en-US" dirty="0"/>
              <a:t>Marketing Communication For Professional Clients Only</a:t>
            </a:r>
            <a:endParaRPr lang="en-GB" dirty="0"/>
          </a:p>
        </p:txBody>
      </p:sp>
      <p:sp>
        <p:nvSpPr>
          <p:cNvPr id="20" name="Espace réservé du numéro de diapositive 19"/>
          <p:cNvSpPr>
            <a:spLocks noGrp="1"/>
          </p:cNvSpPr>
          <p:nvPr>
            <p:ph type="sldNum" sz="quarter" idx="12"/>
          </p:nvPr>
        </p:nvSpPr>
        <p:spPr/>
        <p:txBody>
          <a:bodyPr/>
          <a:lstStyle/>
          <a:p>
            <a:fld id="{2B1C6FFC-D040-034F-8B69-20295064E64D}" type="slidenum">
              <a:rPr lang="fr-FR" smtClean="0"/>
              <a:t>12</a:t>
            </a:fld>
            <a:endParaRPr lang="fr-FR" dirty="0"/>
          </a:p>
        </p:txBody>
      </p:sp>
      <p:sp>
        <p:nvSpPr>
          <p:cNvPr id="9" name="Espace réservé du texte 8"/>
          <p:cNvSpPr>
            <a:spLocks noGrp="1"/>
          </p:cNvSpPr>
          <p:nvPr>
            <p:ph type="body" sz="quarter" idx="14"/>
          </p:nvPr>
        </p:nvSpPr>
        <p:spPr/>
        <p:txBody>
          <a:bodyPr/>
          <a:lstStyle/>
          <a:p>
            <a:pPr>
              <a:spcBef>
                <a:spcPts val="0"/>
              </a:spcBef>
              <a:buClr>
                <a:srgbClr val="009EE0"/>
              </a:buClr>
            </a:pPr>
            <a:r>
              <a:rPr lang="en-US" dirty="0"/>
              <a:t>Source: Amundi Asset Management as of 28 June 2024. </a:t>
            </a:r>
            <a:r>
              <a:rPr lang="en-GB" dirty="0"/>
              <a:t>Graphs provided for illustrative purposes only, may be subject to change without prior notice. </a:t>
            </a:r>
            <a:r>
              <a:rPr lang="en-GB" b="1" dirty="0"/>
              <a:t>They do not serve to act as an indicator of future performance of the Fund</a:t>
            </a:r>
            <a:r>
              <a:rPr lang="en-GB" dirty="0"/>
              <a:t>.  </a:t>
            </a:r>
            <a:r>
              <a:rPr lang="en-US" dirty="0"/>
              <a:t>1. </a:t>
            </a:r>
            <a:r>
              <a:rPr lang="en-IE" dirty="0"/>
              <a:t>The Sub-Fund invests in all types of asset classes, allocating between a growth component (diversified higher risk investments) and a conservative component (lower risk investments). For more product-specific information on the investment policy, strategy and objectives of the Fund, please refer to the </a:t>
            </a:r>
            <a:r>
              <a:rPr lang="en-IE" dirty="0">
                <a:hlinkClick r:id="rId3"/>
              </a:rPr>
              <a:t>Prospectus</a:t>
            </a:r>
            <a:r>
              <a:rPr lang="en-IE" dirty="0"/>
              <a:t>.</a:t>
            </a:r>
            <a:r>
              <a:rPr lang="en-US" dirty="0"/>
              <a:t> 2. The Sub-Fund does not offer a performance guarantee. </a:t>
            </a:r>
            <a:endParaRPr lang="en-GB" strike="sngStrike" dirty="0"/>
          </a:p>
        </p:txBody>
      </p:sp>
      <p:grpSp>
        <p:nvGrpSpPr>
          <p:cNvPr id="11" name="Grouper 10"/>
          <p:cNvGrpSpPr/>
          <p:nvPr/>
        </p:nvGrpSpPr>
        <p:grpSpPr>
          <a:xfrm>
            <a:off x="428400" y="1005656"/>
            <a:ext cx="4289936" cy="1502186"/>
            <a:chOff x="519113" y="1448484"/>
            <a:chExt cx="4248000" cy="1865755"/>
          </a:xfrm>
        </p:grpSpPr>
        <p:sp>
          <p:nvSpPr>
            <p:cNvPr id="15" name="Content Placeholder 2"/>
            <p:cNvSpPr txBox="1">
              <a:spLocks/>
            </p:cNvSpPr>
            <p:nvPr/>
          </p:nvSpPr>
          <p:spPr>
            <a:xfrm>
              <a:off x="519113" y="1761308"/>
              <a:ext cx="4248000" cy="1552931"/>
            </a:xfrm>
            <a:prstGeom prst="rect">
              <a:avLst/>
            </a:prstGeom>
            <a:solidFill>
              <a:schemeClr val="bg2"/>
            </a:solidFill>
            <a:ln w="15875">
              <a:noFill/>
            </a:ln>
          </p:spPr>
          <p:txBody>
            <a:bodyPr vert="horz" lIns="54000" tIns="27000" rIns="54000" bIns="27000" rtlCol="0" anchor="ctr" anchorCtr="0">
              <a:noAutofit/>
            </a:bodyPr>
            <a:lstStyle>
              <a:lvl1pPr marL="0" indent="0" algn="l" defTabSz="914400" rtl="0" eaLnBrk="1" latinLnBrk="0" hangingPunct="1">
                <a:spcBef>
                  <a:spcPct val="20000"/>
                </a:spcBef>
                <a:buClr>
                  <a:schemeClr val="accent3"/>
                </a:buClr>
                <a:buSzPct val="25000"/>
                <a:buFont typeface="Arial" pitchFamily="34" charset="0"/>
                <a:buChar char=" "/>
                <a:defRPr sz="1600" kern="1200">
                  <a:solidFill>
                    <a:schemeClr val="tx1"/>
                  </a:solidFill>
                  <a:latin typeface="+mn-lt"/>
                  <a:ea typeface="+mn-ea"/>
                  <a:cs typeface="+mn-cs"/>
                </a:defRPr>
              </a:lvl1pPr>
              <a:lvl2pPr marL="265113" indent="-265113" algn="l" defTabSz="914400" rtl="0" eaLnBrk="1" latinLnBrk="0" hangingPunct="1">
                <a:spcBef>
                  <a:spcPct val="20000"/>
                </a:spcBef>
                <a:buClr>
                  <a:schemeClr val="accent3"/>
                </a:buClr>
                <a:buFont typeface="Wingdings" pitchFamily="2" charset="2"/>
                <a:buChar char="n"/>
                <a:defRPr sz="1600" kern="1200">
                  <a:solidFill>
                    <a:schemeClr val="tx1"/>
                  </a:solidFill>
                  <a:latin typeface="+mn-lt"/>
                  <a:ea typeface="+mn-ea"/>
                  <a:cs typeface="+mn-cs"/>
                </a:defRPr>
              </a:lvl2pPr>
              <a:lvl3pPr marL="539750" indent="-274638"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3pPr>
              <a:lvl4pPr marL="539750" indent="-92075" algn="l" defTabSz="914400" rtl="0" eaLnBrk="1" latinLnBrk="0" hangingPunct="1">
                <a:spcBef>
                  <a:spcPct val="20000"/>
                </a:spcBef>
                <a:buSzPct val="25000"/>
                <a:buFont typeface="Arial" pitchFamily="34" charset="0"/>
                <a:buChar char=" "/>
                <a:defRPr sz="1200" kern="1200">
                  <a:solidFill>
                    <a:schemeClr val="tx1"/>
                  </a:solidFill>
                  <a:latin typeface="+mn-lt"/>
                  <a:ea typeface="+mn-ea"/>
                  <a:cs typeface="+mn-cs"/>
                </a:defRPr>
              </a:lvl4pPr>
              <a:lvl5pPr marL="804863" indent="0" algn="l" defTabSz="914400" rtl="0" eaLnBrk="1" latinLnBrk="0" hangingPunct="1">
                <a:spcBef>
                  <a:spcPct val="20000"/>
                </a:spcBef>
                <a:buSzPct val="25000"/>
                <a:buFont typeface="Arial" pitchFamily="34" charset="0"/>
                <a:buChar char=" "/>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lvl="1" indent="0">
                <a:buNone/>
              </a:pPr>
              <a:r>
                <a:rPr lang="en-GB" sz="1000" dirty="0">
                  <a:solidFill>
                    <a:schemeClr val="tx2"/>
                  </a:solidFill>
                </a:rPr>
                <a:t>The trend of the net asset value is linked to the markets.</a:t>
              </a:r>
            </a:p>
            <a:p>
              <a:pPr marL="0" lvl="1" indent="0">
                <a:buNone/>
              </a:pPr>
              <a:r>
                <a:rPr lang="en-GB" sz="1000" dirty="0">
                  <a:solidFill>
                    <a:schemeClr val="tx2"/>
                  </a:solidFill>
                </a:rPr>
                <a:t>Investors can benefit from the increased level of protection of the sub-fund’s net asset value and of the partial and progressive lock-in of sub-fund performances.</a:t>
              </a:r>
            </a:p>
            <a:p>
              <a:pPr marL="0" lvl="1" indent="0">
                <a:buNone/>
              </a:pPr>
              <a:r>
                <a:rPr lang="en-GB" sz="1000" dirty="0">
                  <a:solidFill>
                    <a:schemeClr val="tx2"/>
                  </a:solidFill>
                </a:rPr>
                <a:t>However, should risky assets</a:t>
              </a:r>
              <a:r>
                <a:rPr lang="en-US" altLang="fr-FR" sz="1000" dirty="0">
                  <a:solidFill>
                    <a:schemeClr val="tx2"/>
                  </a:solidFill>
                  <a:latin typeface="Calibri" panose="020F0502020204030204" pitchFamily="34" charset="0"/>
                  <a:cs typeface="Calibri" panose="020F0502020204030204" pitchFamily="34" charset="0"/>
                </a:rPr>
                <a:t>¹</a:t>
              </a:r>
              <a:r>
                <a:rPr lang="en-GB" sz="1000" dirty="0">
                  <a:solidFill>
                    <a:schemeClr val="tx2"/>
                  </a:solidFill>
                </a:rPr>
                <a:t> rise, the mechanism for ensuring such protection may limit the sub-fund’s ability to gain from this rise</a:t>
              </a:r>
              <a:r>
                <a:rPr lang="en-GB" altLang="fr-FR" sz="1000" kern="0" baseline="30000" dirty="0">
                  <a:solidFill>
                    <a:schemeClr val="tx2"/>
                  </a:solidFill>
                  <a:latin typeface="Arial" charset="0"/>
                  <a:cs typeface="Arial" charset="0"/>
                </a:rPr>
                <a:t>2</a:t>
              </a:r>
              <a:r>
                <a:rPr lang="en-GB" altLang="fr-FR" sz="1000" kern="0" dirty="0">
                  <a:solidFill>
                    <a:schemeClr val="tx2"/>
                  </a:solidFill>
                  <a:latin typeface="Arial" charset="0"/>
                  <a:cs typeface="Arial" charset="0"/>
                </a:rPr>
                <a:t>.</a:t>
              </a:r>
            </a:p>
          </p:txBody>
        </p:sp>
        <p:sp>
          <p:nvSpPr>
            <p:cNvPr id="6" name="ZoneTexte 5"/>
            <p:cNvSpPr txBox="1"/>
            <p:nvPr/>
          </p:nvSpPr>
          <p:spPr>
            <a:xfrm>
              <a:off x="519113" y="1448484"/>
              <a:ext cx="4248000" cy="344040"/>
            </a:xfrm>
            <a:prstGeom prst="rect">
              <a:avLst/>
            </a:prstGeom>
            <a:solidFill>
              <a:srgbClr val="005483"/>
            </a:solidFill>
          </p:spPr>
          <p:txBody>
            <a:bodyPr wrap="square" rtlCol="0">
              <a:spAutoFit/>
            </a:bodyPr>
            <a:lstStyle/>
            <a:p>
              <a:pPr algn="l" rtl="0"/>
              <a:r>
                <a:rPr lang="en-GB" sz="1200" dirty="0">
                  <a:solidFill>
                    <a:schemeClr val="bg1"/>
                  </a:solidFill>
                </a:rPr>
                <a:t>In the event of a favourable market trend</a:t>
              </a:r>
            </a:p>
          </p:txBody>
        </p:sp>
      </p:grpSp>
      <p:grpSp>
        <p:nvGrpSpPr>
          <p:cNvPr id="10" name="Grouper 9"/>
          <p:cNvGrpSpPr/>
          <p:nvPr/>
        </p:nvGrpSpPr>
        <p:grpSpPr>
          <a:xfrm>
            <a:off x="428400" y="2670857"/>
            <a:ext cx="4289936" cy="1409577"/>
            <a:chOff x="511830" y="3827730"/>
            <a:chExt cx="4248000" cy="1879436"/>
          </a:xfrm>
        </p:grpSpPr>
        <p:sp>
          <p:nvSpPr>
            <p:cNvPr id="28" name="Content Placeholder 2"/>
            <p:cNvSpPr txBox="1">
              <a:spLocks/>
            </p:cNvSpPr>
            <p:nvPr/>
          </p:nvSpPr>
          <p:spPr>
            <a:xfrm>
              <a:off x="514350" y="4130617"/>
              <a:ext cx="4245480" cy="1576549"/>
            </a:xfrm>
            <a:prstGeom prst="rect">
              <a:avLst/>
            </a:prstGeom>
            <a:solidFill>
              <a:schemeClr val="bg2"/>
            </a:solidFill>
            <a:ln w="15875">
              <a:noFill/>
            </a:ln>
          </p:spPr>
          <p:txBody>
            <a:bodyPr vert="horz" lIns="54000" tIns="27000" rIns="54000" bIns="27000" rtlCol="0" anchor="ctr" anchorCtr="0">
              <a:normAutofit/>
            </a:bodyPr>
            <a:lstStyle>
              <a:lvl1pPr marL="0" indent="0" algn="l" defTabSz="914400" rtl="0" eaLnBrk="1" latinLnBrk="0" hangingPunct="1">
                <a:spcBef>
                  <a:spcPct val="20000"/>
                </a:spcBef>
                <a:buClr>
                  <a:schemeClr val="accent3"/>
                </a:buClr>
                <a:buSzPct val="25000"/>
                <a:buFont typeface="Arial" pitchFamily="34" charset="0"/>
                <a:buChar char=" "/>
                <a:defRPr sz="1600" kern="1200">
                  <a:solidFill>
                    <a:schemeClr val="tx1"/>
                  </a:solidFill>
                  <a:latin typeface="+mn-lt"/>
                  <a:ea typeface="+mn-ea"/>
                  <a:cs typeface="+mn-cs"/>
                </a:defRPr>
              </a:lvl1pPr>
              <a:lvl2pPr marL="265113" indent="-265113" algn="l" defTabSz="914400" rtl="0" eaLnBrk="1" latinLnBrk="0" hangingPunct="1">
                <a:spcBef>
                  <a:spcPct val="20000"/>
                </a:spcBef>
                <a:buClr>
                  <a:schemeClr val="accent3"/>
                </a:buClr>
                <a:buFont typeface="Wingdings" pitchFamily="2" charset="2"/>
                <a:buChar char="n"/>
                <a:defRPr sz="1600" kern="1200">
                  <a:solidFill>
                    <a:schemeClr val="tx1"/>
                  </a:solidFill>
                  <a:latin typeface="+mn-lt"/>
                  <a:ea typeface="+mn-ea"/>
                  <a:cs typeface="+mn-cs"/>
                </a:defRPr>
              </a:lvl2pPr>
              <a:lvl3pPr marL="539750" indent="-274638"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3pPr>
              <a:lvl4pPr marL="539750" indent="-92075" algn="l" defTabSz="914400" rtl="0" eaLnBrk="1" latinLnBrk="0" hangingPunct="1">
                <a:spcBef>
                  <a:spcPct val="20000"/>
                </a:spcBef>
                <a:buSzPct val="25000"/>
                <a:buFont typeface="Arial" pitchFamily="34" charset="0"/>
                <a:buChar char=" "/>
                <a:defRPr sz="1200" kern="1200">
                  <a:solidFill>
                    <a:schemeClr val="tx1"/>
                  </a:solidFill>
                  <a:latin typeface="+mn-lt"/>
                  <a:ea typeface="+mn-ea"/>
                  <a:cs typeface="+mn-cs"/>
                </a:defRPr>
              </a:lvl4pPr>
              <a:lvl5pPr marL="804863" indent="0" algn="l" defTabSz="914400" rtl="0" eaLnBrk="1" latinLnBrk="0" hangingPunct="1">
                <a:spcBef>
                  <a:spcPct val="20000"/>
                </a:spcBef>
                <a:buSzPct val="25000"/>
                <a:buFont typeface="Arial" pitchFamily="34" charset="0"/>
                <a:buChar char=" "/>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lvl="1" indent="0">
                <a:spcBef>
                  <a:spcPts val="0"/>
                </a:spcBef>
                <a:buNone/>
              </a:pPr>
              <a:r>
                <a:rPr lang="en-GB" sz="1000" dirty="0">
                  <a:solidFill>
                    <a:schemeClr val="tx2"/>
                  </a:solidFill>
                </a:rPr>
                <a:t>If the net asset value experiences a decline, which may lead in case of significant and/or persistent bear markets to full money market investment, the sub-fund may no longer take advantage of the performance potential of the dynamic assets</a:t>
              </a:r>
              <a:r>
                <a:rPr lang="en-GB" altLang="fr-FR" sz="1000" kern="0" baseline="30000" dirty="0">
                  <a:solidFill>
                    <a:schemeClr val="tx2"/>
                  </a:solidFill>
                  <a:latin typeface="Arial" charset="0"/>
                  <a:cs typeface="Arial" charset="0"/>
                </a:rPr>
                <a:t>2</a:t>
              </a:r>
              <a:r>
                <a:rPr lang="en-GB" altLang="fr-FR" sz="1000" b="1" kern="0" baseline="30000" dirty="0">
                  <a:solidFill>
                    <a:schemeClr val="tx2"/>
                  </a:solidFill>
                  <a:latin typeface="Arial" charset="0"/>
                  <a:cs typeface="Arial" charset="0"/>
                </a:rPr>
                <a:t> </a:t>
              </a:r>
              <a:r>
                <a:rPr lang="en-GB" sz="1000" dirty="0">
                  <a:solidFill>
                    <a:schemeClr val="tx2"/>
                  </a:solidFill>
                </a:rPr>
                <a:t>until the next reset date (next 1</a:t>
              </a:r>
              <a:r>
                <a:rPr lang="en-GB" sz="1000" baseline="30000" dirty="0">
                  <a:solidFill>
                    <a:schemeClr val="tx2"/>
                  </a:solidFill>
                </a:rPr>
                <a:t>st</a:t>
              </a:r>
              <a:r>
                <a:rPr lang="en-GB" sz="1000" dirty="0">
                  <a:solidFill>
                    <a:schemeClr val="tx2"/>
                  </a:solidFill>
                </a:rPr>
                <a:t> business day of May).</a:t>
              </a:r>
            </a:p>
          </p:txBody>
        </p:sp>
        <p:sp>
          <p:nvSpPr>
            <p:cNvPr id="16" name="ZoneTexte 15"/>
            <p:cNvSpPr txBox="1"/>
            <p:nvPr/>
          </p:nvSpPr>
          <p:spPr>
            <a:xfrm>
              <a:off x="511830" y="3827730"/>
              <a:ext cx="4248000" cy="369332"/>
            </a:xfrm>
            <a:prstGeom prst="rect">
              <a:avLst/>
            </a:prstGeom>
            <a:solidFill>
              <a:srgbClr val="0073A3"/>
            </a:solidFill>
          </p:spPr>
          <p:txBody>
            <a:bodyPr wrap="square" rtlCol="0">
              <a:spAutoFit/>
            </a:bodyPr>
            <a:lstStyle/>
            <a:p>
              <a:pPr algn="l" rtl="0"/>
              <a:r>
                <a:rPr lang="en-GB" sz="1200" dirty="0">
                  <a:solidFill>
                    <a:schemeClr val="bg1"/>
                  </a:solidFill>
                </a:rPr>
                <a:t>In the event of an unfavourable market trend</a:t>
              </a:r>
            </a:p>
          </p:txBody>
        </p:sp>
      </p:grpSp>
      <p:pic>
        <p:nvPicPr>
          <p:cNvPr id="3" name="Picture 2"/>
          <p:cNvPicPr>
            <a:picLocks noChangeAspect="1"/>
          </p:cNvPicPr>
          <p:nvPr/>
        </p:nvPicPr>
        <p:blipFill>
          <a:blip r:embed="rId4"/>
          <a:stretch>
            <a:fillRect/>
          </a:stretch>
        </p:blipFill>
        <p:spPr>
          <a:xfrm>
            <a:off x="4719565" y="781745"/>
            <a:ext cx="3893494" cy="2050933"/>
          </a:xfrm>
          <a:prstGeom prst="rect">
            <a:avLst/>
          </a:prstGeom>
        </p:spPr>
      </p:pic>
      <p:pic>
        <p:nvPicPr>
          <p:cNvPr id="4" name="Picture 3"/>
          <p:cNvPicPr>
            <a:picLocks noChangeAspect="1"/>
          </p:cNvPicPr>
          <p:nvPr/>
        </p:nvPicPr>
        <p:blipFill>
          <a:blip r:embed="rId5"/>
          <a:stretch>
            <a:fillRect/>
          </a:stretch>
        </p:blipFill>
        <p:spPr>
          <a:xfrm>
            <a:off x="4749284" y="2451121"/>
            <a:ext cx="3860024" cy="2006774"/>
          </a:xfrm>
          <a:prstGeom prst="rect">
            <a:avLst/>
          </a:prstGeom>
        </p:spPr>
      </p:pic>
    </p:spTree>
    <p:extLst>
      <p:ext uri="{BB962C8B-B14F-4D97-AF65-F5344CB8AC3E}">
        <p14:creationId xmlns:p14="http://schemas.microsoft.com/office/powerpoint/2010/main" val="1550888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Contents</a:t>
            </a:r>
          </a:p>
        </p:txBody>
      </p:sp>
      <p:sp>
        <p:nvSpPr>
          <p:cNvPr id="10" name="Espace réservé du pied de page 4"/>
          <p:cNvSpPr>
            <a:spLocks noGrp="1"/>
          </p:cNvSpPr>
          <p:nvPr>
            <p:ph type="ftr" sz="quarter" idx="10"/>
          </p:nvPr>
        </p:nvSpPr>
        <p:spPr/>
        <p:txBody>
          <a:bodyPr/>
          <a:lstStyle/>
          <a:p>
            <a:r>
              <a:rPr lang="en-US" dirty="0"/>
              <a:t>Marketing Communication For Professional Clients Only</a:t>
            </a:r>
            <a:endParaRPr lang="en-GB" dirty="0"/>
          </a:p>
        </p:txBody>
      </p:sp>
      <p:sp>
        <p:nvSpPr>
          <p:cNvPr id="5" name="Espace réservé du numéro de diapositive 4"/>
          <p:cNvSpPr>
            <a:spLocks noGrp="1"/>
          </p:cNvSpPr>
          <p:nvPr>
            <p:ph type="sldNum" sz="quarter" idx="11"/>
          </p:nvPr>
        </p:nvSpPr>
        <p:spPr/>
        <p:txBody>
          <a:bodyPr/>
          <a:lstStyle/>
          <a:p>
            <a:fld id="{C12E7156-0CA6-462A-9A46-AEFB5E440988}" type="slidenum">
              <a:rPr lang="en-US" smtClean="0"/>
              <a:pPr/>
              <a:t>13</a:t>
            </a:fld>
            <a:endParaRPr lang="en-US" dirty="0"/>
          </a:p>
        </p:txBody>
      </p:sp>
      <p:sp>
        <p:nvSpPr>
          <p:cNvPr id="31" name="Espace réservé du texte 7"/>
          <p:cNvSpPr>
            <a:spLocks noGrp="1"/>
          </p:cNvSpPr>
          <p:nvPr>
            <p:ph type="body" sz="quarter" idx="12"/>
          </p:nvPr>
        </p:nvSpPr>
        <p:spPr/>
        <p:txBody>
          <a:bodyPr/>
          <a:lstStyle/>
          <a:p>
            <a:pPr>
              <a:buClr>
                <a:schemeClr val="tx2">
                  <a:lumMod val="60000"/>
                  <a:lumOff val="40000"/>
                </a:schemeClr>
              </a:buClr>
            </a:pPr>
            <a:r>
              <a:rPr lang="en-US" dirty="0">
                <a:solidFill>
                  <a:schemeClr val="tx2">
                    <a:lumMod val="60000"/>
                    <a:lumOff val="40000"/>
                  </a:schemeClr>
                </a:solidFill>
              </a:rPr>
              <a:t>Why now?</a:t>
            </a:r>
          </a:p>
          <a:p>
            <a:pPr>
              <a:buClr>
                <a:schemeClr val="tx2">
                  <a:lumMod val="60000"/>
                  <a:lumOff val="40000"/>
                </a:schemeClr>
              </a:buClr>
            </a:pPr>
            <a:r>
              <a:rPr lang="en-US" dirty="0">
                <a:solidFill>
                  <a:schemeClr val="tx2">
                    <a:lumMod val="60000"/>
                    <a:lumOff val="40000"/>
                  </a:schemeClr>
                </a:solidFill>
              </a:rPr>
              <a:t>Why Amundi Funds Protect 90? </a:t>
            </a:r>
          </a:p>
          <a:p>
            <a:r>
              <a:rPr lang="en-US" dirty="0"/>
              <a:t>Why Amundi?</a:t>
            </a:r>
          </a:p>
          <a:p>
            <a:pPr>
              <a:buClr>
                <a:schemeClr val="tx2">
                  <a:lumMod val="60000"/>
                  <a:lumOff val="40000"/>
                </a:schemeClr>
              </a:buClr>
            </a:pPr>
            <a:r>
              <a:rPr lang="en-US" dirty="0">
                <a:solidFill>
                  <a:schemeClr val="tx2">
                    <a:lumMod val="60000"/>
                    <a:lumOff val="40000"/>
                  </a:schemeClr>
                </a:solidFill>
              </a:rPr>
              <a:t>Performances and positioning</a:t>
            </a:r>
          </a:p>
        </p:txBody>
      </p:sp>
    </p:spTree>
    <p:extLst>
      <p:ext uri="{BB962C8B-B14F-4D97-AF65-F5344CB8AC3E}">
        <p14:creationId xmlns:p14="http://schemas.microsoft.com/office/powerpoint/2010/main" val="3592559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118" y="1973001"/>
            <a:ext cx="3693240" cy="1745813"/>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0" name="Rectangle 39"/>
          <p:cNvSpPr/>
          <p:nvPr/>
        </p:nvSpPr>
        <p:spPr>
          <a:xfrm>
            <a:off x="4760998" y="1973001"/>
            <a:ext cx="3797372" cy="1745813"/>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itre 1"/>
          <p:cNvSpPr>
            <a:spLocks noGrp="1"/>
          </p:cNvSpPr>
          <p:nvPr>
            <p:ph type="title"/>
          </p:nvPr>
        </p:nvSpPr>
        <p:spPr>
          <a:noFill/>
          <a:ln>
            <a:noFill/>
          </a:ln>
        </p:spPr>
        <p:txBody>
          <a:bodyPr vert="horz" wrap="square" lIns="0" tIns="0" rIns="0" bIns="0" numCol="1" rtlCol="0" anchor="t" anchorCtr="0" compatLnSpc="1">
            <a:prstTxWarp prst="textNoShape">
              <a:avLst/>
            </a:prstTxWarp>
            <a:noAutofit/>
          </a:bodyPr>
          <a:lstStyle/>
          <a:p>
            <a:pPr eaLnBrk="1" hangingPunct="1"/>
            <a:r>
              <a:rPr lang="en-GB" sz="1600" spc="0" dirty="0"/>
              <a:t>A strategy which brings together the expertise of two well-established and experienced teams</a:t>
            </a:r>
            <a:endParaRPr lang="en-US" sz="1600" spc="0" dirty="0"/>
          </a:p>
        </p:txBody>
      </p:sp>
      <p:sp>
        <p:nvSpPr>
          <p:cNvPr id="35" name="Espace réservé du pied de page 4"/>
          <p:cNvSpPr>
            <a:spLocks noGrp="1"/>
          </p:cNvSpPr>
          <p:nvPr>
            <p:ph type="ftr" sz="quarter" idx="11"/>
          </p:nvPr>
        </p:nvSpPr>
        <p:spPr>
          <a:prstGeom prst="rect">
            <a:avLst/>
          </a:prstGeom>
        </p:spPr>
        <p:txBody>
          <a:bodyPr/>
          <a:lstStyle/>
          <a:p>
            <a:r>
              <a:rPr lang="en-US" dirty="0"/>
              <a:t>Marketing Communication For Professional Clients Only</a:t>
            </a:r>
            <a:endParaRPr lang="en-GB" dirty="0"/>
          </a:p>
        </p:txBody>
      </p:sp>
      <p:sp>
        <p:nvSpPr>
          <p:cNvPr id="23" name="Espace réservé du numéro de diapositive 4"/>
          <p:cNvSpPr>
            <a:spLocks noGrp="1"/>
          </p:cNvSpPr>
          <p:nvPr>
            <p:ph type="sldNum" sz="quarter" idx="12"/>
          </p:nvPr>
        </p:nvSpPr>
        <p:spPr>
          <a:prstGeom prst="rect">
            <a:avLst/>
          </a:prstGeom>
        </p:spPr>
        <p:txBody>
          <a:bodyPr/>
          <a:lstStyle/>
          <a:p>
            <a:fld id="{C12E7156-0CA6-462A-9A46-AEFB5E440988}" type="slidenum">
              <a:rPr lang="en-US" smtClean="0"/>
              <a:pPr/>
              <a:t>14</a:t>
            </a:fld>
            <a:endParaRPr lang="en-US" dirty="0"/>
          </a:p>
        </p:txBody>
      </p:sp>
      <p:sp>
        <p:nvSpPr>
          <p:cNvPr id="22" name="Espace réservé du texte 10"/>
          <p:cNvSpPr>
            <a:spLocks noGrp="1"/>
          </p:cNvSpPr>
          <p:nvPr>
            <p:ph type="body" sz="quarter" idx="14"/>
          </p:nvPr>
        </p:nvSpPr>
        <p:spPr>
          <a:xfrm>
            <a:off x="428399" y="4148799"/>
            <a:ext cx="8287200" cy="459000"/>
          </a:xfrm>
          <a:noFill/>
          <a:ln>
            <a:noFill/>
          </a:ln>
        </p:spPr>
        <p:txBody>
          <a:bodyPr/>
          <a:lstStyle/>
          <a:p>
            <a:r>
              <a:rPr lang="en-GB" dirty="0"/>
              <a:t>Source: Amundi &amp;  </a:t>
            </a:r>
            <a:r>
              <a:rPr lang="en-GB" dirty="0" err="1"/>
              <a:t>Broadbridge</a:t>
            </a:r>
            <a:r>
              <a:rPr lang="en-GB" dirty="0"/>
              <a:t>  as of 31/12/2023 - </a:t>
            </a:r>
            <a:r>
              <a:rPr lang="en-US" dirty="0"/>
              <a:t> * Source : Structured Retail Products &amp; Amundi, year 2023 (funds and notes).</a:t>
            </a:r>
            <a:endParaRPr lang="en-US" strike="sngStrike" dirty="0"/>
          </a:p>
        </p:txBody>
      </p:sp>
      <p:sp>
        <p:nvSpPr>
          <p:cNvPr id="3" name="Rectangle 2"/>
          <p:cNvSpPr/>
          <p:nvPr/>
        </p:nvSpPr>
        <p:spPr>
          <a:xfrm>
            <a:off x="4878054" y="2062888"/>
            <a:ext cx="3421287" cy="1393971"/>
          </a:xfrm>
          <a:prstGeom prst="rect">
            <a:avLst/>
          </a:prstGeom>
        </p:spPr>
        <p:txBody>
          <a:bodyPr wrap="square" lIns="0" tIns="0" rIns="0" bIns="0">
            <a:spAutoFit/>
          </a:bodyPr>
          <a:lstStyle/>
          <a:p>
            <a:pPr marL="4763" defTabSz="685766">
              <a:spcBef>
                <a:spcPts val="750"/>
              </a:spcBef>
              <a:buClr>
                <a:schemeClr val="accent1"/>
              </a:buClr>
              <a:buSzPct val="130000"/>
            </a:pPr>
            <a:r>
              <a:rPr lang="en-US" sz="1125" b="1" dirty="0">
                <a:solidFill>
                  <a:schemeClr val="accent1"/>
                </a:solidFill>
              </a:rPr>
              <a:t>Structured Solutions expertise</a:t>
            </a:r>
            <a:endParaRPr lang="en-US" altLang="fr-FR" sz="1125" b="1" dirty="0">
              <a:solidFill>
                <a:schemeClr val="accent1"/>
              </a:solidFill>
            </a:endParaRPr>
          </a:p>
          <a:p>
            <a:pPr marL="167879" indent="-163116">
              <a:spcBef>
                <a:spcPts val="450"/>
              </a:spcBef>
              <a:spcAft>
                <a:spcPts val="450"/>
              </a:spcAft>
              <a:buClr>
                <a:schemeClr val="accent1"/>
              </a:buClr>
              <a:buSzPct val="130000"/>
              <a:buFont typeface="CambriaMath" charset="0"/>
              <a:buChar char="⎯"/>
            </a:pPr>
            <a:r>
              <a:rPr lang="en-GB" sz="975" b="1" dirty="0">
                <a:solidFill>
                  <a:srgbClr val="005483"/>
                </a:solidFill>
              </a:rPr>
              <a:t>€86 bn </a:t>
            </a:r>
            <a:r>
              <a:rPr lang="en-GB" sz="975" dirty="0">
                <a:solidFill>
                  <a:schemeClr val="tx2"/>
                </a:solidFill>
              </a:rPr>
              <a:t>in assets under management</a:t>
            </a:r>
          </a:p>
          <a:p>
            <a:pPr marL="167879" lvl="2" indent="-163116">
              <a:spcAft>
                <a:spcPts val="450"/>
              </a:spcAft>
              <a:buClr>
                <a:schemeClr val="accent1"/>
              </a:buClr>
              <a:buSzPct val="130000"/>
              <a:buFont typeface="CambriaMath" charset="0"/>
              <a:buChar char="⎯"/>
            </a:pPr>
            <a:r>
              <a:rPr lang="en-US" altLang="fr-FR" sz="975" b="1" dirty="0">
                <a:solidFill>
                  <a:srgbClr val="005483"/>
                </a:solidFill>
              </a:rPr>
              <a:t>50+</a:t>
            </a:r>
            <a:r>
              <a:rPr lang="en-US" altLang="fr-FR" sz="975" dirty="0">
                <a:solidFill>
                  <a:schemeClr val="tx2"/>
                </a:solidFill>
              </a:rPr>
              <a:t> investment professionals</a:t>
            </a:r>
          </a:p>
          <a:p>
            <a:pPr marL="167879" lvl="2" indent="-163116">
              <a:spcAft>
                <a:spcPts val="450"/>
              </a:spcAft>
              <a:buClr>
                <a:schemeClr val="accent1"/>
              </a:buClr>
              <a:buSzPct val="130000"/>
              <a:buFont typeface="CambriaMath" charset="0"/>
              <a:buChar char="⎯"/>
            </a:pPr>
            <a:r>
              <a:rPr lang="en-US" altLang="fr-FR" sz="975" dirty="0">
                <a:solidFill>
                  <a:schemeClr val="tx2"/>
                </a:solidFill>
              </a:rPr>
              <a:t>More than </a:t>
            </a:r>
            <a:r>
              <a:rPr lang="en-US" altLang="fr-FR" sz="975" b="1" dirty="0">
                <a:solidFill>
                  <a:srgbClr val="005483"/>
                </a:solidFill>
              </a:rPr>
              <a:t>30 years </a:t>
            </a:r>
            <a:r>
              <a:rPr lang="en-US" altLang="fr-FR" sz="975" dirty="0">
                <a:solidFill>
                  <a:schemeClr val="tx2"/>
                </a:solidFill>
              </a:rPr>
              <a:t>of global expertise</a:t>
            </a:r>
          </a:p>
          <a:p>
            <a:pPr marL="167879" indent="-163116">
              <a:buClr>
                <a:schemeClr val="accent1"/>
              </a:buClr>
              <a:buSzPct val="130000"/>
              <a:buFont typeface="CambriaMath" charset="0"/>
              <a:buChar char="⎯"/>
            </a:pPr>
            <a:r>
              <a:rPr lang="en-US" altLang="fr-FR" sz="975" dirty="0">
                <a:solidFill>
                  <a:schemeClr val="tx2"/>
                </a:solidFill>
              </a:rPr>
              <a:t>Leader in France </a:t>
            </a:r>
          </a:p>
          <a:p>
            <a:pPr marL="305991" lvl="3" indent="-104775">
              <a:spcAft>
                <a:spcPts val="450"/>
              </a:spcAft>
              <a:buClr>
                <a:srgbClr val="006FC1"/>
              </a:buClr>
              <a:buSzPct val="100000"/>
              <a:buFont typeface="CambriaMath" charset="0"/>
              <a:buChar char="⎯"/>
            </a:pPr>
            <a:r>
              <a:rPr lang="en-US" altLang="fr-FR" sz="975" dirty="0">
                <a:solidFill>
                  <a:schemeClr val="tx2"/>
                </a:solidFill>
              </a:rPr>
              <a:t>N°1 in inflows* on the structured products segment</a:t>
            </a:r>
          </a:p>
          <a:p>
            <a:pPr marL="167879" lvl="2" indent="-163116">
              <a:spcAft>
                <a:spcPts val="375"/>
              </a:spcAft>
              <a:buClr>
                <a:schemeClr val="accent1"/>
              </a:buClr>
              <a:buSzPct val="130000"/>
              <a:buFont typeface="CambriaMath" charset="0"/>
              <a:buChar char="⎯"/>
            </a:pPr>
            <a:r>
              <a:rPr lang="en-US" altLang="fr-FR" sz="975" dirty="0">
                <a:solidFill>
                  <a:schemeClr val="tx2"/>
                </a:solidFill>
              </a:rPr>
              <a:t>A leading actor in Europe</a:t>
            </a:r>
          </a:p>
        </p:txBody>
      </p:sp>
      <p:sp>
        <p:nvSpPr>
          <p:cNvPr id="18" name="Rectangle 17"/>
          <p:cNvSpPr/>
          <p:nvPr/>
        </p:nvSpPr>
        <p:spPr>
          <a:xfrm>
            <a:off x="4760998" y="1038139"/>
            <a:ext cx="3797371" cy="32780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7500" tIns="13500" rIns="67500" rtlCol="0" anchor="ctr" anchorCtr="0"/>
          <a:lstStyle/>
          <a:p>
            <a:pPr algn="ctr" rtl="0"/>
            <a:r>
              <a:rPr lang="en-GB" sz="1350" b="1" dirty="0">
                <a:solidFill>
                  <a:schemeClr val="tx1"/>
                </a:solidFill>
                <a:cs typeface="Calibri" panose="020F0502020204030204" pitchFamily="34" charset="0"/>
              </a:rPr>
              <a:t>Structured solutions</a:t>
            </a:r>
          </a:p>
        </p:txBody>
      </p:sp>
      <p:sp>
        <p:nvSpPr>
          <p:cNvPr id="19" name="Rectangle 18"/>
          <p:cNvSpPr/>
          <p:nvPr/>
        </p:nvSpPr>
        <p:spPr>
          <a:xfrm>
            <a:off x="682914" y="1038140"/>
            <a:ext cx="3715512" cy="327801"/>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7500" tIns="13500" rIns="67500" rtlCol="0" anchor="ctr" anchorCtr="0"/>
          <a:lstStyle/>
          <a:p>
            <a:pPr algn="ctr" rtl="0"/>
            <a:r>
              <a:rPr lang="en-GB" sz="1350" b="1" dirty="0">
                <a:solidFill>
                  <a:schemeClr val="tx1"/>
                </a:solidFill>
                <a:cs typeface="Calibri" panose="020F0502020204030204" pitchFamily="34" charset="0"/>
              </a:rPr>
              <a:t>Multi-asset</a:t>
            </a:r>
          </a:p>
        </p:txBody>
      </p:sp>
      <p:sp>
        <p:nvSpPr>
          <p:cNvPr id="27" name="ZoneTexte 7"/>
          <p:cNvSpPr txBox="1"/>
          <p:nvPr/>
        </p:nvSpPr>
        <p:spPr>
          <a:xfrm>
            <a:off x="2223655" y="1500545"/>
            <a:ext cx="4689763" cy="312623"/>
          </a:xfrm>
          <a:prstGeom prst="roundRect">
            <a:avLst>
              <a:gd name="adj" fmla="val 0"/>
            </a:avLst>
          </a:prstGeom>
          <a:solidFill>
            <a:srgbClr val="0073A3"/>
          </a:solidFill>
          <a:effectLst/>
        </p:spPr>
        <p:txBody>
          <a:bodyPr wrap="square" tIns="27000" bIns="54000" rtlCol="0">
            <a:spAutoFit/>
          </a:bodyPr>
          <a:lstStyle/>
          <a:p>
            <a:pPr algn="ctr"/>
            <a:r>
              <a:rPr lang="en-GB" sz="1500" b="1" dirty="0">
                <a:solidFill>
                  <a:schemeClr val="bg1"/>
                </a:solidFill>
              </a:rPr>
              <a:t>Flexible protected asset management</a:t>
            </a:r>
            <a:r>
              <a:rPr lang="en-US" altLang="fr-FR" sz="1500" dirty="0">
                <a:solidFill>
                  <a:schemeClr val="bg1"/>
                </a:solidFill>
                <a:latin typeface="Calibri" panose="020F0502020204030204" pitchFamily="34" charset="0"/>
                <a:cs typeface="Calibri" panose="020F0502020204030204" pitchFamily="34" charset="0"/>
              </a:rPr>
              <a:t>¹</a:t>
            </a:r>
            <a:endParaRPr lang="en-GB" sz="1500" b="1" dirty="0">
              <a:solidFill>
                <a:schemeClr val="bg1"/>
              </a:solidFill>
            </a:endParaRPr>
          </a:p>
        </p:txBody>
      </p:sp>
      <p:grpSp>
        <p:nvGrpSpPr>
          <p:cNvPr id="12" name="Grouper 11"/>
          <p:cNvGrpSpPr/>
          <p:nvPr/>
        </p:nvGrpSpPr>
        <p:grpSpPr>
          <a:xfrm>
            <a:off x="4219546" y="1197991"/>
            <a:ext cx="695042" cy="206867"/>
            <a:chOff x="4102060" y="1661966"/>
            <a:chExt cx="926723" cy="275822"/>
          </a:xfrm>
        </p:grpSpPr>
        <p:sp>
          <p:nvSpPr>
            <p:cNvPr id="28" name="Freeform 5"/>
            <p:cNvSpPr>
              <a:spLocks/>
            </p:cNvSpPr>
            <p:nvPr/>
          </p:nvSpPr>
          <p:spPr bwMode="auto">
            <a:xfrm rot="9922782" flipH="1">
              <a:off x="4595163" y="1661966"/>
              <a:ext cx="433620" cy="275822"/>
            </a:xfrm>
            <a:custGeom>
              <a:avLst/>
              <a:gdLst>
                <a:gd name="T0" fmla="*/ 24 w 185"/>
                <a:gd name="T1" fmla="*/ 50 h 117"/>
                <a:gd name="T2" fmla="*/ 11 w 185"/>
                <a:gd name="T3" fmla="*/ 82 h 117"/>
                <a:gd name="T4" fmla="*/ 0 w 185"/>
                <a:gd name="T5" fmla="*/ 0 h 117"/>
                <a:gd name="T6" fmla="*/ 87 w 185"/>
                <a:gd name="T7" fmla="*/ 19 h 117"/>
                <a:gd name="T8" fmla="*/ 50 w 185"/>
                <a:gd name="T9" fmla="*/ 31 h 117"/>
                <a:gd name="T10" fmla="*/ 185 w 185"/>
                <a:gd name="T11" fmla="*/ 34 h 117"/>
                <a:gd name="T12" fmla="*/ 24 w 185"/>
                <a:gd name="T13" fmla="*/ 50 h 117"/>
              </a:gdLst>
              <a:ahLst/>
              <a:cxnLst>
                <a:cxn ang="0">
                  <a:pos x="T0" y="T1"/>
                </a:cxn>
                <a:cxn ang="0">
                  <a:pos x="T2" y="T3"/>
                </a:cxn>
                <a:cxn ang="0">
                  <a:pos x="T4" y="T5"/>
                </a:cxn>
                <a:cxn ang="0">
                  <a:pos x="T6" y="T7"/>
                </a:cxn>
                <a:cxn ang="0">
                  <a:pos x="T8" y="T9"/>
                </a:cxn>
                <a:cxn ang="0">
                  <a:pos x="T10" y="T11"/>
                </a:cxn>
                <a:cxn ang="0">
                  <a:pos x="T12" y="T13"/>
                </a:cxn>
              </a:cxnLst>
              <a:rect l="0" t="0" r="r" b="b"/>
              <a:pathLst>
                <a:path w="185" h="117">
                  <a:moveTo>
                    <a:pt x="24" y="50"/>
                  </a:moveTo>
                  <a:cubicBezTo>
                    <a:pt x="19" y="61"/>
                    <a:pt x="11" y="82"/>
                    <a:pt x="11" y="82"/>
                  </a:cubicBezTo>
                  <a:cubicBezTo>
                    <a:pt x="0" y="0"/>
                    <a:pt x="0" y="0"/>
                    <a:pt x="0" y="0"/>
                  </a:cubicBezTo>
                  <a:cubicBezTo>
                    <a:pt x="87" y="19"/>
                    <a:pt x="87" y="19"/>
                    <a:pt x="87" y="19"/>
                  </a:cubicBezTo>
                  <a:cubicBezTo>
                    <a:pt x="50" y="31"/>
                    <a:pt x="50" y="31"/>
                    <a:pt x="50" y="31"/>
                  </a:cubicBezTo>
                  <a:cubicBezTo>
                    <a:pt x="50" y="31"/>
                    <a:pt x="106" y="84"/>
                    <a:pt x="185" y="34"/>
                  </a:cubicBezTo>
                  <a:cubicBezTo>
                    <a:pt x="127" y="117"/>
                    <a:pt x="51" y="77"/>
                    <a:pt x="24" y="50"/>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GB" dirty="0"/>
            </a:p>
          </p:txBody>
        </p:sp>
        <p:sp>
          <p:nvSpPr>
            <p:cNvPr id="29" name="Freeform 5"/>
            <p:cNvSpPr>
              <a:spLocks/>
            </p:cNvSpPr>
            <p:nvPr/>
          </p:nvSpPr>
          <p:spPr bwMode="auto">
            <a:xfrm rot="11677218">
              <a:off x="4102060" y="1661966"/>
              <a:ext cx="433620" cy="275822"/>
            </a:xfrm>
            <a:custGeom>
              <a:avLst/>
              <a:gdLst>
                <a:gd name="T0" fmla="*/ 24 w 185"/>
                <a:gd name="T1" fmla="*/ 50 h 117"/>
                <a:gd name="T2" fmla="*/ 11 w 185"/>
                <a:gd name="T3" fmla="*/ 82 h 117"/>
                <a:gd name="T4" fmla="*/ 0 w 185"/>
                <a:gd name="T5" fmla="*/ 0 h 117"/>
                <a:gd name="T6" fmla="*/ 87 w 185"/>
                <a:gd name="T7" fmla="*/ 19 h 117"/>
                <a:gd name="T8" fmla="*/ 50 w 185"/>
                <a:gd name="T9" fmla="*/ 31 h 117"/>
                <a:gd name="T10" fmla="*/ 185 w 185"/>
                <a:gd name="T11" fmla="*/ 34 h 117"/>
                <a:gd name="T12" fmla="*/ 24 w 185"/>
                <a:gd name="T13" fmla="*/ 50 h 117"/>
              </a:gdLst>
              <a:ahLst/>
              <a:cxnLst>
                <a:cxn ang="0">
                  <a:pos x="T0" y="T1"/>
                </a:cxn>
                <a:cxn ang="0">
                  <a:pos x="T2" y="T3"/>
                </a:cxn>
                <a:cxn ang="0">
                  <a:pos x="T4" y="T5"/>
                </a:cxn>
                <a:cxn ang="0">
                  <a:pos x="T6" y="T7"/>
                </a:cxn>
                <a:cxn ang="0">
                  <a:pos x="T8" y="T9"/>
                </a:cxn>
                <a:cxn ang="0">
                  <a:pos x="T10" y="T11"/>
                </a:cxn>
                <a:cxn ang="0">
                  <a:pos x="T12" y="T13"/>
                </a:cxn>
              </a:cxnLst>
              <a:rect l="0" t="0" r="r" b="b"/>
              <a:pathLst>
                <a:path w="185" h="117">
                  <a:moveTo>
                    <a:pt x="24" y="50"/>
                  </a:moveTo>
                  <a:cubicBezTo>
                    <a:pt x="19" y="61"/>
                    <a:pt x="11" y="82"/>
                    <a:pt x="11" y="82"/>
                  </a:cubicBezTo>
                  <a:cubicBezTo>
                    <a:pt x="0" y="0"/>
                    <a:pt x="0" y="0"/>
                    <a:pt x="0" y="0"/>
                  </a:cubicBezTo>
                  <a:cubicBezTo>
                    <a:pt x="87" y="19"/>
                    <a:pt x="87" y="19"/>
                    <a:pt x="87" y="19"/>
                  </a:cubicBezTo>
                  <a:cubicBezTo>
                    <a:pt x="50" y="31"/>
                    <a:pt x="50" y="31"/>
                    <a:pt x="50" y="31"/>
                  </a:cubicBezTo>
                  <a:cubicBezTo>
                    <a:pt x="50" y="31"/>
                    <a:pt x="106" y="84"/>
                    <a:pt x="185" y="34"/>
                  </a:cubicBezTo>
                  <a:cubicBezTo>
                    <a:pt x="127" y="117"/>
                    <a:pt x="51" y="77"/>
                    <a:pt x="24" y="50"/>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GB" dirty="0"/>
            </a:p>
          </p:txBody>
        </p:sp>
      </p:gr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414" r="11192"/>
          <a:stretch/>
        </p:blipFill>
        <p:spPr bwMode="auto">
          <a:xfrm>
            <a:off x="2330276" y="3935689"/>
            <a:ext cx="492206" cy="500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Rectangle 35"/>
          <p:cNvSpPr/>
          <p:nvPr/>
        </p:nvSpPr>
        <p:spPr>
          <a:xfrm>
            <a:off x="2942835" y="3969934"/>
            <a:ext cx="3797372" cy="432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ectangle 36"/>
          <p:cNvSpPr/>
          <p:nvPr/>
        </p:nvSpPr>
        <p:spPr>
          <a:xfrm>
            <a:off x="2942835" y="3956615"/>
            <a:ext cx="3515380" cy="427040"/>
          </a:xfrm>
          <a:prstGeom prst="rect">
            <a:avLst/>
          </a:prstGeom>
        </p:spPr>
        <p:txBody>
          <a:bodyPr wrap="square">
            <a:spAutoFit/>
          </a:bodyPr>
          <a:lstStyle/>
          <a:p>
            <a:pPr>
              <a:buNone/>
            </a:pPr>
            <a:r>
              <a:rPr lang="en-GB" sz="1125" b="1" dirty="0">
                <a:solidFill>
                  <a:schemeClr val="accent1"/>
                </a:solidFill>
              </a:rPr>
              <a:t>Clients</a:t>
            </a:r>
          </a:p>
          <a:p>
            <a:pPr algn="l">
              <a:buNone/>
            </a:pPr>
            <a:r>
              <a:rPr lang="en-GB" sz="1050" dirty="0">
                <a:solidFill>
                  <a:schemeClr val="tx2"/>
                </a:solidFill>
              </a:rPr>
              <a:t>Retail networks, third party distribution, institutions</a:t>
            </a:r>
            <a:endParaRPr lang="en-US" sz="1050" dirty="0">
              <a:solidFill>
                <a:schemeClr val="tx2"/>
              </a:solidFill>
            </a:endParaRPr>
          </a:p>
        </p:txBody>
      </p:sp>
      <p:sp>
        <p:nvSpPr>
          <p:cNvPr id="20" name="Espace réservé du contenu 8"/>
          <p:cNvSpPr txBox="1">
            <a:spLocks/>
          </p:cNvSpPr>
          <p:nvPr/>
        </p:nvSpPr>
        <p:spPr>
          <a:xfrm>
            <a:off x="782664" y="2062888"/>
            <a:ext cx="3595692" cy="1699851"/>
          </a:xfrm>
          <a:prstGeom prst="rect">
            <a:avLst/>
          </a:prstGeom>
        </p:spPr>
        <p:txBody>
          <a:bodyPr vert="horz" lIns="0" tIns="0" rIns="0" bIns="0" rtlCol="0">
            <a:noAutofit/>
          </a:bodyPr>
          <a:lstStyle>
            <a:lvl1pPr marL="223828" indent="-217477" algn="l" defTabSz="914355" rtl="0" eaLnBrk="1" latinLnBrk="0" hangingPunct="1">
              <a:lnSpc>
                <a:spcPct val="100000"/>
              </a:lnSpc>
              <a:spcBef>
                <a:spcPts val="1000"/>
              </a:spcBef>
              <a:buClr>
                <a:schemeClr val="accent1"/>
              </a:buClr>
              <a:buSzPct val="130000"/>
              <a:buFont typeface="CambriaMath" charset="0"/>
              <a:buChar char="⎯"/>
              <a:tabLst/>
              <a:defRPr sz="1600" kern="1200">
                <a:solidFill>
                  <a:schemeClr val="tx2"/>
                </a:solidFill>
                <a:latin typeface="+mn-lt"/>
                <a:ea typeface="+mn-ea"/>
                <a:cs typeface="+mn-cs"/>
              </a:defRPr>
            </a:lvl1pPr>
            <a:lvl2pPr marL="401619" indent="-177792" algn="l" defTabSz="914355" rtl="0" eaLnBrk="1" latinLnBrk="0" hangingPunct="1">
              <a:lnSpc>
                <a:spcPct val="100000"/>
              </a:lnSpc>
              <a:spcBef>
                <a:spcPts val="500"/>
              </a:spcBef>
              <a:buClr>
                <a:schemeClr val="accent2"/>
              </a:buClr>
              <a:buFont typeface="CambriaMath" charset="0"/>
              <a:buChar char="⎯"/>
              <a:tabLst/>
              <a:defRPr sz="1400" kern="1200">
                <a:solidFill>
                  <a:schemeClr val="tx2"/>
                </a:solidFill>
                <a:latin typeface="+mn-lt"/>
                <a:ea typeface="+mn-ea"/>
                <a:cs typeface="+mn-cs"/>
              </a:defRPr>
            </a:lvl2pPr>
            <a:lvl3pPr marL="579410" indent="-131756" algn="l" defTabSz="914355" rtl="0" eaLnBrk="1" latinLnBrk="0" hangingPunct="1">
              <a:lnSpc>
                <a:spcPct val="100000"/>
              </a:lnSpc>
              <a:spcBef>
                <a:spcPts val="500"/>
              </a:spcBef>
              <a:buClr>
                <a:schemeClr val="accent2"/>
              </a:buClr>
              <a:buFont typeface="LucidaGrande-Bold" charset="0"/>
              <a:buChar char="⁃"/>
              <a:tabLst/>
              <a:defRPr sz="1200" kern="1200">
                <a:solidFill>
                  <a:schemeClr val="tx2"/>
                </a:solidFill>
                <a:latin typeface="+mn-lt"/>
                <a:ea typeface="+mn-ea"/>
                <a:cs typeface="+mn-cs"/>
              </a:defRPr>
            </a:lvl3pPr>
            <a:lvl4pPr marL="7938" indent="0" algn="l" defTabSz="914355" rtl="0" eaLnBrk="1" latinLnBrk="0" hangingPunct="1">
              <a:lnSpc>
                <a:spcPct val="100000"/>
              </a:lnSpc>
              <a:spcBef>
                <a:spcPts val="500"/>
              </a:spcBef>
              <a:buFont typeface="Arial" charset="0"/>
              <a:buNone/>
              <a:tabLst/>
              <a:defRPr sz="1200" kern="1200">
                <a:solidFill>
                  <a:schemeClr val="tx1"/>
                </a:solidFill>
                <a:latin typeface="+mn-lt"/>
                <a:ea typeface="+mn-ea"/>
                <a:cs typeface="+mn-cs"/>
              </a:defRPr>
            </a:lvl4pPr>
            <a:lvl5pPr marL="7938" indent="0" algn="l" defTabSz="914355" rtl="0" eaLnBrk="1" latinLnBrk="0" hangingPunct="1">
              <a:lnSpc>
                <a:spcPct val="100000"/>
              </a:lnSpc>
              <a:spcBef>
                <a:spcPts val="500"/>
              </a:spcBef>
              <a:buFont typeface="Arial" charset="0"/>
              <a:buNone/>
              <a:tabLst/>
              <a:defRPr sz="1200" kern="1200">
                <a:solidFill>
                  <a:schemeClr val="accent1"/>
                </a:solidFill>
                <a:latin typeface="+mn-lt"/>
                <a:ea typeface="+mn-ea"/>
                <a:cs typeface="+mn-cs"/>
              </a:defRPr>
            </a:lvl5pPr>
            <a:lvl6pPr marL="2514476"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3"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31"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8"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63" indent="0">
              <a:spcBef>
                <a:spcPts val="600"/>
              </a:spcBef>
              <a:buNone/>
            </a:pPr>
            <a:r>
              <a:rPr lang="en-US" sz="1125" b="1" dirty="0">
                <a:solidFill>
                  <a:schemeClr val="accent1"/>
                </a:solidFill>
              </a:rPr>
              <a:t>Multi-asset expertise</a:t>
            </a:r>
          </a:p>
          <a:p>
            <a:pPr>
              <a:spcBef>
                <a:spcPts val="600"/>
              </a:spcBef>
            </a:pPr>
            <a:r>
              <a:rPr lang="en-US" sz="975" b="1" dirty="0">
                <a:solidFill>
                  <a:srgbClr val="005483"/>
                </a:solidFill>
              </a:rPr>
              <a:t>€ 265 bn </a:t>
            </a:r>
            <a:r>
              <a:rPr lang="en-US" sz="975" dirty="0"/>
              <a:t>in assets under management</a:t>
            </a:r>
          </a:p>
          <a:p>
            <a:pPr>
              <a:spcBef>
                <a:spcPts val="600"/>
              </a:spcBef>
            </a:pPr>
            <a:r>
              <a:rPr lang="en-US" sz="975" b="1" dirty="0">
                <a:solidFill>
                  <a:srgbClr val="005483"/>
                </a:solidFill>
              </a:rPr>
              <a:t>200+</a:t>
            </a:r>
            <a:r>
              <a:rPr lang="en-US" sz="975" dirty="0"/>
              <a:t> </a:t>
            </a:r>
            <a:r>
              <a:rPr lang="en-IE" sz="975" dirty="0">
                <a:sym typeface="Arial"/>
              </a:rPr>
              <a:t>experts </a:t>
            </a:r>
            <a:r>
              <a:rPr lang="en-US" sz="975" dirty="0">
                <a:sym typeface="Arial"/>
              </a:rPr>
              <a:t>leveraging </a:t>
            </a:r>
            <a:r>
              <a:rPr lang="en-US" sz="975" dirty="0" err="1">
                <a:sym typeface="Arial"/>
              </a:rPr>
              <a:t>Amundi’s</a:t>
            </a:r>
            <a:r>
              <a:rPr lang="en-US" sz="975" dirty="0">
                <a:sym typeface="Arial"/>
              </a:rPr>
              <a:t> full breadth of expertise </a:t>
            </a:r>
          </a:p>
          <a:p>
            <a:pPr>
              <a:spcBef>
                <a:spcPts val="600"/>
              </a:spcBef>
            </a:pPr>
            <a:r>
              <a:rPr lang="en-US" sz="975" b="1" dirty="0">
                <a:solidFill>
                  <a:srgbClr val="005483"/>
                </a:solidFill>
              </a:rPr>
              <a:t>13</a:t>
            </a:r>
            <a:r>
              <a:rPr lang="en-US" sz="900" b="1" dirty="0">
                <a:solidFill>
                  <a:srgbClr val="003C64"/>
                </a:solidFill>
                <a:latin typeface="Arial" panose="020B0604020202020204"/>
              </a:rPr>
              <a:t> </a:t>
            </a:r>
            <a:r>
              <a:rPr lang="en-US" sz="975" dirty="0">
                <a:solidFill>
                  <a:srgbClr val="646464"/>
                </a:solidFill>
                <a:latin typeface="Arial" panose="020B0604020202020204"/>
              </a:rPr>
              <a:t>countries - Global investor with local presence in Europe, Asia &amp; North America</a:t>
            </a:r>
            <a:endParaRPr lang="en-US" sz="975" dirty="0">
              <a:sym typeface="Arial"/>
            </a:endParaRPr>
          </a:p>
          <a:p>
            <a:pPr>
              <a:spcBef>
                <a:spcPts val="600"/>
              </a:spcBef>
            </a:pPr>
            <a:r>
              <a:rPr lang="en-US" sz="975" b="1" dirty="0">
                <a:solidFill>
                  <a:srgbClr val="005483"/>
                </a:solidFill>
                <a:sym typeface="Arial"/>
              </a:rPr>
              <a:t>+</a:t>
            </a:r>
            <a:r>
              <a:rPr lang="en-US" sz="975" b="1" dirty="0">
                <a:solidFill>
                  <a:srgbClr val="005483"/>
                </a:solidFill>
              </a:rPr>
              <a:t>35</a:t>
            </a:r>
            <a:r>
              <a:rPr lang="en-US" sz="975" dirty="0"/>
              <a:t>-year experience in multi-asset solutions</a:t>
            </a:r>
          </a:p>
          <a:p>
            <a:pPr>
              <a:spcBef>
                <a:spcPts val="600"/>
              </a:spcBef>
            </a:pPr>
            <a:r>
              <a:rPr lang="en-US" sz="975" dirty="0"/>
              <a:t>Global leading platform</a:t>
            </a:r>
          </a:p>
        </p:txBody>
      </p:sp>
    </p:spTree>
    <p:extLst>
      <p:ext uri="{BB962C8B-B14F-4D97-AF65-F5344CB8AC3E}">
        <p14:creationId xmlns:p14="http://schemas.microsoft.com/office/powerpoint/2010/main" val="2520016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noFill/>
        </p:spPr>
        <p:txBody>
          <a:bodyPr vert="horz" lIns="0" tIns="0" rIns="0" bIns="0" rtlCol="0" anchor="t" anchorCtr="0">
            <a:noAutofit/>
          </a:bodyPr>
          <a:lstStyle/>
          <a:p>
            <a:r>
              <a:rPr lang="en-GB" dirty="0"/>
              <a:t>An experienced and stable management team</a:t>
            </a:r>
          </a:p>
        </p:txBody>
      </p:sp>
      <p:graphicFrame>
        <p:nvGraphicFramePr>
          <p:cNvPr id="7" name="Group 18"/>
          <p:cNvGraphicFramePr>
            <a:graphicFrameLocks noGrp="1"/>
          </p:cNvGraphicFramePr>
          <p:nvPr>
            <p:ph idx="1"/>
            <p:extLst>
              <p:ext uri="{D42A27DB-BD31-4B8C-83A1-F6EECF244321}">
                <p14:modId xmlns:p14="http://schemas.microsoft.com/office/powerpoint/2010/main" val="1320503087"/>
              </p:ext>
            </p:extLst>
          </p:nvPr>
        </p:nvGraphicFramePr>
        <p:xfrm>
          <a:off x="428625" y="862250"/>
          <a:ext cx="8286749" cy="3434010"/>
        </p:xfrm>
        <a:graphic>
          <a:graphicData uri="http://schemas.openxmlformats.org/drawingml/2006/table">
            <a:tbl>
              <a:tblPr/>
              <a:tblGrid>
                <a:gridCol w="1111502">
                  <a:extLst>
                    <a:ext uri="{9D8B030D-6E8A-4147-A177-3AD203B41FA5}">
                      <a16:colId xmlns:a16="http://schemas.microsoft.com/office/drawing/2014/main" val="20000"/>
                    </a:ext>
                  </a:extLst>
                </a:gridCol>
                <a:gridCol w="7175247">
                  <a:extLst>
                    <a:ext uri="{9D8B030D-6E8A-4147-A177-3AD203B41FA5}">
                      <a16:colId xmlns:a16="http://schemas.microsoft.com/office/drawing/2014/main" val="20001"/>
                    </a:ext>
                  </a:extLst>
                </a:gridCol>
              </a:tblGrid>
              <a:tr h="1059366">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marL="0" marR="0" lvl="0" indent="0" algn="l" defTabSz="914400" rtl="0" eaLnBrk="0" fontAlgn="base" latinLnBrk="0" hangingPunct="0">
                        <a:lnSpc>
                          <a:spcPct val="90000"/>
                        </a:lnSpc>
                        <a:spcBef>
                          <a:spcPct val="0"/>
                        </a:spcBef>
                        <a:spcAft>
                          <a:spcPct val="60000"/>
                        </a:spcAft>
                        <a:buClrTx/>
                        <a:buSzTx/>
                        <a:buFontTx/>
                        <a:buNone/>
                        <a:tabLst/>
                      </a:pPr>
                      <a:endParaRPr kumimoji="0" lang="fr-FR" sz="1200" b="1" i="0" u="none" strike="noStrike" cap="none" normalizeH="0" baseline="0" dirty="0">
                        <a:ln>
                          <a:noFill/>
                        </a:ln>
                        <a:solidFill>
                          <a:schemeClr val="tx1"/>
                        </a:solidFill>
                        <a:effectLst/>
                        <a:latin typeface="Arial" pitchFamily="34" charset="0"/>
                        <a:ea typeface="MS PGothic" pitchFamily="34" charset="-128"/>
                      </a:endParaRPr>
                    </a:p>
                  </a:txBody>
                  <a:tcPr marL="13403" marR="0" marT="54000" marB="54000"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marL="4763" marR="0" lvl="1" indent="0" algn="l" defTabSz="914400" rtl="0" eaLnBrk="0" fontAlgn="base" latinLnBrk="0" hangingPunct="0">
                        <a:lnSpc>
                          <a:spcPct val="100000"/>
                        </a:lnSpc>
                        <a:spcBef>
                          <a:spcPct val="0"/>
                        </a:spcBef>
                        <a:spcAft>
                          <a:spcPct val="20000"/>
                        </a:spcAft>
                        <a:buClr>
                          <a:schemeClr val="hlink"/>
                        </a:buClr>
                        <a:buSzTx/>
                        <a:buFont typeface="Wingdings" pitchFamily="2" charset="2"/>
                        <a:buNone/>
                        <a:tabLst/>
                      </a:pPr>
                      <a:r>
                        <a:rPr kumimoji="0" lang="en-US" sz="900" b="1" i="0" u="none" strike="noStrike" cap="none" normalizeH="0" baseline="0" dirty="0">
                          <a:ln>
                            <a:noFill/>
                          </a:ln>
                          <a:solidFill>
                            <a:schemeClr val="tx1"/>
                          </a:solidFill>
                          <a:effectLst/>
                          <a:latin typeface="Arial" pitchFamily="34" charset="0"/>
                          <a:ea typeface="MS PGothic" pitchFamily="34" charset="-128"/>
                        </a:rPr>
                        <a:t>Mickaël Levier </a:t>
                      </a:r>
                      <a:r>
                        <a:rPr kumimoji="0" lang="en-US" sz="800" b="1" i="0" u="none" strike="noStrike" cap="none" normalizeH="0" baseline="0" dirty="0">
                          <a:ln>
                            <a:noFill/>
                          </a:ln>
                          <a:solidFill>
                            <a:schemeClr val="tx1"/>
                          </a:solidFill>
                          <a:effectLst/>
                          <a:latin typeface="Arial" pitchFamily="34" charset="0"/>
                          <a:ea typeface="MS PGothic" pitchFamily="34" charset="-128"/>
                        </a:rPr>
                        <a:t>– Head of Hybrid Structured Fund Management</a:t>
                      </a:r>
                    </a:p>
                    <a:p>
                      <a:pPr marL="0" indent="0" algn="l">
                        <a:spcBef>
                          <a:spcPts val="0"/>
                        </a:spcBef>
                        <a:spcAft>
                          <a:spcPts val="0"/>
                        </a:spcAft>
                        <a:buNone/>
                      </a:pPr>
                      <a:r>
                        <a:rPr lang="en-US" sz="800" kern="1200" dirty="0">
                          <a:solidFill>
                            <a:schemeClr val="tx2"/>
                          </a:solidFill>
                          <a:latin typeface="Arial"/>
                          <a:ea typeface="ＭＳ Ｐゴシック"/>
                          <a:cs typeface=""/>
                        </a:rPr>
                        <a:t>Since </a:t>
                      </a:r>
                      <a:r>
                        <a:rPr lang="en-US" sz="800" b="0" kern="1200" dirty="0">
                          <a:solidFill>
                            <a:schemeClr val="tx2"/>
                          </a:solidFill>
                          <a:latin typeface="Arial"/>
                          <a:ea typeface="ＭＳ Ｐゴシック"/>
                          <a:cs typeface=""/>
                        </a:rPr>
                        <a:t>2012, Mickaël has been head of the Hybrid Structured Fund Management team, managing multi-asset and equity guaranteed funds</a:t>
                      </a:r>
                      <a:r>
                        <a:rPr lang="en-US" sz="800" b="0" kern="1200" baseline="0" dirty="0">
                          <a:solidFill>
                            <a:schemeClr val="tx2"/>
                          </a:solidFill>
                          <a:latin typeface="Arial"/>
                          <a:ea typeface="ＭＳ Ｐゴシック"/>
                          <a:cs typeface=""/>
                        </a:rPr>
                        <a:t> (</a:t>
                      </a:r>
                      <a:r>
                        <a:rPr lang="en-US" sz="800" b="0" kern="1200" dirty="0">
                          <a:solidFill>
                            <a:schemeClr val="tx2"/>
                          </a:solidFill>
                          <a:latin typeface="Arial"/>
                          <a:ea typeface="ＭＳ Ｐゴシック"/>
                          <a:cs typeface=""/>
                        </a:rPr>
                        <a:t>mainly portfolio insurance funds). He joined the Hybrid Structured Fund Management team in 2007 as Portfolio Manager and previously Amundi in 2005 as Information Technology project manager.</a:t>
                      </a:r>
                      <a:endParaRPr lang="fr-FR" sz="800" b="0" kern="1200" dirty="0">
                        <a:solidFill>
                          <a:schemeClr val="tx2"/>
                        </a:solidFill>
                        <a:latin typeface="Arial"/>
                        <a:ea typeface="ＭＳ Ｐゴシック"/>
                        <a:cs typeface=""/>
                      </a:endParaRPr>
                    </a:p>
                    <a:p>
                      <a:pPr marL="0" indent="0" algn="l">
                        <a:spcBef>
                          <a:spcPts val="0"/>
                        </a:spcBef>
                        <a:spcAft>
                          <a:spcPts val="0"/>
                        </a:spcAft>
                        <a:buNone/>
                      </a:pPr>
                      <a:r>
                        <a:rPr lang="en-US" sz="800" b="0" kern="1200" dirty="0">
                          <a:solidFill>
                            <a:schemeClr val="tx2"/>
                          </a:solidFill>
                          <a:latin typeface="Arial"/>
                          <a:ea typeface="ＭＳ Ｐゴシック"/>
                          <a:cs typeface=""/>
                        </a:rPr>
                        <a:t>He started his career in 2002 at </a:t>
                      </a:r>
                      <a:r>
                        <a:rPr lang="en-US" sz="800" b="0" kern="1200" dirty="0" err="1">
                          <a:solidFill>
                            <a:schemeClr val="tx2"/>
                          </a:solidFill>
                          <a:latin typeface="Arial"/>
                          <a:ea typeface="ＭＳ Ｐゴシック"/>
                          <a:cs typeface=""/>
                        </a:rPr>
                        <a:t>Cadextan</a:t>
                      </a:r>
                      <a:r>
                        <a:rPr lang="en-US" sz="800" b="0" kern="1200" dirty="0">
                          <a:solidFill>
                            <a:schemeClr val="tx2"/>
                          </a:solidFill>
                          <a:latin typeface="Arial"/>
                          <a:ea typeface="ＭＳ Ｐゴシック"/>
                          <a:cs typeface=""/>
                        </a:rPr>
                        <a:t>, an IT services company, where he developed front office tools for Credit Lyonnais Asset Management..</a:t>
                      </a:r>
                      <a:endParaRPr lang="fr-FR" sz="800" b="0" kern="1200" dirty="0">
                        <a:solidFill>
                          <a:schemeClr val="tx2"/>
                        </a:solidFill>
                        <a:latin typeface="Arial"/>
                        <a:ea typeface="ＭＳ Ｐゴシック"/>
                        <a:cs typeface=""/>
                      </a:endParaRPr>
                    </a:p>
                    <a:p>
                      <a:pPr marL="0" indent="0" algn="l">
                        <a:spcBef>
                          <a:spcPts val="0"/>
                        </a:spcBef>
                        <a:spcAft>
                          <a:spcPts val="0"/>
                        </a:spcAft>
                        <a:buNone/>
                      </a:pPr>
                      <a:r>
                        <a:rPr lang="en-US" sz="800" b="0" kern="1200" dirty="0">
                          <a:solidFill>
                            <a:schemeClr val="tx2"/>
                          </a:solidFill>
                          <a:latin typeface="Arial"/>
                          <a:ea typeface="ＭＳ Ｐゴシック"/>
                          <a:cs typeface=""/>
                        </a:rPr>
                        <a:t>Mickaël holds a master’s degree from the French engineering school “</a:t>
                      </a:r>
                      <a:r>
                        <a:rPr lang="en-US" sz="800" b="0" kern="1200" dirty="0" err="1">
                          <a:solidFill>
                            <a:schemeClr val="tx2"/>
                          </a:solidFill>
                          <a:latin typeface="Arial"/>
                          <a:ea typeface="ＭＳ Ｐゴシック"/>
                          <a:cs typeface=""/>
                        </a:rPr>
                        <a:t>Supélec</a:t>
                      </a:r>
                      <a:r>
                        <a:rPr lang="en-US" sz="800" b="0" kern="1200" dirty="0">
                          <a:solidFill>
                            <a:schemeClr val="tx2"/>
                          </a:solidFill>
                          <a:latin typeface="Arial"/>
                          <a:ea typeface="ＭＳ Ｐゴシック"/>
                          <a:cs typeface=""/>
                        </a:rPr>
                        <a:t>”.</a:t>
                      </a:r>
                    </a:p>
                  </a:txBody>
                  <a:tcPr marL="13403" marR="54000" marT="54000" marB="54000"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1072692">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marL="0" marR="0" lvl="0" indent="0" algn="l" defTabSz="914400" rtl="0" eaLnBrk="0" fontAlgn="base" latinLnBrk="0" hangingPunct="0">
                        <a:lnSpc>
                          <a:spcPct val="90000"/>
                        </a:lnSpc>
                        <a:spcBef>
                          <a:spcPct val="0"/>
                        </a:spcBef>
                        <a:spcAft>
                          <a:spcPct val="60000"/>
                        </a:spcAft>
                        <a:buClrTx/>
                        <a:buSzTx/>
                        <a:buFontTx/>
                        <a:buNone/>
                        <a:tabLst/>
                      </a:pPr>
                      <a:endParaRPr kumimoji="0" lang="fr-FR" sz="1200" b="1" i="0" u="none" strike="noStrike" cap="none" normalizeH="0" baseline="0" dirty="0">
                        <a:ln>
                          <a:noFill/>
                        </a:ln>
                        <a:solidFill>
                          <a:schemeClr val="tx1"/>
                        </a:solidFill>
                        <a:effectLst/>
                        <a:latin typeface="Arial" pitchFamily="34" charset="0"/>
                        <a:ea typeface="MS PGothic" pitchFamily="34" charset="-128"/>
                      </a:endParaRPr>
                    </a:p>
                  </a:txBody>
                  <a:tcPr marL="13403" marR="0" marT="54000" marB="54000"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marL="4763" marR="0" lvl="1" indent="0" algn="l" defTabSz="914400" rtl="0" eaLnBrk="0" fontAlgn="base" latinLnBrk="0" hangingPunct="0">
                        <a:lnSpc>
                          <a:spcPct val="100000"/>
                        </a:lnSpc>
                        <a:spcBef>
                          <a:spcPct val="0"/>
                        </a:spcBef>
                        <a:spcAft>
                          <a:spcPct val="20000"/>
                        </a:spcAft>
                        <a:buClr>
                          <a:schemeClr val="hlink"/>
                        </a:buClr>
                        <a:buSzTx/>
                        <a:buFont typeface="Wingdings" pitchFamily="2" charset="2"/>
                        <a:buNone/>
                        <a:tabLst/>
                      </a:pPr>
                      <a:r>
                        <a:rPr kumimoji="0" lang="it-IT" sz="900" b="1" i="0" u="none" strike="noStrike" kern="1200" cap="none" normalizeH="0" baseline="0" dirty="0">
                          <a:ln>
                            <a:noFill/>
                          </a:ln>
                          <a:solidFill>
                            <a:schemeClr val="tx1"/>
                          </a:solidFill>
                          <a:effectLst/>
                          <a:latin typeface="Arial" pitchFamily="34" charset="0"/>
                          <a:ea typeface="MS PGothic" pitchFamily="34" charset="-128"/>
                          <a:cs typeface=""/>
                        </a:rPr>
                        <a:t>Alain Baron</a:t>
                      </a:r>
                      <a:r>
                        <a:rPr kumimoji="0" lang="en-US" sz="900" b="1" i="0" u="none" strike="noStrike" cap="none" normalizeH="0" baseline="0" dirty="0">
                          <a:ln>
                            <a:noFill/>
                          </a:ln>
                          <a:solidFill>
                            <a:schemeClr val="tx1"/>
                          </a:solidFill>
                          <a:effectLst/>
                          <a:latin typeface="Arial" pitchFamily="34" charset="0"/>
                          <a:ea typeface="MS PGothic" pitchFamily="34" charset="-128"/>
                        </a:rPr>
                        <a:t>, CFA, CAIA </a:t>
                      </a:r>
                      <a:r>
                        <a:rPr kumimoji="0" lang="en-US" sz="800" b="1" i="0" u="none" strike="noStrike" cap="none" normalizeH="0" baseline="0" dirty="0">
                          <a:ln>
                            <a:noFill/>
                          </a:ln>
                          <a:solidFill>
                            <a:schemeClr val="tx1"/>
                          </a:solidFill>
                          <a:effectLst/>
                          <a:latin typeface="Arial" pitchFamily="34" charset="0"/>
                          <a:ea typeface="MS PGothic" pitchFamily="34" charset="-128"/>
                        </a:rPr>
                        <a:t>- Multi-Asset Portfolio Manager </a:t>
                      </a:r>
                    </a:p>
                    <a:p>
                      <a:pPr algn="l">
                        <a:lnSpc>
                          <a:spcPct val="100000"/>
                        </a:lnSpc>
                        <a:spcBef>
                          <a:spcPts val="0"/>
                        </a:spcBef>
                        <a:spcAft>
                          <a:spcPts val="0"/>
                        </a:spcAft>
                        <a:buNone/>
                      </a:pPr>
                      <a:r>
                        <a:rPr lang="en-US" sz="800" kern="1200" dirty="0">
                          <a:solidFill>
                            <a:schemeClr val="tx2"/>
                          </a:solidFill>
                          <a:effectLst/>
                          <a:latin typeface="Arial"/>
                          <a:ea typeface="ＭＳ Ｐゴシック"/>
                          <a:cs typeface=""/>
                        </a:rPr>
                        <a:t>Alain joined the multi-asset management team in 2005. He is more specifically in charge of managing target risk funds for retail clients. </a:t>
                      </a:r>
                    </a:p>
                    <a:p>
                      <a:pPr algn="l">
                        <a:lnSpc>
                          <a:spcPct val="100000"/>
                        </a:lnSpc>
                        <a:spcBef>
                          <a:spcPts val="0"/>
                        </a:spcBef>
                        <a:spcAft>
                          <a:spcPts val="0"/>
                        </a:spcAft>
                        <a:buNone/>
                      </a:pPr>
                      <a:r>
                        <a:rPr lang="en-US" sz="800" kern="1200" dirty="0">
                          <a:solidFill>
                            <a:schemeClr val="tx2"/>
                          </a:solidFill>
                          <a:effectLst/>
                          <a:latin typeface="Arial"/>
                          <a:ea typeface="ＭＳ Ｐゴシック"/>
                          <a:cs typeface=""/>
                        </a:rPr>
                        <a:t>Alain joined the </a:t>
                      </a:r>
                      <a:r>
                        <a:rPr lang="en-US" sz="800" kern="1200" dirty="0" err="1">
                          <a:solidFill>
                            <a:schemeClr val="tx2"/>
                          </a:solidFill>
                          <a:effectLst/>
                          <a:latin typeface="Arial"/>
                          <a:ea typeface="ＭＳ Ｐゴシック"/>
                          <a:cs typeface=""/>
                        </a:rPr>
                        <a:t>Crédit</a:t>
                      </a:r>
                      <a:r>
                        <a:rPr lang="en-US" sz="800" kern="1200" dirty="0">
                          <a:solidFill>
                            <a:schemeClr val="tx2"/>
                          </a:solidFill>
                          <a:effectLst/>
                          <a:latin typeface="Arial"/>
                          <a:ea typeface="ＭＳ Ｐゴシック"/>
                          <a:cs typeface=""/>
                        </a:rPr>
                        <a:t> </a:t>
                      </a:r>
                      <a:r>
                        <a:rPr lang="en-US" sz="800" kern="1200" dirty="0" err="1">
                          <a:solidFill>
                            <a:schemeClr val="tx2"/>
                          </a:solidFill>
                          <a:effectLst/>
                          <a:latin typeface="Arial"/>
                          <a:ea typeface="ＭＳ Ｐゴシック"/>
                          <a:cs typeface=""/>
                        </a:rPr>
                        <a:t>Agricole</a:t>
                      </a:r>
                      <a:r>
                        <a:rPr lang="en-US" sz="800" kern="1200" dirty="0">
                          <a:solidFill>
                            <a:schemeClr val="tx2"/>
                          </a:solidFill>
                          <a:effectLst/>
                          <a:latin typeface="Arial"/>
                          <a:ea typeface="ＭＳ Ｐゴシック"/>
                          <a:cs typeface=""/>
                        </a:rPr>
                        <a:t> Group in 1998 as a member of ALM department. </a:t>
                      </a:r>
                    </a:p>
                    <a:p>
                      <a:pPr algn="l">
                        <a:lnSpc>
                          <a:spcPct val="100000"/>
                        </a:lnSpc>
                        <a:spcBef>
                          <a:spcPts val="0"/>
                        </a:spcBef>
                        <a:spcAft>
                          <a:spcPts val="0"/>
                        </a:spcAft>
                        <a:buNone/>
                      </a:pPr>
                      <a:r>
                        <a:rPr lang="en-US" sz="800" kern="1200" dirty="0">
                          <a:solidFill>
                            <a:schemeClr val="tx2"/>
                          </a:solidFill>
                          <a:effectLst/>
                          <a:latin typeface="Arial"/>
                          <a:ea typeface="ＭＳ Ｐゴシック"/>
                          <a:cs typeface=""/>
                        </a:rPr>
                        <a:t>From 2001 to 2005, he held a Risk Controller position at Credit </a:t>
                      </a:r>
                      <a:r>
                        <a:rPr lang="en-US" sz="800" kern="1200" dirty="0" err="1">
                          <a:solidFill>
                            <a:schemeClr val="tx2"/>
                          </a:solidFill>
                          <a:effectLst/>
                          <a:latin typeface="Arial"/>
                          <a:ea typeface="ＭＳ Ｐゴシック"/>
                          <a:cs typeface=""/>
                        </a:rPr>
                        <a:t>Agricole</a:t>
                      </a:r>
                      <a:r>
                        <a:rPr lang="en-US" sz="800" kern="1200" dirty="0">
                          <a:solidFill>
                            <a:schemeClr val="tx2"/>
                          </a:solidFill>
                          <a:effectLst/>
                          <a:latin typeface="Arial"/>
                          <a:ea typeface="ＭＳ Ｐゴシック"/>
                          <a:cs typeface=""/>
                        </a:rPr>
                        <a:t> Asset Management.</a:t>
                      </a:r>
                      <a:br>
                        <a:rPr lang="en-US" sz="800" kern="1200" dirty="0">
                          <a:solidFill>
                            <a:schemeClr val="tx2"/>
                          </a:solidFill>
                          <a:effectLst/>
                          <a:latin typeface="Arial"/>
                          <a:ea typeface="ＭＳ Ｐゴシック"/>
                          <a:cs typeface=""/>
                        </a:rPr>
                      </a:br>
                      <a:r>
                        <a:rPr lang="en-US" sz="800" kern="1200" dirty="0">
                          <a:solidFill>
                            <a:schemeClr val="tx2"/>
                          </a:solidFill>
                          <a:effectLst/>
                          <a:latin typeface="Arial"/>
                          <a:ea typeface="ＭＳ Ｐゴシック"/>
                          <a:cs typeface=""/>
                        </a:rPr>
                        <a:t>He holds a Masters in Finance from ESSEC (1997) and a Masters in Financial Mathematics from the University Paris I, Sorbonne (1996). </a:t>
                      </a:r>
                      <a:r>
                        <a:rPr lang="fr-FR" sz="800" kern="1200" dirty="0">
                          <a:solidFill>
                            <a:schemeClr val="tx2"/>
                          </a:solidFill>
                          <a:effectLst/>
                          <a:latin typeface="Arial"/>
                          <a:ea typeface="ＭＳ Ｐゴシック"/>
                          <a:cs typeface=""/>
                        </a:rPr>
                        <a:t>CFA, 2005. CAIA, 2009</a:t>
                      </a:r>
                    </a:p>
                    <a:p>
                      <a:pPr marL="0" indent="0" algn="l">
                        <a:spcBef>
                          <a:spcPts val="0"/>
                        </a:spcBef>
                        <a:spcAft>
                          <a:spcPts val="0"/>
                        </a:spcAft>
                        <a:buNone/>
                      </a:pPr>
                      <a:endParaRPr lang="en-US" sz="800" kern="1200" dirty="0">
                        <a:solidFill>
                          <a:schemeClr val="tx1"/>
                        </a:solidFill>
                        <a:effectLst/>
                        <a:latin typeface="Arial"/>
                        <a:ea typeface="ＭＳ Ｐゴシック"/>
                        <a:cs typeface=""/>
                      </a:endParaRPr>
                    </a:p>
                  </a:txBody>
                  <a:tcPr marL="13403" marR="54000" marT="54000" marB="54000"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1240992">
                <a:tc>
                  <a:txBody>
                    <a:bodyPr/>
                    <a:lstStyle/>
                    <a:p>
                      <a:pPr marL="0" marR="0" lvl="0" indent="0" algn="l" defTabSz="914400" rtl="0" eaLnBrk="0" fontAlgn="base" latinLnBrk="0" hangingPunct="0">
                        <a:lnSpc>
                          <a:spcPct val="90000"/>
                        </a:lnSpc>
                        <a:spcBef>
                          <a:spcPct val="0"/>
                        </a:spcBef>
                        <a:spcAft>
                          <a:spcPct val="60000"/>
                        </a:spcAft>
                        <a:buClrTx/>
                        <a:buSzTx/>
                        <a:buFontTx/>
                        <a:buNone/>
                        <a:tabLst/>
                      </a:pPr>
                      <a:endParaRPr kumimoji="0" lang="fr-FR" sz="1200" b="1" i="0" u="none" strike="noStrike" cap="none" normalizeH="0" baseline="0" dirty="0">
                        <a:ln>
                          <a:noFill/>
                        </a:ln>
                        <a:solidFill>
                          <a:schemeClr val="tx1"/>
                        </a:solidFill>
                        <a:effectLst/>
                        <a:latin typeface="Arial" pitchFamily="34" charset="0"/>
                        <a:ea typeface="MS PGothic" pitchFamily="34" charset="-128"/>
                      </a:endParaRPr>
                    </a:p>
                  </a:txBody>
                  <a:tcPr marL="13403" marR="0" marT="54000" marB="108000"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4763" marR="0" lvl="1" indent="0" algn="l" defTabSz="914400" rtl="0" eaLnBrk="0" fontAlgn="base" latinLnBrk="0" hangingPunct="0">
                        <a:lnSpc>
                          <a:spcPct val="100000"/>
                        </a:lnSpc>
                        <a:spcBef>
                          <a:spcPct val="0"/>
                        </a:spcBef>
                        <a:spcAft>
                          <a:spcPct val="20000"/>
                        </a:spcAft>
                        <a:buClr>
                          <a:schemeClr val="hlink"/>
                        </a:buClr>
                        <a:buSzTx/>
                        <a:buFont typeface="Wingdings" pitchFamily="2" charset="2"/>
                        <a:buNone/>
                        <a:tabLst/>
                      </a:pPr>
                      <a:r>
                        <a:rPr kumimoji="0" lang="en-US" sz="900" b="1" i="0" u="none" strike="noStrike" cap="none" normalizeH="0" baseline="0" dirty="0">
                          <a:ln>
                            <a:noFill/>
                          </a:ln>
                          <a:solidFill>
                            <a:schemeClr val="tx1"/>
                          </a:solidFill>
                          <a:effectLst/>
                          <a:latin typeface="Arial" pitchFamily="34" charset="0"/>
                          <a:ea typeface="MS PGothic" pitchFamily="34" charset="-128"/>
                        </a:rPr>
                        <a:t>Isabelle de Malherbe</a:t>
                      </a:r>
                      <a:r>
                        <a:rPr kumimoji="0" lang="en-US" sz="800" b="1" i="0" u="none" strike="noStrike" cap="none" normalizeH="0" baseline="0" dirty="0">
                          <a:ln>
                            <a:noFill/>
                          </a:ln>
                          <a:solidFill>
                            <a:schemeClr val="tx1"/>
                          </a:solidFill>
                          <a:effectLst/>
                          <a:latin typeface="Arial" pitchFamily="34" charset="0"/>
                          <a:ea typeface="MS PGothic" pitchFamily="34" charset="-128"/>
                        </a:rPr>
                        <a:t> - Head of Product Specialists - Structured Solutions</a:t>
                      </a:r>
                    </a:p>
                    <a:p>
                      <a:r>
                        <a:rPr lang="en-US" sz="800" b="0" kern="1200" dirty="0">
                          <a:solidFill>
                            <a:schemeClr val="tx2"/>
                          </a:solidFill>
                          <a:latin typeface="Arial"/>
                          <a:ea typeface="ＭＳ Ｐゴシック"/>
                          <a:cs typeface=""/>
                        </a:rPr>
                        <a:t>Isabelle started her career in 1989 in the Interest Rate Derivatives department of Credit Lyonnais covering various positions: quantitative research and development in Paris and New-York  then from 1995, structuring and sales in Paris. </a:t>
                      </a:r>
                      <a:br>
                        <a:rPr lang="en-US" sz="800" b="0" kern="1200" dirty="0">
                          <a:solidFill>
                            <a:schemeClr val="tx2"/>
                          </a:solidFill>
                          <a:latin typeface="Arial"/>
                          <a:ea typeface="ＭＳ Ｐゴシック"/>
                          <a:cs typeface=""/>
                        </a:rPr>
                      </a:br>
                      <a:r>
                        <a:rPr lang="en-US" sz="800" b="0" kern="1200" dirty="0">
                          <a:solidFill>
                            <a:schemeClr val="tx2"/>
                          </a:solidFill>
                          <a:latin typeface="Arial"/>
                          <a:ea typeface="ＭＳ Ｐゴシック"/>
                          <a:cs typeface=""/>
                        </a:rPr>
                        <a:t>In 2000 she moved to the Equity Capital Markets team.</a:t>
                      </a:r>
                    </a:p>
                    <a:p>
                      <a:r>
                        <a:rPr lang="en-US" sz="800" b="0" kern="1200" dirty="0">
                          <a:solidFill>
                            <a:schemeClr val="tx2"/>
                          </a:solidFill>
                          <a:latin typeface="Arial"/>
                          <a:ea typeface="ＭＳ Ｐゴシック"/>
                          <a:cs typeface=""/>
                        </a:rPr>
                        <a:t>From 2005, she has been part of the Structuring and Financial Engineering team of the Structured Solutions Department </a:t>
                      </a:r>
                      <a:br>
                        <a:rPr lang="en-US" sz="800" b="0" kern="1200" dirty="0">
                          <a:solidFill>
                            <a:schemeClr val="tx2"/>
                          </a:solidFill>
                          <a:latin typeface="Arial"/>
                          <a:ea typeface="ＭＳ Ｐゴシック"/>
                          <a:cs typeface=""/>
                        </a:rPr>
                      </a:br>
                      <a:r>
                        <a:rPr lang="en-US" sz="800" b="0" kern="1200" dirty="0">
                          <a:solidFill>
                            <a:schemeClr val="tx2"/>
                          </a:solidFill>
                          <a:latin typeface="Arial"/>
                          <a:ea typeface="ＭＳ Ｐゴシック"/>
                          <a:cs typeface=""/>
                        </a:rPr>
                        <a:t>of Amundi (formerly CASAM), in charge of international retail partner networks. In 2016, she took over the position of head of product specialists for Structured Solutions.</a:t>
                      </a:r>
                    </a:p>
                    <a:p>
                      <a:r>
                        <a:rPr lang="en-US" sz="800" b="0" kern="1200" dirty="0">
                          <a:solidFill>
                            <a:schemeClr val="tx2"/>
                          </a:solidFill>
                          <a:latin typeface="Arial"/>
                          <a:ea typeface="ＭＳ Ｐゴシック"/>
                          <a:cs typeface=""/>
                        </a:rPr>
                        <a:t>Isabelle is a graduate from the engineering school </a:t>
                      </a:r>
                      <a:r>
                        <a:rPr lang="en-US" sz="800" b="0" kern="1200" dirty="0" err="1">
                          <a:solidFill>
                            <a:schemeClr val="tx2"/>
                          </a:solidFill>
                          <a:latin typeface="Arial"/>
                          <a:ea typeface="ＭＳ Ｐゴシック"/>
                          <a:cs typeface=""/>
                        </a:rPr>
                        <a:t>Ecole</a:t>
                      </a:r>
                      <a:r>
                        <a:rPr lang="en-US" sz="800" b="0" kern="1200" dirty="0">
                          <a:solidFill>
                            <a:schemeClr val="tx2"/>
                          </a:solidFill>
                          <a:latin typeface="Arial"/>
                          <a:ea typeface="ＭＳ Ｐゴシック"/>
                          <a:cs typeface=""/>
                        </a:rPr>
                        <a:t> </a:t>
                      </a:r>
                      <a:r>
                        <a:rPr lang="en-US" sz="800" b="0" kern="1200" dirty="0" err="1">
                          <a:solidFill>
                            <a:schemeClr val="tx2"/>
                          </a:solidFill>
                          <a:latin typeface="Arial"/>
                          <a:ea typeface="ＭＳ Ｐゴシック"/>
                          <a:cs typeface=""/>
                        </a:rPr>
                        <a:t>Polytechnique</a:t>
                      </a:r>
                      <a:r>
                        <a:rPr lang="en-US" sz="800" b="0" kern="1200" dirty="0">
                          <a:solidFill>
                            <a:schemeClr val="tx2"/>
                          </a:solidFill>
                          <a:latin typeface="Arial"/>
                          <a:ea typeface="ＭＳ Ｐゴシック"/>
                          <a:cs typeface=""/>
                        </a:rPr>
                        <a:t> and from the statistics school </a:t>
                      </a:r>
                      <a:r>
                        <a:rPr lang="en-US" sz="800" b="0" kern="1200" dirty="0" err="1">
                          <a:solidFill>
                            <a:schemeClr val="tx2"/>
                          </a:solidFill>
                          <a:latin typeface="Arial"/>
                          <a:ea typeface="ＭＳ Ｐゴシック"/>
                          <a:cs typeface=""/>
                        </a:rPr>
                        <a:t>Ecole</a:t>
                      </a:r>
                      <a:r>
                        <a:rPr lang="en-US" sz="800" b="0" kern="1200" dirty="0">
                          <a:solidFill>
                            <a:schemeClr val="tx2"/>
                          </a:solidFill>
                          <a:latin typeface="Arial"/>
                          <a:ea typeface="ＭＳ Ｐゴシック"/>
                          <a:cs typeface=""/>
                        </a:rPr>
                        <a:t> </a:t>
                      </a:r>
                      <a:r>
                        <a:rPr lang="en-US" sz="800" b="0" kern="1200" dirty="0" err="1">
                          <a:solidFill>
                            <a:schemeClr val="tx2"/>
                          </a:solidFill>
                          <a:latin typeface="Arial"/>
                          <a:ea typeface="ＭＳ Ｐゴシック"/>
                          <a:cs typeface=""/>
                        </a:rPr>
                        <a:t>Nationale</a:t>
                      </a:r>
                      <a:r>
                        <a:rPr lang="en-US" sz="800" b="0" kern="1200" dirty="0">
                          <a:solidFill>
                            <a:schemeClr val="tx2"/>
                          </a:solidFill>
                          <a:latin typeface="Arial"/>
                          <a:ea typeface="ＭＳ Ｐゴシック"/>
                          <a:cs typeface=""/>
                        </a:rPr>
                        <a:t> </a:t>
                      </a:r>
                      <a:br>
                        <a:rPr lang="en-US" sz="800" b="0" kern="1200" dirty="0">
                          <a:solidFill>
                            <a:schemeClr val="tx2"/>
                          </a:solidFill>
                          <a:latin typeface="Arial"/>
                          <a:ea typeface="ＭＳ Ｐゴシック"/>
                          <a:cs typeface=""/>
                        </a:rPr>
                      </a:br>
                      <a:r>
                        <a:rPr lang="en-US" sz="800" b="0" kern="1200" dirty="0">
                          <a:solidFill>
                            <a:schemeClr val="tx2"/>
                          </a:solidFill>
                          <a:latin typeface="Arial"/>
                          <a:ea typeface="ＭＳ Ｐゴシック"/>
                          <a:cs typeface=""/>
                        </a:rPr>
                        <a:t>de la </a:t>
                      </a:r>
                      <a:r>
                        <a:rPr lang="en-US" sz="800" b="0" kern="1200" dirty="0" err="1">
                          <a:solidFill>
                            <a:schemeClr val="tx2"/>
                          </a:solidFill>
                          <a:latin typeface="Arial"/>
                          <a:ea typeface="ＭＳ Ｐゴシック"/>
                          <a:cs typeface=""/>
                        </a:rPr>
                        <a:t>Statistique</a:t>
                      </a:r>
                      <a:r>
                        <a:rPr lang="en-US" sz="800" b="0" kern="1200" dirty="0">
                          <a:solidFill>
                            <a:schemeClr val="tx2"/>
                          </a:solidFill>
                          <a:latin typeface="Arial"/>
                          <a:ea typeface="ＭＳ Ｐゴシック"/>
                          <a:cs typeface=""/>
                        </a:rPr>
                        <a:t> et de </a:t>
                      </a:r>
                      <a:r>
                        <a:rPr lang="en-US" sz="800" b="0" kern="1200" dirty="0" err="1">
                          <a:solidFill>
                            <a:schemeClr val="tx2"/>
                          </a:solidFill>
                          <a:latin typeface="Arial"/>
                          <a:ea typeface="ＭＳ Ｐゴシック"/>
                          <a:cs typeface=""/>
                        </a:rPr>
                        <a:t>l’Administration</a:t>
                      </a:r>
                      <a:r>
                        <a:rPr lang="en-US" sz="800" b="0" kern="1200" dirty="0">
                          <a:solidFill>
                            <a:schemeClr val="tx2"/>
                          </a:solidFill>
                          <a:latin typeface="Arial"/>
                          <a:ea typeface="ＭＳ Ｐゴシック"/>
                          <a:cs typeface=""/>
                        </a:rPr>
                        <a:t> </a:t>
                      </a:r>
                      <a:r>
                        <a:rPr lang="en-US" sz="800" b="0" kern="1200" dirty="0" err="1">
                          <a:solidFill>
                            <a:schemeClr val="tx2"/>
                          </a:solidFill>
                          <a:latin typeface="Arial"/>
                          <a:ea typeface="ＭＳ Ｐゴシック"/>
                          <a:cs typeface=""/>
                        </a:rPr>
                        <a:t>Economique</a:t>
                      </a:r>
                      <a:r>
                        <a:rPr lang="en-US" sz="800" b="0" kern="1200" dirty="0">
                          <a:solidFill>
                            <a:schemeClr val="tx2"/>
                          </a:solidFill>
                          <a:latin typeface="Arial"/>
                          <a:ea typeface="ＭＳ Ｐゴシック"/>
                          <a:cs typeface=""/>
                        </a:rPr>
                        <a:t> (ENSAE).</a:t>
                      </a:r>
                    </a:p>
                  </a:txBody>
                  <a:tcPr marL="13403" marR="54000" marT="54000" marB="108000"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bl>
          </a:graphicData>
        </a:graphic>
      </p:graphicFrame>
      <p:sp>
        <p:nvSpPr>
          <p:cNvPr id="16" name="Espace réservé du pied de page 4"/>
          <p:cNvSpPr>
            <a:spLocks noGrp="1"/>
          </p:cNvSpPr>
          <p:nvPr>
            <p:ph type="ftr" sz="quarter" idx="11"/>
          </p:nvPr>
        </p:nvSpPr>
        <p:spPr/>
        <p:txBody>
          <a:bodyPr/>
          <a:lstStyle/>
          <a:p>
            <a:r>
              <a:rPr lang="en-US" dirty="0"/>
              <a:t>Marketing Communication For Professional Clients Only</a:t>
            </a:r>
            <a:endParaRPr lang="en-GB" dirty="0"/>
          </a:p>
        </p:txBody>
      </p:sp>
      <p:sp>
        <p:nvSpPr>
          <p:cNvPr id="11" name="Espace réservé du numéro de diapositive 10"/>
          <p:cNvSpPr>
            <a:spLocks noGrp="1"/>
          </p:cNvSpPr>
          <p:nvPr>
            <p:ph type="sldNum" sz="quarter" idx="12"/>
          </p:nvPr>
        </p:nvSpPr>
        <p:spPr/>
        <p:txBody>
          <a:bodyPr/>
          <a:lstStyle/>
          <a:p>
            <a:fld id="{2B1C6FFC-D040-034F-8B69-20295064E64D}" type="slidenum">
              <a:rPr lang="fr-FR" smtClean="0"/>
              <a:t>15</a:t>
            </a:fld>
            <a:endParaRPr lang="fr-FR" dirty="0"/>
          </a:p>
        </p:txBody>
      </p:sp>
      <p:sp>
        <p:nvSpPr>
          <p:cNvPr id="9" name="Espace réservé du texte 8"/>
          <p:cNvSpPr>
            <a:spLocks noGrp="1"/>
          </p:cNvSpPr>
          <p:nvPr>
            <p:ph type="body" sz="quarter" idx="14"/>
          </p:nvPr>
        </p:nvSpPr>
        <p:spPr/>
        <p:txBody>
          <a:bodyPr/>
          <a:lstStyle/>
          <a:p>
            <a:pPr>
              <a:spcBef>
                <a:spcPts val="0"/>
              </a:spcBef>
            </a:pPr>
            <a:r>
              <a:rPr lang="en-US" dirty="0"/>
              <a:t>Source: Amundi as of 28 June 2024. For information purposes only. There can be no assurance that the professionals currently employed by Amundi will continue to be employed by Amundi or that the past performance or success of any such professional serves as an indicator of such professional's future performance or success. </a:t>
            </a:r>
          </a:p>
        </p:txBody>
      </p:sp>
      <p:pic>
        <p:nvPicPr>
          <p:cNvPr id="1026" name="Picture 2" descr="H:\de Malherbe Isabelle_01_pp 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123" y="3087459"/>
            <a:ext cx="601610" cy="90197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8" descr="image0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123" y="2017423"/>
            <a:ext cx="601610" cy="90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124" y="974764"/>
            <a:ext cx="601816" cy="859737"/>
          </a:xfrm>
          <a:prstGeom prst="rect">
            <a:avLst/>
          </a:prstGeom>
        </p:spPr>
      </p:pic>
    </p:spTree>
    <p:custDataLst>
      <p:tags r:id="rId1"/>
    </p:custDataLst>
    <p:extLst>
      <p:ext uri="{BB962C8B-B14F-4D97-AF65-F5344CB8AC3E}">
        <p14:creationId xmlns:p14="http://schemas.microsoft.com/office/powerpoint/2010/main" val="175075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successful worldwide distribution of the strategy</a:t>
            </a:r>
          </a:p>
        </p:txBody>
      </p:sp>
      <p:sp>
        <p:nvSpPr>
          <p:cNvPr id="9" name="Espace réservé du pied de page 8"/>
          <p:cNvSpPr>
            <a:spLocks noGrp="1"/>
          </p:cNvSpPr>
          <p:nvPr>
            <p:ph type="ftr" sz="quarter" idx="11"/>
          </p:nvPr>
        </p:nvSpPr>
        <p:spPr/>
        <p:txBody>
          <a:bodyPr/>
          <a:lstStyle/>
          <a:p>
            <a:pPr>
              <a:defRPr/>
            </a:pPr>
            <a:r>
              <a:rPr lang="en-US" altLang="fr-FR" dirty="0"/>
              <a:t>Marketing Communication For Professional Clients Only</a:t>
            </a:r>
          </a:p>
        </p:txBody>
      </p:sp>
      <p:sp>
        <p:nvSpPr>
          <p:cNvPr id="13" name="Espace réservé du numéro de diapositive 12"/>
          <p:cNvSpPr>
            <a:spLocks noGrp="1"/>
          </p:cNvSpPr>
          <p:nvPr>
            <p:ph type="sldNum" sz="quarter" idx="12"/>
          </p:nvPr>
        </p:nvSpPr>
        <p:spPr/>
        <p:txBody>
          <a:bodyPr/>
          <a:lstStyle/>
          <a:p>
            <a:fld id="{2B1C6FFC-D040-034F-8B69-20295064E64D}" type="slidenum">
              <a:rPr lang="fr-FR" smtClean="0"/>
              <a:t>16</a:t>
            </a:fld>
            <a:endParaRPr lang="fr-FR" dirty="0"/>
          </a:p>
        </p:txBody>
      </p:sp>
      <p:sp>
        <p:nvSpPr>
          <p:cNvPr id="76" name="Espace réservé du texte 11"/>
          <p:cNvSpPr>
            <a:spLocks noGrp="1"/>
          </p:cNvSpPr>
          <p:nvPr>
            <p:ph type="body" sz="quarter" idx="14"/>
          </p:nvPr>
        </p:nvSpPr>
        <p:spPr>
          <a:xfrm>
            <a:off x="428399" y="4179027"/>
            <a:ext cx="8287200" cy="459000"/>
          </a:xfrm>
        </p:spPr>
        <p:txBody>
          <a:bodyPr/>
          <a:lstStyle/>
          <a:p>
            <a:pPr>
              <a:spcBef>
                <a:spcPts val="0"/>
              </a:spcBef>
            </a:pPr>
            <a:r>
              <a:rPr lang="en-US" dirty="0"/>
              <a:t>Source Amundi, data as of 28 June 2024</a:t>
            </a:r>
            <a:r>
              <a:rPr lang="fr-FR" dirty="0"/>
              <a:t>. For </a:t>
            </a:r>
            <a:r>
              <a:rPr lang="en-US" dirty="0"/>
              <a:t>illustrative purposes only.</a:t>
            </a:r>
          </a:p>
          <a:p>
            <a:pPr>
              <a:spcBef>
                <a:spcPts val="0"/>
              </a:spcBef>
            </a:pPr>
            <a:r>
              <a:rPr lang="en-US" dirty="0"/>
              <a:t>All trademarks and logos used for illustrative purposes in this document are the property of their respective owners.</a:t>
            </a:r>
          </a:p>
        </p:txBody>
      </p:sp>
      <p:sp>
        <p:nvSpPr>
          <p:cNvPr id="7" name="AutoShape 6" descr="Gruppo Bancario Crédit Agricole Italia"/>
          <p:cNvSpPr>
            <a:spLocks noChangeAspect="1" noChangeArrowheads="1"/>
          </p:cNvSpPr>
          <p:nvPr/>
        </p:nvSpPr>
        <p:spPr bwMode="auto">
          <a:xfrm>
            <a:off x="4276043" y="3206945"/>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49" name="Arrondir un rectangle avec un coin du même côté 60"/>
          <p:cNvSpPr/>
          <p:nvPr/>
        </p:nvSpPr>
        <p:spPr>
          <a:xfrm>
            <a:off x="1441342" y="907275"/>
            <a:ext cx="6586780" cy="2091088"/>
          </a:xfrm>
          <a:prstGeom prst="rect">
            <a:avLst/>
          </a:prstGeom>
          <a:solidFill>
            <a:schemeClr val="bg2">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IE" sz="1350"/>
          </a:p>
        </p:txBody>
      </p:sp>
      <p:sp>
        <p:nvSpPr>
          <p:cNvPr id="62" name="Arrondir un rectangle avec un coin du même côté 77"/>
          <p:cNvSpPr/>
          <p:nvPr/>
        </p:nvSpPr>
        <p:spPr>
          <a:xfrm>
            <a:off x="1441342" y="3034137"/>
            <a:ext cx="6586779" cy="914451"/>
          </a:xfrm>
          <a:prstGeom prst="rect">
            <a:avLst/>
          </a:prstGeom>
          <a:solidFill>
            <a:schemeClr val="bg2">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IE" sz="1350"/>
          </a:p>
        </p:txBody>
      </p:sp>
      <p:sp>
        <p:nvSpPr>
          <p:cNvPr id="88" name="Rounded Rectangle 45"/>
          <p:cNvSpPr/>
          <p:nvPr/>
        </p:nvSpPr>
        <p:spPr>
          <a:xfrm>
            <a:off x="708590" y="3185759"/>
            <a:ext cx="908123" cy="575433"/>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Flagship fund</a:t>
            </a:r>
          </a:p>
        </p:txBody>
      </p:sp>
      <p:sp>
        <p:nvSpPr>
          <p:cNvPr id="89" name="Rounded Rectangle 46"/>
          <p:cNvSpPr/>
          <p:nvPr/>
        </p:nvSpPr>
        <p:spPr>
          <a:xfrm>
            <a:off x="1441343" y="4034835"/>
            <a:ext cx="6586778" cy="329819"/>
          </a:xfrm>
          <a:prstGeom prst="rect">
            <a:avLst/>
          </a:prstGeom>
          <a:solidFill>
            <a:schemeClr val="tx1"/>
          </a:solidFill>
          <a:ln w="22225">
            <a:noFill/>
          </a:ln>
        </p:spPr>
        <p:style>
          <a:lnRef idx="2">
            <a:schemeClr val="accent1">
              <a:shade val="50000"/>
            </a:schemeClr>
          </a:lnRef>
          <a:fillRef idx="1">
            <a:schemeClr val="accent1"/>
          </a:fillRef>
          <a:effectRef idx="0">
            <a:schemeClr val="accent1"/>
          </a:effectRef>
          <a:fontRef idx="minor">
            <a:schemeClr val="lt1"/>
          </a:fontRef>
        </p:style>
        <p:txBody>
          <a:bodyPr tIns="0" bIns="27000" rtlCol="0" anchor="ctr" anchorCtr="0"/>
          <a:lstStyle/>
          <a:p>
            <a:pPr algn="ctr"/>
            <a:r>
              <a:rPr lang="en-US" sz="1500" b="1" dirty="0">
                <a:solidFill>
                  <a:schemeClr val="bg1"/>
                </a:solidFill>
                <a:latin typeface="+mj-lt"/>
                <a:ea typeface="Tahoma" panose="020B0604030504040204" pitchFamily="34" charset="0"/>
                <a:cs typeface="Lucida Sans Unicode" panose="020B0602030504020204" pitchFamily="34" charset="0"/>
              </a:rPr>
              <a:t>Asset under management as of 28/06/2024: </a:t>
            </a:r>
            <a:r>
              <a:rPr lang="en-US" altLang="ja-JP" sz="1500" b="1" dirty="0">
                <a:solidFill>
                  <a:schemeClr val="bg1"/>
                </a:solidFill>
                <a:ea typeface="Tahoma" panose="020B0604030504040204" pitchFamily="34" charset="0"/>
                <a:cs typeface="Lucida Sans Unicode" panose="020B0602030504020204" pitchFamily="34" charset="0"/>
              </a:rPr>
              <a:t>€ 2.3 </a:t>
            </a:r>
            <a:r>
              <a:rPr lang="en-US" sz="1500" b="1" dirty="0">
                <a:solidFill>
                  <a:schemeClr val="bg1"/>
                </a:solidFill>
                <a:latin typeface="+mj-lt"/>
                <a:ea typeface="Tahoma" panose="020B0604030504040204" pitchFamily="34" charset="0"/>
                <a:cs typeface="Lucida Sans Unicode" panose="020B0602030504020204" pitchFamily="34" charset="0"/>
              </a:rPr>
              <a:t>Bn</a:t>
            </a:r>
          </a:p>
        </p:txBody>
      </p:sp>
      <p:sp>
        <p:nvSpPr>
          <p:cNvPr id="93" name="Right Arrow 92"/>
          <p:cNvSpPr/>
          <p:nvPr/>
        </p:nvSpPr>
        <p:spPr>
          <a:xfrm>
            <a:off x="1812797" y="4078266"/>
            <a:ext cx="157125" cy="242956"/>
          </a:xfrm>
          <a:prstGeom prst="rightArrow">
            <a:avLst>
              <a:gd name="adj1" fmla="val 50000"/>
              <a:gd name="adj2" fmla="val 1243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3"/>
              </a:solidFill>
            </a:endParaRPr>
          </a:p>
        </p:txBody>
      </p:sp>
      <p:sp>
        <p:nvSpPr>
          <p:cNvPr id="78" name="Arrondir un rectangle avec un coin du même côté 60"/>
          <p:cNvSpPr/>
          <p:nvPr/>
        </p:nvSpPr>
        <p:spPr>
          <a:xfrm>
            <a:off x="1596112" y="981167"/>
            <a:ext cx="6027899" cy="1981982"/>
          </a:xfrm>
          <a:prstGeom prst="rect">
            <a:avLst/>
          </a:prstGeom>
          <a:solidFill>
            <a:schemeClr val="bg2">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IE" sz="1350"/>
          </a:p>
        </p:txBody>
      </p:sp>
      <p:grpSp>
        <p:nvGrpSpPr>
          <p:cNvPr id="81" name="Group 80"/>
          <p:cNvGrpSpPr/>
          <p:nvPr/>
        </p:nvGrpSpPr>
        <p:grpSpPr>
          <a:xfrm>
            <a:off x="2768310" y="2080334"/>
            <a:ext cx="613900" cy="697426"/>
            <a:chOff x="4496811" y="1288640"/>
            <a:chExt cx="818533" cy="929901"/>
          </a:xfrm>
        </p:grpSpPr>
        <p:pic>
          <p:nvPicPr>
            <p:cNvPr id="82"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53412" t="30148" b="60819"/>
            <a:stretch/>
          </p:blipFill>
          <p:spPr bwMode="auto">
            <a:xfrm>
              <a:off x="4496811" y="1988840"/>
              <a:ext cx="818533" cy="229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2800"/>
            <a:stretch/>
          </p:blipFill>
          <p:spPr bwMode="auto">
            <a:xfrm>
              <a:off x="4549377" y="1288640"/>
              <a:ext cx="737771" cy="464684"/>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1285" r="42655" b="57425"/>
            <a:stretch/>
          </p:blipFill>
          <p:spPr bwMode="auto">
            <a:xfrm>
              <a:off x="4496811" y="1703613"/>
              <a:ext cx="749172" cy="248529"/>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9" name="Group 98"/>
          <p:cNvGrpSpPr/>
          <p:nvPr/>
        </p:nvGrpSpPr>
        <p:grpSpPr>
          <a:xfrm>
            <a:off x="1750805" y="1275607"/>
            <a:ext cx="908125" cy="508853"/>
            <a:chOff x="914044" y="1478047"/>
            <a:chExt cx="1210833" cy="678471"/>
          </a:xfrm>
        </p:grpSpPr>
        <p:pic>
          <p:nvPicPr>
            <p:cNvPr id="100"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4376" t="33420"/>
            <a:stretch/>
          </p:blipFill>
          <p:spPr bwMode="auto">
            <a:xfrm>
              <a:off x="914044" y="1478047"/>
              <a:ext cx="1210833" cy="348468"/>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67134"/>
            <a:stretch/>
          </p:blipFill>
          <p:spPr bwMode="auto">
            <a:xfrm>
              <a:off x="1371045" y="1873338"/>
              <a:ext cx="328105" cy="283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2" name="Group 101"/>
          <p:cNvGrpSpPr/>
          <p:nvPr/>
        </p:nvGrpSpPr>
        <p:grpSpPr>
          <a:xfrm>
            <a:off x="2738901" y="1275606"/>
            <a:ext cx="799000" cy="579545"/>
            <a:chOff x="3277167" y="1400847"/>
            <a:chExt cx="1065333" cy="772726"/>
          </a:xfrm>
        </p:grpSpPr>
        <p:pic>
          <p:nvPicPr>
            <p:cNvPr id="103" name="Picture 2" descr="http://www.google.fr/url?source=imglanding&amp;ct=img&amp;q=http://www.europolitic.fr/wp-content/uploads/2014/07/Airbus-group-logo-e1406816432736.jpg&amp;sa=X&amp;ei=knRwVeiCC4WvsAGL_rH4BQ&amp;ved=0CAkQ8wc&amp;usg=AFQjCNEuqpnv4BLcB-fs2ciGzsIV2pY5vg"/>
            <p:cNvPicPr>
              <a:picLocks noChangeAspect="1" noChangeArrowheads="1"/>
            </p:cNvPicPr>
            <p:nvPr/>
          </p:nvPicPr>
          <p:blipFill rotWithShape="1">
            <a:blip r:embed="rId8">
              <a:extLst>
                <a:ext uri="{28A0092B-C50C-407E-A947-70E740481C1C}">
                  <a14:useLocalDpi xmlns:a14="http://schemas.microsoft.com/office/drawing/2010/main" val="0"/>
                </a:ext>
              </a:extLst>
            </a:blip>
            <a:srcRect t="28249" b="23472"/>
            <a:stretch/>
          </p:blipFill>
          <p:spPr bwMode="auto">
            <a:xfrm>
              <a:off x="3486097" y="1952142"/>
              <a:ext cx="665798" cy="221431"/>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4"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7167" y="1400847"/>
              <a:ext cx="1065333" cy="564275"/>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5" name="Group 104"/>
          <p:cNvGrpSpPr/>
          <p:nvPr/>
        </p:nvGrpSpPr>
        <p:grpSpPr>
          <a:xfrm>
            <a:off x="5654143" y="1290988"/>
            <a:ext cx="571661" cy="760424"/>
            <a:chOff x="5246152" y="2854707"/>
            <a:chExt cx="918041" cy="1355021"/>
          </a:xfrm>
        </p:grpSpPr>
        <p:pic>
          <p:nvPicPr>
            <p:cNvPr id="10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06666" y="3820715"/>
              <a:ext cx="380244" cy="38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 name="Picture 2"/>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1794" b="26945"/>
            <a:stretch/>
          </p:blipFill>
          <p:spPr bwMode="auto">
            <a:xfrm>
              <a:off x="5246152" y="2854707"/>
              <a:ext cx="918041" cy="944133"/>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8" name="Group 107"/>
          <p:cNvGrpSpPr/>
          <p:nvPr/>
        </p:nvGrpSpPr>
        <p:grpSpPr>
          <a:xfrm>
            <a:off x="5554055" y="2128445"/>
            <a:ext cx="536543" cy="773205"/>
            <a:chOff x="7293983" y="2890185"/>
            <a:chExt cx="828800" cy="1356712"/>
          </a:xfrm>
        </p:grpSpPr>
        <p:pic>
          <p:nvPicPr>
            <p:cNvPr id="109" name="Picture 4" descr="C:\Users\cornil_c\AppData\Local\Microsoft\Windows\Temporary Internet Files\Content.Outlook\2V011EQ9\BD_HK Amundi_protect_90_guepard_Wall_sticker_4570x2970H v3.jpg"/>
            <p:cNvPicPr>
              <a:picLocks noChangeAspect="1" noChangeArrowheads="1"/>
            </p:cNvPicPr>
            <p:nvPr/>
          </p:nvPicPr>
          <p:blipFill rotWithShape="1">
            <a:blip r:embed="rId12">
              <a:extLst>
                <a:ext uri="{28A0092B-C50C-407E-A947-70E740481C1C}">
                  <a14:useLocalDpi xmlns:a14="http://schemas.microsoft.com/office/drawing/2010/main" val="0"/>
                </a:ext>
              </a:extLst>
            </a:blip>
            <a:srcRect l="56526" t="15604" r="6706" b="15357"/>
            <a:stretch/>
          </p:blipFill>
          <p:spPr bwMode="auto">
            <a:xfrm>
              <a:off x="7293983" y="2890185"/>
              <a:ext cx="828800" cy="99717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10" name="Picture 6" descr="http://tse1.mm.bing.net/th?&amp;id=OIP.M5e1e7ee3b74ce2b354e386a483ae18c3o0&amp;w=300&amp;h=216&amp;c=0&amp;pid=1.9&amp;rs=0&amp;p=0&amp;r=0">
              <a:hlinkClick r:id="rId13" tooltip="Afficher les détails des images"/>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7634" t="27758" r="2729" b="20857"/>
            <a:stretch/>
          </p:blipFill>
          <p:spPr bwMode="auto">
            <a:xfrm>
              <a:off x="7336697" y="3919933"/>
              <a:ext cx="774322" cy="326964"/>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11"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46514" y="3327081"/>
            <a:ext cx="1060529" cy="360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5" name="Group 114"/>
          <p:cNvGrpSpPr/>
          <p:nvPr/>
        </p:nvGrpSpPr>
        <p:grpSpPr>
          <a:xfrm>
            <a:off x="3780653" y="1256806"/>
            <a:ext cx="659669" cy="774373"/>
            <a:chOff x="5616116" y="1218648"/>
            <a:chExt cx="879559" cy="1032497"/>
          </a:xfrm>
        </p:grpSpPr>
        <p:pic>
          <p:nvPicPr>
            <p:cNvPr id="116" name="Picture 14" descr="http://www.minaledesignstrategy.com/sites/default/files/styles/project_2-3/public/projects/images/crelan_logotype.jpg"/>
            <p:cNvPicPr>
              <a:picLocks noChangeAspect="1" noChangeArrowheads="1"/>
            </p:cNvPicPr>
            <p:nvPr/>
          </p:nvPicPr>
          <p:blipFill>
            <a:blip r:embed="rId16" cstate="print">
              <a:extLst>
                <a:ext uri="{28A0092B-C50C-407E-A947-70E740481C1C}">
                  <a14:useLocalDpi xmlns:a14="http://schemas.microsoft.com/office/drawing/2010/main" val="0"/>
                </a:ext>
              </a:extLst>
            </a:blip>
            <a:srcRect t="23689" b="26123"/>
            <a:stretch>
              <a:fillRect/>
            </a:stretch>
          </p:blipFill>
          <p:spPr bwMode="auto">
            <a:xfrm>
              <a:off x="5616116" y="2024844"/>
              <a:ext cx="879559" cy="226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Picture 2"/>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b="30368"/>
            <a:stretch/>
          </p:blipFill>
          <p:spPr bwMode="auto">
            <a:xfrm>
              <a:off x="5718490" y="1218648"/>
              <a:ext cx="669228" cy="757346"/>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18" name="Group 117"/>
          <p:cNvGrpSpPr/>
          <p:nvPr/>
        </p:nvGrpSpPr>
        <p:grpSpPr>
          <a:xfrm>
            <a:off x="6950814" y="1328237"/>
            <a:ext cx="590302" cy="751833"/>
            <a:chOff x="6245885" y="2862803"/>
            <a:chExt cx="954407" cy="1391992"/>
          </a:xfrm>
        </p:grpSpPr>
        <p:pic>
          <p:nvPicPr>
            <p:cNvPr id="119" name="Picture 6"/>
            <p:cNvPicPr>
              <a:picLocks noChangeAspect="1" noChangeArrowheads="1"/>
            </p:cNvPicPr>
            <p:nvPr/>
          </p:nvPicPr>
          <p:blipFill rotWithShape="1">
            <a:blip r:embed="rId18">
              <a:extLst>
                <a:ext uri="{28A0092B-C50C-407E-A947-70E740481C1C}">
                  <a14:useLocalDpi xmlns:a14="http://schemas.microsoft.com/office/drawing/2010/main" val="0"/>
                </a:ext>
              </a:extLst>
            </a:blip>
            <a:srcRect r="67850"/>
            <a:stretch/>
          </p:blipFill>
          <p:spPr bwMode="auto">
            <a:xfrm>
              <a:off x="6306089" y="3851204"/>
              <a:ext cx="465044" cy="403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0" name="Image 69"/>
            <p:cNvPicPr/>
            <p:nvPr/>
          </p:nvPicPr>
          <p:blipFill rotWithShape="1">
            <a:blip r:embed="rId19" cstate="print">
              <a:extLst>
                <a:ext uri="{28A0092B-C50C-407E-A947-70E740481C1C}">
                  <a14:useLocalDpi xmlns:a14="http://schemas.microsoft.com/office/drawing/2010/main" val="0"/>
                </a:ext>
              </a:extLst>
            </a:blip>
            <a:srcRect t="13294"/>
            <a:stretch/>
          </p:blipFill>
          <p:spPr bwMode="auto">
            <a:xfrm>
              <a:off x="6245885" y="2862803"/>
              <a:ext cx="954407" cy="968688"/>
            </a:xfrm>
            <a:prstGeom prst="rect">
              <a:avLst/>
            </a:prstGeom>
            <a:ln>
              <a:noFill/>
            </a:ln>
            <a:effectLst/>
          </p:spPr>
        </p:pic>
        <p:pic>
          <p:nvPicPr>
            <p:cNvPr id="121" name="Picture 2" descr="SMBC"/>
            <p:cNvPicPr>
              <a:picLocks noChangeAspect="1" noChangeArrowheads="1"/>
            </p:cNvPicPr>
            <p:nvPr/>
          </p:nvPicPr>
          <p:blipFill rotWithShape="1">
            <a:blip r:embed="rId20">
              <a:extLst>
                <a:ext uri="{28A0092B-C50C-407E-A947-70E740481C1C}">
                  <a14:useLocalDpi xmlns:a14="http://schemas.microsoft.com/office/drawing/2010/main" val="0"/>
                </a:ext>
              </a:extLst>
            </a:blip>
            <a:srcRect r="85827"/>
            <a:stretch/>
          </p:blipFill>
          <p:spPr bwMode="auto">
            <a:xfrm>
              <a:off x="6856916" y="3858780"/>
              <a:ext cx="266618" cy="351621"/>
            </a:xfrm>
            <a:prstGeom prst="rect">
              <a:avLst/>
            </a:prstGeom>
            <a:noFill/>
            <a:extLst>
              <a:ext uri="{909E8E84-426E-40DD-AFC4-6F175D3DCCD1}">
                <a14:hiddenFill xmlns:a14="http://schemas.microsoft.com/office/drawing/2010/main">
                  <a:solidFill>
                    <a:srgbClr val="FFFFFF"/>
                  </a:solidFill>
                </a14:hiddenFill>
              </a:ext>
            </a:extLst>
          </p:spPr>
        </p:pic>
      </p:grpSp>
      <p:pic>
        <p:nvPicPr>
          <p:cNvPr id="122" name="Picture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166955" y="3115763"/>
            <a:ext cx="1033463" cy="787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3" name="Group 122"/>
          <p:cNvGrpSpPr/>
          <p:nvPr/>
        </p:nvGrpSpPr>
        <p:grpSpPr>
          <a:xfrm>
            <a:off x="4433242" y="1256806"/>
            <a:ext cx="921845" cy="902979"/>
            <a:chOff x="6656432" y="1230322"/>
            <a:chExt cx="1229126" cy="1299657"/>
          </a:xfrm>
        </p:grpSpPr>
        <p:pic>
          <p:nvPicPr>
            <p:cNvPr id="124" name="Picture 2"/>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859629" y="2159942"/>
              <a:ext cx="603810" cy="3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5" name="Picture 2" descr="image00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817526" y="1230322"/>
              <a:ext cx="712535" cy="7218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Picture 2"/>
            <p:cNvPicPr>
              <a:picLocks noChangeAspect="1" noChangeArrowheads="1"/>
            </p:cNvPicPr>
            <p:nvPr/>
          </p:nvPicPr>
          <p:blipFill rotWithShape="1">
            <a:blip r:embed="rId24">
              <a:extLst>
                <a:ext uri="{28A0092B-C50C-407E-A947-70E740481C1C}">
                  <a14:useLocalDpi xmlns:a14="http://schemas.microsoft.com/office/drawing/2010/main" val="0"/>
                </a:ext>
              </a:extLst>
            </a:blip>
            <a:srcRect t="79734"/>
            <a:stretch/>
          </p:blipFill>
          <p:spPr bwMode="auto">
            <a:xfrm>
              <a:off x="6656432" y="1937492"/>
              <a:ext cx="1229126" cy="29568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7" name="Picture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242812" y="1653201"/>
              <a:ext cx="441254" cy="663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28" name="Group 127"/>
          <p:cNvGrpSpPr/>
          <p:nvPr/>
        </p:nvGrpSpPr>
        <p:grpSpPr>
          <a:xfrm>
            <a:off x="6957642" y="2250480"/>
            <a:ext cx="723596" cy="711587"/>
            <a:chOff x="9222523" y="3088939"/>
            <a:chExt cx="1074113" cy="1151903"/>
          </a:xfrm>
        </p:grpSpPr>
        <p:pic>
          <p:nvPicPr>
            <p:cNvPr id="129" name="Picture 2" descr="Kasikorn Bank"/>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302768" y="3988739"/>
              <a:ext cx="993868" cy="252103"/>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222523" y="3088939"/>
              <a:ext cx="988183" cy="755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31" name="Picture 2" descr="Image result for europe flag round"/>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390344" y="825861"/>
            <a:ext cx="403603" cy="403603"/>
          </a:xfrm>
          <a:prstGeom prst="rect">
            <a:avLst/>
          </a:prstGeom>
          <a:noFill/>
          <a:extLst>
            <a:ext uri="{909E8E84-426E-40DD-AFC4-6F175D3DCCD1}">
              <a14:hiddenFill xmlns:a14="http://schemas.microsoft.com/office/drawing/2010/main">
                <a:solidFill>
                  <a:srgbClr val="FFFFFF"/>
                </a:solidFill>
              </a14:hiddenFill>
            </a:ext>
          </a:extLst>
        </p:spPr>
      </p:pic>
      <p:grpSp>
        <p:nvGrpSpPr>
          <p:cNvPr id="132" name="Group 131"/>
          <p:cNvGrpSpPr/>
          <p:nvPr/>
        </p:nvGrpSpPr>
        <p:grpSpPr>
          <a:xfrm>
            <a:off x="3777851" y="2182712"/>
            <a:ext cx="1080731" cy="779355"/>
            <a:chOff x="7884617" y="1218648"/>
            <a:chExt cx="1512423" cy="1236509"/>
          </a:xfrm>
        </p:grpSpPr>
        <p:pic>
          <p:nvPicPr>
            <p:cNvPr id="133" name="Picture 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884617" y="1218648"/>
              <a:ext cx="1085907" cy="855254"/>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4" name="Picture 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904225" y="2312876"/>
              <a:ext cx="1120650" cy="142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5" name="Picture 1" descr="image00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8725356" y="1586572"/>
              <a:ext cx="671684" cy="71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6" name="Picture 10" descr="Image result for france flag round"/>
          <p:cNvPicPr>
            <a:picLocks noChangeAspect="1" noChangeArrowheads="1"/>
          </p:cNvPicPr>
          <p:nvPr/>
        </p:nvPicPr>
        <p:blipFill>
          <a:blip r:embed="rId3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441657" y="789552"/>
            <a:ext cx="388202" cy="389483"/>
          </a:xfrm>
          <a:prstGeom prst="rect">
            <a:avLst/>
          </a:prstGeom>
          <a:noFill/>
          <a:extLst>
            <a:ext uri="{909E8E84-426E-40DD-AFC4-6F175D3DCCD1}">
              <a14:hiddenFill xmlns:a14="http://schemas.microsoft.com/office/drawing/2010/main">
                <a:solidFill>
                  <a:srgbClr val="FFFFFF"/>
                </a:solidFill>
              </a14:hiddenFill>
            </a:ext>
          </a:extLst>
        </p:spPr>
      </p:pic>
      <p:grpSp>
        <p:nvGrpSpPr>
          <p:cNvPr id="137" name="Group 136"/>
          <p:cNvGrpSpPr/>
          <p:nvPr/>
        </p:nvGrpSpPr>
        <p:grpSpPr>
          <a:xfrm>
            <a:off x="6179911" y="1698964"/>
            <a:ext cx="712096" cy="1037681"/>
            <a:chOff x="7963033" y="2840823"/>
            <a:chExt cx="979512" cy="1479784"/>
          </a:xfrm>
        </p:grpSpPr>
        <p:pic>
          <p:nvPicPr>
            <p:cNvPr id="138" name="Picture 2" descr="SMBC"/>
            <p:cNvPicPr>
              <a:picLocks noChangeAspect="1" noChangeArrowheads="1"/>
            </p:cNvPicPr>
            <p:nvPr/>
          </p:nvPicPr>
          <p:blipFill rotWithShape="1">
            <a:blip r:embed="rId20">
              <a:extLst>
                <a:ext uri="{28A0092B-C50C-407E-A947-70E740481C1C}">
                  <a14:useLocalDpi xmlns:a14="http://schemas.microsoft.com/office/drawing/2010/main" val="0"/>
                </a:ext>
              </a:extLst>
            </a:blip>
            <a:srcRect r="85827"/>
            <a:stretch/>
          </p:blipFill>
          <p:spPr bwMode="auto">
            <a:xfrm>
              <a:off x="8322591" y="3968986"/>
              <a:ext cx="266618" cy="351621"/>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3"/>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8220481" y="2840823"/>
              <a:ext cx="536570" cy="546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0" name="Picture 7"/>
            <p:cNvPicPr>
              <a:picLocks noChangeAspect="1" noChangeArrowheads="1"/>
            </p:cNvPicPr>
            <p:nvPr/>
          </p:nvPicPr>
          <p:blipFill rotWithShape="1">
            <a:blip r:embed="rId34" cstate="print">
              <a:extLst>
                <a:ext uri="{28A0092B-C50C-407E-A947-70E740481C1C}">
                  <a14:useLocalDpi xmlns:a14="http://schemas.microsoft.com/office/drawing/2010/main" val="0"/>
                </a:ext>
              </a:extLst>
            </a:blip>
            <a:srcRect b="27436"/>
            <a:stretch/>
          </p:blipFill>
          <p:spPr bwMode="auto">
            <a:xfrm>
              <a:off x="7963033" y="3396592"/>
              <a:ext cx="462270" cy="5655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1" name="Picture 2"/>
            <p:cNvPicPr>
              <a:picLocks noChangeAspect="1" noChangeArrowheads="1"/>
            </p:cNvPicPr>
            <p:nvPr/>
          </p:nvPicPr>
          <p:blipFill rotWithShape="1">
            <a:blip r:embed="rId35" cstate="print">
              <a:extLst>
                <a:ext uri="{28A0092B-C50C-407E-A947-70E740481C1C}">
                  <a14:useLocalDpi xmlns:a14="http://schemas.microsoft.com/office/drawing/2010/main" val="0"/>
                </a:ext>
              </a:extLst>
            </a:blip>
            <a:srcRect b="28815"/>
            <a:stretch/>
          </p:blipFill>
          <p:spPr bwMode="auto">
            <a:xfrm>
              <a:off x="8488766" y="3381396"/>
              <a:ext cx="453779" cy="580696"/>
            </a:xfrm>
            <a:prstGeom prst="rect">
              <a:avLst/>
            </a:prstGeom>
            <a:solidFill>
              <a:schemeClr val="accent4">
                <a:lumMod val="60000"/>
                <a:lumOff val="40000"/>
              </a:schemeClr>
            </a:solidFill>
            <a:ln>
              <a:solidFill>
                <a:schemeClr val="accent1"/>
              </a:solidFill>
            </a:ln>
          </p:spPr>
        </p:pic>
      </p:grpSp>
      <p:pic>
        <p:nvPicPr>
          <p:cNvPr id="142" name="Picture 12" descr="Image result for asia globe round"/>
          <p:cNvPicPr>
            <a:picLocks noChangeAspect="1" noChangeArrowheads="1"/>
          </p:cNvPicPr>
          <p:nvPr/>
        </p:nvPicPr>
        <p:blipFill>
          <a:blip r:embed="rId3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9458" y="727085"/>
            <a:ext cx="601152" cy="601152"/>
          </a:xfrm>
          <a:prstGeom prst="rect">
            <a:avLst/>
          </a:prstGeom>
          <a:noFill/>
          <a:extLst>
            <a:ext uri="{909E8E84-426E-40DD-AFC4-6F175D3DCCD1}">
              <a14:hiddenFill xmlns:a14="http://schemas.microsoft.com/office/drawing/2010/main">
                <a:solidFill>
                  <a:srgbClr val="FFFFFF"/>
                </a:solidFill>
              </a14:hiddenFill>
            </a:ext>
          </a:extLst>
        </p:spPr>
      </p:pic>
      <p:sp>
        <p:nvSpPr>
          <p:cNvPr id="87" name="Rounded Rectangle 7"/>
          <p:cNvSpPr/>
          <p:nvPr/>
        </p:nvSpPr>
        <p:spPr>
          <a:xfrm>
            <a:off x="708590" y="1592237"/>
            <a:ext cx="908124" cy="577978"/>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Dedicated funds</a:t>
            </a:r>
          </a:p>
        </p:txBody>
      </p:sp>
      <p:grpSp>
        <p:nvGrpSpPr>
          <p:cNvPr id="63" name="Group 62"/>
          <p:cNvGrpSpPr/>
          <p:nvPr/>
        </p:nvGrpSpPr>
        <p:grpSpPr>
          <a:xfrm>
            <a:off x="2033436" y="2106820"/>
            <a:ext cx="645562" cy="636983"/>
            <a:chOff x="1269903" y="2809092"/>
            <a:chExt cx="860749" cy="849311"/>
          </a:xfrm>
        </p:grpSpPr>
        <p:pic>
          <p:nvPicPr>
            <p:cNvPr id="64" name="Picture 30"/>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483312" y="3341170"/>
              <a:ext cx="455887" cy="317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64"/>
            <p:cNvPicPr>
              <a:picLocks noChangeAspect="1"/>
            </p:cNvPicPr>
            <p:nvPr/>
          </p:nvPicPr>
          <p:blipFill>
            <a:blip r:embed="rId38"/>
            <a:stretch>
              <a:fillRect/>
            </a:stretch>
          </p:blipFill>
          <p:spPr>
            <a:xfrm>
              <a:off x="1269903" y="2809092"/>
              <a:ext cx="860749" cy="508276"/>
            </a:xfrm>
            <a:prstGeom prst="rect">
              <a:avLst/>
            </a:prstGeom>
          </p:spPr>
        </p:pic>
      </p:grpSp>
      <p:pic>
        <p:nvPicPr>
          <p:cNvPr id="66" name="7 Imagen"/>
          <p:cNvPicPr>
            <a:picLocks noChangeAspect="1"/>
          </p:cNvPicPr>
          <p:nvPr/>
        </p:nvPicPr>
        <p:blipFill rotWithShape="1">
          <a:blip r:embed="rId39" cstate="print">
            <a:extLst>
              <a:ext uri="{28A0092B-C50C-407E-A947-70E740481C1C}">
                <a14:useLocalDpi xmlns:a14="http://schemas.microsoft.com/office/drawing/2010/main" val="0"/>
              </a:ext>
            </a:extLst>
          </a:blip>
          <a:srcRect l="40332" t="30649" r="34327" b="36061"/>
          <a:stretch/>
        </p:blipFill>
        <p:spPr>
          <a:xfrm>
            <a:off x="4936922" y="2213854"/>
            <a:ext cx="381228" cy="500798"/>
          </a:xfrm>
          <a:prstGeom prst="rect">
            <a:avLst/>
          </a:prstGeom>
        </p:spPr>
      </p:pic>
      <p:pic>
        <p:nvPicPr>
          <p:cNvPr id="67" name="Picture 2" descr="Image result for sabadell asset management"/>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947173" y="2648962"/>
            <a:ext cx="365876" cy="243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86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Key Points</a:t>
            </a:r>
            <a:endParaRPr lang="en-US" sz="900" i="1" baseline="30000" dirty="0"/>
          </a:p>
        </p:txBody>
      </p:sp>
      <p:sp>
        <p:nvSpPr>
          <p:cNvPr id="15" name="Espace réservé du contenu 14"/>
          <p:cNvSpPr>
            <a:spLocks noGrp="1"/>
          </p:cNvSpPr>
          <p:nvPr>
            <p:ph idx="1"/>
          </p:nvPr>
        </p:nvSpPr>
        <p:spPr>
          <a:xfrm>
            <a:off x="1069383" y="1119600"/>
            <a:ext cx="7646216" cy="2997000"/>
          </a:xfrm>
        </p:spPr>
        <p:txBody>
          <a:bodyPr/>
          <a:lstStyle/>
          <a:p>
            <a:pPr marL="4763" indent="0">
              <a:spcBef>
                <a:spcPts val="2250"/>
              </a:spcBef>
              <a:buNone/>
            </a:pPr>
            <a:r>
              <a:rPr lang="en-US" dirty="0"/>
              <a:t>A</a:t>
            </a:r>
            <a:r>
              <a:rPr lang="en-US" dirty="0">
                <a:solidFill>
                  <a:schemeClr val="bg1"/>
                </a:solidFill>
              </a:rPr>
              <a:t> </a:t>
            </a:r>
            <a:r>
              <a:rPr lang="en-US" dirty="0"/>
              <a:t>solution to consider for risk averse investors, in current market conditions</a:t>
            </a:r>
          </a:p>
          <a:p>
            <a:pPr marL="4763" indent="0">
              <a:spcBef>
                <a:spcPts val="2250"/>
              </a:spcBef>
              <a:buNone/>
            </a:pPr>
            <a:r>
              <a:rPr lang="en-US" dirty="0"/>
              <a:t>A </a:t>
            </a:r>
            <a:r>
              <a:rPr lang="en-US" dirty="0">
                <a:solidFill>
                  <a:schemeClr val="accent1"/>
                </a:solidFill>
              </a:rPr>
              <a:t>flexible and active </a:t>
            </a:r>
            <a:r>
              <a:rPr lang="en-US" dirty="0"/>
              <a:t>management seeking to extract value wherever it exists in a broad multi-asset investment universe</a:t>
            </a:r>
          </a:p>
          <a:p>
            <a:pPr marL="4763" indent="0">
              <a:spcBef>
                <a:spcPts val="2250"/>
              </a:spcBef>
              <a:buNone/>
            </a:pPr>
            <a:r>
              <a:rPr lang="en-US" dirty="0"/>
              <a:t>A permanent </a:t>
            </a:r>
            <a:r>
              <a:rPr lang="en-US" dirty="0">
                <a:solidFill>
                  <a:schemeClr val="accent1"/>
                </a:solidFill>
              </a:rPr>
              <a:t>partial capital protection </a:t>
            </a:r>
            <a:r>
              <a:rPr lang="en-US" dirty="0"/>
              <a:t>with an </a:t>
            </a:r>
            <a:r>
              <a:rPr lang="en-US" dirty="0">
                <a:solidFill>
                  <a:schemeClr val="accent1"/>
                </a:solidFill>
              </a:rPr>
              <a:t>explicit guarantee </a:t>
            </a:r>
            <a:r>
              <a:rPr lang="en-US" dirty="0"/>
              <a:t>of </a:t>
            </a:r>
            <a:r>
              <a:rPr lang="en-US" dirty="0" err="1"/>
              <a:t>Amundi</a:t>
            </a:r>
            <a:r>
              <a:rPr lang="en-US" dirty="0"/>
              <a:t> SA</a:t>
            </a:r>
          </a:p>
          <a:p>
            <a:pPr marL="4763" indent="0">
              <a:spcBef>
                <a:spcPts val="2250"/>
              </a:spcBef>
              <a:buNone/>
            </a:pPr>
            <a:r>
              <a:rPr lang="en-US" dirty="0"/>
              <a:t>An </a:t>
            </a:r>
            <a:r>
              <a:rPr lang="en-US" dirty="0">
                <a:solidFill>
                  <a:schemeClr val="accent1"/>
                </a:solidFill>
              </a:rPr>
              <a:t>experienced team </a:t>
            </a:r>
            <a:r>
              <a:rPr lang="en-US" dirty="0"/>
              <a:t>which leverages off the resources of both the structured and multi-asset investment teams</a:t>
            </a:r>
          </a:p>
          <a:p>
            <a:pPr marL="4763" indent="0">
              <a:spcBef>
                <a:spcPts val="2250"/>
              </a:spcBef>
              <a:buNone/>
            </a:pPr>
            <a:r>
              <a:rPr lang="en-US" dirty="0"/>
              <a:t>A successful </a:t>
            </a:r>
            <a:r>
              <a:rPr lang="en-US" dirty="0">
                <a:solidFill>
                  <a:schemeClr val="accent1"/>
                </a:solidFill>
              </a:rPr>
              <a:t>distribution of the strategy</a:t>
            </a:r>
            <a:r>
              <a:rPr lang="en-US" dirty="0"/>
              <a:t> in Europe and Asia</a:t>
            </a:r>
          </a:p>
        </p:txBody>
      </p:sp>
      <p:sp>
        <p:nvSpPr>
          <p:cNvPr id="4" name="Espace réservé du pied de page 3"/>
          <p:cNvSpPr>
            <a:spLocks noGrp="1"/>
          </p:cNvSpPr>
          <p:nvPr>
            <p:ph type="ftr" sz="quarter" idx="11"/>
          </p:nvPr>
        </p:nvSpPr>
        <p:spPr/>
        <p:txBody>
          <a:bodyPr/>
          <a:lstStyle/>
          <a:p>
            <a:r>
              <a:rPr lang="en-US" altLang="fr-FR" dirty="0"/>
              <a:t>Marketing Communication For Professional Clients Only</a:t>
            </a:r>
            <a:endParaRPr lang="en-US" dirty="0"/>
          </a:p>
        </p:txBody>
      </p:sp>
      <p:sp>
        <p:nvSpPr>
          <p:cNvPr id="7" name="Espace réservé du numéro de diapositive 6"/>
          <p:cNvSpPr>
            <a:spLocks noGrp="1"/>
          </p:cNvSpPr>
          <p:nvPr>
            <p:ph type="sldNum" sz="quarter" idx="12"/>
          </p:nvPr>
        </p:nvSpPr>
        <p:spPr/>
        <p:txBody>
          <a:bodyPr/>
          <a:lstStyle/>
          <a:p>
            <a:fld id="{C12E7156-0CA6-462A-9A46-AEFB5E440988}" type="slidenum">
              <a:rPr lang="en-US" smtClean="0"/>
              <a:pPr/>
              <a:t>17</a:t>
            </a:fld>
            <a:endParaRPr lang="en-US" dirty="0"/>
          </a:p>
        </p:txBody>
      </p:sp>
      <p:sp>
        <p:nvSpPr>
          <p:cNvPr id="5" name="Espace réservé du texte 4"/>
          <p:cNvSpPr>
            <a:spLocks noGrp="1"/>
          </p:cNvSpPr>
          <p:nvPr>
            <p:ph type="body" sz="quarter" idx="14"/>
          </p:nvPr>
        </p:nvSpPr>
        <p:spPr/>
        <p:txBody>
          <a:bodyPr/>
          <a:lstStyle/>
          <a:p>
            <a:pPr>
              <a:spcBef>
                <a:spcPts val="0"/>
              </a:spcBef>
            </a:pPr>
            <a:r>
              <a:rPr lang="en-US" dirty="0"/>
              <a:t>The disclosed information are as of 28 June 2024 and constitute our judgment and are subject to change without prior notice. There can be no guarantee they will be met.</a:t>
            </a:r>
          </a:p>
          <a:p>
            <a:pPr>
              <a:spcBef>
                <a:spcPts val="0"/>
              </a:spcBef>
            </a:pPr>
            <a:r>
              <a:rPr lang="en-GB" dirty="0"/>
              <a:t>For more information on the investment process and risks, please refer to </a:t>
            </a:r>
            <a:r>
              <a:rPr lang="en-IE" dirty="0"/>
              <a:t>the </a:t>
            </a:r>
            <a:r>
              <a:rPr lang="en-IE" dirty="0">
                <a:solidFill>
                  <a:srgbClr val="00B0F0"/>
                </a:solidFill>
                <a:hlinkClick r:id="rId3"/>
              </a:rPr>
              <a:t>Prospectus</a:t>
            </a:r>
            <a:r>
              <a:rPr lang="en-IE" dirty="0"/>
              <a:t>. </a:t>
            </a:r>
            <a:r>
              <a:rPr lang="en-US" dirty="0"/>
              <a:t>Given for information purposes only</a:t>
            </a:r>
            <a:r>
              <a:rPr lang="fr-FR" dirty="0"/>
              <a:t> </a:t>
            </a:r>
          </a:p>
        </p:txBody>
      </p:sp>
      <p:sp>
        <p:nvSpPr>
          <p:cNvPr id="9" name="Goccia 19"/>
          <p:cNvSpPr/>
          <p:nvPr/>
        </p:nvSpPr>
        <p:spPr>
          <a:xfrm>
            <a:off x="559868" y="1115675"/>
            <a:ext cx="324000" cy="32400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chemeClr val="accent1"/>
              </a:solidFill>
            </a:endParaRPr>
          </a:p>
        </p:txBody>
      </p:sp>
      <p:sp>
        <p:nvSpPr>
          <p:cNvPr id="10" name="Goccia 20"/>
          <p:cNvSpPr/>
          <p:nvPr/>
        </p:nvSpPr>
        <p:spPr>
          <a:xfrm>
            <a:off x="545581" y="1699715"/>
            <a:ext cx="324000" cy="3240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1" name="Goccia 21"/>
          <p:cNvSpPr/>
          <p:nvPr/>
        </p:nvSpPr>
        <p:spPr>
          <a:xfrm>
            <a:off x="545581" y="2313271"/>
            <a:ext cx="324000" cy="32400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2" name="Goccia 22"/>
          <p:cNvSpPr/>
          <p:nvPr/>
        </p:nvSpPr>
        <p:spPr>
          <a:xfrm>
            <a:off x="545581" y="2868403"/>
            <a:ext cx="324000" cy="32400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3" name="Connettore 24"/>
          <p:cNvSpPr/>
          <p:nvPr/>
        </p:nvSpPr>
        <p:spPr>
          <a:xfrm>
            <a:off x="588790" y="1156175"/>
            <a:ext cx="243000" cy="2430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solidFill>
                  <a:schemeClr val="accent1"/>
                </a:solidFill>
              </a:rPr>
              <a:t>1</a:t>
            </a:r>
            <a:endParaRPr lang="it-IT" sz="1350" b="1" dirty="0">
              <a:solidFill>
                <a:schemeClr val="accent1"/>
              </a:solidFill>
            </a:endParaRPr>
          </a:p>
        </p:txBody>
      </p:sp>
      <p:sp>
        <p:nvSpPr>
          <p:cNvPr id="14" name="Connettore 27"/>
          <p:cNvSpPr/>
          <p:nvPr/>
        </p:nvSpPr>
        <p:spPr>
          <a:xfrm>
            <a:off x="588887" y="1738963"/>
            <a:ext cx="243000" cy="2430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solidFill>
                  <a:schemeClr val="accent2"/>
                </a:solidFill>
              </a:rPr>
              <a:t>2</a:t>
            </a:r>
            <a:endParaRPr lang="it-IT" sz="1350" b="1" dirty="0">
              <a:solidFill>
                <a:schemeClr val="accent2"/>
              </a:solidFill>
            </a:endParaRPr>
          </a:p>
        </p:txBody>
      </p:sp>
      <p:sp>
        <p:nvSpPr>
          <p:cNvPr id="16" name="Connettore 28"/>
          <p:cNvSpPr/>
          <p:nvPr/>
        </p:nvSpPr>
        <p:spPr>
          <a:xfrm>
            <a:off x="588887" y="2345905"/>
            <a:ext cx="243000" cy="2430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solidFill>
                  <a:schemeClr val="accent3"/>
                </a:solidFill>
              </a:rPr>
              <a:t>3</a:t>
            </a:r>
            <a:endParaRPr lang="it-IT" sz="1350" b="1" dirty="0">
              <a:solidFill>
                <a:schemeClr val="accent3"/>
              </a:solidFill>
            </a:endParaRPr>
          </a:p>
        </p:txBody>
      </p:sp>
      <p:sp>
        <p:nvSpPr>
          <p:cNvPr id="17" name="Connettore 29"/>
          <p:cNvSpPr/>
          <p:nvPr/>
        </p:nvSpPr>
        <p:spPr>
          <a:xfrm>
            <a:off x="586648" y="2909711"/>
            <a:ext cx="243000" cy="2430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solidFill>
                  <a:schemeClr val="accent4"/>
                </a:solidFill>
              </a:rPr>
              <a:t>4</a:t>
            </a:r>
            <a:endParaRPr lang="it-IT" sz="1350" b="1" dirty="0">
              <a:solidFill>
                <a:schemeClr val="accent4"/>
              </a:solidFill>
            </a:endParaRPr>
          </a:p>
        </p:txBody>
      </p:sp>
      <p:sp>
        <p:nvSpPr>
          <p:cNvPr id="18" name="Goccia 22"/>
          <p:cNvSpPr/>
          <p:nvPr/>
        </p:nvSpPr>
        <p:spPr>
          <a:xfrm>
            <a:off x="559868" y="3454078"/>
            <a:ext cx="324000" cy="32400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9" name="Connettore 29"/>
          <p:cNvSpPr/>
          <p:nvPr/>
        </p:nvSpPr>
        <p:spPr>
          <a:xfrm>
            <a:off x="600935" y="3495386"/>
            <a:ext cx="243000" cy="2430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solidFill>
                  <a:schemeClr val="accent6"/>
                </a:solidFill>
              </a:rPr>
              <a:t>5</a:t>
            </a:r>
            <a:endParaRPr lang="it-IT" sz="1350" b="1" dirty="0">
              <a:solidFill>
                <a:schemeClr val="accent6"/>
              </a:solidFill>
            </a:endParaRPr>
          </a:p>
        </p:txBody>
      </p:sp>
    </p:spTree>
    <p:extLst>
      <p:ext uri="{BB962C8B-B14F-4D97-AF65-F5344CB8AC3E}">
        <p14:creationId xmlns:p14="http://schemas.microsoft.com/office/powerpoint/2010/main" val="2601041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Contents</a:t>
            </a:r>
          </a:p>
        </p:txBody>
      </p:sp>
      <p:sp>
        <p:nvSpPr>
          <p:cNvPr id="10" name="Espace réservé du pied de page 4"/>
          <p:cNvSpPr>
            <a:spLocks noGrp="1"/>
          </p:cNvSpPr>
          <p:nvPr>
            <p:ph type="ftr" sz="quarter" idx="10"/>
          </p:nvPr>
        </p:nvSpPr>
        <p:spPr/>
        <p:txBody>
          <a:bodyPr/>
          <a:lstStyle/>
          <a:p>
            <a:r>
              <a:rPr lang="en-US" dirty="0"/>
              <a:t>Marketing Communication For Professional Clients Only</a:t>
            </a:r>
            <a:endParaRPr lang="en-GB" dirty="0"/>
          </a:p>
        </p:txBody>
      </p:sp>
      <p:sp>
        <p:nvSpPr>
          <p:cNvPr id="5" name="Espace réservé du numéro de diapositive 4"/>
          <p:cNvSpPr>
            <a:spLocks noGrp="1"/>
          </p:cNvSpPr>
          <p:nvPr>
            <p:ph type="sldNum" sz="quarter" idx="11"/>
          </p:nvPr>
        </p:nvSpPr>
        <p:spPr/>
        <p:txBody>
          <a:bodyPr/>
          <a:lstStyle/>
          <a:p>
            <a:fld id="{C12E7156-0CA6-462A-9A46-AEFB5E440988}" type="slidenum">
              <a:rPr lang="en-US" smtClean="0"/>
              <a:pPr/>
              <a:t>18</a:t>
            </a:fld>
            <a:endParaRPr lang="en-US" dirty="0"/>
          </a:p>
        </p:txBody>
      </p:sp>
      <p:sp>
        <p:nvSpPr>
          <p:cNvPr id="21" name="Espace réservé du texte 7"/>
          <p:cNvSpPr>
            <a:spLocks noGrp="1"/>
          </p:cNvSpPr>
          <p:nvPr>
            <p:ph type="body" sz="quarter" idx="12"/>
          </p:nvPr>
        </p:nvSpPr>
        <p:spPr/>
        <p:txBody>
          <a:bodyPr/>
          <a:lstStyle/>
          <a:p>
            <a:pPr>
              <a:buClr>
                <a:schemeClr val="tx2">
                  <a:lumMod val="60000"/>
                  <a:lumOff val="40000"/>
                </a:schemeClr>
              </a:buClr>
            </a:pPr>
            <a:r>
              <a:rPr lang="en-US" dirty="0">
                <a:solidFill>
                  <a:schemeClr val="tx2">
                    <a:lumMod val="60000"/>
                    <a:lumOff val="40000"/>
                  </a:schemeClr>
                </a:solidFill>
              </a:rPr>
              <a:t>Why now?</a:t>
            </a:r>
          </a:p>
          <a:p>
            <a:pPr>
              <a:buClr>
                <a:schemeClr val="tx2">
                  <a:lumMod val="60000"/>
                  <a:lumOff val="40000"/>
                </a:schemeClr>
              </a:buClr>
            </a:pPr>
            <a:r>
              <a:rPr lang="en-US" dirty="0">
                <a:solidFill>
                  <a:schemeClr val="tx2">
                    <a:lumMod val="60000"/>
                    <a:lumOff val="40000"/>
                  </a:schemeClr>
                </a:solidFill>
              </a:rPr>
              <a:t>Why Amundi Funds Protect 90? </a:t>
            </a:r>
          </a:p>
          <a:p>
            <a:pPr>
              <a:buClr>
                <a:schemeClr val="tx2">
                  <a:lumMod val="60000"/>
                  <a:lumOff val="40000"/>
                </a:schemeClr>
              </a:buClr>
            </a:pPr>
            <a:r>
              <a:rPr lang="en-US" dirty="0">
                <a:solidFill>
                  <a:schemeClr val="tx2">
                    <a:lumMod val="60000"/>
                    <a:lumOff val="40000"/>
                  </a:schemeClr>
                </a:solidFill>
              </a:rPr>
              <a:t>Why Amundi?</a:t>
            </a:r>
          </a:p>
          <a:p>
            <a:r>
              <a:rPr lang="en-US" dirty="0"/>
              <a:t>Performances and positioning</a:t>
            </a:r>
            <a:endParaRPr lang="en-US" sz="675" dirty="0"/>
          </a:p>
        </p:txBody>
      </p:sp>
    </p:spTree>
    <p:extLst>
      <p:ext uri="{BB962C8B-B14F-4D97-AF65-F5344CB8AC3E}">
        <p14:creationId xmlns:p14="http://schemas.microsoft.com/office/powerpoint/2010/main" val="2538683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651" y="428400"/>
            <a:ext cx="8458409" cy="290620"/>
          </a:xfrm>
        </p:spPr>
        <p:txBody>
          <a:bodyPr>
            <a:noAutofit/>
          </a:bodyPr>
          <a:lstStyle/>
          <a:p>
            <a:pPr>
              <a:lnSpc>
                <a:spcPct val="100000"/>
              </a:lnSpc>
            </a:pPr>
            <a:r>
              <a:rPr lang="en-US" sz="2000" dirty="0"/>
              <a:t>Amundi Funds Protect 90 - Share Class A2 EUR (C) - Performance</a:t>
            </a:r>
            <a:endParaRPr lang="en-US" sz="2000" i="1" dirty="0"/>
          </a:p>
        </p:txBody>
      </p:sp>
      <p:sp>
        <p:nvSpPr>
          <p:cNvPr id="17" name="Espace réservé du pied de page 2"/>
          <p:cNvSpPr>
            <a:spLocks noGrp="1"/>
          </p:cNvSpPr>
          <p:nvPr>
            <p:ph type="ftr" sz="quarter" idx="11"/>
          </p:nvPr>
        </p:nvSpPr>
        <p:spPr/>
        <p:txBody>
          <a:bodyPr/>
          <a:lstStyle/>
          <a:p>
            <a:pPr>
              <a:defRPr/>
            </a:pPr>
            <a:r>
              <a:rPr lang="en-US" altLang="fr-FR" dirty="0"/>
              <a:t>Marketing Communication For Professional Clients Only</a:t>
            </a:r>
          </a:p>
        </p:txBody>
      </p:sp>
      <p:sp>
        <p:nvSpPr>
          <p:cNvPr id="14" name="Espace réservé du texte 5"/>
          <p:cNvSpPr>
            <a:spLocks noGrp="1"/>
          </p:cNvSpPr>
          <p:nvPr>
            <p:ph type="body" sz="quarter" idx="14"/>
          </p:nvPr>
        </p:nvSpPr>
        <p:spPr>
          <a:xfrm>
            <a:off x="428399" y="4134645"/>
            <a:ext cx="8287200" cy="459000"/>
          </a:xfrm>
        </p:spPr>
        <p:txBody>
          <a:bodyPr/>
          <a:lstStyle/>
          <a:p>
            <a:pPr>
              <a:spcBef>
                <a:spcPts val="0"/>
              </a:spcBef>
            </a:pPr>
            <a:r>
              <a:rPr lang="fr-FR" dirty="0"/>
              <a:t>Data: Amundi as of</a:t>
            </a:r>
            <a:r>
              <a:rPr lang="en-US" dirty="0"/>
              <a:t> 28/06/2024</a:t>
            </a:r>
            <a:r>
              <a:rPr lang="fr-FR" dirty="0"/>
              <a:t>. </a:t>
            </a:r>
            <a:r>
              <a:rPr lang="en-US" dirty="0"/>
              <a:t>Fund launched on June 27, 2016. Performance </a:t>
            </a:r>
            <a:r>
              <a:rPr lang="en-IE" dirty="0"/>
              <a:t>data provided refers to Class A2 EUR (C) only, and is based upon NAV net of fees. Investment return and the principal value of an investment in the Fund or other investment product may go up or down and may result in the loss of the amount originally invested</a:t>
            </a:r>
            <a:r>
              <a:rPr lang="en-US" dirty="0"/>
              <a:t>. </a:t>
            </a:r>
            <a:r>
              <a:rPr lang="en-IE" dirty="0"/>
              <a:t>The Sub-Fund is not managed in reference to a benchmark and has not designated a reference benchmark for the purpose of the Disclosure Regulation. * The Sub-Fund provides partial capital protection over the recommended holding period. </a:t>
            </a:r>
            <a:r>
              <a:rPr lang="en-US" dirty="0"/>
              <a:t>Please see the </a:t>
            </a:r>
            <a:r>
              <a:rPr lang="en-US" dirty="0">
                <a:hlinkClick r:id="rId3"/>
              </a:rPr>
              <a:t>Prospectus</a:t>
            </a:r>
            <a:r>
              <a:rPr lang="en-US" dirty="0"/>
              <a:t> for complete information on the investment policy, objectives and strategy of the Fund. **Volatility is measured by Standard Deviation</a:t>
            </a:r>
            <a:r>
              <a:rPr lang="en-US" b="1" dirty="0"/>
              <a:t>,</a:t>
            </a:r>
            <a:r>
              <a:rPr lang="en-US" dirty="0"/>
              <a:t> a statistical measure of the historic volatility of a portfolio; a lower standard deviation indicates historically less volatility. </a:t>
            </a:r>
          </a:p>
        </p:txBody>
      </p:sp>
      <p:sp>
        <p:nvSpPr>
          <p:cNvPr id="20" name="Espace réservé du numéro de diapositive 7"/>
          <p:cNvSpPr txBox="1">
            <a:spLocks/>
          </p:cNvSpPr>
          <p:nvPr/>
        </p:nvSpPr>
        <p:spPr>
          <a:xfrm>
            <a:off x="337845" y="4804671"/>
            <a:ext cx="287296" cy="135000"/>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1C6FFC-D040-034F-8B69-20295064E64D}" type="slidenum">
              <a:rPr lang="fr-FR" sz="700"/>
              <a:pPr/>
              <a:t>19</a:t>
            </a:fld>
            <a:endParaRPr lang="fr-FR" sz="700" dirty="0"/>
          </a:p>
        </p:txBody>
      </p:sp>
      <p:graphicFrame>
        <p:nvGraphicFramePr>
          <p:cNvPr id="13" name="Espace réservé du contenu 1"/>
          <p:cNvGraphicFramePr>
            <a:graphicFrameLocks/>
          </p:cNvGraphicFramePr>
          <p:nvPr>
            <p:extLst>
              <p:ext uri="{D42A27DB-BD31-4B8C-83A1-F6EECF244321}">
                <p14:modId xmlns:p14="http://schemas.microsoft.com/office/powerpoint/2010/main" val="2749257604"/>
              </p:ext>
            </p:extLst>
          </p:nvPr>
        </p:nvGraphicFramePr>
        <p:xfrm>
          <a:off x="910487" y="1512377"/>
          <a:ext cx="1741749" cy="340756"/>
        </p:xfrm>
        <a:graphic>
          <a:graphicData uri="http://schemas.openxmlformats.org/drawingml/2006/table">
            <a:tbl>
              <a:tblPr firstRow="1"/>
              <a:tblGrid>
                <a:gridCol w="1741749">
                  <a:extLst>
                    <a:ext uri="{9D8B030D-6E8A-4147-A177-3AD203B41FA5}">
                      <a16:colId xmlns:a16="http://schemas.microsoft.com/office/drawing/2014/main" val="20000"/>
                    </a:ext>
                  </a:extLst>
                </a:gridCol>
              </a:tblGrid>
              <a:tr h="170740">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r>
                        <a:rPr lang="en-US" sz="700" noProof="0" dirty="0">
                          <a:solidFill>
                            <a:schemeClr val="bg1"/>
                          </a:solidFill>
                        </a:rPr>
                        <a:t>Floor NAV as of 28/06/2024</a:t>
                      </a:r>
                    </a:p>
                  </a:txBody>
                  <a:tcPr marL="68580" marR="68580" marT="34290" marB="34290" anchor="ctr">
                    <a:lnL w="38100" cap="flat" cmpd="sng" algn="ctr">
                      <a:solidFill>
                        <a:srgbClr val="FFFFFF"/>
                      </a:solidFill>
                      <a:prstDash val="solid"/>
                      <a:round/>
                      <a:headEnd type="none" w="med" len="med"/>
                      <a:tailEnd type="none" w="med" len="med"/>
                    </a:lnL>
                    <a:lnR>
                      <a:noFill/>
                    </a:lnR>
                    <a:lnT w="12700" cmpd="sng">
                      <a:no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extLst>
                  <a:ext uri="{0D108BD9-81ED-4DB2-BD59-A6C34878D82A}">
                    <a16:rowId xmlns:a16="http://schemas.microsoft.com/office/drawing/2014/main" val="10000"/>
                  </a:ext>
                </a:extLst>
              </a:tr>
              <a:tr h="165496">
                <a:tc>
                  <a:txBody>
                    <a:bodyPr/>
                    <a:lstStyle/>
                    <a:p>
                      <a:pPr marL="0" algn="ctr" defTabSz="914400" rtl="0" eaLnBrk="1" fontAlgn="ctr" latinLnBrk="0" hangingPunct="1"/>
                      <a:r>
                        <a:rPr lang="fr-FR" sz="700" b="1" kern="1200" baseline="0" noProof="0" dirty="0">
                          <a:solidFill>
                            <a:schemeClr val="tx1"/>
                          </a:solidFill>
                          <a:latin typeface="Arial"/>
                          <a:ea typeface="+mn-ea"/>
                          <a:cs typeface="+mn-cs"/>
                        </a:rPr>
                        <a:t>85.13 EUR</a:t>
                      </a:r>
                      <a:endParaRPr lang="fr-FR" sz="700" b="1" kern="1200" noProof="0" dirty="0">
                        <a:solidFill>
                          <a:schemeClr val="tx1"/>
                        </a:solidFill>
                        <a:latin typeface="Arial"/>
                        <a:ea typeface="+mn-ea"/>
                        <a:cs typeface="+mn-cs"/>
                      </a:endParaRPr>
                    </a:p>
                  </a:txBody>
                  <a:tcPr marL="7144" marR="7144" marT="7144" marB="0" anchor="ctr">
                    <a:lnL w="38100" cap="flat" cmpd="sng" algn="ctr">
                      <a:solidFill>
                        <a:srgbClr val="FFFFFF"/>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graphicFrame>
        <p:nvGraphicFramePr>
          <p:cNvPr id="15" name="Espace réservé du contenu 1"/>
          <p:cNvGraphicFramePr>
            <a:graphicFrameLocks/>
          </p:cNvGraphicFramePr>
          <p:nvPr>
            <p:extLst>
              <p:ext uri="{D42A27DB-BD31-4B8C-83A1-F6EECF244321}">
                <p14:modId xmlns:p14="http://schemas.microsoft.com/office/powerpoint/2010/main" val="3309317787"/>
              </p:ext>
            </p:extLst>
          </p:nvPr>
        </p:nvGraphicFramePr>
        <p:xfrm>
          <a:off x="3448323" y="794722"/>
          <a:ext cx="5161448" cy="985888"/>
        </p:xfrm>
        <a:graphic>
          <a:graphicData uri="http://schemas.openxmlformats.org/drawingml/2006/table">
            <a:tbl>
              <a:tblPr firstRow="1"/>
              <a:tblGrid>
                <a:gridCol w="929948">
                  <a:extLst>
                    <a:ext uri="{9D8B030D-6E8A-4147-A177-3AD203B41FA5}">
                      <a16:colId xmlns:a16="http://schemas.microsoft.com/office/drawing/2014/main" val="20000"/>
                    </a:ext>
                  </a:extLst>
                </a:gridCol>
                <a:gridCol w="846300">
                  <a:extLst>
                    <a:ext uri="{9D8B030D-6E8A-4147-A177-3AD203B41FA5}">
                      <a16:colId xmlns:a16="http://schemas.microsoft.com/office/drawing/2014/main" val="1054342430"/>
                    </a:ext>
                  </a:extLst>
                </a:gridCol>
                <a:gridCol w="846300">
                  <a:extLst>
                    <a:ext uri="{9D8B030D-6E8A-4147-A177-3AD203B41FA5}">
                      <a16:colId xmlns:a16="http://schemas.microsoft.com/office/drawing/2014/main" val="20001"/>
                    </a:ext>
                  </a:extLst>
                </a:gridCol>
                <a:gridCol w="846300">
                  <a:extLst>
                    <a:ext uri="{9D8B030D-6E8A-4147-A177-3AD203B41FA5}">
                      <a16:colId xmlns:a16="http://schemas.microsoft.com/office/drawing/2014/main" val="20002"/>
                    </a:ext>
                  </a:extLst>
                </a:gridCol>
                <a:gridCol w="846300">
                  <a:extLst>
                    <a:ext uri="{9D8B030D-6E8A-4147-A177-3AD203B41FA5}">
                      <a16:colId xmlns:a16="http://schemas.microsoft.com/office/drawing/2014/main" val="20003"/>
                    </a:ext>
                  </a:extLst>
                </a:gridCol>
                <a:gridCol w="846300">
                  <a:extLst>
                    <a:ext uri="{9D8B030D-6E8A-4147-A177-3AD203B41FA5}">
                      <a16:colId xmlns:a16="http://schemas.microsoft.com/office/drawing/2014/main" val="20004"/>
                    </a:ext>
                  </a:extLst>
                </a:gridCol>
              </a:tblGrid>
              <a:tr h="156870">
                <a:tc rowSpan="2">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r>
                        <a:rPr lang="en-GB" sz="700" noProof="0" dirty="0">
                          <a:solidFill>
                            <a:schemeClr val="bg1"/>
                          </a:solidFill>
                        </a:rPr>
                        <a:t>Net performance</a:t>
                      </a:r>
                    </a:p>
                    <a:p>
                      <a:r>
                        <a:rPr lang="en-GB" sz="700" noProof="0" dirty="0">
                          <a:solidFill>
                            <a:schemeClr val="bg1"/>
                          </a:solidFill>
                        </a:rPr>
                        <a:t>as of 28/06/2024</a:t>
                      </a:r>
                    </a:p>
                  </a:txBody>
                  <a:tcPr marL="68580" marR="6858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5">
                  <a:txBody>
                    <a:bodyPr/>
                    <a:lstStyle/>
                    <a:p>
                      <a:pPr algn="ctr"/>
                      <a:r>
                        <a:rPr lang="en-GB" sz="700" b="1" noProof="0" dirty="0">
                          <a:solidFill>
                            <a:schemeClr val="bg1"/>
                          </a:solidFill>
                        </a:rPr>
                        <a:t>Cumulative returns</a:t>
                      </a:r>
                    </a:p>
                  </a:txBody>
                  <a:tcPr marL="68580" marR="6858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483"/>
                    </a:solidFill>
                  </a:tcPr>
                </a:tc>
                <a:tc hMerge="1">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endParaRPr lang="en-GB" sz="900" noProof="0" dirty="0">
                        <a:solidFill>
                          <a:schemeClr val="bg1"/>
                        </a:solidFill>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483"/>
                    </a:solidFill>
                  </a:tcPr>
                </a:tc>
                <a:tc hMerge="1">
                  <a:txBody>
                    <a:bodyPr/>
                    <a:lstStyle/>
                    <a:p>
                      <a:endParaRPr lang="en-US"/>
                    </a:p>
                  </a:txBody>
                  <a:tcPr/>
                </a:tc>
                <a:tc hMerge="1">
                  <a:txBody>
                    <a:bodyPr/>
                    <a:lstStyle/>
                    <a:p>
                      <a:pPr algn="ctr"/>
                      <a:endParaRPr lang="en-GB" sz="1100" noProof="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solidFill>
                      <a:schemeClr val="bg2"/>
                    </a:solidFill>
                  </a:tcPr>
                </a:tc>
                <a:tc hMerge="1">
                  <a:txBody>
                    <a:bodyPr/>
                    <a:lstStyle/>
                    <a:p>
                      <a:pPr algn="ctr"/>
                      <a:endParaRPr lang="en-GB" sz="1100" noProof="0" dirty="0"/>
                    </a:p>
                  </a:txBody>
                  <a:tcPr anchor="ctr">
                    <a:lnL w="38100" cap="flat" cmpd="sng" algn="ctr">
                      <a:solidFill>
                        <a:schemeClr val="bg1"/>
                      </a:solidFill>
                      <a:prstDash val="solid"/>
                      <a:round/>
                      <a:headEnd type="none" w="med" len="med"/>
                      <a:tailEnd type="none" w="med" len="med"/>
                    </a:lnL>
                    <a:lnT w="12700" cmpd="sng">
                      <a:noFill/>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62610">
                <a:tc vMerge="1">
                  <a:txBody>
                    <a:bodyPr/>
                    <a:lstStyle/>
                    <a:p>
                      <a:endParaRPr lang="en-US"/>
                    </a:p>
                  </a:txBody>
                  <a:tcPr/>
                </a:tc>
                <a:tc>
                  <a:txBody>
                    <a:bodyPr/>
                    <a:lstStyle/>
                    <a:p>
                      <a:pPr algn="ctr"/>
                      <a:r>
                        <a:rPr lang="en-GB" sz="700" b="1" noProof="0" dirty="0">
                          <a:solidFill>
                            <a:schemeClr val="bg1"/>
                          </a:solidFill>
                        </a:rPr>
                        <a:t>Since latest reset</a:t>
                      </a:r>
                      <a:r>
                        <a:rPr lang="en-GB" sz="700" b="1" baseline="0" noProof="0" dirty="0">
                          <a:solidFill>
                            <a:schemeClr val="bg1"/>
                          </a:solidFill>
                        </a:rPr>
                        <a:t> 28/04/2024</a:t>
                      </a:r>
                      <a:endParaRPr lang="en-GB" sz="700" b="1" noProof="0" dirty="0">
                        <a:solidFill>
                          <a:schemeClr val="bg1"/>
                        </a:solidFill>
                      </a:endParaRPr>
                    </a:p>
                  </a:txBody>
                  <a:tcPr marL="68580" marR="6858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700" b="1" noProof="0" dirty="0">
                          <a:solidFill>
                            <a:schemeClr val="bg1"/>
                          </a:solidFill>
                        </a:rPr>
                        <a:t>YTD</a:t>
                      </a:r>
                    </a:p>
                  </a:txBody>
                  <a:tcPr marL="68580" marR="6858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700" b="1" noProof="0" dirty="0">
                          <a:solidFill>
                            <a:schemeClr val="bg1"/>
                          </a:solidFill>
                        </a:rPr>
                        <a:t>1 year</a:t>
                      </a:r>
                    </a:p>
                  </a:txBody>
                  <a:tcPr marL="68580" marR="6858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700" b="1" noProof="0" dirty="0">
                          <a:solidFill>
                            <a:schemeClr val="bg1"/>
                          </a:solidFill>
                        </a:rPr>
                        <a:t>3</a:t>
                      </a:r>
                      <a:r>
                        <a:rPr lang="en-GB" sz="700" b="1" baseline="0" noProof="0" dirty="0">
                          <a:solidFill>
                            <a:schemeClr val="bg1"/>
                          </a:solidFill>
                        </a:rPr>
                        <a:t> years</a:t>
                      </a:r>
                      <a:endParaRPr lang="en-GB" sz="700" b="1" noProof="0" dirty="0">
                        <a:solidFill>
                          <a:schemeClr val="bg1"/>
                        </a:solidFill>
                      </a:endParaRPr>
                    </a:p>
                  </a:txBody>
                  <a:tcPr marL="68580" marR="6858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700" b="1" noProof="0" dirty="0">
                          <a:solidFill>
                            <a:schemeClr val="bg1"/>
                          </a:solidFill>
                        </a:rPr>
                        <a:t>Since</a:t>
                      </a:r>
                    </a:p>
                    <a:p>
                      <a:pPr algn="ctr"/>
                      <a:r>
                        <a:rPr lang="en-GB" sz="700" b="1" noProof="0" dirty="0">
                          <a:solidFill>
                            <a:schemeClr val="bg1"/>
                          </a:solidFill>
                        </a:rPr>
                        <a:t> inception</a:t>
                      </a:r>
                    </a:p>
                  </a:txBody>
                  <a:tcPr marL="68580" marR="6858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extLst>
                  <a:ext uri="{0D108BD9-81ED-4DB2-BD59-A6C34878D82A}">
                    <a16:rowId xmlns:a16="http://schemas.microsoft.com/office/drawing/2014/main" val="10001"/>
                  </a:ext>
                </a:extLst>
              </a:tr>
              <a:tr h="23129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700" b="1" noProof="0" dirty="0">
                          <a:solidFill>
                            <a:schemeClr val="tx1"/>
                          </a:solidFill>
                          <a:latin typeface="+mj-lt"/>
                        </a:rPr>
                        <a:t>AF Protect 90 –</a:t>
                      </a:r>
                      <a:r>
                        <a:rPr lang="en-GB" sz="700" b="1" baseline="0" noProof="0" dirty="0">
                          <a:solidFill>
                            <a:schemeClr val="tx1"/>
                          </a:solidFill>
                          <a:latin typeface="+mj-lt"/>
                        </a:rPr>
                        <a:t> A2</a:t>
                      </a:r>
                      <a:endParaRPr lang="en-GB" sz="700" b="1" noProof="0" dirty="0">
                        <a:solidFill>
                          <a:schemeClr val="tx1"/>
                        </a:solidFill>
                        <a:latin typeface="+mj-lt"/>
                      </a:endParaRPr>
                    </a:p>
                  </a:txBody>
                  <a:tcPr marL="68580" marR="6858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fr-FR" sz="700" b="1" i="0" u="none" strike="noStrike">
                          <a:solidFill>
                            <a:srgbClr val="003C64"/>
                          </a:solidFill>
                          <a:effectLst/>
                          <a:latin typeface="Arial" panose="020B0604020202020204" pitchFamily="34" charset="0"/>
                        </a:rPr>
                        <a:t>1.71%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fr-FR" sz="700" b="1" i="0" u="none" strike="noStrike">
                          <a:solidFill>
                            <a:srgbClr val="003C64"/>
                          </a:solidFill>
                          <a:effectLst/>
                          <a:latin typeface="Arial" panose="020B0604020202020204" pitchFamily="34" charset="0"/>
                        </a:rPr>
                        <a:t>1.13%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fr-FR" sz="700" b="1" i="0" u="none" strike="noStrike" dirty="0">
                          <a:solidFill>
                            <a:srgbClr val="003C64"/>
                          </a:solidFill>
                          <a:effectLst/>
                          <a:latin typeface="Arial" panose="020B0604020202020204" pitchFamily="34" charset="0"/>
                        </a:rPr>
                        <a:t>4.68%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fr-FR" sz="700" b="1" i="0" u="none" strike="noStrike" dirty="0">
                          <a:solidFill>
                            <a:srgbClr val="003C64"/>
                          </a:solidFill>
                          <a:effectLst/>
                          <a:latin typeface="Arial" panose="020B0604020202020204" pitchFamily="34" charset="0"/>
                        </a:rPr>
                        <a:t>-3.36%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fr-FR" sz="700" b="1" i="0" u="none" strike="noStrike" dirty="0">
                          <a:solidFill>
                            <a:srgbClr val="003C64"/>
                          </a:solidFill>
                          <a:effectLst/>
                          <a:latin typeface="Arial" panose="020B0604020202020204" pitchFamily="34" charset="0"/>
                        </a:rPr>
                        <a:t>-5.64%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23129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700" b="1" noProof="0" dirty="0">
                          <a:solidFill>
                            <a:schemeClr val="tx1"/>
                          </a:solidFill>
                          <a:latin typeface="+mj-lt"/>
                        </a:rPr>
                        <a:t>Volatility**</a:t>
                      </a:r>
                    </a:p>
                  </a:txBody>
                  <a:tcPr marL="68580" marR="6858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fr-FR" sz="700" b="1" i="0" u="none" strike="noStrike" dirty="0">
                          <a:solidFill>
                            <a:srgbClr val="003C64"/>
                          </a:solidFill>
                          <a:effectLst/>
                          <a:latin typeface="Arial" panose="020B0604020202020204" pitchFamily="34" charset="0"/>
                        </a:rPr>
                        <a: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fr-FR" sz="700" b="1" i="0" u="none" strike="noStrike" dirty="0">
                          <a:solidFill>
                            <a:srgbClr val="003C64"/>
                          </a:solidFill>
                          <a:effectLst/>
                          <a:latin typeface="Arial" panose="020B0604020202020204" pitchFamily="34" charset="0"/>
                        </a:rPr>
                        <a:t>3.34%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fr-FR" sz="700" b="1" i="0" u="none" strike="noStrike" dirty="0">
                          <a:solidFill>
                            <a:srgbClr val="003C64"/>
                          </a:solidFill>
                          <a:effectLst/>
                          <a:latin typeface="Arial" panose="020B0604020202020204" pitchFamily="34" charset="0"/>
                        </a:rPr>
                        <a:t>3.66%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fr-FR" sz="700" b="1" i="0" u="none" strike="noStrike" dirty="0">
                          <a:solidFill>
                            <a:srgbClr val="003C64"/>
                          </a:solidFill>
                          <a:effectLst/>
                          <a:latin typeface="Arial" panose="020B0604020202020204" pitchFamily="34" charset="0"/>
                        </a:rPr>
                        <a:t>2.82%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fr-FR" sz="700" b="1" i="0" u="none" strike="noStrike" dirty="0">
                          <a:solidFill>
                            <a:srgbClr val="003C64"/>
                          </a:solidFill>
                          <a:effectLst/>
                          <a:latin typeface="Arial" panose="020B0604020202020204" pitchFamily="34" charset="0"/>
                        </a:rPr>
                        <a:t>3.47%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3" name="Rectangle 2"/>
          <p:cNvSpPr/>
          <p:nvPr/>
        </p:nvSpPr>
        <p:spPr>
          <a:xfrm>
            <a:off x="5687877" y="2087257"/>
            <a:ext cx="3027721" cy="1488869"/>
          </a:xfrm>
          <a:prstGeom prst="rect">
            <a:avLst/>
          </a:prstGeom>
        </p:spPr>
        <p:txBody>
          <a:bodyPr wrap="square">
            <a:spAutoFit/>
          </a:bodyPr>
          <a:lstStyle/>
          <a:p>
            <a:pPr algn="just"/>
            <a:r>
              <a:rPr lang="en-US" sz="825" dirty="0">
                <a:latin typeface="Arial" panose="020B0604020202020204" pitchFamily="34" charset="0"/>
                <a:ea typeface="DengXian" panose="02010600030101010101" pitchFamily="2" charset="-122"/>
                <a:cs typeface="Arial" panose="020B0604020202020204" pitchFamily="34" charset="0"/>
              </a:rPr>
              <a:t>In March 2020, the protection* mechanism played its role by limiting the drawdown of the fund value linked to the market sell-offs triggered by the Covid-19 outbreak.</a:t>
            </a:r>
          </a:p>
          <a:p>
            <a:pPr algn="just"/>
            <a:endParaRPr lang="en-US" sz="825" dirty="0">
              <a:latin typeface="Arial" panose="020B0604020202020204" pitchFamily="34" charset="0"/>
              <a:ea typeface="DengXian" panose="02010600030101010101" pitchFamily="2" charset="-122"/>
              <a:cs typeface="Arial" panose="020B0604020202020204" pitchFamily="34" charset="0"/>
            </a:endParaRPr>
          </a:p>
          <a:p>
            <a:pPr algn="just"/>
            <a:r>
              <a:rPr lang="en-US" sz="825" dirty="0">
                <a:latin typeface="Arial" panose="020B0604020202020204" pitchFamily="34" charset="0"/>
                <a:ea typeface="DengXian" panose="02010600030101010101" pitchFamily="2" charset="-122"/>
                <a:cs typeface="Arial" panose="020B0604020202020204" pitchFamily="34" charset="0"/>
              </a:rPr>
              <a:t>On June 5</a:t>
            </a:r>
            <a:r>
              <a:rPr lang="en-US" sz="825" baseline="30000" dirty="0">
                <a:latin typeface="Arial" panose="020B0604020202020204" pitchFamily="34" charset="0"/>
                <a:ea typeface="DengXian" panose="02010600030101010101" pitchFamily="2" charset="-122"/>
                <a:cs typeface="Arial" panose="020B0604020202020204" pitchFamily="34" charset="0"/>
              </a:rPr>
              <a:t>th</a:t>
            </a:r>
            <a:r>
              <a:rPr lang="en-US" sz="825" dirty="0">
                <a:latin typeface="Arial" panose="020B0604020202020204" pitchFamily="34" charset="0"/>
                <a:ea typeface="DengXian" panose="02010600030101010101" pitchFamily="2" charset="-122"/>
                <a:cs typeface="Arial" panose="020B0604020202020204" pitchFamily="34" charset="0"/>
              </a:rPr>
              <a:t>, 2020, the protection* was “reset”. From that date, the protection* was equal to 90% of the NAV recorded since June 5</a:t>
            </a:r>
            <a:r>
              <a:rPr lang="en-US" sz="825" baseline="30000" dirty="0">
                <a:latin typeface="Arial" panose="020B0604020202020204" pitchFamily="34" charset="0"/>
                <a:ea typeface="DengXian" panose="02010600030101010101" pitchFamily="2" charset="-122"/>
                <a:cs typeface="Arial" panose="020B0604020202020204" pitchFamily="34" charset="0"/>
              </a:rPr>
              <a:t>th</a:t>
            </a:r>
            <a:r>
              <a:rPr lang="en-US" sz="825" dirty="0">
                <a:latin typeface="Arial" panose="020B0604020202020204" pitchFamily="34" charset="0"/>
                <a:ea typeface="DengXian" panose="02010600030101010101" pitchFamily="2" charset="-122"/>
                <a:cs typeface="Arial" panose="020B0604020202020204" pitchFamily="34" charset="0"/>
              </a:rPr>
              <a:t>, 2020.</a:t>
            </a:r>
          </a:p>
          <a:p>
            <a:pPr algn="just"/>
            <a:endParaRPr lang="en-US" sz="825" b="1" dirty="0">
              <a:solidFill>
                <a:srgbClr val="00B0F0"/>
              </a:solidFill>
              <a:latin typeface="Arial" panose="020B0604020202020204" pitchFamily="34" charset="0"/>
              <a:ea typeface="DengXian" panose="02010600030101010101" pitchFamily="2" charset="-122"/>
              <a:cs typeface="Arial" panose="020B0604020202020204" pitchFamily="34" charset="0"/>
            </a:endParaRPr>
          </a:p>
          <a:p>
            <a:pPr algn="just"/>
            <a:r>
              <a:rPr lang="en-US" sz="825" b="1" dirty="0">
                <a:solidFill>
                  <a:srgbClr val="009EE0"/>
                </a:solidFill>
                <a:latin typeface="Arial" panose="020B0604020202020204" pitchFamily="34" charset="0"/>
                <a:ea typeface="DengXian" panose="02010600030101010101" pitchFamily="2" charset="-122"/>
                <a:cs typeface="Arial" panose="020B0604020202020204" pitchFamily="34" charset="0"/>
              </a:rPr>
              <a:t>From May 2</a:t>
            </a:r>
            <a:r>
              <a:rPr lang="en-US" sz="825" b="1" baseline="30000" dirty="0">
                <a:solidFill>
                  <a:srgbClr val="009EE0"/>
                </a:solidFill>
                <a:latin typeface="Arial" panose="020B0604020202020204" pitchFamily="34" charset="0"/>
                <a:ea typeface="DengXian" panose="02010600030101010101" pitchFamily="2" charset="-122"/>
                <a:cs typeface="Arial" panose="020B0604020202020204" pitchFamily="34" charset="0"/>
              </a:rPr>
              <a:t>nd</a:t>
            </a:r>
            <a:r>
              <a:rPr lang="en-US" sz="825" b="1" dirty="0">
                <a:solidFill>
                  <a:srgbClr val="009EE0"/>
                </a:solidFill>
                <a:latin typeface="Arial" panose="020B0604020202020204" pitchFamily="34" charset="0"/>
                <a:ea typeface="DengXian" panose="02010600030101010101" pitchFamily="2" charset="-122"/>
                <a:cs typeface="Arial" panose="020B0604020202020204" pitchFamily="34" charset="0"/>
              </a:rPr>
              <a:t> 2023, the protection* is equal to 90% of the highest NAV recorded since the last business day of the preceding month of April (annual reset).</a:t>
            </a:r>
          </a:p>
        </p:txBody>
      </p:sp>
      <p:graphicFrame>
        <p:nvGraphicFramePr>
          <p:cNvPr id="12" name="Espace réservé du contenu 1"/>
          <p:cNvGraphicFramePr>
            <a:graphicFrameLocks/>
          </p:cNvGraphicFramePr>
          <p:nvPr>
            <p:extLst>
              <p:ext uri="{D42A27DB-BD31-4B8C-83A1-F6EECF244321}">
                <p14:modId xmlns:p14="http://schemas.microsoft.com/office/powerpoint/2010/main" val="2237476341"/>
              </p:ext>
            </p:extLst>
          </p:nvPr>
        </p:nvGraphicFramePr>
        <p:xfrm>
          <a:off x="428399" y="795408"/>
          <a:ext cx="2686761" cy="651738"/>
        </p:xfrm>
        <a:graphic>
          <a:graphicData uri="http://schemas.openxmlformats.org/drawingml/2006/table">
            <a:tbl>
              <a:tblPr firstRow="1"/>
              <a:tblGrid>
                <a:gridCol w="383823">
                  <a:extLst>
                    <a:ext uri="{9D8B030D-6E8A-4147-A177-3AD203B41FA5}">
                      <a16:colId xmlns:a16="http://schemas.microsoft.com/office/drawing/2014/main" val="3440366557"/>
                    </a:ext>
                  </a:extLst>
                </a:gridCol>
                <a:gridCol w="383823">
                  <a:extLst>
                    <a:ext uri="{9D8B030D-6E8A-4147-A177-3AD203B41FA5}">
                      <a16:colId xmlns:a16="http://schemas.microsoft.com/office/drawing/2014/main" val="2712512766"/>
                    </a:ext>
                  </a:extLst>
                </a:gridCol>
                <a:gridCol w="383823">
                  <a:extLst>
                    <a:ext uri="{9D8B030D-6E8A-4147-A177-3AD203B41FA5}">
                      <a16:colId xmlns:a16="http://schemas.microsoft.com/office/drawing/2014/main" val="713728820"/>
                    </a:ext>
                  </a:extLst>
                </a:gridCol>
                <a:gridCol w="383823">
                  <a:extLst>
                    <a:ext uri="{9D8B030D-6E8A-4147-A177-3AD203B41FA5}">
                      <a16:colId xmlns:a16="http://schemas.microsoft.com/office/drawing/2014/main" val="538375068"/>
                    </a:ext>
                  </a:extLst>
                </a:gridCol>
                <a:gridCol w="383823">
                  <a:extLst>
                    <a:ext uri="{9D8B030D-6E8A-4147-A177-3AD203B41FA5}">
                      <a16:colId xmlns:a16="http://schemas.microsoft.com/office/drawing/2014/main" val="20000"/>
                    </a:ext>
                  </a:extLst>
                </a:gridCol>
                <a:gridCol w="383823">
                  <a:extLst>
                    <a:ext uri="{9D8B030D-6E8A-4147-A177-3AD203B41FA5}">
                      <a16:colId xmlns:a16="http://schemas.microsoft.com/office/drawing/2014/main" val="20001"/>
                    </a:ext>
                  </a:extLst>
                </a:gridCol>
                <a:gridCol w="383823">
                  <a:extLst>
                    <a:ext uri="{9D8B030D-6E8A-4147-A177-3AD203B41FA5}">
                      <a16:colId xmlns:a16="http://schemas.microsoft.com/office/drawing/2014/main" val="20002"/>
                    </a:ext>
                  </a:extLst>
                </a:gridCol>
              </a:tblGrid>
              <a:tr h="233908">
                <a:tc gridSpan="7">
                  <a:txBody>
                    <a:bodyPr/>
                    <a:lstStyle/>
                    <a:p>
                      <a:pPr marL="0" algn="ctr" defTabSz="914355" rtl="0" eaLnBrk="1" latinLnBrk="0" hangingPunct="1"/>
                      <a:r>
                        <a:rPr lang="en-US" sz="700" b="1" kern="1200" noProof="0" dirty="0">
                          <a:solidFill>
                            <a:schemeClr val="bg1"/>
                          </a:solidFill>
                          <a:latin typeface="+mn-lt"/>
                          <a:ea typeface="+mn-ea"/>
                          <a:cs typeface="+mn-cs"/>
                        </a:rPr>
                        <a:t>Calendar net </a:t>
                      </a:r>
                      <a:r>
                        <a:rPr lang="fr-FR" sz="700" b="1" kern="1200" noProof="0" dirty="0">
                          <a:solidFill>
                            <a:schemeClr val="bg1"/>
                          </a:solidFill>
                          <a:latin typeface="+mn-lt"/>
                          <a:ea typeface="+mn-ea"/>
                          <a:cs typeface="+mn-cs"/>
                        </a:rPr>
                        <a:t>performance</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483"/>
                    </a:solidFill>
                  </a:tcPr>
                </a:tc>
                <a:tc hMerge="1">
                  <a:txBody>
                    <a:bodyPr/>
                    <a:lstStyle/>
                    <a:p>
                      <a:pPr algn="ctr"/>
                      <a:r>
                        <a:rPr lang="en-US" sz="900" b="1" noProof="0" dirty="0">
                          <a:solidFill>
                            <a:schemeClr val="bg1"/>
                          </a:solidFill>
                        </a:rPr>
                        <a:t>Calendar net </a:t>
                      </a:r>
                      <a:r>
                        <a:rPr lang="fr-FR" sz="900" b="1" noProof="0" dirty="0">
                          <a:solidFill>
                            <a:schemeClr val="bg1"/>
                          </a:solidFill>
                        </a:rPr>
                        <a:t>performance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483"/>
                    </a:solidFill>
                  </a:tcPr>
                </a:tc>
                <a:tc hMerge="1">
                  <a:txBody>
                    <a:bodyPr/>
                    <a:lstStyle/>
                    <a:p>
                      <a:pPr algn="ctr"/>
                      <a:endParaRPr lang="fr-FR" sz="900" b="1" noProof="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483"/>
                    </a:solidFill>
                  </a:tcPr>
                </a:tc>
                <a:tc hMerge="1">
                  <a:txBody>
                    <a:bodyPr/>
                    <a:lstStyle/>
                    <a:p>
                      <a:pPr algn="ctr"/>
                      <a:endParaRPr lang="fr-FR" sz="900" b="1" noProof="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483"/>
                    </a:solidFill>
                  </a:tcPr>
                </a:tc>
                <a:tc hMerge="1">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endParaRPr lang="fr-FR" sz="900" noProof="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483"/>
                    </a:solidFill>
                  </a:tcPr>
                </a:tc>
                <a:tc hMerge="1">
                  <a:txBody>
                    <a:bodyPr/>
                    <a:lstStyle/>
                    <a:p>
                      <a:pPr algn="ctr"/>
                      <a:endParaRPr lang="en-GB" sz="1100" noProof="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solidFill>
                      <a:schemeClr val="bg2"/>
                    </a:solidFill>
                  </a:tcPr>
                </a:tc>
                <a:tc hMerge="1">
                  <a:txBody>
                    <a:bodyPr/>
                    <a:lstStyle/>
                    <a:p>
                      <a:pPr algn="ctr"/>
                      <a:endParaRPr lang="en-GB" sz="1100" noProof="0" dirty="0"/>
                    </a:p>
                  </a:txBody>
                  <a:tcPr anchor="ctr">
                    <a:lnL w="38100" cap="flat" cmpd="sng" algn="ctr">
                      <a:solidFill>
                        <a:schemeClr val="bg1"/>
                      </a:solidFill>
                      <a:prstDash val="solid"/>
                      <a:round/>
                      <a:headEnd type="none" w="med" len="med"/>
                      <a:tailEnd type="none" w="med" len="med"/>
                    </a:lnL>
                    <a:lnT w="12700" cmpd="sng">
                      <a:noFill/>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235528">
                <a:tc>
                  <a:txBody>
                    <a:bodyPr/>
                    <a:lstStyle/>
                    <a:p>
                      <a:pPr algn="ctr"/>
                      <a:r>
                        <a:rPr lang="en-GB" sz="700" b="1" noProof="0" dirty="0">
                          <a:solidFill>
                            <a:schemeClr val="bg1"/>
                          </a:solidFill>
                        </a:rPr>
                        <a:t>2023</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a:txBody>
                    <a:bodyPr/>
                    <a:lstStyle/>
                    <a:p>
                      <a:pPr algn="ctr"/>
                      <a:r>
                        <a:rPr lang="en-GB" sz="700" b="1" noProof="0" dirty="0">
                          <a:solidFill>
                            <a:schemeClr val="bg1"/>
                          </a:solidFill>
                        </a:rPr>
                        <a:t>2022</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a:txBody>
                    <a:bodyPr/>
                    <a:lstStyle/>
                    <a:p>
                      <a:pPr algn="ctr"/>
                      <a:r>
                        <a:rPr lang="en-GB" sz="700" b="1" noProof="0" dirty="0">
                          <a:solidFill>
                            <a:schemeClr val="bg1"/>
                          </a:solidFill>
                        </a:rPr>
                        <a:t>2021</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a:txBody>
                    <a:bodyPr/>
                    <a:lstStyle/>
                    <a:p>
                      <a:pPr algn="ctr"/>
                      <a:r>
                        <a:rPr lang="en-GB" sz="700" b="1" noProof="0" dirty="0">
                          <a:solidFill>
                            <a:schemeClr val="bg1"/>
                          </a:solidFill>
                        </a:rPr>
                        <a:t>2020</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fr-FR" sz="700" b="1" noProof="0" dirty="0">
                          <a:solidFill>
                            <a:schemeClr val="bg1"/>
                          </a:solidFill>
                        </a:rPr>
                        <a:t>2019 </a:t>
                      </a:r>
                      <a:endParaRPr lang="en-GB" sz="700" b="1" noProof="0" dirty="0">
                        <a:solidFill>
                          <a:schemeClr val="bg1"/>
                        </a:solidFill>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700" b="1" noProof="0" dirty="0">
                          <a:solidFill>
                            <a:schemeClr val="bg1"/>
                          </a:solidFill>
                        </a:rPr>
                        <a:t>2018</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700" b="1" noProof="0" dirty="0">
                          <a:solidFill>
                            <a:schemeClr val="bg1"/>
                          </a:solidFill>
                        </a:rPr>
                        <a:t>2017</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extLst>
                  <a:ext uri="{0D108BD9-81ED-4DB2-BD59-A6C34878D82A}">
                    <a16:rowId xmlns:a16="http://schemas.microsoft.com/office/drawing/2014/main" val="10001"/>
                  </a:ext>
                </a:extLst>
              </a:tr>
              <a:tr h="18230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1" kern="1200" noProof="0" dirty="0">
                          <a:solidFill>
                            <a:schemeClr val="tx1"/>
                          </a:solidFill>
                          <a:latin typeface="+mn-lt"/>
                          <a:ea typeface="+mn-ea"/>
                          <a:cs typeface="+mn-cs"/>
                        </a:rPr>
                        <a:t>3.75%</a:t>
                      </a: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1" kern="1200" noProof="0" dirty="0">
                          <a:solidFill>
                            <a:schemeClr val="tx1"/>
                          </a:solidFill>
                          <a:latin typeface="+mn-lt"/>
                          <a:ea typeface="+mn-ea"/>
                          <a:cs typeface="+mn-cs"/>
                        </a:rPr>
                        <a:t>-8.06%</a:t>
                      </a: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1" kern="1200" noProof="0" dirty="0">
                          <a:solidFill>
                            <a:schemeClr val="tx1"/>
                          </a:solidFill>
                          <a:latin typeface="+mn-lt"/>
                          <a:ea typeface="+mn-ea"/>
                          <a:cs typeface="+mn-cs"/>
                        </a:rPr>
                        <a:t>1.34%</a:t>
                      </a: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1" kern="1200" noProof="0" dirty="0">
                          <a:solidFill>
                            <a:schemeClr val="tx1"/>
                          </a:solidFill>
                          <a:latin typeface="+mn-lt"/>
                          <a:ea typeface="+mn-ea"/>
                          <a:cs typeface="+mn-cs"/>
                        </a:rPr>
                        <a:t>-6.40%</a:t>
                      </a: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ctr" latinLnBrk="0" hangingPunct="1"/>
                      <a:r>
                        <a:rPr lang="en-GB" sz="700" b="1" kern="1200" noProof="0" dirty="0">
                          <a:solidFill>
                            <a:schemeClr val="tx1"/>
                          </a:solidFill>
                          <a:latin typeface="+mn-lt"/>
                          <a:ea typeface="+mn-ea"/>
                          <a:cs typeface="+mn-cs"/>
                        </a:rPr>
                        <a:t>6.35%</a:t>
                      </a:r>
                      <a:endParaRPr lang="en-GB" sz="700" b="1" kern="1200" noProof="0" dirty="0">
                        <a:solidFill>
                          <a:schemeClr val="tx1"/>
                        </a:solidFill>
                        <a:latin typeface="Arial"/>
                        <a:ea typeface="+mn-ea"/>
                        <a:cs typeface="+mn-cs"/>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ctr" latinLnBrk="0" hangingPunct="1"/>
                      <a:r>
                        <a:rPr lang="en-GB" sz="700" b="1" kern="1200" noProof="0" dirty="0">
                          <a:solidFill>
                            <a:schemeClr val="tx1"/>
                          </a:solidFill>
                          <a:latin typeface="Arial"/>
                          <a:ea typeface="+mn-ea"/>
                          <a:cs typeface="+mn-cs"/>
                        </a:rPr>
                        <a:t>-4.45%</a:t>
                      </a: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ctr" latinLnBrk="0" hangingPunct="1"/>
                      <a:r>
                        <a:rPr lang="en-GB" sz="700" b="1" kern="1200" noProof="0" dirty="0">
                          <a:solidFill>
                            <a:schemeClr val="tx1"/>
                          </a:solidFill>
                          <a:latin typeface="Arial"/>
                          <a:ea typeface="+mn-ea"/>
                          <a:cs typeface="+mn-cs"/>
                        </a:rPr>
                        <a:t>1.79%</a:t>
                      </a: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bl>
          </a:graphicData>
        </a:graphic>
      </p:graphicFrame>
      <p:sp>
        <p:nvSpPr>
          <p:cNvPr id="5" name="Rectangle 4"/>
          <p:cNvSpPr/>
          <p:nvPr/>
        </p:nvSpPr>
        <p:spPr>
          <a:xfrm>
            <a:off x="2646218" y="160450"/>
            <a:ext cx="3228108" cy="230832"/>
          </a:xfrm>
          <a:prstGeom prst="rect">
            <a:avLst/>
          </a:prstGeom>
        </p:spPr>
        <p:txBody>
          <a:bodyPr wrap="square">
            <a:spAutoFit/>
          </a:bodyPr>
          <a:lstStyle/>
          <a:p>
            <a:pPr algn="r"/>
            <a:r>
              <a:rPr lang="en-IE" sz="900" b="1" dirty="0">
                <a:solidFill>
                  <a:schemeClr val="bg2">
                    <a:lumMod val="10000"/>
                  </a:schemeClr>
                </a:solidFill>
              </a:rPr>
              <a:t>Past performance does not predict future results</a:t>
            </a:r>
            <a:r>
              <a:rPr lang="en-IE" sz="900" dirty="0">
                <a:solidFill>
                  <a:schemeClr val="bg2">
                    <a:lumMod val="10000"/>
                  </a:schemeClr>
                </a:solidFill>
              </a:rPr>
              <a:t>. </a:t>
            </a:r>
            <a:endParaRPr lang="fr-FR" sz="900" dirty="0">
              <a:solidFill>
                <a:schemeClr val="bg2">
                  <a:lumMod val="10000"/>
                </a:schemeClr>
              </a:solidFill>
            </a:endParaRPr>
          </a:p>
        </p:txBody>
      </p:sp>
      <p:pic>
        <p:nvPicPr>
          <p:cNvPr id="6" name="Picture 5">
            <a:extLst>
              <a:ext uri="{FF2B5EF4-FFF2-40B4-BE49-F238E27FC236}">
                <a16:creationId xmlns:a16="http://schemas.microsoft.com/office/drawing/2014/main" id="{29CA87AE-01BF-4FE3-8C09-4274F83DB00E}"/>
              </a:ext>
            </a:extLst>
          </p:cNvPr>
          <p:cNvPicPr>
            <a:picLocks noChangeAspect="1"/>
          </p:cNvPicPr>
          <p:nvPr/>
        </p:nvPicPr>
        <p:blipFill>
          <a:blip r:embed="rId4"/>
          <a:stretch>
            <a:fillRect/>
          </a:stretch>
        </p:blipFill>
        <p:spPr>
          <a:xfrm>
            <a:off x="337845" y="1906522"/>
            <a:ext cx="5233796" cy="2135989"/>
          </a:xfrm>
          <a:prstGeom prst="rect">
            <a:avLst/>
          </a:prstGeom>
        </p:spPr>
      </p:pic>
    </p:spTree>
    <p:extLst>
      <p:ext uri="{BB962C8B-B14F-4D97-AF65-F5344CB8AC3E}">
        <p14:creationId xmlns:p14="http://schemas.microsoft.com/office/powerpoint/2010/main" val="968912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en-GB" dirty="0"/>
              <a:t>Amundi Funds Protect 90</a:t>
            </a:r>
          </a:p>
        </p:txBody>
      </p:sp>
      <p:sp>
        <p:nvSpPr>
          <p:cNvPr id="12" name="Espace réservé du pied de page 4"/>
          <p:cNvSpPr>
            <a:spLocks noGrp="1"/>
          </p:cNvSpPr>
          <p:nvPr>
            <p:ph type="ftr" sz="quarter" idx="11"/>
          </p:nvPr>
        </p:nvSpPr>
        <p:spPr/>
        <p:txBody>
          <a:bodyPr/>
          <a:lstStyle/>
          <a:p>
            <a:r>
              <a:rPr lang="en-US" dirty="0"/>
              <a:t>Marketing Communication For Professional Clients Only</a:t>
            </a:r>
            <a:endParaRPr lang="en-GB" dirty="0"/>
          </a:p>
        </p:txBody>
      </p:sp>
      <p:sp>
        <p:nvSpPr>
          <p:cNvPr id="4" name="Espace réservé du numéro de diapositive 3"/>
          <p:cNvSpPr>
            <a:spLocks noGrp="1"/>
          </p:cNvSpPr>
          <p:nvPr>
            <p:ph type="sldNum" sz="quarter" idx="12"/>
          </p:nvPr>
        </p:nvSpPr>
        <p:spPr/>
        <p:txBody>
          <a:bodyPr/>
          <a:lstStyle/>
          <a:p>
            <a:fld id="{2B1C6FFC-D040-034F-8B69-20295064E64D}" type="slidenum">
              <a:rPr lang="fr-FR" smtClean="0"/>
              <a:t>2</a:t>
            </a:fld>
            <a:endParaRPr lang="fr-FR" dirty="0"/>
          </a:p>
        </p:txBody>
      </p:sp>
      <p:sp>
        <p:nvSpPr>
          <p:cNvPr id="3" name="Text Placeholder 2">
            <a:extLst>
              <a:ext uri="{FF2B5EF4-FFF2-40B4-BE49-F238E27FC236}">
                <a16:creationId xmlns:a16="http://schemas.microsoft.com/office/drawing/2014/main" id="{6A0AC679-C413-4AD4-8B58-C9766257513B}"/>
              </a:ext>
            </a:extLst>
          </p:cNvPr>
          <p:cNvSpPr>
            <a:spLocks noGrp="1"/>
          </p:cNvSpPr>
          <p:nvPr>
            <p:ph type="body" sz="quarter" idx="13"/>
          </p:nvPr>
        </p:nvSpPr>
        <p:spPr/>
        <p:txBody>
          <a:bodyPr/>
          <a:lstStyle/>
          <a:p>
            <a:r>
              <a:rPr lang="fr-FR" dirty="0"/>
              <a:t>In short</a:t>
            </a:r>
          </a:p>
        </p:txBody>
      </p:sp>
      <p:sp>
        <p:nvSpPr>
          <p:cNvPr id="8" name="Text Placeholder 7"/>
          <p:cNvSpPr>
            <a:spLocks noGrp="1"/>
          </p:cNvSpPr>
          <p:nvPr>
            <p:ph type="body" sz="quarter" idx="14"/>
          </p:nvPr>
        </p:nvSpPr>
        <p:spPr>
          <a:xfrm>
            <a:off x="428399" y="4134645"/>
            <a:ext cx="8287200" cy="459000"/>
          </a:xfrm>
        </p:spPr>
        <p:txBody>
          <a:bodyPr/>
          <a:lstStyle/>
          <a:p>
            <a:pPr>
              <a:spcBef>
                <a:spcPts val="0"/>
              </a:spcBef>
            </a:pPr>
            <a:r>
              <a:rPr lang="en-US" dirty="0"/>
              <a:t>Source Amundi as at 28 June 2024. 1. The Fund does not offer a performance guarantee. 2. Diversification does not guarantee a profit or protect against a loss. Given for information purposes only. 3. Please see the </a:t>
            </a:r>
            <a:r>
              <a:rPr lang="en-US" dirty="0">
                <a:hlinkClick r:id="rId3"/>
              </a:rPr>
              <a:t>Prospectus</a:t>
            </a:r>
            <a:r>
              <a:rPr lang="en-US" dirty="0"/>
              <a:t> for complete information on the investment policy, objectives and strategy of the Fund. 4. Inception of the strategy in 2008. Please note opinions, estimates, views, forecasts, projections and statements of financial market trends are based on market conditions at the date of the publication, constitute our judgment and are subject to change without prior notice. There can be no guarantee they will be met. </a:t>
            </a:r>
            <a:endParaRPr lang="en-US" strike="sngStrike" dirty="0"/>
          </a:p>
        </p:txBody>
      </p:sp>
      <p:graphicFrame>
        <p:nvGraphicFramePr>
          <p:cNvPr id="10" name="Espace réservé du contenu 1"/>
          <p:cNvGraphicFramePr>
            <a:graphicFrameLocks/>
          </p:cNvGraphicFramePr>
          <p:nvPr>
            <p:extLst>
              <p:ext uri="{D42A27DB-BD31-4B8C-83A1-F6EECF244321}">
                <p14:modId xmlns:p14="http://schemas.microsoft.com/office/powerpoint/2010/main" val="3681802631"/>
              </p:ext>
            </p:extLst>
          </p:nvPr>
        </p:nvGraphicFramePr>
        <p:xfrm>
          <a:off x="428150" y="1059652"/>
          <a:ext cx="8287202" cy="3023566"/>
        </p:xfrm>
        <a:graphic>
          <a:graphicData uri="http://schemas.openxmlformats.org/drawingml/2006/table">
            <a:tbl>
              <a:tblPr firstRow="1">
                <a:tableStyleId>{C083E6E3-FA7D-4D7B-A595-EF9225AFEA82}</a:tableStyleId>
              </a:tblPr>
              <a:tblGrid>
                <a:gridCol w="1417683">
                  <a:extLst>
                    <a:ext uri="{9D8B030D-6E8A-4147-A177-3AD203B41FA5}">
                      <a16:colId xmlns:a16="http://schemas.microsoft.com/office/drawing/2014/main" val="20000"/>
                    </a:ext>
                  </a:extLst>
                </a:gridCol>
                <a:gridCol w="6869519">
                  <a:extLst>
                    <a:ext uri="{9D8B030D-6E8A-4147-A177-3AD203B41FA5}">
                      <a16:colId xmlns:a16="http://schemas.microsoft.com/office/drawing/2014/main" val="20001"/>
                    </a:ext>
                  </a:extLst>
                </a:gridCol>
              </a:tblGrid>
              <a:tr h="1119854">
                <a:tc>
                  <a:txBody>
                    <a:bodyPr/>
                    <a:lstStyle/>
                    <a:p>
                      <a:pPr marL="0" marR="0" lvl="0" indent="0" algn="l" defTabSz="914400" rtl="0" eaLnBrk="1" fontAlgn="base" latinLnBrk="0" hangingPunct="1">
                        <a:lnSpc>
                          <a:spcPct val="100000"/>
                        </a:lnSpc>
                        <a:spcBef>
                          <a:spcPct val="0"/>
                        </a:spcBef>
                        <a:spcAft>
                          <a:spcPts val="600"/>
                        </a:spcAft>
                        <a:buClrTx/>
                        <a:buSzTx/>
                        <a:buFont typeface="Wingdings" pitchFamily="2" charset="2"/>
                        <a:buNone/>
                        <a:tabLst/>
                      </a:pPr>
                      <a:r>
                        <a:rPr kumimoji="0" lang="en-GB" sz="1100" b="0" i="0" u="none" strike="noStrike" kern="1200" cap="none" normalizeH="0" baseline="0" dirty="0">
                          <a:ln>
                            <a:noFill/>
                          </a:ln>
                          <a:solidFill>
                            <a:schemeClr val="bg1"/>
                          </a:solidFill>
                          <a:effectLst/>
                          <a:latin typeface="Arial" charset="0"/>
                          <a:ea typeface="+mn-ea"/>
                          <a:cs typeface="Arial" charset="0"/>
                        </a:rPr>
                        <a:t>Why now?</a:t>
                      </a:r>
                    </a:p>
                  </a:txBody>
                  <a:tcPr marL="67540" marR="67540" marT="81004" marB="135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71450" marR="0" lvl="0" indent="-171450" algn="l" defTabSz="914355" rtl="0" eaLnBrk="1" fontAlgn="base" latinLnBrk="0" hangingPunct="1">
                        <a:lnSpc>
                          <a:spcPct val="100000"/>
                        </a:lnSpc>
                        <a:spcBef>
                          <a:spcPct val="0"/>
                        </a:spcBef>
                        <a:spcAft>
                          <a:spcPts val="600"/>
                        </a:spcAft>
                        <a:buClr>
                          <a:schemeClr val="accent1"/>
                        </a:buClr>
                        <a:buSzPct val="120000"/>
                        <a:buFont typeface="CambriaMath" charset="0"/>
                        <a:buChar char="⎯"/>
                        <a:tabLst/>
                        <a:defRPr/>
                      </a:pPr>
                      <a:r>
                        <a:rPr lang="en-US" sz="900" b="0" kern="1200" dirty="0">
                          <a:solidFill>
                            <a:schemeClr val="tx1"/>
                          </a:solidFill>
                          <a:latin typeface="+mn-lt"/>
                          <a:ea typeface="+mn-ea"/>
                          <a:cs typeface="+mn-cs"/>
                        </a:rPr>
                        <a:t>In an environment of low real rates, investors may need to take risks to achieve inflation-adjusted returns on their savings</a:t>
                      </a:r>
                    </a:p>
                    <a:p>
                      <a:pPr marL="171450" marR="0" lvl="0" indent="-171450" algn="l" defTabSz="914355" rtl="0" eaLnBrk="1" fontAlgn="base" latinLnBrk="0" hangingPunct="1">
                        <a:lnSpc>
                          <a:spcPct val="100000"/>
                        </a:lnSpc>
                        <a:spcBef>
                          <a:spcPct val="0"/>
                        </a:spcBef>
                        <a:spcAft>
                          <a:spcPts val="600"/>
                        </a:spcAft>
                        <a:buClr>
                          <a:schemeClr val="accent1"/>
                        </a:buClr>
                        <a:buSzPct val="120000"/>
                        <a:buFont typeface="CambriaMath" charset="0"/>
                        <a:buChar char="⎯"/>
                        <a:tabLst/>
                        <a:defRPr/>
                      </a:pPr>
                      <a:r>
                        <a:rPr lang="en-US" sz="900" b="0" kern="1200" noProof="0" dirty="0">
                          <a:solidFill>
                            <a:schemeClr val="tx1"/>
                          </a:solidFill>
                          <a:latin typeface="+mn-lt"/>
                          <a:ea typeface="+mn-ea"/>
                          <a:cs typeface="+mn-cs"/>
                        </a:rPr>
                        <a:t>Economic, financial and political uncertainty can make risk taking nowadays challenging </a:t>
                      </a:r>
                    </a:p>
                    <a:p>
                      <a:pPr marL="171450" marR="0" lvl="0" indent="-171450" algn="l" defTabSz="914355" rtl="0" eaLnBrk="1" fontAlgn="base" latinLnBrk="0" hangingPunct="1">
                        <a:lnSpc>
                          <a:spcPct val="100000"/>
                        </a:lnSpc>
                        <a:spcBef>
                          <a:spcPct val="0"/>
                        </a:spcBef>
                        <a:spcAft>
                          <a:spcPts val="600"/>
                        </a:spcAft>
                        <a:buClr>
                          <a:schemeClr val="accent1"/>
                        </a:buClr>
                        <a:buSzPct val="120000"/>
                        <a:buFont typeface="CambriaMath" charset="0"/>
                        <a:buChar char="⎯"/>
                        <a:tabLst/>
                        <a:defRPr/>
                      </a:pPr>
                      <a:r>
                        <a:rPr lang="en-US" sz="900" b="0" kern="1200" noProof="0" dirty="0">
                          <a:solidFill>
                            <a:schemeClr val="tx1"/>
                          </a:solidFill>
                          <a:latin typeface="+mn-lt"/>
                          <a:ea typeface="+mn-ea"/>
                          <a:cs typeface="+mn-cs"/>
                        </a:rPr>
                        <a:t>Amundi Funds Protect 90 belongs to a new generation of protected investments which seeks to adapt to </a:t>
                      </a:r>
                      <a:r>
                        <a:rPr lang="en-US" sz="900" b="0" kern="1200" dirty="0">
                          <a:solidFill>
                            <a:schemeClr val="tx1"/>
                          </a:solidFill>
                          <a:latin typeface="+mn-lt"/>
                          <a:ea typeface="+mn-ea"/>
                          <a:cs typeface="+mn-cs"/>
                        </a:rPr>
                        <a:t>many market conditions with the double objective of seeking performance and partially protecting savings</a:t>
                      </a:r>
                      <a:r>
                        <a:rPr lang="en-US" altLang="fr-FR" sz="900" b="0" kern="1200" baseline="30000" dirty="0">
                          <a:solidFill>
                            <a:schemeClr val="tx1"/>
                          </a:solidFill>
                          <a:latin typeface="+mn-lt"/>
                          <a:ea typeface="+mn-ea"/>
                          <a:cs typeface="+mn-cs"/>
                        </a:rPr>
                        <a:t>1</a:t>
                      </a:r>
                      <a:endParaRPr lang="en-US" sz="900" b="0" kern="1200" baseline="30000" dirty="0">
                        <a:solidFill>
                          <a:schemeClr val="tx1"/>
                        </a:solidFill>
                        <a:latin typeface="+mn-lt"/>
                        <a:ea typeface="+mn-ea"/>
                        <a:cs typeface="+mn-cs"/>
                      </a:endParaRPr>
                    </a:p>
                  </a:txBody>
                  <a:tcPr marL="67540" marR="67540" marT="81004" marB="135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986668">
                <a:tc>
                  <a:txBody>
                    <a:bodyPr/>
                    <a:lstStyle/>
                    <a:p>
                      <a:pPr marL="0" marR="0" lvl="0" indent="0" algn="l" defTabSz="914400" rtl="0" eaLnBrk="1" fontAlgn="base" latinLnBrk="0" hangingPunct="1">
                        <a:lnSpc>
                          <a:spcPct val="100000"/>
                        </a:lnSpc>
                        <a:spcBef>
                          <a:spcPct val="0"/>
                        </a:spcBef>
                        <a:spcAft>
                          <a:spcPts val="600"/>
                        </a:spcAft>
                        <a:buClrTx/>
                        <a:buSzTx/>
                        <a:buFont typeface="Wingdings" pitchFamily="2" charset="2"/>
                        <a:buNone/>
                        <a:tabLst/>
                      </a:pPr>
                      <a:r>
                        <a:rPr kumimoji="0" lang="en-GB" sz="1100" b="0" i="0" u="none" strike="noStrike" kern="1200" cap="none" normalizeH="0" baseline="0" dirty="0">
                          <a:ln>
                            <a:noFill/>
                          </a:ln>
                          <a:solidFill>
                            <a:schemeClr val="bg1"/>
                          </a:solidFill>
                          <a:effectLst/>
                          <a:latin typeface="Arial" charset="0"/>
                          <a:ea typeface="+mn-ea"/>
                          <a:cs typeface="Arial" charset="0"/>
                        </a:rPr>
                        <a:t>Why this fund?</a:t>
                      </a:r>
                    </a:p>
                  </a:txBody>
                  <a:tcPr marL="67540" marR="67540" marT="81004" marB="135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483"/>
                    </a:solidFill>
                  </a:tcPr>
                </a:tc>
                <a:tc>
                  <a:txBody>
                    <a:bodyPr/>
                    <a:lstStyle/>
                    <a:p>
                      <a:pPr marL="171450" marR="0" lvl="0" indent="-171450" algn="l" defTabSz="914355" rtl="0" eaLnBrk="1" fontAlgn="base" latinLnBrk="0" hangingPunct="1">
                        <a:lnSpc>
                          <a:spcPct val="100000"/>
                        </a:lnSpc>
                        <a:spcBef>
                          <a:spcPct val="0"/>
                        </a:spcBef>
                        <a:spcAft>
                          <a:spcPts val="600"/>
                        </a:spcAft>
                        <a:buClr>
                          <a:schemeClr val="accent1"/>
                        </a:buClr>
                        <a:buSzPct val="120000"/>
                        <a:buFont typeface="CambriaMath" charset="0"/>
                        <a:buChar char="⎯"/>
                        <a:tabLst/>
                        <a:defRPr/>
                      </a:pPr>
                      <a:r>
                        <a:rPr lang="en-GB" sz="900" b="0" kern="1200" dirty="0">
                          <a:solidFill>
                            <a:srgbClr val="005483"/>
                          </a:solidFill>
                          <a:latin typeface="+mn-lt"/>
                          <a:ea typeface="+mn-ea"/>
                          <a:cs typeface="+mn-cs"/>
                        </a:rPr>
                        <a:t>To reconcile what we consider to be two of the main expectations of investors: </a:t>
                      </a:r>
                    </a:p>
                    <a:p>
                      <a:pPr marL="449263" marR="0" lvl="1" indent="-171450" algn="l" defTabSz="914355" rtl="0" eaLnBrk="1" fontAlgn="base" latinLnBrk="0" hangingPunct="1">
                        <a:lnSpc>
                          <a:spcPct val="100000"/>
                        </a:lnSpc>
                        <a:spcBef>
                          <a:spcPct val="0"/>
                        </a:spcBef>
                        <a:spcAft>
                          <a:spcPts val="600"/>
                        </a:spcAft>
                        <a:buClr>
                          <a:schemeClr val="accent1"/>
                        </a:buClr>
                        <a:buSzPct val="120000"/>
                        <a:buFont typeface="Arial" panose="020B0604020202020204" pitchFamily="34" charset="0"/>
                        <a:buChar char="•"/>
                        <a:tabLst/>
                        <a:defRPr/>
                      </a:pPr>
                      <a:r>
                        <a:rPr lang="en-GB" sz="900" b="0" kern="1200" dirty="0">
                          <a:solidFill>
                            <a:srgbClr val="005483"/>
                          </a:solidFill>
                          <a:latin typeface="+mn-lt"/>
                          <a:ea typeface="+mn-ea"/>
                          <a:cs typeface="+mn-cs"/>
                        </a:rPr>
                        <a:t>A search for performance with an active and flexible investment strategy within a wide and diversified</a:t>
                      </a:r>
                      <a:r>
                        <a:rPr lang="en-GB" altLang="fr-FR" sz="900" b="0" kern="1200" baseline="30000" noProof="0" dirty="0">
                          <a:solidFill>
                            <a:srgbClr val="005483"/>
                          </a:solidFill>
                          <a:latin typeface="+mn-lt"/>
                          <a:ea typeface="+mn-ea"/>
                          <a:cs typeface="+mn-cs"/>
                        </a:rPr>
                        <a:t>2</a:t>
                      </a:r>
                      <a:r>
                        <a:rPr lang="en-GB" sz="900" b="0" kern="1200" dirty="0">
                          <a:solidFill>
                            <a:srgbClr val="005483"/>
                          </a:solidFill>
                          <a:latin typeface="+mn-lt"/>
                          <a:ea typeface="+mn-ea"/>
                          <a:cs typeface="+mn-cs"/>
                        </a:rPr>
                        <a:t> investment universe</a:t>
                      </a:r>
                    </a:p>
                    <a:p>
                      <a:pPr marL="449263" marR="0" lvl="1" indent="-171450" algn="l" defTabSz="914355" rtl="0" eaLnBrk="1" fontAlgn="base" latinLnBrk="0" hangingPunct="1">
                        <a:lnSpc>
                          <a:spcPct val="100000"/>
                        </a:lnSpc>
                        <a:spcBef>
                          <a:spcPct val="0"/>
                        </a:spcBef>
                        <a:spcAft>
                          <a:spcPts val="600"/>
                        </a:spcAft>
                        <a:buClr>
                          <a:schemeClr val="accent1"/>
                        </a:buClr>
                        <a:buSzPct val="120000"/>
                        <a:buFont typeface="Arial" panose="020B0604020202020204" pitchFamily="34" charset="0"/>
                        <a:buChar char="•"/>
                        <a:tabLst/>
                        <a:defRPr/>
                      </a:pPr>
                      <a:r>
                        <a:rPr lang="en-GB" sz="900" b="0" kern="1200" dirty="0">
                          <a:solidFill>
                            <a:srgbClr val="005483"/>
                          </a:solidFill>
                          <a:latin typeface="+mn-lt"/>
                          <a:ea typeface="+mn-ea"/>
                          <a:cs typeface="+mn-cs"/>
                        </a:rPr>
                        <a:t>A permanent partial capital protection</a:t>
                      </a:r>
                      <a:r>
                        <a:rPr lang="en-US" altLang="fr-FR" sz="900" b="0" kern="1200" baseline="30000" noProof="0" dirty="0">
                          <a:solidFill>
                            <a:srgbClr val="005483"/>
                          </a:solidFill>
                          <a:latin typeface="+mn-lt"/>
                          <a:ea typeface="+mn-ea"/>
                          <a:cs typeface="+mn-cs"/>
                        </a:rPr>
                        <a:t>3</a:t>
                      </a:r>
                      <a:r>
                        <a:rPr lang="en-GB" sz="900" b="0" kern="1200" dirty="0">
                          <a:solidFill>
                            <a:srgbClr val="005483"/>
                          </a:solidFill>
                          <a:latin typeface="+mn-lt"/>
                          <a:ea typeface="+mn-ea"/>
                          <a:cs typeface="+mn-cs"/>
                        </a:rPr>
                        <a:t>, explicitly guaranteed (by Amundi SA, the “Guarantor”) (A+ Fitch Ratings)</a:t>
                      </a:r>
                    </a:p>
                  </a:txBody>
                  <a:tcPr marL="67540" marR="67540" marT="81004" marB="135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890478">
                <a:tc>
                  <a:txBody>
                    <a:bodyPr/>
                    <a:lstStyle/>
                    <a:p>
                      <a:pPr marL="0" marR="0" lvl="0" indent="0" algn="l" defTabSz="914400" rtl="0" eaLnBrk="1" fontAlgn="base" latinLnBrk="0" hangingPunct="1">
                        <a:lnSpc>
                          <a:spcPct val="100000"/>
                        </a:lnSpc>
                        <a:spcBef>
                          <a:spcPct val="0"/>
                        </a:spcBef>
                        <a:spcAft>
                          <a:spcPts val="600"/>
                        </a:spcAft>
                        <a:buClrTx/>
                        <a:buSzTx/>
                        <a:buFont typeface="Wingdings" pitchFamily="2" charset="2"/>
                        <a:buNone/>
                        <a:tabLst/>
                      </a:pPr>
                      <a:r>
                        <a:rPr kumimoji="0" lang="en-GB" sz="1100" b="0" i="0" u="none" strike="noStrike" kern="1200" cap="none" normalizeH="0" baseline="0" dirty="0">
                          <a:ln>
                            <a:noFill/>
                          </a:ln>
                          <a:solidFill>
                            <a:schemeClr val="bg1"/>
                          </a:solidFill>
                          <a:effectLst/>
                          <a:latin typeface="Arial" charset="0"/>
                          <a:ea typeface="+mn-ea"/>
                          <a:cs typeface="Arial" charset="0"/>
                        </a:rPr>
                        <a:t>Why </a:t>
                      </a:r>
                      <a:r>
                        <a:rPr kumimoji="0" lang="en-GB" sz="1100" b="0" i="0" u="none" strike="noStrike" kern="1200" cap="none" normalizeH="0" baseline="0" dirty="0" err="1">
                          <a:ln>
                            <a:noFill/>
                          </a:ln>
                          <a:solidFill>
                            <a:schemeClr val="bg1"/>
                          </a:solidFill>
                          <a:effectLst/>
                          <a:latin typeface="Arial" charset="0"/>
                          <a:ea typeface="+mn-ea"/>
                          <a:cs typeface="Arial" charset="0"/>
                        </a:rPr>
                        <a:t>Amundi</a:t>
                      </a:r>
                      <a:r>
                        <a:rPr kumimoji="0" lang="en-GB" sz="1100" b="0" i="0" u="none" strike="noStrike" kern="1200" cap="none" normalizeH="0" baseline="0" dirty="0">
                          <a:ln>
                            <a:noFill/>
                          </a:ln>
                          <a:solidFill>
                            <a:schemeClr val="bg1"/>
                          </a:solidFill>
                          <a:effectLst/>
                          <a:latin typeface="Arial" charset="0"/>
                          <a:ea typeface="+mn-ea"/>
                          <a:cs typeface="Arial" charset="0"/>
                        </a:rPr>
                        <a:t>?</a:t>
                      </a:r>
                    </a:p>
                  </a:txBody>
                  <a:tcPr marL="67540" marR="67540" marT="81004" marB="135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a:txBody>
                    <a:bodyPr/>
                    <a:lstStyle/>
                    <a:p>
                      <a:pPr marL="171450" marR="0" lvl="0" indent="-171450" algn="l" defTabSz="914355" rtl="0" eaLnBrk="1" fontAlgn="base" latinLnBrk="0" hangingPunct="1">
                        <a:lnSpc>
                          <a:spcPct val="100000"/>
                        </a:lnSpc>
                        <a:spcBef>
                          <a:spcPct val="0"/>
                        </a:spcBef>
                        <a:spcAft>
                          <a:spcPts val="600"/>
                        </a:spcAft>
                        <a:buClr>
                          <a:schemeClr val="accent1"/>
                        </a:buClr>
                        <a:buSzPct val="120000"/>
                        <a:buFont typeface="CambriaMath" charset="0"/>
                        <a:buChar char="⎯"/>
                        <a:tabLst/>
                        <a:defRPr/>
                      </a:pPr>
                      <a:r>
                        <a:rPr lang="en-US" sz="900" b="0" kern="1200" dirty="0">
                          <a:solidFill>
                            <a:srgbClr val="0073A3"/>
                          </a:solidFill>
                          <a:latin typeface="+mn-lt"/>
                          <a:ea typeface="+mn-ea"/>
                          <a:cs typeface="+mn-cs"/>
                        </a:rPr>
                        <a:t>The fund brings together the expertise of two well-established and highly experienced teams </a:t>
                      </a:r>
                      <a:r>
                        <a:rPr lang="en-GB" sz="900" b="0" kern="1200" dirty="0">
                          <a:solidFill>
                            <a:srgbClr val="0073A3"/>
                          </a:solidFill>
                          <a:latin typeface="+mn-lt"/>
                          <a:ea typeface="+mn-ea"/>
                          <a:cs typeface="+mn-cs"/>
                        </a:rPr>
                        <a:t>within </a:t>
                      </a:r>
                      <a:r>
                        <a:rPr lang="en-GB" sz="900" b="0" kern="1200" dirty="0" err="1">
                          <a:solidFill>
                            <a:srgbClr val="0073A3"/>
                          </a:solidFill>
                          <a:latin typeface="+mn-lt"/>
                          <a:ea typeface="+mn-ea"/>
                          <a:cs typeface="+mn-cs"/>
                        </a:rPr>
                        <a:t>Amundi</a:t>
                      </a:r>
                      <a:r>
                        <a:rPr lang="en-GB" sz="900" b="0" kern="1200" dirty="0">
                          <a:solidFill>
                            <a:srgbClr val="0073A3"/>
                          </a:solidFill>
                          <a:latin typeface="+mn-lt"/>
                          <a:ea typeface="+mn-ea"/>
                          <a:cs typeface="+mn-cs"/>
                        </a:rPr>
                        <a:t>: multi-asset and structured solutions</a:t>
                      </a:r>
                    </a:p>
                    <a:p>
                      <a:pPr marL="171450" marR="0" lvl="0" indent="-171450" algn="l" defTabSz="914355" rtl="0" eaLnBrk="1" fontAlgn="base" latinLnBrk="0" hangingPunct="1">
                        <a:lnSpc>
                          <a:spcPct val="100000"/>
                        </a:lnSpc>
                        <a:spcBef>
                          <a:spcPct val="0"/>
                        </a:spcBef>
                        <a:spcAft>
                          <a:spcPts val="600"/>
                        </a:spcAft>
                        <a:buClr>
                          <a:schemeClr val="accent1"/>
                        </a:buClr>
                        <a:buSzPct val="120000"/>
                        <a:buFont typeface="CambriaMath" charset="0"/>
                        <a:buChar char="⎯"/>
                        <a:tabLst/>
                        <a:defRPr/>
                      </a:pPr>
                      <a:r>
                        <a:rPr lang="en-GB" sz="900" b="0" kern="1200" dirty="0">
                          <a:solidFill>
                            <a:srgbClr val="0073A3"/>
                          </a:solidFill>
                          <a:latin typeface="+mn-lt"/>
                          <a:ea typeface="+mn-ea"/>
                          <a:cs typeface="+mn-cs"/>
                        </a:rPr>
                        <a:t>A long and proven track-record of the strategy</a:t>
                      </a:r>
                      <a:r>
                        <a:rPr lang="en-GB" sz="900" b="0" kern="1200" baseline="30000" dirty="0">
                          <a:solidFill>
                            <a:srgbClr val="0073A3"/>
                          </a:solidFill>
                          <a:latin typeface="+mn-lt"/>
                          <a:ea typeface="+mn-ea"/>
                          <a:cs typeface="+mn-cs"/>
                        </a:rPr>
                        <a:t>4</a:t>
                      </a:r>
                    </a:p>
                    <a:p>
                      <a:pPr marL="171450" marR="0" lvl="0" indent="-171450" algn="l" defTabSz="914355" rtl="0" eaLnBrk="1" fontAlgn="base" latinLnBrk="0" hangingPunct="1">
                        <a:lnSpc>
                          <a:spcPct val="100000"/>
                        </a:lnSpc>
                        <a:spcBef>
                          <a:spcPct val="0"/>
                        </a:spcBef>
                        <a:spcAft>
                          <a:spcPts val="600"/>
                        </a:spcAft>
                        <a:buClr>
                          <a:schemeClr val="accent1"/>
                        </a:buClr>
                        <a:buSzPct val="120000"/>
                        <a:buFont typeface="CambriaMath" charset="0"/>
                        <a:buChar char="⎯"/>
                        <a:tabLst/>
                        <a:defRPr/>
                      </a:pPr>
                      <a:r>
                        <a:rPr lang="en-GB" sz="900" b="0" kern="1200" dirty="0">
                          <a:solidFill>
                            <a:srgbClr val="0073A3"/>
                          </a:solidFill>
                          <a:latin typeface="+mn-lt"/>
                          <a:ea typeface="+mn-ea"/>
                          <a:cs typeface="+mn-cs"/>
                        </a:rPr>
                        <a:t>A successful worldwide distribution of the strategy</a:t>
                      </a:r>
                    </a:p>
                  </a:txBody>
                  <a:tcPr marL="67540" marR="67540" marT="81004" marB="135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67435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a:t>Key figures - asset allocation</a:t>
            </a:r>
            <a:r>
              <a:rPr lang="en-US" altLang="fr-FR" dirty="0">
                <a:latin typeface="Calibri" panose="020F0502020204030204" pitchFamily="34" charset="0"/>
                <a:cs typeface="Calibri" panose="020F0502020204030204" pitchFamily="34" charset="0"/>
              </a:rPr>
              <a:t>¹</a:t>
            </a:r>
            <a:endParaRPr lang="en-US" dirty="0"/>
          </a:p>
        </p:txBody>
      </p:sp>
      <p:sp>
        <p:nvSpPr>
          <p:cNvPr id="10" name="Espace réservé du pied de page 4"/>
          <p:cNvSpPr>
            <a:spLocks noGrp="1"/>
          </p:cNvSpPr>
          <p:nvPr>
            <p:ph type="ftr" sz="quarter" idx="11"/>
          </p:nvPr>
        </p:nvSpPr>
        <p:spPr/>
        <p:txBody>
          <a:bodyPr/>
          <a:lstStyle/>
          <a:p>
            <a:r>
              <a:rPr lang="en-US" dirty="0"/>
              <a:t>Marketing Communication For Professional Clients Only</a:t>
            </a:r>
            <a:endParaRPr lang="en-GB" dirty="0"/>
          </a:p>
        </p:txBody>
      </p:sp>
      <p:sp>
        <p:nvSpPr>
          <p:cNvPr id="7" name="Espace réservé du numéro de diapositive 6"/>
          <p:cNvSpPr>
            <a:spLocks noGrp="1"/>
          </p:cNvSpPr>
          <p:nvPr>
            <p:ph type="sldNum" sz="quarter" idx="12"/>
          </p:nvPr>
        </p:nvSpPr>
        <p:spPr/>
        <p:txBody>
          <a:bodyPr/>
          <a:lstStyle/>
          <a:p>
            <a:pPr rtl="0"/>
            <a:fld id="{C12E7156-0CA6-462A-9A46-AEFB5E440988}" type="slidenum">
              <a:rPr lang="fr-FR" smtClean="0"/>
              <a:pPr rtl="0"/>
              <a:t>20</a:t>
            </a:fld>
            <a:endParaRPr lang="fr-FR" dirty="0"/>
          </a:p>
        </p:txBody>
      </p:sp>
      <p:sp>
        <p:nvSpPr>
          <p:cNvPr id="6" name="Text Placeholder 5">
            <a:extLst>
              <a:ext uri="{FF2B5EF4-FFF2-40B4-BE49-F238E27FC236}">
                <a16:creationId xmlns:a16="http://schemas.microsoft.com/office/drawing/2014/main" id="{5CF29711-D7E5-48C3-AB51-3521ABD283CE}"/>
              </a:ext>
            </a:extLst>
          </p:cNvPr>
          <p:cNvSpPr>
            <a:spLocks noGrp="1"/>
          </p:cNvSpPr>
          <p:nvPr>
            <p:ph type="body" sz="quarter" idx="13"/>
          </p:nvPr>
        </p:nvSpPr>
        <p:spPr/>
        <p:txBody>
          <a:bodyPr/>
          <a:lstStyle/>
          <a:p>
            <a:r>
              <a:rPr lang="fr-FR" dirty="0"/>
              <a:t>28 June 2024</a:t>
            </a:r>
          </a:p>
        </p:txBody>
      </p:sp>
      <p:sp>
        <p:nvSpPr>
          <p:cNvPr id="14" name="Espace réservé du texte 3"/>
          <p:cNvSpPr>
            <a:spLocks noGrp="1"/>
          </p:cNvSpPr>
          <p:nvPr>
            <p:ph type="body" sz="quarter" idx="14"/>
          </p:nvPr>
        </p:nvSpPr>
        <p:spPr/>
        <p:txBody>
          <a:bodyPr/>
          <a:lstStyle/>
          <a:p>
            <a:pPr>
              <a:spcBef>
                <a:spcPts val="0"/>
              </a:spcBef>
            </a:pPr>
            <a:r>
              <a:rPr lang="fr-FR" dirty="0"/>
              <a:t>Data: Amundi. Figures as of</a:t>
            </a:r>
            <a:r>
              <a:rPr lang="en-US" dirty="0"/>
              <a:t> 28/06/2024</a:t>
            </a:r>
            <a:r>
              <a:rPr lang="fr-FR" dirty="0"/>
              <a:t>. </a:t>
            </a:r>
            <a:r>
              <a:rPr lang="en-US" dirty="0"/>
              <a:t>Given for illustrative purposes only. 1. </a:t>
            </a:r>
            <a:r>
              <a:rPr lang="en-US" altLang="fr-FR" dirty="0"/>
              <a:t>The portfolio is actively managed. Sector and asset allocations will vary over other periods and do not reflect a commitment to an investment policy or sector. Individual figures may not total due to rounding. </a:t>
            </a:r>
          </a:p>
        </p:txBody>
      </p:sp>
      <p:sp>
        <p:nvSpPr>
          <p:cNvPr id="12" name="ZoneTexte 17"/>
          <p:cNvSpPr txBox="1"/>
          <p:nvPr/>
        </p:nvSpPr>
        <p:spPr>
          <a:xfrm>
            <a:off x="1411684" y="3770214"/>
            <a:ext cx="1576307" cy="207749"/>
          </a:xfrm>
          <a:prstGeom prst="rect">
            <a:avLst/>
          </a:prstGeom>
          <a:solidFill>
            <a:schemeClr val="bg2"/>
          </a:solidFill>
          <a:effectLst/>
        </p:spPr>
        <p:txBody>
          <a:bodyPr wrap="square" rtlCol="0">
            <a:spAutoFit/>
          </a:bodyPr>
          <a:lstStyle/>
          <a:p>
            <a:pPr marL="64294" algn="ctr"/>
            <a:r>
              <a:rPr lang="fr-FR" sz="750" dirty="0">
                <a:solidFill>
                  <a:schemeClr val="accent2"/>
                </a:solidFill>
              </a:rPr>
              <a:t>Portfolio duration 3.9</a:t>
            </a:r>
          </a:p>
        </p:txBody>
      </p:sp>
      <p:pic>
        <p:nvPicPr>
          <p:cNvPr id="3" name="Picture 2">
            <a:extLst>
              <a:ext uri="{FF2B5EF4-FFF2-40B4-BE49-F238E27FC236}">
                <a16:creationId xmlns:a16="http://schemas.microsoft.com/office/drawing/2014/main" id="{6E673838-3F12-4065-BA61-72D1A660F20B}"/>
              </a:ext>
            </a:extLst>
          </p:cNvPr>
          <p:cNvPicPr>
            <a:picLocks noChangeAspect="1"/>
          </p:cNvPicPr>
          <p:nvPr/>
        </p:nvPicPr>
        <p:blipFill rotWithShape="1">
          <a:blip r:embed="rId3"/>
          <a:srcRect l="21658" r="24503" b="14347"/>
          <a:stretch/>
        </p:blipFill>
        <p:spPr>
          <a:xfrm>
            <a:off x="972874" y="967906"/>
            <a:ext cx="2272146" cy="2494758"/>
          </a:xfrm>
          <a:prstGeom prst="rect">
            <a:avLst/>
          </a:prstGeom>
        </p:spPr>
      </p:pic>
      <p:pic>
        <p:nvPicPr>
          <p:cNvPr id="4" name="Picture 3">
            <a:extLst>
              <a:ext uri="{FF2B5EF4-FFF2-40B4-BE49-F238E27FC236}">
                <a16:creationId xmlns:a16="http://schemas.microsoft.com/office/drawing/2014/main" id="{C72CDEDC-384C-4D5E-ADFB-D4A97BED6007}"/>
              </a:ext>
            </a:extLst>
          </p:cNvPr>
          <p:cNvPicPr>
            <a:picLocks noChangeAspect="1"/>
          </p:cNvPicPr>
          <p:nvPr/>
        </p:nvPicPr>
        <p:blipFill>
          <a:blip r:embed="rId4"/>
          <a:stretch>
            <a:fillRect/>
          </a:stretch>
        </p:blipFill>
        <p:spPr>
          <a:xfrm>
            <a:off x="3971275" y="375179"/>
            <a:ext cx="4988865" cy="4064562"/>
          </a:xfrm>
          <a:prstGeom prst="rect">
            <a:avLst/>
          </a:prstGeom>
        </p:spPr>
      </p:pic>
    </p:spTree>
    <p:extLst>
      <p:ext uri="{BB962C8B-B14F-4D97-AF65-F5344CB8AC3E}">
        <p14:creationId xmlns:p14="http://schemas.microsoft.com/office/powerpoint/2010/main" val="2567811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en-IE" dirty="0"/>
              <a:t>Amundi Funds Protect 90</a:t>
            </a:r>
          </a:p>
        </p:txBody>
      </p:sp>
      <p:sp>
        <p:nvSpPr>
          <p:cNvPr id="3" name="Text Placeholder 2"/>
          <p:cNvSpPr>
            <a:spLocks noGrp="1"/>
          </p:cNvSpPr>
          <p:nvPr>
            <p:ph type="body" sz="quarter" idx="4294967295"/>
          </p:nvPr>
        </p:nvSpPr>
        <p:spPr>
          <a:xfrm>
            <a:off x="426341" y="4478876"/>
            <a:ext cx="8286750" cy="135000"/>
          </a:xfrm>
        </p:spPr>
        <p:txBody>
          <a:bodyPr/>
          <a:lstStyle/>
          <a:p>
            <a:pPr marL="6350" indent="0">
              <a:buNone/>
            </a:pPr>
            <a:r>
              <a:rPr lang="en-IE" sz="700" dirty="0">
                <a:solidFill>
                  <a:srgbClr val="005483"/>
                </a:solidFill>
              </a:rPr>
              <a:t>Source: Amundi Funds Protect 90 as at 28 June 2024. Descriptions of the risks associated with the Sub-Fund are provided in the </a:t>
            </a:r>
            <a:r>
              <a:rPr lang="en-IE" sz="700" dirty="0">
                <a:solidFill>
                  <a:srgbClr val="005483"/>
                </a:solidFill>
                <a:hlinkClick r:id="rId3">
                  <a:extLst>
                    <a:ext uri="{A12FA001-AC4F-418D-AE19-62706E023703}">
                      <ahyp:hlinkClr xmlns:ahyp="http://schemas.microsoft.com/office/drawing/2018/hyperlinkcolor" val="tx"/>
                    </a:ext>
                  </a:extLst>
                </a:hlinkClick>
              </a:rPr>
              <a:t>Prospectus</a:t>
            </a:r>
            <a:r>
              <a:rPr lang="en-IE" sz="700" dirty="0">
                <a:solidFill>
                  <a:srgbClr val="005483"/>
                </a:solidFill>
              </a:rPr>
              <a:t>. </a:t>
            </a:r>
          </a:p>
        </p:txBody>
      </p:sp>
      <p:sp>
        <p:nvSpPr>
          <p:cNvPr id="13" name="Espace réservé du numéro de diapositive 4"/>
          <p:cNvSpPr>
            <a:spLocks noGrp="1"/>
          </p:cNvSpPr>
          <p:nvPr>
            <p:ph type="sldNum" sz="quarter" idx="12"/>
          </p:nvPr>
        </p:nvSpPr>
        <p:spPr/>
        <p:txBody>
          <a:bodyPr/>
          <a:lstStyle/>
          <a:p>
            <a:fld id="{C12E7156-0CA6-462A-9A46-AEFB5E440988}" type="slidenum">
              <a:rPr lang="en-US" smtClean="0"/>
              <a:pPr/>
              <a:t>21</a:t>
            </a:fld>
            <a:endParaRPr lang="en-US" dirty="0"/>
          </a:p>
        </p:txBody>
      </p:sp>
      <p:sp>
        <p:nvSpPr>
          <p:cNvPr id="14" name="Text Placeholder 4"/>
          <p:cNvSpPr>
            <a:spLocks noGrp="1"/>
          </p:cNvSpPr>
          <p:nvPr>
            <p:ph type="body" sz="quarter" idx="13"/>
          </p:nvPr>
        </p:nvSpPr>
        <p:spPr/>
        <p:txBody>
          <a:bodyPr/>
          <a:lstStyle/>
          <a:p>
            <a:r>
              <a:rPr lang="en-IE" b="1" dirty="0"/>
              <a:t>Main Risks</a:t>
            </a:r>
          </a:p>
        </p:txBody>
      </p:sp>
      <p:sp>
        <p:nvSpPr>
          <p:cNvPr id="9" name="Rectangle 8"/>
          <p:cNvSpPr/>
          <p:nvPr/>
        </p:nvSpPr>
        <p:spPr>
          <a:xfrm>
            <a:off x="1146875" y="3382375"/>
            <a:ext cx="6444553" cy="646331"/>
          </a:xfrm>
          <a:prstGeom prst="rect">
            <a:avLst/>
          </a:prstGeom>
        </p:spPr>
        <p:txBody>
          <a:bodyPr wrap="square">
            <a:spAutoFit/>
          </a:bodyPr>
          <a:lstStyle/>
          <a:p>
            <a:pPr algn="just"/>
            <a:r>
              <a:rPr lang="en-IE" sz="900" b="1" dirty="0">
                <a:solidFill>
                  <a:schemeClr val="bg2">
                    <a:lumMod val="10000"/>
                  </a:schemeClr>
                </a:solidFill>
              </a:rPr>
              <a:t>All investments involve risks and the value of investments may go down as well as up. The risk information in this slide is intended to give an idea of the main and material risks associated with this sub-fund. Any of these risks could cause the sub-fund to lose money, to perform less well than similar investments, to experience high volatility (ups and downs in NAV), or to fail to meet its objective over any period of time. </a:t>
            </a:r>
            <a:endParaRPr lang="en-US" sz="900" b="1" dirty="0">
              <a:solidFill>
                <a:schemeClr val="bg2">
                  <a:lumMod val="10000"/>
                </a:schemeClr>
              </a:solidFill>
            </a:endParaRPr>
          </a:p>
        </p:txBody>
      </p:sp>
      <p:sp>
        <p:nvSpPr>
          <p:cNvPr id="17" name="Rectangle 16"/>
          <p:cNvSpPr/>
          <p:nvPr/>
        </p:nvSpPr>
        <p:spPr>
          <a:xfrm>
            <a:off x="1069383" y="1195293"/>
            <a:ext cx="6858000" cy="1938992"/>
          </a:xfrm>
          <a:prstGeom prst="rect">
            <a:avLst/>
          </a:prstGeom>
        </p:spPr>
        <p:txBody>
          <a:bodyPr wrap="square" numCol="2">
            <a:spAutoFit/>
          </a:bodyPr>
          <a:lstStyle/>
          <a:p>
            <a:pPr marL="214313" indent="-214313">
              <a:buFont typeface="Arial" panose="020B0604020202020204" pitchFamily="34" charset="0"/>
              <a:buChar char="•"/>
            </a:pPr>
            <a:r>
              <a:rPr lang="en-US" sz="1200" dirty="0"/>
              <a:t>Counterparty </a:t>
            </a:r>
          </a:p>
          <a:p>
            <a:pPr marL="214313" indent="-214313">
              <a:buFont typeface="Arial" panose="020B0604020202020204" pitchFamily="34" charset="0"/>
              <a:buChar char="•"/>
            </a:pPr>
            <a:r>
              <a:rPr lang="en-US" sz="1200" dirty="0"/>
              <a:t>Credit</a:t>
            </a:r>
          </a:p>
          <a:p>
            <a:pPr marL="214313" indent="-214313">
              <a:buFont typeface="Arial" panose="020B0604020202020204" pitchFamily="34" charset="0"/>
              <a:buChar char="•"/>
            </a:pPr>
            <a:r>
              <a:rPr lang="en-US" sz="1200" dirty="0"/>
              <a:t>Currency</a:t>
            </a:r>
          </a:p>
          <a:p>
            <a:pPr marL="214313" indent="-214313">
              <a:buFont typeface="Arial" panose="020B0604020202020204" pitchFamily="34" charset="0"/>
              <a:buChar char="•"/>
            </a:pPr>
            <a:r>
              <a:rPr lang="en-US" sz="1200" dirty="0"/>
              <a:t>Default</a:t>
            </a:r>
          </a:p>
          <a:p>
            <a:pPr marL="214313" indent="-214313">
              <a:buFont typeface="Arial" panose="020B0604020202020204" pitchFamily="34" charset="0"/>
              <a:buChar char="•"/>
            </a:pPr>
            <a:r>
              <a:rPr lang="en-US" sz="1200" dirty="0"/>
              <a:t>Defensive stance</a:t>
            </a:r>
          </a:p>
          <a:p>
            <a:pPr marL="214313" indent="-214313">
              <a:buFont typeface="Arial" panose="020B0604020202020204" pitchFamily="34" charset="0"/>
              <a:buChar char="•"/>
            </a:pPr>
            <a:r>
              <a:rPr lang="en-US" sz="1200" dirty="0"/>
              <a:t>Derivatives</a:t>
            </a:r>
          </a:p>
          <a:p>
            <a:pPr marL="214313" indent="-214313">
              <a:buFont typeface="Arial" panose="020B0604020202020204" pitchFamily="34" charset="0"/>
              <a:buChar char="•"/>
            </a:pPr>
            <a:r>
              <a:rPr lang="en-US" sz="1200" dirty="0"/>
              <a:t>Emerging markets</a:t>
            </a:r>
          </a:p>
          <a:p>
            <a:pPr marL="214313" indent="-214313">
              <a:buFont typeface="Arial" panose="020B0604020202020204" pitchFamily="34" charset="0"/>
              <a:buChar char="•"/>
            </a:pPr>
            <a:r>
              <a:rPr lang="en-US" sz="1200" dirty="0"/>
              <a:t>Equity</a:t>
            </a:r>
          </a:p>
          <a:p>
            <a:pPr marL="214313" indent="-214313">
              <a:buFont typeface="Arial" panose="020B0604020202020204" pitchFamily="34" charset="0"/>
              <a:buChar char="•"/>
            </a:pPr>
            <a:r>
              <a:rPr lang="en-US" sz="1200" dirty="0"/>
              <a:t>Guarantee limitations</a:t>
            </a:r>
          </a:p>
          <a:p>
            <a:pPr marL="214313" indent="-214313">
              <a:buFont typeface="Arial" panose="020B0604020202020204" pitchFamily="34" charset="0"/>
              <a:buChar char="•"/>
            </a:pPr>
            <a:r>
              <a:rPr lang="en-US" sz="1200" dirty="0"/>
              <a:t>Hedging</a:t>
            </a:r>
          </a:p>
          <a:p>
            <a:pPr marL="214313" indent="-214313">
              <a:buFont typeface="Arial" panose="020B0604020202020204" pitchFamily="34" charset="0"/>
              <a:buChar char="•"/>
            </a:pPr>
            <a:r>
              <a:rPr lang="en-US" sz="1200" dirty="0"/>
              <a:t>Interest rate</a:t>
            </a:r>
          </a:p>
          <a:p>
            <a:pPr marL="214313" indent="-214313">
              <a:buFont typeface="Arial" panose="020B0604020202020204" pitchFamily="34" charset="0"/>
              <a:buChar char="•"/>
            </a:pPr>
            <a:r>
              <a:rPr lang="en-US" sz="1200" dirty="0"/>
              <a:t>Investment fund</a:t>
            </a:r>
          </a:p>
          <a:p>
            <a:pPr marL="214313" indent="-214313">
              <a:buFont typeface="Arial" panose="020B0604020202020204" pitchFamily="34" charset="0"/>
              <a:buChar char="•"/>
            </a:pPr>
            <a:r>
              <a:rPr lang="en-US" sz="1200" dirty="0"/>
              <a:t>Leverage</a:t>
            </a:r>
          </a:p>
          <a:p>
            <a:pPr marL="214313" indent="-214313">
              <a:buFont typeface="Arial" panose="020B0604020202020204" pitchFamily="34" charset="0"/>
              <a:buChar char="•"/>
            </a:pPr>
            <a:r>
              <a:rPr lang="en-US" sz="1200" dirty="0"/>
              <a:t>Liquidity</a:t>
            </a:r>
          </a:p>
          <a:p>
            <a:pPr marL="214313" indent="-214313">
              <a:buFont typeface="Arial" panose="020B0604020202020204" pitchFamily="34" charset="0"/>
              <a:buChar char="•"/>
            </a:pPr>
            <a:r>
              <a:rPr lang="en-US" sz="1200" dirty="0"/>
              <a:t>Management</a:t>
            </a:r>
          </a:p>
          <a:p>
            <a:pPr marL="214313" indent="-214313">
              <a:buFont typeface="Arial" panose="020B0604020202020204" pitchFamily="34" charset="0"/>
              <a:buChar char="•"/>
            </a:pPr>
            <a:r>
              <a:rPr lang="en-US" sz="1200" dirty="0"/>
              <a:t>Market</a:t>
            </a:r>
          </a:p>
          <a:p>
            <a:pPr marL="214313" indent="-214313">
              <a:buFont typeface="Arial" panose="020B0604020202020204" pitchFamily="34" charset="0"/>
              <a:buChar char="•"/>
            </a:pPr>
            <a:r>
              <a:rPr lang="en-US" sz="1200" dirty="0"/>
              <a:t>Operational</a:t>
            </a:r>
          </a:p>
          <a:p>
            <a:pPr marL="214313" indent="-214313">
              <a:buFont typeface="Arial" panose="020B0604020202020204" pitchFamily="34" charset="0"/>
              <a:buChar char="•"/>
            </a:pPr>
            <a:r>
              <a:rPr lang="en-US" sz="1200" dirty="0"/>
              <a:t>Prepayment and extension</a:t>
            </a:r>
          </a:p>
          <a:p>
            <a:pPr marL="214313" indent="-214313">
              <a:buFont typeface="Arial" panose="020B0604020202020204" pitchFamily="34" charset="0"/>
              <a:buChar char="•"/>
            </a:pPr>
            <a:r>
              <a:rPr lang="en-US" sz="1200" dirty="0"/>
              <a:t>Sustainable Investment</a:t>
            </a:r>
          </a:p>
          <a:p>
            <a:pPr marL="214313" indent="-214313">
              <a:buFont typeface="Arial" panose="020B0604020202020204" pitchFamily="34" charset="0"/>
              <a:buChar char="•"/>
            </a:pPr>
            <a:r>
              <a:rPr lang="en-US" sz="1200" dirty="0"/>
              <a:t>Use of techniques and instruments</a:t>
            </a:r>
          </a:p>
        </p:txBody>
      </p:sp>
      <p:sp>
        <p:nvSpPr>
          <p:cNvPr id="10" name="Espace réservé du pied de page 2">
            <a:extLst>
              <a:ext uri="{FF2B5EF4-FFF2-40B4-BE49-F238E27FC236}">
                <a16:creationId xmlns:a16="http://schemas.microsoft.com/office/drawing/2014/main" id="{1B509278-F1A4-4ED6-ACFF-2AB3AC5FD8D9}"/>
              </a:ext>
            </a:extLst>
          </p:cNvPr>
          <p:cNvSpPr>
            <a:spLocks noGrp="1"/>
          </p:cNvSpPr>
          <p:nvPr>
            <p:ph type="ftr" sz="quarter" idx="11"/>
          </p:nvPr>
        </p:nvSpPr>
        <p:spPr>
          <a:xfrm>
            <a:off x="685117" y="4845600"/>
            <a:ext cx="5212196" cy="135000"/>
          </a:xfrm>
        </p:spPr>
        <p:txBody>
          <a:bodyPr/>
          <a:lstStyle/>
          <a:p>
            <a:pPr>
              <a:defRPr/>
            </a:pPr>
            <a:r>
              <a:rPr lang="en-US" altLang="fr-FR" dirty="0"/>
              <a:t>Marketing Communication For Professional Clients Only</a:t>
            </a:r>
          </a:p>
        </p:txBody>
      </p:sp>
    </p:spTree>
    <p:extLst>
      <p:ext uri="{BB962C8B-B14F-4D97-AF65-F5344CB8AC3E}">
        <p14:creationId xmlns:p14="http://schemas.microsoft.com/office/powerpoint/2010/main" val="1948327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title"/>
          </p:nvPr>
        </p:nvSpPr>
        <p:spPr/>
        <p:txBody>
          <a:bodyPr>
            <a:noAutofit/>
          </a:bodyPr>
          <a:lstStyle/>
          <a:p>
            <a:r>
              <a:rPr lang="en-GB" dirty="0">
                <a:solidFill>
                  <a:srgbClr val="003C6A"/>
                </a:solidFill>
              </a:rPr>
              <a:t>Amundi Funds Protect 90</a:t>
            </a:r>
            <a:br>
              <a:rPr lang="en-GB" dirty="0">
                <a:solidFill>
                  <a:srgbClr val="003C6A"/>
                </a:solidFill>
              </a:rPr>
            </a:br>
            <a:endParaRPr lang="en-US" b="0" dirty="0">
              <a:latin typeface="+mn-lt"/>
            </a:endParaRPr>
          </a:p>
        </p:txBody>
      </p:sp>
      <p:sp>
        <p:nvSpPr>
          <p:cNvPr id="18" name="Slide Number Placeholder 4"/>
          <p:cNvSpPr>
            <a:spLocks noGrp="1"/>
          </p:cNvSpPr>
          <p:nvPr>
            <p:ph type="sldNum" sz="quarter" idx="12"/>
          </p:nvPr>
        </p:nvSpPr>
        <p:spPr/>
        <p:txBody>
          <a:bodyPr/>
          <a:lstStyle/>
          <a:p>
            <a:fld id="{3A5E7397-7EE3-4C43-AC36-0B47C353BBC2}" type="slidenum">
              <a:rPr lang="en-IE" smtClean="0"/>
              <a:pPr/>
              <a:t>22</a:t>
            </a:fld>
            <a:endParaRPr lang="en-IE" dirty="0"/>
          </a:p>
        </p:txBody>
      </p:sp>
      <p:sp>
        <p:nvSpPr>
          <p:cNvPr id="13" name="Text Placeholder 3"/>
          <p:cNvSpPr>
            <a:spLocks noGrp="1"/>
          </p:cNvSpPr>
          <p:nvPr>
            <p:ph type="body" sz="quarter" idx="13"/>
          </p:nvPr>
        </p:nvSpPr>
        <p:spPr/>
        <p:txBody>
          <a:bodyPr/>
          <a:lstStyle/>
          <a:p>
            <a:r>
              <a:rPr lang="en-US" dirty="0"/>
              <a:t>Share Class A2 EUR (C)</a:t>
            </a:r>
          </a:p>
        </p:txBody>
      </p:sp>
      <p:sp>
        <p:nvSpPr>
          <p:cNvPr id="11" name="Text Placeholder 2"/>
          <p:cNvSpPr>
            <a:spLocks noGrp="1"/>
          </p:cNvSpPr>
          <p:nvPr>
            <p:ph type="body" sz="quarter" idx="14"/>
          </p:nvPr>
        </p:nvSpPr>
        <p:spPr>
          <a:prstGeom prst="rect">
            <a:avLst/>
          </a:prstGeom>
        </p:spPr>
        <p:txBody>
          <a:bodyPr/>
          <a:lstStyle/>
          <a:p>
            <a:pPr marL="4763" indent="0">
              <a:spcBef>
                <a:spcPts val="0"/>
              </a:spcBef>
              <a:buNone/>
            </a:pPr>
            <a:r>
              <a:rPr lang="en-IE" dirty="0"/>
              <a:t>This slide provides you with key information about this Sub-Fund. The information is required by law to help you understand the nature and the risks of investing in this Sub-Fund. You are advised to read it so you can make an informed decision about whether to invest. As of 28 June 2024. The lowest category does not imply that there is no risk. The SRI is not guaranteed and may change over time. </a:t>
            </a:r>
            <a:r>
              <a:rPr lang="en-GB" dirty="0"/>
              <a:t>For more information, please refer to </a:t>
            </a:r>
            <a:r>
              <a:rPr lang="en-IE" dirty="0"/>
              <a:t>the </a:t>
            </a:r>
            <a:r>
              <a:rPr lang="en-IE" dirty="0">
                <a:solidFill>
                  <a:srgbClr val="00B0F0"/>
                </a:solidFill>
                <a:hlinkClick r:id="rId3"/>
              </a:rPr>
              <a:t>Prospectus </a:t>
            </a:r>
            <a:r>
              <a:rPr lang="en-IE" dirty="0"/>
              <a:t>and </a:t>
            </a:r>
            <a:r>
              <a:rPr lang="en-IE" dirty="0">
                <a:solidFill>
                  <a:srgbClr val="00B0F0"/>
                </a:solidFill>
                <a:hlinkClick r:id="rId4"/>
              </a:rPr>
              <a:t>PRIIPS KID</a:t>
            </a:r>
            <a:r>
              <a:rPr lang="en-IE" dirty="0"/>
              <a:t>.</a:t>
            </a:r>
            <a:endParaRPr lang="en-US" dirty="0"/>
          </a:p>
        </p:txBody>
      </p:sp>
      <p:sp>
        <p:nvSpPr>
          <p:cNvPr id="20" name="Text Placeholder 4"/>
          <p:cNvSpPr txBox="1">
            <a:spLocks/>
          </p:cNvSpPr>
          <p:nvPr/>
        </p:nvSpPr>
        <p:spPr>
          <a:xfrm>
            <a:off x="428399" y="1131940"/>
            <a:ext cx="6048186" cy="228362"/>
          </a:xfrm>
          <a:prstGeom prst="rect">
            <a:avLst/>
          </a:prstGeom>
        </p:spPr>
        <p:txBody>
          <a:bodyPr vert="horz" lIns="0" tIns="0" rIns="0" bIns="0" rtlCol="0">
            <a:normAutofit/>
          </a:bodyPr>
          <a:lstStyle>
            <a:lvl1pPr marL="0" marR="0" indent="0" algn="l" defTabSz="457200" rtl="0" eaLnBrk="1" fontAlgn="auto" latinLnBrk="0" hangingPunct="1">
              <a:lnSpc>
                <a:spcPct val="100000"/>
              </a:lnSpc>
              <a:spcBef>
                <a:spcPct val="20000"/>
              </a:spcBef>
              <a:spcAft>
                <a:spcPts val="0"/>
              </a:spcAft>
              <a:buClr>
                <a:schemeClr val="tx1">
                  <a:lumMod val="50000"/>
                  <a:lumOff val="50000"/>
                </a:schemeClr>
              </a:buClr>
              <a:buSzTx/>
              <a:buFont typeface="Arial" panose="020B0604020202020204" pitchFamily="34" charset="0"/>
              <a:buNone/>
              <a:tabLst/>
              <a:defRPr sz="1600" kern="1200" baseline="0">
                <a:solidFill>
                  <a:schemeClr val="tx1"/>
                </a:solidFill>
                <a:latin typeface="Arial" panose="020B0604020202020204" pitchFamily="34" charset="0"/>
                <a:ea typeface="+mn-ea"/>
                <a:cs typeface="Arial" panose="020B0604020202020204" pitchFamily="34" charset="0"/>
              </a:defRPr>
            </a:lvl1pPr>
            <a:lvl2pPr marL="409575" marR="0" indent="-192088" algn="l" defTabSz="457200" rtl="0" eaLnBrk="1" fontAlgn="auto" latinLnBrk="0" hangingPunct="1">
              <a:lnSpc>
                <a:spcPct val="100000"/>
              </a:lnSpc>
              <a:spcBef>
                <a:spcPct val="20000"/>
              </a:spcBef>
              <a:spcAft>
                <a:spcPts val="0"/>
              </a:spcAft>
              <a:buClr>
                <a:schemeClr val="tx1"/>
              </a:buClr>
              <a:buSzTx/>
              <a:buFont typeface="Arial" panose="020B0604020202020204" pitchFamily="34" charset="0"/>
              <a:buChar char="−"/>
              <a:tabLst/>
              <a:defRPr sz="1400" kern="1200" baseline="0">
                <a:solidFill>
                  <a:srgbClr val="646464"/>
                </a:solidFill>
                <a:latin typeface="Arial" panose="020B0604020202020204" pitchFamily="34" charset="0"/>
                <a:ea typeface="+mn-ea"/>
                <a:cs typeface="Arial" panose="020B0604020202020204" pitchFamily="34" charset="0"/>
              </a:defRPr>
            </a:lvl2pPr>
            <a:lvl3pPr marL="574675" marR="0" indent="-130175" algn="l" defTabSz="457200" rtl="0" eaLnBrk="1" fontAlgn="auto" latinLnBrk="0" hangingPunct="1">
              <a:lnSpc>
                <a:spcPct val="100000"/>
              </a:lnSpc>
              <a:spcBef>
                <a:spcPct val="20000"/>
              </a:spcBef>
              <a:spcAft>
                <a:spcPts val="0"/>
              </a:spcAft>
              <a:buClr>
                <a:schemeClr val="tx1"/>
              </a:buClr>
              <a:buSzTx/>
              <a:buFont typeface="Arial" panose="020B0604020202020204" pitchFamily="34" charset="0"/>
              <a:buChar char="−"/>
              <a:tabLst/>
              <a:defRPr sz="1200" kern="1200">
                <a:solidFill>
                  <a:srgbClr val="646464"/>
                </a:solidFill>
                <a:latin typeface="Arial" panose="020B0604020202020204" pitchFamily="34" charset="0"/>
                <a:ea typeface="+mn-ea"/>
                <a:cs typeface="Arial" panose="020B0604020202020204" pitchFamily="34" charset="0"/>
              </a:defRPr>
            </a:lvl3pPr>
            <a:lvl4pPr marL="0" marR="0" indent="0" algn="l" defTabSz="457200" rtl="0" eaLnBrk="1" fontAlgn="auto" latinLnBrk="0" hangingPunct="1">
              <a:lnSpc>
                <a:spcPct val="100000"/>
              </a:lnSpc>
              <a:spcBef>
                <a:spcPct val="20000"/>
              </a:spcBef>
              <a:spcAft>
                <a:spcPts val="0"/>
              </a:spcAft>
              <a:buClrTx/>
              <a:buSzTx/>
              <a:buFont typeface="Arial"/>
              <a:buNone/>
              <a:tabLst/>
              <a:defRPr sz="1200" kern="1200" baseline="0">
                <a:solidFill>
                  <a:schemeClr val="tx1"/>
                </a:solidFill>
                <a:latin typeface="Arial" panose="020B0604020202020204" pitchFamily="34" charset="0"/>
                <a:ea typeface="+mn-ea"/>
                <a:cs typeface="Arial" panose="020B0604020202020204" pitchFamily="34" charset="0"/>
              </a:defRPr>
            </a:lvl4pPr>
            <a:lvl5pPr marL="0" marR="0" indent="0" algn="l" defTabSz="457200" rtl="0" eaLnBrk="1" fontAlgn="auto" latinLnBrk="0" hangingPunct="1">
              <a:lnSpc>
                <a:spcPct val="100000"/>
              </a:lnSpc>
              <a:spcBef>
                <a:spcPct val="20000"/>
              </a:spcBef>
              <a:spcAft>
                <a:spcPts val="0"/>
              </a:spcAft>
              <a:buClrTx/>
              <a:buSzTx/>
              <a:buFont typeface="Arial"/>
              <a:buNone/>
              <a:tabLst/>
              <a:defRPr sz="1200" kern="1200">
                <a:solidFill>
                  <a:schemeClr val="tx1">
                    <a:lumMod val="50000"/>
                    <a:lumOff val="50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342900">
              <a:buClr>
                <a:srgbClr val="003C64">
                  <a:lumMod val="50000"/>
                  <a:lumOff val="50000"/>
                </a:srgbClr>
              </a:buClr>
              <a:defRPr/>
            </a:pPr>
            <a:r>
              <a:rPr lang="en-US" sz="1200" dirty="0">
                <a:solidFill>
                  <a:srgbClr val="003C64"/>
                </a:solidFill>
              </a:rPr>
              <a:t>What are the risks and what could I get in return?</a:t>
            </a:r>
          </a:p>
          <a:p>
            <a:pPr defTabSz="342900">
              <a:buClr>
                <a:srgbClr val="003C64">
                  <a:lumMod val="50000"/>
                  <a:lumOff val="50000"/>
                </a:srgbClr>
              </a:buClr>
              <a:defRPr/>
            </a:pPr>
            <a:endParaRPr lang="en-US" sz="1200" dirty="0">
              <a:solidFill>
                <a:srgbClr val="003C64"/>
              </a:solidFill>
            </a:endParaRPr>
          </a:p>
        </p:txBody>
      </p:sp>
      <p:sp>
        <p:nvSpPr>
          <p:cNvPr id="4" name="Rectangle 3"/>
          <p:cNvSpPr/>
          <p:nvPr/>
        </p:nvSpPr>
        <p:spPr>
          <a:xfrm>
            <a:off x="4620007" y="1676226"/>
            <a:ext cx="3756827" cy="2013372"/>
          </a:xfrm>
          <a:prstGeom prst="rect">
            <a:avLst/>
          </a:prstGeom>
        </p:spPr>
        <p:txBody>
          <a:bodyPr wrap="square">
            <a:spAutoFit/>
          </a:bodyPr>
          <a:lstStyle/>
          <a:p>
            <a:pPr algn="just">
              <a:spcAft>
                <a:spcPts val="450"/>
              </a:spcAft>
            </a:pPr>
            <a:r>
              <a:rPr lang="en-US" sz="800" dirty="0">
                <a:solidFill>
                  <a:srgbClr val="000000"/>
                </a:solidFill>
              </a:rPr>
              <a:t>We have classified this product as 3 out of 7, which is a medium-low risk class. This rates the potential losses from future performance at a medium-low level, and poor market conditions are unlikely to impact our capacity to pay you.</a:t>
            </a:r>
          </a:p>
          <a:p>
            <a:pPr algn="just">
              <a:spcAft>
                <a:spcPts val="450"/>
              </a:spcAft>
            </a:pPr>
            <a:r>
              <a:rPr lang="en-US" sz="800" dirty="0">
                <a:solidFill>
                  <a:srgbClr val="000000"/>
                </a:solidFill>
              </a:rPr>
              <a:t>Additional risks: Market liquidity risk could amplify the variation of product </a:t>
            </a:r>
            <a:r>
              <a:rPr lang="fr-FR" sz="800" dirty="0">
                <a:solidFill>
                  <a:srgbClr val="000000"/>
                </a:solidFill>
              </a:rPr>
              <a:t>performances.</a:t>
            </a:r>
          </a:p>
          <a:p>
            <a:pPr algn="just">
              <a:spcAft>
                <a:spcPts val="450"/>
              </a:spcAft>
            </a:pPr>
            <a:r>
              <a:rPr lang="en-US" sz="800" dirty="0">
                <a:solidFill>
                  <a:srgbClr val="000000"/>
                </a:solidFill>
              </a:rPr>
              <a:t>The use of complex products such as derivatives can lead to an amplification of securities movements in your portfolio. </a:t>
            </a:r>
          </a:p>
          <a:p>
            <a:pPr algn="just">
              <a:spcAft>
                <a:spcPts val="450"/>
              </a:spcAft>
            </a:pPr>
            <a:r>
              <a:rPr lang="en-US" sz="800" dirty="0">
                <a:solidFill>
                  <a:srgbClr val="000000"/>
                </a:solidFill>
              </a:rPr>
              <a:t>You are entitled to receive back at least 90% of your capital. Any amount over this, and any additional return, depends on future market performance and is uncertain. </a:t>
            </a:r>
            <a:endParaRPr lang="fr-FR" sz="800" dirty="0">
              <a:solidFill>
                <a:srgbClr val="000000"/>
              </a:solidFill>
            </a:endParaRPr>
          </a:p>
          <a:p>
            <a:pPr algn="just">
              <a:spcAft>
                <a:spcPts val="450"/>
              </a:spcAft>
            </a:pPr>
            <a:r>
              <a:rPr lang="en-US" sz="800" dirty="0">
                <a:solidFill>
                  <a:srgbClr val="000000"/>
                </a:solidFill>
              </a:rPr>
              <a:t>Beside the risks included in the risk indicator, other risks may affect the Sub-Fund’s performance. Please refer to the </a:t>
            </a:r>
            <a:r>
              <a:rPr lang="en-US" sz="800" dirty="0" err="1">
                <a:solidFill>
                  <a:srgbClr val="000000"/>
                </a:solidFill>
              </a:rPr>
              <a:t>Amundi</a:t>
            </a:r>
            <a:r>
              <a:rPr lang="en-US" sz="800" dirty="0">
                <a:solidFill>
                  <a:srgbClr val="000000"/>
                </a:solidFill>
              </a:rPr>
              <a:t> Funds prospectus.</a:t>
            </a:r>
          </a:p>
          <a:p>
            <a:pPr algn="just">
              <a:spcAft>
                <a:spcPts val="450"/>
              </a:spcAft>
            </a:pPr>
            <a:endParaRPr lang="fr-FR" sz="800" dirty="0"/>
          </a:p>
        </p:txBody>
      </p:sp>
      <p:sp>
        <p:nvSpPr>
          <p:cNvPr id="5" name="Rectangle 4"/>
          <p:cNvSpPr/>
          <p:nvPr/>
        </p:nvSpPr>
        <p:spPr>
          <a:xfrm>
            <a:off x="1092630" y="3353876"/>
            <a:ext cx="3431363" cy="584775"/>
          </a:xfrm>
          <a:prstGeom prst="rect">
            <a:avLst/>
          </a:prstGeom>
        </p:spPr>
        <p:txBody>
          <a:bodyPr wrap="square">
            <a:spAutoFit/>
          </a:bodyPr>
          <a:lstStyle/>
          <a:p>
            <a:pPr algn="just"/>
            <a:r>
              <a:rPr lang="en-US" sz="800" dirty="0">
                <a:solidFill>
                  <a:srgbClr val="000000"/>
                </a:solidFill>
              </a:rPr>
              <a:t>The summary risk indicator is a guide to the level of risk of this product compared to other products. It shows how likely it is that the product will lose money because of movement in the markets or because we are not able to pay you</a:t>
            </a:r>
            <a:r>
              <a:rPr lang="fr-FR" sz="800" dirty="0">
                <a:solidFill>
                  <a:srgbClr val="000000"/>
                </a:solidFill>
              </a:rPr>
              <a:t>.</a:t>
            </a:r>
          </a:p>
        </p:txBody>
      </p:sp>
      <p:pic>
        <p:nvPicPr>
          <p:cNvPr id="3" name="Picture 2">
            <a:extLst>
              <a:ext uri="{FF2B5EF4-FFF2-40B4-BE49-F238E27FC236}">
                <a16:creationId xmlns:a16="http://schemas.microsoft.com/office/drawing/2014/main" id="{07E01126-0287-49E9-98D2-0164BF35D79E}"/>
              </a:ext>
            </a:extLst>
          </p:cNvPr>
          <p:cNvPicPr>
            <a:picLocks noChangeAspect="1"/>
          </p:cNvPicPr>
          <p:nvPr/>
        </p:nvPicPr>
        <p:blipFill>
          <a:blip r:embed="rId5"/>
          <a:stretch>
            <a:fillRect/>
          </a:stretch>
        </p:blipFill>
        <p:spPr>
          <a:xfrm>
            <a:off x="1092631" y="1665529"/>
            <a:ext cx="3431363" cy="1591357"/>
          </a:xfrm>
          <a:prstGeom prst="rect">
            <a:avLst/>
          </a:prstGeom>
        </p:spPr>
      </p:pic>
      <p:sp>
        <p:nvSpPr>
          <p:cNvPr id="14" name="Espace réservé du pied de page 2">
            <a:extLst>
              <a:ext uri="{FF2B5EF4-FFF2-40B4-BE49-F238E27FC236}">
                <a16:creationId xmlns:a16="http://schemas.microsoft.com/office/drawing/2014/main" id="{E73B8298-3AAE-4AB4-B68E-309C2EAF4315}"/>
              </a:ext>
            </a:extLst>
          </p:cNvPr>
          <p:cNvSpPr>
            <a:spLocks noGrp="1"/>
          </p:cNvSpPr>
          <p:nvPr>
            <p:ph type="ftr" sz="quarter" idx="11"/>
          </p:nvPr>
        </p:nvSpPr>
        <p:spPr>
          <a:xfrm>
            <a:off x="685117" y="4845600"/>
            <a:ext cx="5212196" cy="135000"/>
          </a:xfrm>
        </p:spPr>
        <p:txBody>
          <a:bodyPr/>
          <a:lstStyle/>
          <a:p>
            <a:pPr>
              <a:defRPr/>
            </a:pPr>
            <a:r>
              <a:rPr lang="en-US" altLang="fr-FR" dirty="0"/>
              <a:t>Marketing Communication For Professional Clients Only</a:t>
            </a:r>
          </a:p>
        </p:txBody>
      </p:sp>
    </p:spTree>
    <p:extLst>
      <p:ext uri="{BB962C8B-B14F-4D97-AF65-F5344CB8AC3E}">
        <p14:creationId xmlns:p14="http://schemas.microsoft.com/office/powerpoint/2010/main" val="623259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p:txBody>
          <a:bodyPr>
            <a:noAutofit/>
          </a:bodyPr>
          <a:lstStyle/>
          <a:p>
            <a:r>
              <a:rPr lang="en-GB" dirty="0">
                <a:solidFill>
                  <a:srgbClr val="003C6A"/>
                </a:solidFill>
              </a:rPr>
              <a:t>Amundi Funds Protect 90</a:t>
            </a:r>
            <a:endParaRPr lang="en-US" b="0" dirty="0">
              <a:latin typeface="+mn-lt"/>
            </a:endParaRPr>
          </a:p>
        </p:txBody>
      </p:sp>
      <p:sp>
        <p:nvSpPr>
          <p:cNvPr id="8" name="Slide Number Placeholder 4"/>
          <p:cNvSpPr>
            <a:spLocks noGrp="1"/>
          </p:cNvSpPr>
          <p:nvPr>
            <p:ph type="sldNum" sz="quarter" idx="12"/>
          </p:nvPr>
        </p:nvSpPr>
        <p:spPr/>
        <p:txBody>
          <a:bodyPr/>
          <a:lstStyle/>
          <a:p>
            <a:fld id="{3A5E7397-7EE3-4C43-AC36-0B47C353BBC2}" type="slidenum">
              <a:rPr lang="en-IE" smtClean="0"/>
              <a:pPr/>
              <a:t>23</a:t>
            </a:fld>
            <a:endParaRPr lang="en-IE" dirty="0"/>
          </a:p>
        </p:txBody>
      </p:sp>
      <p:sp>
        <p:nvSpPr>
          <p:cNvPr id="15" name="Text Placeholder 1"/>
          <p:cNvSpPr>
            <a:spLocks noGrp="1"/>
          </p:cNvSpPr>
          <p:nvPr>
            <p:ph type="body" sz="quarter" idx="13"/>
          </p:nvPr>
        </p:nvSpPr>
        <p:spPr/>
        <p:txBody>
          <a:bodyPr/>
          <a:lstStyle/>
          <a:p>
            <a:r>
              <a:rPr lang="en-IE" dirty="0"/>
              <a:t>Legal Characteristics</a:t>
            </a:r>
          </a:p>
        </p:txBody>
      </p:sp>
      <p:sp>
        <p:nvSpPr>
          <p:cNvPr id="3" name="Text Placeholder 2">
            <a:extLst>
              <a:ext uri="{FF2B5EF4-FFF2-40B4-BE49-F238E27FC236}">
                <a16:creationId xmlns:a16="http://schemas.microsoft.com/office/drawing/2014/main" id="{3077C46D-21A2-453C-AE29-EC561024E2F0}"/>
              </a:ext>
            </a:extLst>
          </p:cNvPr>
          <p:cNvSpPr>
            <a:spLocks noGrp="1"/>
          </p:cNvSpPr>
          <p:nvPr>
            <p:ph type="body" sz="quarter" idx="14"/>
          </p:nvPr>
        </p:nvSpPr>
        <p:spPr/>
        <p:txBody>
          <a:bodyPr/>
          <a:lstStyle/>
          <a:p>
            <a:pPr marL="4763" indent="0">
              <a:buNone/>
            </a:pPr>
            <a:r>
              <a:rPr lang="en-IE" sz="700" dirty="0"/>
              <a:t>This slide provides you with key information about this Sub-Fund. It is not marketing material. The information is required by law to help you understand the nature and the risks of investing in this Sub-Fund. You are advised to read it so you can make an informed decision about whether to invest. As of 28 June 2024.</a:t>
            </a:r>
          </a:p>
          <a:p>
            <a:pPr marL="4763" indent="0">
              <a:spcBef>
                <a:spcPts val="0"/>
              </a:spcBef>
              <a:buNone/>
            </a:pPr>
            <a:r>
              <a:rPr lang="en-GB" sz="700" dirty="0"/>
              <a:t>For more information, please refer to </a:t>
            </a:r>
            <a:r>
              <a:rPr lang="en-IE" sz="700" dirty="0"/>
              <a:t>the </a:t>
            </a:r>
            <a:r>
              <a:rPr lang="en-IE" sz="700" dirty="0">
                <a:solidFill>
                  <a:srgbClr val="00B0F0"/>
                </a:solidFill>
                <a:hlinkClick r:id="rId3"/>
              </a:rPr>
              <a:t>Prospectus </a:t>
            </a:r>
            <a:r>
              <a:rPr lang="en-IE" sz="700" dirty="0"/>
              <a:t>and </a:t>
            </a:r>
            <a:r>
              <a:rPr lang="en-IE" sz="700" dirty="0">
                <a:solidFill>
                  <a:srgbClr val="00B0F0"/>
                </a:solidFill>
                <a:hlinkClick r:id="rId4"/>
              </a:rPr>
              <a:t>PRIIPS KID</a:t>
            </a:r>
            <a:endParaRPr lang="fr-FR" dirty="0"/>
          </a:p>
        </p:txBody>
      </p:sp>
      <p:sp>
        <p:nvSpPr>
          <p:cNvPr id="10" name="Rectangle 9"/>
          <p:cNvSpPr/>
          <p:nvPr/>
        </p:nvSpPr>
        <p:spPr>
          <a:xfrm>
            <a:off x="1536645" y="1074781"/>
            <a:ext cx="6285166" cy="276999"/>
          </a:xfrm>
          <a:prstGeom prst="rect">
            <a:avLst/>
          </a:prstGeom>
        </p:spPr>
        <p:txBody>
          <a:bodyPr wrap="square">
            <a:spAutoFit/>
          </a:bodyPr>
          <a:lstStyle/>
          <a:p>
            <a:r>
              <a:rPr lang="en-IE" sz="600" dirty="0">
                <a:solidFill>
                  <a:schemeClr val="bg1">
                    <a:lumMod val="50000"/>
                  </a:schemeClr>
                </a:solidFill>
              </a:rPr>
              <a:t>Past performance does not predict future results. Investment return and the principal value of an investment in the Funds or other investment product may go up or down and may result in the loss of the amount originally invested.</a:t>
            </a:r>
            <a:endParaRPr lang="en-US" sz="600" strike="sngStrike" dirty="0">
              <a:solidFill>
                <a:schemeClr val="bg1">
                  <a:lumMod val="50000"/>
                </a:schemeClr>
              </a:solidFill>
            </a:endParaRPr>
          </a:p>
        </p:txBody>
      </p:sp>
      <p:pic>
        <p:nvPicPr>
          <p:cNvPr id="4" name="Picture 3">
            <a:extLst>
              <a:ext uri="{FF2B5EF4-FFF2-40B4-BE49-F238E27FC236}">
                <a16:creationId xmlns:a16="http://schemas.microsoft.com/office/drawing/2014/main" id="{B60D0858-09B4-4FF1-AFAC-B9AC67086A55}"/>
              </a:ext>
            </a:extLst>
          </p:cNvPr>
          <p:cNvPicPr>
            <a:picLocks noChangeAspect="1"/>
          </p:cNvPicPr>
          <p:nvPr/>
        </p:nvPicPr>
        <p:blipFill>
          <a:blip r:embed="rId5"/>
          <a:stretch>
            <a:fillRect/>
          </a:stretch>
        </p:blipFill>
        <p:spPr>
          <a:xfrm>
            <a:off x="1570369" y="1439182"/>
            <a:ext cx="5940276" cy="2490682"/>
          </a:xfrm>
          <a:prstGeom prst="rect">
            <a:avLst/>
          </a:prstGeom>
        </p:spPr>
      </p:pic>
      <p:sp>
        <p:nvSpPr>
          <p:cNvPr id="9" name="Espace réservé du pied de page 2">
            <a:extLst>
              <a:ext uri="{FF2B5EF4-FFF2-40B4-BE49-F238E27FC236}">
                <a16:creationId xmlns:a16="http://schemas.microsoft.com/office/drawing/2014/main" id="{A30655EE-211E-459D-8811-9FB88D21FFA8}"/>
              </a:ext>
            </a:extLst>
          </p:cNvPr>
          <p:cNvSpPr>
            <a:spLocks noGrp="1"/>
          </p:cNvSpPr>
          <p:nvPr>
            <p:ph type="ftr" sz="quarter" idx="11"/>
          </p:nvPr>
        </p:nvSpPr>
        <p:spPr>
          <a:xfrm>
            <a:off x="685117" y="4845600"/>
            <a:ext cx="5212196" cy="135000"/>
          </a:xfrm>
        </p:spPr>
        <p:txBody>
          <a:bodyPr/>
          <a:lstStyle/>
          <a:p>
            <a:pPr>
              <a:defRPr/>
            </a:pPr>
            <a:r>
              <a:rPr lang="en-US" altLang="fr-FR" dirty="0"/>
              <a:t>Marketing Communication For Professional Clients Only</a:t>
            </a:r>
          </a:p>
        </p:txBody>
      </p:sp>
    </p:spTree>
    <p:extLst>
      <p:ext uri="{BB962C8B-B14F-4D97-AF65-F5344CB8AC3E}">
        <p14:creationId xmlns:p14="http://schemas.microsoft.com/office/powerpoint/2010/main" val="1919340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Autofit/>
          </a:bodyPr>
          <a:lstStyle/>
          <a:p>
            <a:r>
              <a:rPr lang="en-GB" dirty="0">
                <a:solidFill>
                  <a:srgbClr val="003C6A"/>
                </a:solidFill>
              </a:rPr>
              <a:t>Amundi Funds Protect 90</a:t>
            </a:r>
            <a:br>
              <a:rPr lang="en-GB" dirty="0">
                <a:solidFill>
                  <a:srgbClr val="003C6A"/>
                </a:solidFill>
              </a:rPr>
            </a:br>
            <a:endParaRPr lang="en-US" b="0" dirty="0">
              <a:latin typeface="+mn-lt"/>
            </a:endParaRPr>
          </a:p>
        </p:txBody>
      </p:sp>
      <p:sp>
        <p:nvSpPr>
          <p:cNvPr id="5" name="Slide Number Placeholder 4"/>
          <p:cNvSpPr>
            <a:spLocks noGrp="1"/>
          </p:cNvSpPr>
          <p:nvPr>
            <p:ph type="sldNum" sz="quarter" idx="12"/>
          </p:nvPr>
        </p:nvSpPr>
        <p:spPr/>
        <p:txBody>
          <a:bodyPr/>
          <a:lstStyle/>
          <a:p>
            <a:fld id="{2B1C6FFC-D040-034F-8B69-20295064E64D}" type="slidenum">
              <a:rPr lang="fr-FR" smtClean="0"/>
              <a:pPr/>
              <a:t>24</a:t>
            </a:fld>
            <a:endParaRPr lang="fr-FR" dirty="0"/>
          </a:p>
        </p:txBody>
      </p:sp>
      <p:sp>
        <p:nvSpPr>
          <p:cNvPr id="8" name="Text Placeholder 1"/>
          <p:cNvSpPr>
            <a:spLocks noGrp="1"/>
          </p:cNvSpPr>
          <p:nvPr>
            <p:ph type="body" sz="quarter" idx="13"/>
          </p:nvPr>
        </p:nvSpPr>
        <p:spPr/>
        <p:txBody>
          <a:bodyPr/>
          <a:lstStyle/>
          <a:p>
            <a:r>
              <a:rPr lang="en-IE" dirty="0"/>
              <a:t>Legal Characteristics - Continued</a:t>
            </a:r>
          </a:p>
        </p:txBody>
      </p:sp>
      <p:sp>
        <p:nvSpPr>
          <p:cNvPr id="4" name="Text Placeholder 3">
            <a:extLst>
              <a:ext uri="{FF2B5EF4-FFF2-40B4-BE49-F238E27FC236}">
                <a16:creationId xmlns:a16="http://schemas.microsoft.com/office/drawing/2014/main" id="{B9231425-0877-4108-9FB4-7BA2FCE32F99}"/>
              </a:ext>
            </a:extLst>
          </p:cNvPr>
          <p:cNvSpPr>
            <a:spLocks noGrp="1"/>
          </p:cNvSpPr>
          <p:nvPr>
            <p:ph type="body" sz="quarter" idx="14"/>
          </p:nvPr>
        </p:nvSpPr>
        <p:spPr>
          <a:xfrm>
            <a:off x="428399" y="4141242"/>
            <a:ext cx="8287200" cy="459000"/>
          </a:xfrm>
        </p:spPr>
        <p:txBody>
          <a:bodyPr/>
          <a:lstStyle/>
          <a:p>
            <a:pPr marL="4763" indent="0">
              <a:buNone/>
            </a:pPr>
            <a:r>
              <a:rPr lang="en-IE" sz="700" dirty="0"/>
              <a:t>This slide provides you with key information about this Sub-Fund. It is not marketing material. The information is required by law to help you understand the nature and the risks of investing in this Sub-Fund. You are advised to read it so you can make an informed decision about whether to invest. As of 28 June 2024.</a:t>
            </a:r>
          </a:p>
          <a:p>
            <a:pPr marL="4763" indent="0">
              <a:spcBef>
                <a:spcPts val="0"/>
              </a:spcBef>
              <a:buNone/>
            </a:pPr>
            <a:r>
              <a:rPr lang="en-GB" sz="700" dirty="0"/>
              <a:t>For more information, please refer to </a:t>
            </a:r>
            <a:r>
              <a:rPr lang="en-IE" sz="700" dirty="0"/>
              <a:t>the </a:t>
            </a:r>
            <a:r>
              <a:rPr lang="en-IE" sz="700" dirty="0">
                <a:solidFill>
                  <a:srgbClr val="00B0F0"/>
                </a:solidFill>
                <a:hlinkClick r:id="rId3"/>
              </a:rPr>
              <a:t>Prospectus </a:t>
            </a:r>
            <a:r>
              <a:rPr lang="en-IE" sz="700" dirty="0"/>
              <a:t>and </a:t>
            </a:r>
            <a:r>
              <a:rPr lang="en-IE" sz="700" dirty="0">
                <a:solidFill>
                  <a:srgbClr val="00B0F0"/>
                </a:solidFill>
                <a:hlinkClick r:id="rId4"/>
              </a:rPr>
              <a:t>PRIIPS KID</a:t>
            </a:r>
            <a:endParaRPr lang="fr-FR" dirty="0"/>
          </a:p>
        </p:txBody>
      </p:sp>
      <p:sp>
        <p:nvSpPr>
          <p:cNvPr id="2" name="TextBox 1"/>
          <p:cNvSpPr txBox="1"/>
          <p:nvPr/>
        </p:nvSpPr>
        <p:spPr>
          <a:xfrm>
            <a:off x="498764" y="987380"/>
            <a:ext cx="7708165" cy="646331"/>
          </a:xfrm>
          <a:prstGeom prst="rect">
            <a:avLst/>
          </a:prstGeom>
          <a:noFill/>
        </p:spPr>
        <p:txBody>
          <a:bodyPr wrap="square" rtlCol="0">
            <a:spAutoFit/>
          </a:bodyPr>
          <a:lstStyle/>
          <a:p>
            <a:pPr algn="just"/>
            <a:r>
              <a:rPr lang="en-US" sz="1200" dirty="0">
                <a:solidFill>
                  <a:srgbClr val="003C64"/>
                </a:solidFill>
                <a:latin typeface="Arial" panose="020B0604020202020204" pitchFamily="34" charset="0"/>
                <a:cs typeface="Arial" panose="020B0604020202020204" pitchFamily="34" charset="0"/>
              </a:rPr>
              <a:t>What are the costs ?</a:t>
            </a:r>
          </a:p>
          <a:p>
            <a:pPr algn="just"/>
            <a:r>
              <a:rPr lang="en-US" sz="600" dirty="0">
                <a:solidFill>
                  <a:schemeClr val="tx2">
                    <a:lumMod val="50000"/>
                  </a:schemeClr>
                </a:solidFill>
              </a:rPr>
              <a:t>The person advising on or selling you this product may charge you other costs. If so, this person will provide you with information about these costs and how they affect your investment. The tables show the amounts that are taken from your investment to cover different types of costs. These amounts depend on how much you invest, and how long you hold the product. The amounts shown here are illustrations based on an example investment amount and different possible investment periods. We have assumed: - In the first year you would get back the amount that you invested (0 % annual return). For the other holding periods we have assumed the product performs as shown in the moderate scenario. - EUR 10,000 is invested. </a:t>
            </a:r>
            <a:endParaRPr lang="fr-FR" sz="600" dirty="0">
              <a:solidFill>
                <a:schemeClr val="tx2">
                  <a:lumMod val="50000"/>
                </a:schemeClr>
              </a:solidFill>
            </a:endParaRPr>
          </a:p>
        </p:txBody>
      </p:sp>
      <p:pic>
        <p:nvPicPr>
          <p:cNvPr id="6" name="Picture 5">
            <a:extLst>
              <a:ext uri="{FF2B5EF4-FFF2-40B4-BE49-F238E27FC236}">
                <a16:creationId xmlns:a16="http://schemas.microsoft.com/office/drawing/2014/main" id="{3DB21259-E5C8-459B-B9FA-70BC70CAEBB8}"/>
              </a:ext>
            </a:extLst>
          </p:cNvPr>
          <p:cNvPicPr>
            <a:picLocks noChangeAspect="1"/>
          </p:cNvPicPr>
          <p:nvPr/>
        </p:nvPicPr>
        <p:blipFill>
          <a:blip r:embed="rId5"/>
          <a:stretch>
            <a:fillRect/>
          </a:stretch>
        </p:blipFill>
        <p:spPr>
          <a:xfrm>
            <a:off x="1943856" y="1631767"/>
            <a:ext cx="5177309" cy="2616194"/>
          </a:xfrm>
          <a:prstGeom prst="rect">
            <a:avLst/>
          </a:prstGeom>
        </p:spPr>
      </p:pic>
      <p:sp>
        <p:nvSpPr>
          <p:cNvPr id="9" name="Espace réservé du pied de page 2">
            <a:extLst>
              <a:ext uri="{FF2B5EF4-FFF2-40B4-BE49-F238E27FC236}">
                <a16:creationId xmlns:a16="http://schemas.microsoft.com/office/drawing/2014/main" id="{D1B1BB13-BDAC-4125-ACB9-7349F05BE71A}"/>
              </a:ext>
            </a:extLst>
          </p:cNvPr>
          <p:cNvSpPr>
            <a:spLocks noGrp="1"/>
          </p:cNvSpPr>
          <p:nvPr>
            <p:ph type="ftr" sz="quarter" idx="11"/>
          </p:nvPr>
        </p:nvSpPr>
        <p:spPr>
          <a:xfrm>
            <a:off x="685117" y="4845600"/>
            <a:ext cx="5212196" cy="135000"/>
          </a:xfrm>
        </p:spPr>
        <p:txBody>
          <a:bodyPr/>
          <a:lstStyle/>
          <a:p>
            <a:pPr>
              <a:defRPr/>
            </a:pPr>
            <a:r>
              <a:rPr lang="en-US" altLang="fr-FR" dirty="0"/>
              <a:t>Marketing Communication For Professional Clients Only</a:t>
            </a:r>
          </a:p>
        </p:txBody>
      </p:sp>
    </p:spTree>
    <p:extLst>
      <p:ext uri="{BB962C8B-B14F-4D97-AF65-F5344CB8AC3E}">
        <p14:creationId xmlns:p14="http://schemas.microsoft.com/office/powerpoint/2010/main" val="2951917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a:t>Amundi Funds Protect 90</a:t>
            </a:r>
            <a:endParaRPr lang="en-US" sz="1200" i="1" dirty="0"/>
          </a:p>
        </p:txBody>
      </p:sp>
      <p:sp>
        <p:nvSpPr>
          <p:cNvPr id="16" name="Espace réservé du pied de page 4"/>
          <p:cNvSpPr>
            <a:spLocks noGrp="1"/>
          </p:cNvSpPr>
          <p:nvPr>
            <p:ph type="ftr" sz="quarter" idx="11"/>
          </p:nvPr>
        </p:nvSpPr>
        <p:spPr/>
        <p:txBody>
          <a:bodyPr/>
          <a:lstStyle/>
          <a:p>
            <a:r>
              <a:rPr lang="en-US" dirty="0"/>
              <a:t>Marketing Communication For Professional Clients Only</a:t>
            </a:r>
            <a:endParaRPr lang="en-GB" dirty="0"/>
          </a:p>
        </p:txBody>
      </p:sp>
      <p:sp>
        <p:nvSpPr>
          <p:cNvPr id="7" name="Espace réservé du numéro de diapositive 6"/>
          <p:cNvSpPr>
            <a:spLocks noGrp="1"/>
          </p:cNvSpPr>
          <p:nvPr>
            <p:ph type="sldNum" sz="quarter" idx="12"/>
          </p:nvPr>
        </p:nvSpPr>
        <p:spPr/>
        <p:txBody>
          <a:bodyPr/>
          <a:lstStyle/>
          <a:p>
            <a:fld id="{C12E7156-0CA6-462A-9A46-AEFB5E440988}" type="slidenum">
              <a:rPr lang="en-US" smtClean="0"/>
              <a:pPr/>
              <a:t>25</a:t>
            </a:fld>
            <a:endParaRPr lang="en-US" dirty="0"/>
          </a:p>
        </p:txBody>
      </p:sp>
      <p:sp>
        <p:nvSpPr>
          <p:cNvPr id="4" name="Text Placeholder 3"/>
          <p:cNvSpPr>
            <a:spLocks noGrp="1"/>
          </p:cNvSpPr>
          <p:nvPr>
            <p:ph type="body" sz="quarter" idx="13"/>
          </p:nvPr>
        </p:nvSpPr>
        <p:spPr/>
        <p:txBody>
          <a:bodyPr/>
          <a:lstStyle/>
          <a:p>
            <a:r>
              <a:rPr lang="en-US" dirty="0"/>
              <a:t>Legal characteristics</a:t>
            </a:r>
            <a:endParaRPr lang="fr-FR" dirty="0"/>
          </a:p>
        </p:txBody>
      </p:sp>
      <p:sp>
        <p:nvSpPr>
          <p:cNvPr id="6" name="Text Placeholder 5">
            <a:extLst>
              <a:ext uri="{FF2B5EF4-FFF2-40B4-BE49-F238E27FC236}">
                <a16:creationId xmlns:a16="http://schemas.microsoft.com/office/drawing/2014/main" id="{73DF207B-EC5D-482F-BA42-AC86F184F122}"/>
              </a:ext>
            </a:extLst>
          </p:cNvPr>
          <p:cNvSpPr>
            <a:spLocks noGrp="1"/>
          </p:cNvSpPr>
          <p:nvPr>
            <p:ph type="body" sz="quarter" idx="14"/>
          </p:nvPr>
        </p:nvSpPr>
        <p:spPr>
          <a:xfrm>
            <a:off x="428399" y="4134645"/>
            <a:ext cx="8287200" cy="459000"/>
          </a:xfrm>
        </p:spPr>
        <p:txBody>
          <a:bodyPr/>
          <a:lstStyle/>
          <a:p>
            <a:r>
              <a:rPr lang="en-GB" dirty="0"/>
              <a:t>For more information, please refer to </a:t>
            </a:r>
            <a:r>
              <a:rPr lang="en-IE" sz="700" dirty="0"/>
              <a:t>the </a:t>
            </a:r>
            <a:r>
              <a:rPr lang="en-IE" sz="700" dirty="0">
                <a:solidFill>
                  <a:srgbClr val="00B0F0"/>
                </a:solidFill>
                <a:hlinkClick r:id="rId3"/>
              </a:rPr>
              <a:t>Prospectus </a:t>
            </a:r>
            <a:r>
              <a:rPr lang="en-IE" sz="700" dirty="0"/>
              <a:t>and </a:t>
            </a:r>
            <a:r>
              <a:rPr lang="en-IE" sz="700" dirty="0">
                <a:solidFill>
                  <a:srgbClr val="00B0F0"/>
                </a:solidFill>
                <a:hlinkClick r:id="rId4"/>
              </a:rPr>
              <a:t>PRIIPS KID</a:t>
            </a:r>
            <a:r>
              <a:rPr lang="en-IE" sz="700" dirty="0">
                <a:solidFill>
                  <a:schemeClr val="tx2"/>
                </a:solidFill>
              </a:rPr>
              <a:t>.</a:t>
            </a:r>
            <a:endParaRPr lang="fr-FR" sz="700" dirty="0">
              <a:solidFill>
                <a:schemeClr val="tx2"/>
              </a:solidFill>
            </a:endParaRPr>
          </a:p>
        </p:txBody>
      </p:sp>
      <p:graphicFrame>
        <p:nvGraphicFramePr>
          <p:cNvPr id="17" name="Table 16"/>
          <p:cNvGraphicFramePr>
            <a:graphicFrameLocks noGrp="1"/>
          </p:cNvGraphicFramePr>
          <p:nvPr>
            <p:extLst>
              <p:ext uri="{D42A27DB-BD31-4B8C-83A1-F6EECF244321}">
                <p14:modId xmlns:p14="http://schemas.microsoft.com/office/powerpoint/2010/main" val="507184122"/>
              </p:ext>
            </p:extLst>
          </p:nvPr>
        </p:nvGraphicFramePr>
        <p:xfrm>
          <a:off x="2298756" y="829103"/>
          <a:ext cx="4904859" cy="3555379"/>
        </p:xfrm>
        <a:graphic>
          <a:graphicData uri="http://schemas.openxmlformats.org/drawingml/2006/table">
            <a:tbl>
              <a:tblPr/>
              <a:tblGrid>
                <a:gridCol w="2290671">
                  <a:extLst>
                    <a:ext uri="{9D8B030D-6E8A-4147-A177-3AD203B41FA5}">
                      <a16:colId xmlns:a16="http://schemas.microsoft.com/office/drawing/2014/main" val="20000"/>
                    </a:ext>
                  </a:extLst>
                </a:gridCol>
                <a:gridCol w="1307094">
                  <a:extLst>
                    <a:ext uri="{9D8B030D-6E8A-4147-A177-3AD203B41FA5}">
                      <a16:colId xmlns:a16="http://schemas.microsoft.com/office/drawing/2014/main" val="20001"/>
                    </a:ext>
                  </a:extLst>
                </a:gridCol>
                <a:gridCol w="1307094">
                  <a:extLst>
                    <a:ext uri="{9D8B030D-6E8A-4147-A177-3AD203B41FA5}">
                      <a16:colId xmlns:a16="http://schemas.microsoft.com/office/drawing/2014/main" val="20002"/>
                    </a:ext>
                  </a:extLst>
                </a:gridCol>
              </a:tblGrid>
              <a:tr h="168760">
                <a:tc>
                  <a:txBody>
                    <a:bodyPr/>
                    <a:lstStyle/>
                    <a:p>
                      <a:pPr algn="l" rtl="0" fontAlgn="ctr"/>
                      <a:r>
                        <a:rPr lang="en-GB" sz="800" b="0" i="0" u="none" strike="noStrike" baseline="0" dirty="0">
                          <a:solidFill>
                            <a:schemeClr val="bg1"/>
                          </a:solidFill>
                          <a:effectLst/>
                          <a:latin typeface="Arial"/>
                        </a:rPr>
                        <a:t>Management company</a:t>
                      </a:r>
                      <a:endParaRPr lang="en-GB" sz="800" b="0" i="0" u="none" strike="noStrike" dirty="0">
                        <a:solidFill>
                          <a:schemeClr val="bg1"/>
                        </a:solidFill>
                        <a:effectLst/>
                        <a:latin typeface="Arial"/>
                      </a:endParaRPr>
                    </a:p>
                  </a:txBody>
                  <a:tcPr marL="54000" marR="0"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gridSpan="2">
                  <a:txBody>
                    <a:bodyPr/>
                    <a:lstStyle/>
                    <a:p>
                      <a:pPr algn="ctr" rtl="0" fontAlgn="b"/>
                      <a:r>
                        <a:rPr lang="en-GB" sz="800" b="0" i="0" u="none" strike="noStrike" baseline="0" dirty="0" err="1">
                          <a:solidFill>
                            <a:schemeClr val="tx1"/>
                          </a:solidFill>
                          <a:effectLst/>
                          <a:latin typeface="Arial"/>
                        </a:rPr>
                        <a:t>Amundi</a:t>
                      </a:r>
                      <a:r>
                        <a:rPr lang="en-GB" sz="800" b="0" i="0" u="none" strike="noStrike" baseline="0" dirty="0">
                          <a:solidFill>
                            <a:schemeClr val="tx1"/>
                          </a:solidFill>
                          <a:effectLst/>
                          <a:latin typeface="Arial"/>
                        </a:rPr>
                        <a:t> Luxemburg S.A.</a:t>
                      </a:r>
                      <a:endParaRPr lang="en-GB" sz="800" b="0" i="0" u="none" strike="noStrike" dirty="0">
                        <a:solidFill>
                          <a:schemeClr val="tx1"/>
                        </a:solidFill>
                        <a:effectLst/>
                        <a:latin typeface="Arial"/>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extLst>
                  <a:ext uri="{0D108BD9-81ED-4DB2-BD59-A6C34878D82A}">
                    <a16:rowId xmlns:a16="http://schemas.microsoft.com/office/drawing/2014/main" val="10000"/>
                  </a:ext>
                </a:extLst>
              </a:tr>
              <a:tr h="168760">
                <a:tc>
                  <a:txBody>
                    <a:bodyPr/>
                    <a:lstStyle/>
                    <a:p>
                      <a:pPr algn="l" rtl="0" fontAlgn="ctr"/>
                      <a:r>
                        <a:rPr lang="en-GB" sz="800" b="0" i="0" u="none" strike="noStrike" baseline="0" dirty="0">
                          <a:solidFill>
                            <a:schemeClr val="bg1"/>
                          </a:solidFill>
                          <a:effectLst/>
                          <a:latin typeface="Arial"/>
                        </a:rPr>
                        <a:t>Custodian</a:t>
                      </a:r>
                      <a:endParaRPr lang="en-GB" sz="800" b="0" i="0" u="none" strike="noStrike" dirty="0">
                        <a:solidFill>
                          <a:schemeClr val="bg1"/>
                        </a:solidFill>
                        <a:effectLst/>
                        <a:latin typeface="Arial"/>
                      </a:endParaRPr>
                    </a:p>
                  </a:txBody>
                  <a:tcPr marL="54000" marR="0"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gridSpan="2">
                  <a:txBody>
                    <a:bodyPr/>
                    <a:lstStyle/>
                    <a:p>
                      <a:pPr algn="ctr" rtl="0" fontAlgn="b"/>
                      <a:r>
                        <a:rPr lang="en-GB" sz="800" b="0" i="0" u="none" strike="noStrike" baseline="0" dirty="0">
                          <a:solidFill>
                            <a:schemeClr val="tx1"/>
                          </a:solidFill>
                          <a:effectLst/>
                          <a:latin typeface="Arial"/>
                        </a:rPr>
                        <a:t>CACEIS Bank, Luxemburg branch</a:t>
                      </a:r>
                      <a:endParaRPr lang="en-GB" sz="800" b="0" i="0" u="none" strike="noStrike" dirty="0">
                        <a:solidFill>
                          <a:schemeClr val="tx1"/>
                        </a:solidFill>
                        <a:effectLst/>
                        <a:latin typeface="Arial"/>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extLst>
                  <a:ext uri="{0D108BD9-81ED-4DB2-BD59-A6C34878D82A}">
                    <a16:rowId xmlns:a16="http://schemas.microsoft.com/office/drawing/2014/main" val="10001"/>
                  </a:ext>
                </a:extLst>
              </a:tr>
              <a:tr h="168760">
                <a:tc>
                  <a:txBody>
                    <a:bodyPr/>
                    <a:lstStyle/>
                    <a:p>
                      <a:pPr algn="l" rtl="0" fontAlgn="ctr"/>
                      <a:r>
                        <a:rPr lang="en-GB" sz="800" b="0" i="0" u="none" strike="noStrike" baseline="0" dirty="0">
                          <a:solidFill>
                            <a:schemeClr val="bg1"/>
                          </a:solidFill>
                          <a:effectLst/>
                          <a:latin typeface="Arial"/>
                        </a:rPr>
                        <a:t>Guarantor</a:t>
                      </a:r>
                      <a:endParaRPr lang="en-GB" sz="800" b="0" i="0" u="none" strike="noStrike" dirty="0">
                        <a:solidFill>
                          <a:schemeClr val="bg1"/>
                        </a:solidFill>
                        <a:effectLst/>
                        <a:latin typeface="Arial"/>
                      </a:endParaRPr>
                    </a:p>
                  </a:txBody>
                  <a:tcPr marL="54000" marR="0"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gridSpan="2">
                  <a:txBody>
                    <a:bodyPr/>
                    <a:lstStyle/>
                    <a:p>
                      <a:pPr algn="ctr" rtl="0" fontAlgn="b"/>
                      <a:r>
                        <a:rPr lang="en-GB" sz="800" b="0" i="0" u="none" strike="noStrike" baseline="0" dirty="0">
                          <a:solidFill>
                            <a:schemeClr val="tx1"/>
                          </a:solidFill>
                          <a:effectLst/>
                          <a:latin typeface="Arial"/>
                        </a:rPr>
                        <a:t>Amundi S.A.</a:t>
                      </a:r>
                      <a:endParaRPr lang="en-GB" sz="800" b="0" i="0" u="none" strike="noStrike" dirty="0">
                        <a:solidFill>
                          <a:schemeClr val="tx1"/>
                        </a:solidFill>
                        <a:effectLst/>
                        <a:latin typeface="Arial"/>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extLst>
                  <a:ext uri="{0D108BD9-81ED-4DB2-BD59-A6C34878D82A}">
                    <a16:rowId xmlns:a16="http://schemas.microsoft.com/office/drawing/2014/main" val="10002"/>
                  </a:ext>
                </a:extLst>
              </a:tr>
              <a:tr h="168760">
                <a:tc>
                  <a:txBody>
                    <a:bodyPr/>
                    <a:lstStyle/>
                    <a:p>
                      <a:pPr algn="l" rtl="0" fontAlgn="ctr"/>
                      <a:r>
                        <a:rPr lang="en-GB" sz="800" b="0" i="0" u="none" strike="noStrike" baseline="0" dirty="0">
                          <a:solidFill>
                            <a:schemeClr val="bg1"/>
                          </a:solidFill>
                          <a:effectLst/>
                          <a:latin typeface="Arial"/>
                        </a:rPr>
                        <a:t>Type of share</a:t>
                      </a:r>
                      <a:endParaRPr lang="en-GB" sz="800" b="0" i="0" u="none" strike="noStrike" dirty="0">
                        <a:solidFill>
                          <a:schemeClr val="bg1"/>
                        </a:solidFill>
                        <a:effectLst/>
                        <a:latin typeface="Arial"/>
                      </a:endParaRPr>
                    </a:p>
                  </a:txBody>
                  <a:tcPr marL="54000" marR="0"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a:txBody>
                    <a:bodyPr/>
                    <a:lstStyle/>
                    <a:p>
                      <a:pPr marL="0" algn="ctr" defTabSz="914400" rtl="0" eaLnBrk="1" fontAlgn="ctr" latinLnBrk="0" hangingPunct="1"/>
                      <a:r>
                        <a:rPr lang="en-GB" sz="800" b="0" i="0" u="none" strike="noStrike" kern="1200" baseline="0" dirty="0">
                          <a:solidFill>
                            <a:schemeClr val="tx1"/>
                          </a:solidFill>
                          <a:effectLst/>
                          <a:latin typeface="+mn-lt"/>
                          <a:ea typeface="+mn-ea"/>
                          <a:cs typeface="+mn-cs"/>
                        </a:rPr>
                        <a:t>A2 EUR</a:t>
                      </a: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it-IT" sz="800" b="0" i="0" u="none" strike="noStrike" baseline="0" noProof="0" dirty="0">
                          <a:solidFill>
                            <a:schemeClr val="tx1"/>
                          </a:solidFill>
                          <a:effectLst/>
                          <a:latin typeface="Arial"/>
                        </a:rPr>
                        <a:t>G2 EUR</a:t>
                      </a: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168760">
                <a:tc>
                  <a:txBody>
                    <a:bodyPr/>
                    <a:lstStyle/>
                    <a:p>
                      <a:pPr algn="l" rtl="0" fontAlgn="ctr"/>
                      <a:r>
                        <a:rPr lang="en-GB" sz="800" b="0" i="0" u="none" strike="noStrike" baseline="0" dirty="0">
                          <a:solidFill>
                            <a:schemeClr val="bg1"/>
                          </a:solidFill>
                          <a:effectLst/>
                          <a:latin typeface="Arial"/>
                        </a:rPr>
                        <a:t>Currency of the share</a:t>
                      </a:r>
                      <a:endParaRPr lang="en-GB" sz="800" b="0" i="0" u="none" strike="noStrike" dirty="0">
                        <a:solidFill>
                          <a:schemeClr val="bg1"/>
                        </a:solidFill>
                        <a:effectLst/>
                        <a:latin typeface="Arial"/>
                      </a:endParaRPr>
                    </a:p>
                  </a:txBody>
                  <a:tcPr marL="54000" marR="0"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a:txBody>
                    <a:bodyPr/>
                    <a:lstStyle/>
                    <a:p>
                      <a:pPr marL="0" algn="ctr" defTabSz="914400" rtl="0" eaLnBrk="1" fontAlgn="ctr" latinLnBrk="0" hangingPunct="1"/>
                      <a:r>
                        <a:rPr lang="en-GB" sz="800" b="0" i="0" u="none" strike="noStrike" kern="1200" baseline="0" dirty="0">
                          <a:solidFill>
                            <a:schemeClr val="tx1"/>
                          </a:solidFill>
                          <a:effectLst/>
                          <a:latin typeface="+mn-lt"/>
                          <a:ea typeface="+mn-ea"/>
                          <a:cs typeface="+mn-cs"/>
                        </a:rPr>
                        <a:t>EUR</a:t>
                      </a: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it-IT" sz="800" b="0" i="0" u="none" strike="noStrike" baseline="0" noProof="0" dirty="0">
                          <a:solidFill>
                            <a:schemeClr val="tx1"/>
                          </a:solidFill>
                          <a:effectLst/>
                          <a:latin typeface="Arial"/>
                        </a:rPr>
                        <a:t>EUR</a:t>
                      </a: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4"/>
                  </a:ext>
                </a:extLst>
              </a:tr>
              <a:tr h="168760">
                <a:tc>
                  <a:txBody>
                    <a:bodyPr/>
                    <a:lstStyle/>
                    <a:p>
                      <a:pPr algn="l" rtl="0" fontAlgn="ctr"/>
                      <a:r>
                        <a:rPr lang="en-GB" sz="800" b="0" i="0" u="none" strike="noStrike" baseline="0" dirty="0">
                          <a:solidFill>
                            <a:schemeClr val="bg1"/>
                          </a:solidFill>
                          <a:effectLst/>
                          <a:latin typeface="Arial"/>
                        </a:rPr>
                        <a:t>ISIN Code</a:t>
                      </a:r>
                    </a:p>
                  </a:txBody>
                  <a:tcPr marL="54000" marR="0"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a:txBody>
                    <a:bodyPr/>
                    <a:lstStyle/>
                    <a:p>
                      <a:pPr marL="0" algn="ctr" defTabSz="914400" rtl="0" eaLnBrk="1" fontAlgn="ctr" latinLnBrk="0" hangingPunct="1"/>
                      <a:r>
                        <a:rPr lang="en-GB" sz="800" b="1" i="0" u="none" strike="noStrike" kern="1200" baseline="0" dirty="0">
                          <a:solidFill>
                            <a:schemeClr val="tx1"/>
                          </a:solidFill>
                          <a:effectLst/>
                          <a:latin typeface="+mn-lt"/>
                          <a:ea typeface="+mn-ea"/>
                          <a:cs typeface="+mn-cs"/>
                        </a:rPr>
                        <a:t>LU1433245245</a:t>
                      </a: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it-IT" sz="800" b="1" i="0" u="none" strike="noStrike" baseline="0" noProof="0" dirty="0">
                          <a:solidFill>
                            <a:schemeClr val="tx1"/>
                          </a:solidFill>
                          <a:effectLst/>
                          <a:latin typeface="+mn-lt"/>
                        </a:rPr>
                        <a:t>LU1534106825</a:t>
                      </a:r>
                      <a:endParaRPr lang="it-IT" sz="800" b="1" i="0" u="none" strike="noStrike" noProof="0" dirty="0">
                        <a:solidFill>
                          <a:schemeClr val="tx1"/>
                        </a:solidFill>
                        <a:effectLst/>
                        <a:latin typeface="Arial"/>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5"/>
                  </a:ext>
                </a:extLst>
              </a:tr>
              <a:tr h="168760">
                <a:tc>
                  <a:txBody>
                    <a:bodyPr/>
                    <a:lstStyle/>
                    <a:p>
                      <a:pPr algn="l" rtl="0" fontAlgn="ctr"/>
                      <a:r>
                        <a:rPr lang="en-GB" sz="800" b="0" i="0" u="none" strike="noStrike" baseline="0" dirty="0">
                          <a:solidFill>
                            <a:schemeClr val="bg1"/>
                          </a:solidFill>
                          <a:effectLst/>
                          <a:latin typeface="Arial"/>
                        </a:rPr>
                        <a:t>Category of share</a:t>
                      </a:r>
                      <a:endParaRPr lang="en-GB" sz="800" b="0" i="0" u="none" strike="noStrike" dirty="0">
                        <a:solidFill>
                          <a:schemeClr val="bg1"/>
                        </a:solidFill>
                        <a:effectLst/>
                        <a:latin typeface="Arial"/>
                      </a:endParaRPr>
                    </a:p>
                  </a:txBody>
                  <a:tcPr marL="54000" marR="0"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gridSpan="2">
                  <a:txBody>
                    <a:bodyPr/>
                    <a:lstStyle/>
                    <a:p>
                      <a:pPr algn="ctr" rtl="0" fontAlgn="ctr"/>
                      <a:r>
                        <a:rPr lang="en-GB" sz="800" b="0" i="0" u="none" strike="noStrike" baseline="0" dirty="0">
                          <a:solidFill>
                            <a:schemeClr val="tx1"/>
                          </a:solidFill>
                          <a:effectLst/>
                          <a:latin typeface="Arial"/>
                        </a:rPr>
                        <a:t>Accumulation</a:t>
                      </a:r>
                      <a:endParaRPr lang="en-GB" sz="800" b="0" i="0" u="none" strike="noStrike" dirty="0">
                        <a:solidFill>
                          <a:schemeClr val="tx1"/>
                        </a:solidFill>
                        <a:effectLst/>
                        <a:latin typeface="Arial"/>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extLst>
                  <a:ext uri="{0D108BD9-81ED-4DB2-BD59-A6C34878D82A}">
                    <a16:rowId xmlns:a16="http://schemas.microsoft.com/office/drawing/2014/main" val="10006"/>
                  </a:ext>
                </a:extLst>
              </a:tr>
              <a:tr h="168760">
                <a:tc>
                  <a:txBody>
                    <a:bodyPr/>
                    <a:lstStyle/>
                    <a:p>
                      <a:pPr algn="l" rtl="0" fontAlgn="ctr"/>
                      <a:r>
                        <a:rPr lang="en-GB" sz="800" b="0" i="0" u="none" strike="noStrike" baseline="0" dirty="0">
                          <a:solidFill>
                            <a:schemeClr val="bg1"/>
                          </a:solidFill>
                          <a:effectLst/>
                          <a:latin typeface="Arial"/>
                        </a:rPr>
                        <a:t>Initial minimum investment</a:t>
                      </a:r>
                      <a:endParaRPr lang="en-GB" sz="800" b="0" i="0" u="none" strike="noStrike" dirty="0">
                        <a:solidFill>
                          <a:schemeClr val="bg1"/>
                        </a:solidFill>
                        <a:effectLst/>
                        <a:latin typeface="Arial"/>
                      </a:endParaRPr>
                    </a:p>
                  </a:txBody>
                  <a:tcPr marL="54000" marR="0"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gridSpan="2">
                  <a:txBody>
                    <a:bodyPr/>
                    <a:lstStyle/>
                    <a:p>
                      <a:pPr algn="ctr" rtl="0" fontAlgn="ctr"/>
                      <a:r>
                        <a:rPr lang="en-GB" sz="800" b="0" i="0" u="none" strike="noStrike" baseline="0" dirty="0">
                          <a:solidFill>
                            <a:schemeClr val="tx1"/>
                          </a:solidFill>
                          <a:effectLst/>
                          <a:latin typeface="Arial"/>
                        </a:rPr>
                        <a:t>None</a:t>
                      </a:r>
                      <a:endParaRPr lang="en-GB" sz="800" b="0" i="0" u="none" strike="noStrike" dirty="0">
                        <a:solidFill>
                          <a:schemeClr val="tx1"/>
                        </a:solidFill>
                        <a:effectLst/>
                        <a:latin typeface="Arial"/>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extLst>
                  <a:ext uri="{0D108BD9-81ED-4DB2-BD59-A6C34878D82A}">
                    <a16:rowId xmlns:a16="http://schemas.microsoft.com/office/drawing/2014/main" val="10007"/>
                  </a:ext>
                </a:extLst>
              </a:tr>
              <a:tr h="168760">
                <a:tc>
                  <a:txBody>
                    <a:bodyPr/>
                    <a:lstStyle/>
                    <a:p>
                      <a:pPr algn="l" rtl="0" fontAlgn="ctr"/>
                      <a:r>
                        <a:rPr lang="en-GB" sz="800" b="0" i="0" u="none" strike="noStrike" baseline="0" dirty="0">
                          <a:solidFill>
                            <a:schemeClr val="bg1"/>
                          </a:solidFill>
                          <a:effectLst/>
                          <a:latin typeface="Arial"/>
                        </a:rPr>
                        <a:t>Recommended minimum investment period</a:t>
                      </a:r>
                      <a:endParaRPr lang="en-GB" sz="800" b="0" i="0" u="none" strike="noStrike" dirty="0">
                        <a:solidFill>
                          <a:schemeClr val="bg1"/>
                        </a:solidFill>
                        <a:effectLst/>
                        <a:latin typeface="Arial"/>
                      </a:endParaRPr>
                    </a:p>
                  </a:txBody>
                  <a:tcPr marL="54000" marR="0"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gridSpan="2">
                  <a:txBody>
                    <a:bodyPr/>
                    <a:lstStyle/>
                    <a:p>
                      <a:pPr algn="ctr" rtl="0" fontAlgn="ctr"/>
                      <a:r>
                        <a:rPr lang="en-GB" sz="800" b="0" i="0" u="none" strike="noStrike" baseline="0" dirty="0">
                          <a:solidFill>
                            <a:schemeClr val="tx1"/>
                          </a:solidFill>
                          <a:effectLst/>
                          <a:latin typeface="Arial"/>
                        </a:rPr>
                        <a:t>3 years</a:t>
                      </a:r>
                      <a:endParaRPr lang="en-GB" sz="800" b="0" i="0" u="none" strike="noStrike" dirty="0">
                        <a:solidFill>
                          <a:schemeClr val="tx1"/>
                        </a:solidFill>
                        <a:effectLst/>
                        <a:latin typeface="Arial"/>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extLst>
                  <a:ext uri="{0D108BD9-81ED-4DB2-BD59-A6C34878D82A}">
                    <a16:rowId xmlns:a16="http://schemas.microsoft.com/office/drawing/2014/main" val="10008"/>
                  </a:ext>
                </a:extLst>
              </a:tr>
              <a:tr h="168760">
                <a:tc>
                  <a:txBody>
                    <a:bodyPr/>
                    <a:lstStyle/>
                    <a:p>
                      <a:pPr algn="l" rtl="0" fontAlgn="ctr"/>
                      <a:r>
                        <a:rPr lang="en-GB" sz="800" b="0" i="0" u="none" strike="noStrike" baseline="0" dirty="0">
                          <a:solidFill>
                            <a:schemeClr val="bg1"/>
                          </a:solidFill>
                          <a:effectLst/>
                          <a:latin typeface="Arial"/>
                        </a:rPr>
                        <a:t>Valuation frequency</a:t>
                      </a:r>
                      <a:endParaRPr lang="en-GB" sz="800" b="0" i="0" u="none" strike="noStrike" dirty="0">
                        <a:solidFill>
                          <a:schemeClr val="bg1"/>
                        </a:solidFill>
                        <a:effectLst/>
                        <a:latin typeface="Arial"/>
                      </a:endParaRPr>
                    </a:p>
                  </a:txBody>
                  <a:tcPr marL="54000" marR="0"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gridSpan="2">
                  <a:txBody>
                    <a:bodyPr/>
                    <a:lstStyle/>
                    <a:p>
                      <a:pPr algn="ctr" rtl="0" fontAlgn="ctr"/>
                      <a:r>
                        <a:rPr lang="en-GB" sz="800" b="0" i="0" u="none" strike="noStrike" baseline="0" dirty="0">
                          <a:solidFill>
                            <a:schemeClr val="tx1"/>
                          </a:solidFill>
                          <a:effectLst/>
                          <a:latin typeface="Arial"/>
                        </a:rPr>
                        <a:t>Daily</a:t>
                      </a:r>
                      <a:endParaRPr lang="en-GB" sz="800" b="0" i="0" u="none" strike="noStrike" dirty="0">
                        <a:solidFill>
                          <a:schemeClr val="tx1"/>
                        </a:solidFill>
                        <a:effectLst/>
                        <a:latin typeface="Arial"/>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extLst>
                  <a:ext uri="{0D108BD9-81ED-4DB2-BD59-A6C34878D82A}">
                    <a16:rowId xmlns:a16="http://schemas.microsoft.com/office/drawing/2014/main" val="10009"/>
                  </a:ext>
                </a:extLst>
              </a:tr>
              <a:tr h="168760">
                <a:tc>
                  <a:txBody>
                    <a:bodyPr/>
                    <a:lstStyle/>
                    <a:p>
                      <a:pPr algn="l" rtl="0" fontAlgn="ctr"/>
                      <a:r>
                        <a:rPr lang="en-GB" sz="800" b="0" i="0" u="none" strike="noStrike" baseline="0" dirty="0">
                          <a:solidFill>
                            <a:schemeClr val="bg1"/>
                          </a:solidFill>
                          <a:effectLst/>
                          <a:latin typeface="Arial"/>
                        </a:rPr>
                        <a:t>Annual management fees</a:t>
                      </a:r>
                      <a:endParaRPr lang="en-GB" sz="800" b="0" i="0" u="none" strike="noStrike" dirty="0">
                        <a:solidFill>
                          <a:schemeClr val="bg1"/>
                        </a:solidFill>
                        <a:effectLst/>
                        <a:latin typeface="Arial"/>
                      </a:endParaRPr>
                    </a:p>
                  </a:txBody>
                  <a:tcPr marL="54000" marR="0"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gridSpan="2">
                  <a:txBody>
                    <a:bodyPr/>
                    <a:lstStyle/>
                    <a:p>
                      <a:pPr algn="ctr" rtl="0" fontAlgn="ctr"/>
                      <a:r>
                        <a:rPr lang="en-GB" sz="800" b="0" i="0" u="none" strike="noStrike" baseline="0" dirty="0">
                          <a:solidFill>
                            <a:schemeClr val="tx1"/>
                          </a:solidFill>
                          <a:effectLst/>
                          <a:latin typeface="Arial"/>
                        </a:rPr>
                        <a:t>1.10%</a:t>
                      </a:r>
                      <a:endParaRPr lang="en-GB" sz="800" b="0" i="0" u="none" strike="noStrike" dirty="0">
                        <a:solidFill>
                          <a:schemeClr val="tx1"/>
                        </a:solidFill>
                        <a:effectLst/>
                        <a:latin typeface="Arial"/>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extLst>
                  <a:ext uri="{0D108BD9-81ED-4DB2-BD59-A6C34878D82A}">
                    <a16:rowId xmlns:a16="http://schemas.microsoft.com/office/drawing/2014/main" val="10010"/>
                  </a:ext>
                </a:extLst>
              </a:tr>
              <a:tr h="168760">
                <a:tc>
                  <a:txBody>
                    <a:bodyPr/>
                    <a:lstStyle/>
                    <a:p>
                      <a:pPr algn="l" rtl="0" fontAlgn="ctr"/>
                      <a:r>
                        <a:rPr lang="en-GB" sz="800" b="0" i="0" u="none" strike="noStrike" baseline="0" dirty="0">
                          <a:solidFill>
                            <a:schemeClr val="bg1"/>
                          </a:solidFill>
                          <a:effectLst/>
                          <a:latin typeface="Arial"/>
                        </a:rPr>
                        <a:t>Annual administration fees (incl. guarantee)</a:t>
                      </a:r>
                      <a:endParaRPr lang="en-GB" sz="800" b="0" i="0" u="none" strike="noStrike" dirty="0">
                        <a:solidFill>
                          <a:schemeClr val="bg1"/>
                        </a:solidFill>
                        <a:effectLst/>
                        <a:latin typeface="Arial"/>
                      </a:endParaRPr>
                    </a:p>
                  </a:txBody>
                  <a:tcPr marL="54000" marR="0"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b="0" i="0" u="none" strike="noStrike" baseline="0" dirty="0">
                          <a:solidFill>
                            <a:schemeClr val="tx1"/>
                          </a:solidFill>
                          <a:effectLst/>
                          <a:latin typeface="+mn-lt"/>
                        </a:rPr>
                        <a:t>0.27%</a:t>
                      </a:r>
                      <a:endParaRPr lang="en-GB" sz="800" b="0" i="0" u="none" strike="noStrike" dirty="0">
                        <a:solidFill>
                          <a:schemeClr val="tx1"/>
                        </a:solidFill>
                        <a:effectLst/>
                        <a:latin typeface="Arial"/>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extLst>
                  <a:ext uri="{0D108BD9-81ED-4DB2-BD59-A6C34878D82A}">
                    <a16:rowId xmlns:a16="http://schemas.microsoft.com/office/drawing/2014/main" val="10011"/>
                  </a:ext>
                </a:extLst>
              </a:tr>
              <a:tr h="168760">
                <a:tc>
                  <a:txBody>
                    <a:bodyPr/>
                    <a:lstStyle/>
                    <a:p>
                      <a:pPr algn="l" rtl="0" fontAlgn="ctr"/>
                      <a:r>
                        <a:rPr lang="en-GB" sz="800" b="0" i="0" u="none" strike="noStrike" baseline="0" dirty="0">
                          <a:solidFill>
                            <a:schemeClr val="bg1"/>
                          </a:solidFill>
                          <a:effectLst/>
                          <a:latin typeface="Arial"/>
                        </a:rPr>
                        <a:t>Max. indirect management fees</a:t>
                      </a:r>
                      <a:endParaRPr lang="en-GB" sz="800" b="0" i="0" u="none" strike="noStrike" dirty="0">
                        <a:solidFill>
                          <a:schemeClr val="bg1"/>
                        </a:solidFill>
                        <a:effectLst/>
                        <a:latin typeface="Arial"/>
                      </a:endParaRPr>
                    </a:p>
                  </a:txBody>
                  <a:tcPr marL="54000" marR="0"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gridSpan="2">
                  <a:txBody>
                    <a:bodyPr/>
                    <a:lstStyle/>
                    <a:p>
                      <a:pPr algn="ctr" rtl="0" fontAlgn="ctr"/>
                      <a:r>
                        <a:rPr lang="en-GB" sz="800" b="0" i="0" u="none" strike="noStrike" baseline="0" dirty="0">
                          <a:solidFill>
                            <a:schemeClr val="tx1"/>
                          </a:solidFill>
                          <a:effectLst/>
                          <a:latin typeface="Arial"/>
                        </a:rPr>
                        <a:t>0.50%</a:t>
                      </a:r>
                      <a:endParaRPr lang="en-GB" sz="800" b="0" i="0" u="none" strike="noStrike" dirty="0">
                        <a:solidFill>
                          <a:schemeClr val="tx1"/>
                        </a:solidFill>
                        <a:effectLst/>
                        <a:latin typeface="Arial"/>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extLst>
                  <a:ext uri="{0D108BD9-81ED-4DB2-BD59-A6C34878D82A}">
                    <a16:rowId xmlns:a16="http://schemas.microsoft.com/office/drawing/2014/main" val="10013"/>
                  </a:ext>
                </a:extLst>
              </a:tr>
              <a:tr h="168760">
                <a:tc>
                  <a:txBody>
                    <a:bodyPr/>
                    <a:lstStyle/>
                    <a:p>
                      <a:pPr algn="l" rtl="0" fontAlgn="ctr"/>
                      <a:r>
                        <a:rPr lang="en-GB" sz="800" b="0" i="0" u="none" strike="noStrike" baseline="0" dirty="0">
                          <a:solidFill>
                            <a:schemeClr val="bg1"/>
                          </a:solidFill>
                          <a:effectLst/>
                          <a:latin typeface="Arial"/>
                        </a:rPr>
                        <a:t>Estimated ongoing charges</a:t>
                      </a:r>
                      <a:endParaRPr lang="en-GB" sz="800" b="0" i="0" u="none" strike="noStrike" dirty="0">
                        <a:solidFill>
                          <a:schemeClr val="bg1"/>
                        </a:solidFill>
                        <a:effectLst/>
                        <a:latin typeface="Arial"/>
                      </a:endParaRPr>
                    </a:p>
                  </a:txBody>
                  <a:tcPr marL="54000" marR="0"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gridSpan="2">
                  <a:txBody>
                    <a:bodyPr/>
                    <a:lstStyle/>
                    <a:p>
                      <a:pPr algn="ctr" rtl="0" fontAlgn="ctr"/>
                      <a:r>
                        <a:rPr lang="en-GB" sz="800" b="0" i="0" u="none" strike="noStrike" baseline="0" dirty="0">
                          <a:solidFill>
                            <a:schemeClr val="tx1"/>
                          </a:solidFill>
                          <a:effectLst/>
                          <a:latin typeface="Arial"/>
                        </a:rPr>
                        <a:t>1.59%</a:t>
                      </a:r>
                      <a:endParaRPr lang="en-GB" sz="800" b="0" i="0" u="none" strike="noStrike" dirty="0">
                        <a:solidFill>
                          <a:schemeClr val="tx1"/>
                        </a:solidFill>
                        <a:effectLst/>
                        <a:latin typeface="Arial"/>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extLst>
                  <a:ext uri="{0D108BD9-81ED-4DB2-BD59-A6C34878D82A}">
                    <a16:rowId xmlns:a16="http://schemas.microsoft.com/office/drawing/2014/main" val="10014"/>
                  </a:ext>
                </a:extLst>
              </a:tr>
              <a:tr h="168760">
                <a:tc>
                  <a:txBody>
                    <a:bodyPr/>
                    <a:lstStyle/>
                    <a:p>
                      <a:pPr algn="l" rtl="0" fontAlgn="ctr"/>
                      <a:r>
                        <a:rPr lang="en-GB" sz="800" b="0" i="0" u="none" strike="noStrike" baseline="0" dirty="0">
                          <a:solidFill>
                            <a:schemeClr val="bg1"/>
                          </a:solidFill>
                          <a:effectLst/>
                          <a:latin typeface="Arial"/>
                        </a:rPr>
                        <a:t>Performance fee</a:t>
                      </a:r>
                      <a:endParaRPr lang="en-GB" sz="800" b="0" i="0" u="none" strike="noStrike" dirty="0">
                        <a:solidFill>
                          <a:schemeClr val="bg1"/>
                        </a:solidFill>
                        <a:effectLst/>
                        <a:latin typeface="Arial"/>
                      </a:endParaRPr>
                    </a:p>
                  </a:txBody>
                  <a:tcPr marL="54000" marR="0"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gridSpan="2">
                  <a:txBody>
                    <a:bodyPr/>
                    <a:lstStyle/>
                    <a:p>
                      <a:pPr algn="ctr" rtl="0" fontAlgn="ctr"/>
                      <a:r>
                        <a:rPr lang="en-GB" sz="800" b="0" i="0" u="none" strike="noStrike" baseline="0" dirty="0">
                          <a:solidFill>
                            <a:schemeClr val="tx1"/>
                          </a:solidFill>
                          <a:effectLst/>
                          <a:latin typeface="Arial"/>
                        </a:rPr>
                        <a:t>None</a:t>
                      </a:r>
                      <a:endParaRPr lang="en-GB" sz="800" b="0" i="0" u="none" strike="noStrike" dirty="0">
                        <a:solidFill>
                          <a:schemeClr val="tx1"/>
                        </a:solidFill>
                        <a:effectLst/>
                        <a:latin typeface="Arial"/>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extLst>
                  <a:ext uri="{0D108BD9-81ED-4DB2-BD59-A6C34878D82A}">
                    <a16:rowId xmlns:a16="http://schemas.microsoft.com/office/drawing/2014/main" val="10015"/>
                  </a:ext>
                </a:extLst>
              </a:tr>
              <a:tr h="168760">
                <a:tc>
                  <a:txBody>
                    <a:bodyPr/>
                    <a:lstStyle/>
                    <a:p>
                      <a:pPr algn="l" rtl="0" fontAlgn="ctr"/>
                      <a:r>
                        <a:rPr lang="en-GB" sz="800" b="0" i="0" u="none" strike="noStrike" dirty="0">
                          <a:solidFill>
                            <a:schemeClr val="bg1"/>
                          </a:solidFill>
                          <a:effectLst/>
                          <a:latin typeface="Arial"/>
                        </a:rPr>
                        <a:t>Max. conversion fee</a:t>
                      </a:r>
                    </a:p>
                  </a:txBody>
                  <a:tcPr marL="54000" marR="0"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gridSpan="2">
                  <a:txBody>
                    <a:bodyPr/>
                    <a:lstStyle/>
                    <a:p>
                      <a:pPr algn="ctr" rtl="0" fontAlgn="ctr"/>
                      <a:r>
                        <a:rPr lang="en-GB" sz="800" b="0" i="0" u="none" strike="noStrike" dirty="0">
                          <a:solidFill>
                            <a:schemeClr val="tx1"/>
                          </a:solidFill>
                          <a:effectLst/>
                          <a:latin typeface="Arial"/>
                        </a:rPr>
                        <a:t>1.00%</a:t>
                      </a: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extLst>
                  <a:ext uri="{0D108BD9-81ED-4DB2-BD59-A6C34878D82A}">
                    <a16:rowId xmlns:a16="http://schemas.microsoft.com/office/drawing/2014/main" val="10016"/>
                  </a:ext>
                </a:extLst>
              </a:tr>
              <a:tr h="168760">
                <a:tc>
                  <a:txBody>
                    <a:bodyPr/>
                    <a:lstStyle/>
                    <a:p>
                      <a:pPr algn="l" rtl="0" fontAlgn="ctr"/>
                      <a:r>
                        <a:rPr lang="en-GB" sz="800" b="0" i="0" u="none" strike="noStrike" baseline="0" dirty="0">
                          <a:solidFill>
                            <a:schemeClr val="bg1"/>
                          </a:solidFill>
                          <a:effectLst/>
                          <a:latin typeface="Arial"/>
                        </a:rPr>
                        <a:t>Max. subscription fee</a:t>
                      </a:r>
                      <a:endParaRPr lang="en-GB" sz="800" b="0" i="0" u="none" strike="noStrike" dirty="0">
                        <a:solidFill>
                          <a:schemeClr val="bg1"/>
                        </a:solidFill>
                        <a:effectLst/>
                        <a:latin typeface="Arial"/>
                      </a:endParaRPr>
                    </a:p>
                  </a:txBody>
                  <a:tcPr marL="54000" marR="0"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a:txBody>
                    <a:bodyPr/>
                    <a:lstStyle/>
                    <a:p>
                      <a:pPr algn="ctr" rtl="0" fontAlgn="ctr"/>
                      <a:r>
                        <a:rPr lang="en-GB" sz="800" b="0" i="0" u="none" strike="noStrike" baseline="0" dirty="0">
                          <a:solidFill>
                            <a:schemeClr val="tx1"/>
                          </a:solidFill>
                          <a:effectLst/>
                          <a:latin typeface="Arial"/>
                        </a:rPr>
                        <a:t>4.5%</a:t>
                      </a:r>
                      <a:endParaRPr lang="en-GB" sz="800" b="0" i="0" u="none" strike="noStrike" dirty="0">
                        <a:solidFill>
                          <a:schemeClr val="tx1"/>
                        </a:solidFill>
                        <a:effectLst/>
                        <a:latin typeface="Arial"/>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en-GB" sz="800" b="0" i="0" u="none" strike="noStrike" dirty="0">
                          <a:solidFill>
                            <a:schemeClr val="tx1"/>
                          </a:solidFill>
                          <a:effectLst/>
                          <a:latin typeface="Arial"/>
                        </a:rPr>
                        <a:t>3.0%</a:t>
                      </a: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17"/>
                  </a:ext>
                </a:extLst>
              </a:tr>
              <a:tr h="168760">
                <a:tc>
                  <a:txBody>
                    <a:bodyPr/>
                    <a:lstStyle/>
                    <a:p>
                      <a:pPr algn="l" rtl="0" fontAlgn="ctr"/>
                      <a:r>
                        <a:rPr lang="en-GB" sz="800" b="0" i="0" u="none" strike="noStrike" baseline="0" dirty="0">
                          <a:solidFill>
                            <a:schemeClr val="bg1"/>
                          </a:solidFill>
                          <a:effectLst/>
                          <a:latin typeface="Arial"/>
                        </a:rPr>
                        <a:t>Max. redemption fee</a:t>
                      </a:r>
                      <a:endParaRPr lang="en-GB" sz="800" b="0" i="0" u="none" strike="noStrike" dirty="0">
                        <a:solidFill>
                          <a:schemeClr val="bg1"/>
                        </a:solidFill>
                        <a:effectLst/>
                        <a:latin typeface="Arial"/>
                      </a:endParaRPr>
                    </a:p>
                  </a:txBody>
                  <a:tcPr marL="54000" marR="0"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gridSpan="2">
                  <a:txBody>
                    <a:bodyPr/>
                    <a:lstStyle/>
                    <a:p>
                      <a:pPr algn="ctr" rtl="0" fontAlgn="ctr"/>
                      <a:r>
                        <a:rPr lang="en-GB" sz="800" b="0" i="0" u="none" strike="noStrike" baseline="0" dirty="0">
                          <a:solidFill>
                            <a:schemeClr val="tx1"/>
                          </a:solidFill>
                          <a:effectLst/>
                          <a:latin typeface="Arial"/>
                        </a:rPr>
                        <a:t>None</a:t>
                      </a:r>
                      <a:endParaRPr lang="en-GB" sz="800" b="0" i="0" u="none" strike="noStrike" dirty="0">
                        <a:solidFill>
                          <a:schemeClr val="tx1"/>
                        </a:solidFill>
                        <a:effectLst/>
                        <a:latin typeface="Arial"/>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extLst>
                  <a:ext uri="{0D108BD9-81ED-4DB2-BD59-A6C34878D82A}">
                    <a16:rowId xmlns:a16="http://schemas.microsoft.com/office/drawing/2014/main" val="10018"/>
                  </a:ext>
                </a:extLst>
              </a:tr>
              <a:tr h="517699">
                <a:tc>
                  <a:txBody>
                    <a:bodyPr/>
                    <a:lstStyle/>
                    <a:p>
                      <a:pPr algn="l" rtl="0" fontAlgn="ctr"/>
                      <a:r>
                        <a:rPr lang="en-GB" sz="800" b="0" i="0" u="none" strike="noStrike" baseline="0" dirty="0">
                          <a:solidFill>
                            <a:schemeClr val="bg1"/>
                          </a:solidFill>
                          <a:effectLst/>
                          <a:latin typeface="Arial"/>
                        </a:rPr>
                        <a:t>Countries of registration</a:t>
                      </a:r>
                      <a:endParaRPr lang="en-GB" sz="800" b="0" i="0" u="none" strike="noStrike" dirty="0">
                        <a:solidFill>
                          <a:schemeClr val="bg1"/>
                        </a:solidFill>
                        <a:effectLst/>
                        <a:latin typeface="Arial"/>
                      </a:endParaRPr>
                    </a:p>
                  </a:txBody>
                  <a:tcPr marL="54000" marR="0"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gridSpan="2">
                  <a:txBody>
                    <a:bodyPr/>
                    <a:lstStyle/>
                    <a:p>
                      <a:pPr algn="ctr" rtl="0" fontAlgn="ctr"/>
                      <a:r>
                        <a:rPr lang="en-GB" sz="800" b="0" i="0" u="none" strike="noStrike" baseline="0" dirty="0">
                          <a:solidFill>
                            <a:schemeClr val="tx1"/>
                          </a:solidFill>
                          <a:effectLst/>
                          <a:latin typeface="+mn-lt"/>
                        </a:rPr>
                        <a:t>France, Luxembourg, Spain, Italy (G2 EUR), Austria, Germany, Finland, Greece, Bulgaria, Czech Republic, Hungary, Slovakia, UK, Singapore (Private Placement)</a:t>
                      </a:r>
                      <a:endParaRPr lang="en-GB" sz="800" b="0" i="0" u="none" strike="noStrike" dirty="0">
                        <a:solidFill>
                          <a:schemeClr val="tx1"/>
                        </a:solidFill>
                        <a:effectLst/>
                        <a:latin typeface="+mn-lt"/>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3741678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Important Information 1/4</a:t>
            </a:r>
          </a:p>
        </p:txBody>
      </p:sp>
      <p:sp>
        <p:nvSpPr>
          <p:cNvPr id="10" name="Content Placeholder 9">
            <a:extLst>
              <a:ext uri="{FF2B5EF4-FFF2-40B4-BE49-F238E27FC236}">
                <a16:creationId xmlns:a16="http://schemas.microsoft.com/office/drawing/2014/main" id="{48DE46E0-71BF-4B20-8F7D-4EE283C8957A}"/>
              </a:ext>
            </a:extLst>
          </p:cNvPr>
          <p:cNvSpPr>
            <a:spLocks noGrp="1"/>
          </p:cNvSpPr>
          <p:nvPr>
            <p:ph idx="1"/>
          </p:nvPr>
        </p:nvSpPr>
        <p:spPr>
          <a:xfrm>
            <a:off x="428399" y="908960"/>
            <a:ext cx="8287200" cy="2997000"/>
          </a:xfrm>
        </p:spPr>
        <p:txBody>
          <a:bodyPr/>
          <a:lstStyle/>
          <a:p>
            <a:pPr marL="0" indent="0" algn="just">
              <a:spcBef>
                <a:spcPts val="0"/>
              </a:spcBef>
              <a:buNone/>
            </a:pPr>
            <a:r>
              <a:rPr lang="en-US" sz="700" dirty="0">
                <a:solidFill>
                  <a:schemeClr val="tx2"/>
                </a:solidFill>
              </a:rPr>
              <a:t>This material is provided to Professional Clients, including financial intermediaries, and is not intended for and should not be provided to the public. </a:t>
            </a:r>
            <a:endParaRPr lang="fr-FR" sz="700" dirty="0">
              <a:solidFill>
                <a:schemeClr val="tx2"/>
              </a:solidFill>
            </a:endParaRPr>
          </a:p>
          <a:p>
            <a:pPr marL="0" indent="0" algn="just">
              <a:spcBef>
                <a:spcPts val="0"/>
              </a:spcBef>
              <a:buNone/>
            </a:pPr>
            <a:r>
              <a:rPr lang="en-US" sz="700" dirty="0">
                <a:solidFill>
                  <a:schemeClr val="tx2"/>
                </a:solidFill>
              </a:rPr>
              <a:t> </a:t>
            </a:r>
            <a:endParaRPr lang="fr-FR" sz="700" dirty="0">
              <a:solidFill>
                <a:schemeClr val="tx2"/>
              </a:solidFill>
            </a:endParaRPr>
          </a:p>
          <a:p>
            <a:pPr marL="0" indent="0" algn="just">
              <a:spcBef>
                <a:spcPts val="0"/>
              </a:spcBef>
              <a:buNone/>
            </a:pPr>
            <a:r>
              <a:rPr lang="en-GB" sz="700" dirty="0">
                <a:solidFill>
                  <a:schemeClr val="tx2"/>
                </a:solidFill>
              </a:rPr>
              <a:t>This is a marketing communication. Please refer to the prospectus / information document and to the KID/KIID before making any final investment decisions</a:t>
            </a:r>
            <a:endParaRPr lang="fr-FR" sz="700" dirty="0">
              <a:solidFill>
                <a:schemeClr val="tx2"/>
              </a:solidFill>
            </a:endParaRPr>
          </a:p>
          <a:p>
            <a:pPr marL="0" indent="0" algn="just">
              <a:spcBef>
                <a:spcPts val="0"/>
              </a:spcBef>
              <a:buNone/>
            </a:pPr>
            <a:r>
              <a:rPr lang="en-US" sz="700" dirty="0">
                <a:solidFill>
                  <a:schemeClr val="tx2"/>
                </a:solidFill>
              </a:rPr>
              <a:t> </a:t>
            </a:r>
            <a:endParaRPr lang="fr-FR" sz="700" dirty="0">
              <a:solidFill>
                <a:schemeClr val="tx2"/>
              </a:solidFill>
            </a:endParaRPr>
          </a:p>
          <a:p>
            <a:pPr marL="0" indent="0" algn="just">
              <a:spcBef>
                <a:spcPts val="0"/>
              </a:spcBef>
              <a:buNone/>
            </a:pPr>
            <a:r>
              <a:rPr lang="en-US" sz="700" dirty="0">
                <a:solidFill>
                  <a:schemeClr val="tx2"/>
                </a:solidFill>
              </a:rPr>
              <a:t>This document contains information about investment services provided by Amundi group companies or undertakings for collective investment in transferable securities or open-ended umbrella Irish collective asset- management vehicles (the “Funds”) established under the laws of Luxembourg and </a:t>
            </a:r>
            <a:r>
              <a:rPr lang="en-US" sz="700" dirty="0" err="1">
                <a:solidFill>
                  <a:schemeClr val="tx2"/>
                </a:solidFill>
              </a:rPr>
              <a:t>authorised</a:t>
            </a:r>
            <a:r>
              <a:rPr lang="en-US" sz="700" dirty="0">
                <a:solidFill>
                  <a:schemeClr val="tx2"/>
                </a:solidFill>
              </a:rPr>
              <a:t> for public distribution by the Commission de Surveillance du </a:t>
            </a:r>
            <a:r>
              <a:rPr lang="en-US" sz="700" dirty="0" err="1">
                <a:solidFill>
                  <a:schemeClr val="tx2"/>
                </a:solidFill>
              </a:rPr>
              <a:t>Secteur</a:t>
            </a:r>
            <a:r>
              <a:rPr lang="en-US" sz="700" dirty="0">
                <a:solidFill>
                  <a:schemeClr val="tx2"/>
                </a:solidFill>
              </a:rPr>
              <a:t> Financier or the laws of Ireland and authorized for public distribution by the Central Bank of Ireland. The management company of: </a:t>
            </a:r>
            <a:endParaRPr lang="fr-FR" sz="700" dirty="0">
              <a:solidFill>
                <a:schemeClr val="tx2"/>
              </a:solidFill>
            </a:endParaRPr>
          </a:p>
          <a:p>
            <a:pPr marL="0" indent="0" algn="just">
              <a:spcBef>
                <a:spcPts val="0"/>
              </a:spcBef>
              <a:buNone/>
            </a:pPr>
            <a:r>
              <a:rPr lang="en-US" sz="700" dirty="0">
                <a:solidFill>
                  <a:schemeClr val="tx2"/>
                </a:solidFill>
              </a:rPr>
              <a:t>Amundi Funds, Amundi Fund Solutions, First Eagle Amundi and Amundi Index Solutions is Amundi Luxembourg S.A., 5, </a:t>
            </a:r>
            <a:r>
              <a:rPr lang="en-US" sz="700" dirty="0" err="1">
                <a:solidFill>
                  <a:schemeClr val="tx2"/>
                </a:solidFill>
              </a:rPr>
              <a:t>allée</a:t>
            </a:r>
            <a:r>
              <a:rPr lang="en-US" sz="700" dirty="0">
                <a:solidFill>
                  <a:schemeClr val="tx2"/>
                </a:solidFill>
              </a:rPr>
              <a:t> </a:t>
            </a:r>
            <a:r>
              <a:rPr lang="en-US" sz="700" dirty="0" err="1">
                <a:solidFill>
                  <a:schemeClr val="tx2"/>
                </a:solidFill>
              </a:rPr>
              <a:t>Scheffer</a:t>
            </a:r>
            <a:r>
              <a:rPr lang="en-US" sz="700" dirty="0">
                <a:solidFill>
                  <a:schemeClr val="tx2"/>
                </a:solidFill>
              </a:rPr>
              <a:t>, L-2520 Luxembourg;</a:t>
            </a:r>
            <a:endParaRPr lang="fr-FR" sz="700" dirty="0">
              <a:solidFill>
                <a:schemeClr val="tx2"/>
              </a:solidFill>
            </a:endParaRPr>
          </a:p>
          <a:p>
            <a:pPr marL="0" indent="0" algn="just">
              <a:spcBef>
                <a:spcPts val="0"/>
              </a:spcBef>
              <a:buNone/>
            </a:pPr>
            <a:r>
              <a:rPr lang="fr-FR" sz="700" dirty="0">
                <a:solidFill>
                  <a:schemeClr val="tx2"/>
                </a:solidFill>
              </a:rPr>
              <a:t>CPR Invest </a:t>
            </a:r>
            <a:r>
              <a:rPr lang="fr-FR" sz="700" dirty="0" err="1">
                <a:solidFill>
                  <a:schemeClr val="tx2"/>
                </a:solidFill>
              </a:rPr>
              <a:t>is</a:t>
            </a:r>
            <a:r>
              <a:rPr lang="fr-FR" sz="700" dirty="0">
                <a:solidFill>
                  <a:schemeClr val="tx2"/>
                </a:solidFill>
              </a:rPr>
              <a:t> CPR Asset Management, 91-93 Boulevard Pasteur, 75015 Paris, France; </a:t>
            </a:r>
          </a:p>
          <a:p>
            <a:pPr marL="0" indent="0" algn="just">
              <a:spcBef>
                <a:spcPts val="0"/>
              </a:spcBef>
              <a:buNone/>
            </a:pPr>
            <a:r>
              <a:rPr lang="fr-FR" sz="700" dirty="0">
                <a:solidFill>
                  <a:schemeClr val="tx2"/>
                </a:solidFill>
              </a:rPr>
              <a:t>KBI Funds ICAV and Amundi </a:t>
            </a:r>
            <a:r>
              <a:rPr lang="fr-FR" sz="700" dirty="0" err="1">
                <a:solidFill>
                  <a:schemeClr val="tx2"/>
                </a:solidFill>
              </a:rPr>
              <a:t>Fund</a:t>
            </a:r>
            <a:r>
              <a:rPr lang="fr-FR" sz="700" dirty="0">
                <a:solidFill>
                  <a:schemeClr val="tx2"/>
                </a:solidFill>
              </a:rPr>
              <a:t> Solutions ICAV </a:t>
            </a:r>
            <a:r>
              <a:rPr lang="fr-FR" sz="700" dirty="0" err="1">
                <a:solidFill>
                  <a:schemeClr val="tx2"/>
                </a:solidFill>
              </a:rPr>
              <a:t>is</a:t>
            </a:r>
            <a:r>
              <a:rPr lang="fr-FR" sz="700" dirty="0">
                <a:solidFill>
                  <a:schemeClr val="tx2"/>
                </a:solidFill>
              </a:rPr>
              <a:t> Amundi Ireland Limited, 1 </a:t>
            </a:r>
            <a:r>
              <a:rPr lang="fr-FR" sz="700" dirty="0" err="1">
                <a:solidFill>
                  <a:schemeClr val="tx2"/>
                </a:solidFill>
              </a:rPr>
              <a:t>George’s</a:t>
            </a:r>
            <a:r>
              <a:rPr lang="fr-FR" sz="700" dirty="0">
                <a:solidFill>
                  <a:schemeClr val="tx2"/>
                </a:solidFill>
              </a:rPr>
              <a:t> Quay Plaza, </a:t>
            </a:r>
            <a:r>
              <a:rPr lang="fr-FR" sz="700" dirty="0" err="1">
                <a:solidFill>
                  <a:schemeClr val="tx2"/>
                </a:solidFill>
              </a:rPr>
              <a:t>George’s</a:t>
            </a:r>
            <a:r>
              <a:rPr lang="fr-FR" sz="700" dirty="0">
                <a:solidFill>
                  <a:schemeClr val="tx2"/>
                </a:solidFill>
              </a:rPr>
              <a:t> Quay, Dublin 2, Ireland. </a:t>
            </a:r>
          </a:p>
          <a:p>
            <a:pPr marL="0" indent="0" algn="just">
              <a:spcBef>
                <a:spcPts val="0"/>
              </a:spcBef>
              <a:buNone/>
            </a:pPr>
            <a:r>
              <a:rPr lang="fr-FR" sz="700" dirty="0">
                <a:solidFill>
                  <a:schemeClr val="tx2"/>
                </a:solidFill>
              </a:rPr>
              <a:t> </a:t>
            </a:r>
          </a:p>
          <a:p>
            <a:pPr marL="0" indent="0" algn="just">
              <a:spcBef>
                <a:spcPts val="0"/>
              </a:spcBef>
              <a:buNone/>
            </a:pPr>
            <a:r>
              <a:rPr lang="en-US" sz="700" dirty="0">
                <a:solidFill>
                  <a:schemeClr val="tx2"/>
                </a:solidFill>
              </a:rPr>
              <a:t>This material is for information purposes only, is not a recommendation, financial analysis or advice, and does not constitute a solicitation, invitation or offer to purchase or sell any the Funds or services described herein in any jurisdiction where such offer, solicitation or invitation would be unlawful. </a:t>
            </a:r>
            <a:endParaRPr lang="fr-FR" sz="700" dirty="0">
              <a:solidFill>
                <a:schemeClr val="tx2"/>
              </a:solidFill>
            </a:endParaRPr>
          </a:p>
          <a:p>
            <a:pPr marL="0" indent="0" algn="just">
              <a:spcBef>
                <a:spcPts val="0"/>
              </a:spcBef>
              <a:buNone/>
            </a:pPr>
            <a:r>
              <a:rPr lang="en-US" sz="700" dirty="0">
                <a:solidFill>
                  <a:schemeClr val="tx2"/>
                </a:solidFill>
              </a:rPr>
              <a:t> </a:t>
            </a:r>
            <a:endParaRPr lang="fr-FR" sz="700" dirty="0">
              <a:solidFill>
                <a:schemeClr val="tx2"/>
              </a:solidFill>
            </a:endParaRPr>
          </a:p>
          <a:p>
            <a:pPr marL="0" indent="0" algn="just">
              <a:spcBef>
                <a:spcPts val="0"/>
              </a:spcBef>
              <a:buNone/>
            </a:pPr>
            <a:r>
              <a:rPr lang="en-US" sz="700" dirty="0">
                <a:solidFill>
                  <a:schemeClr val="tx2"/>
                </a:solidFill>
              </a:rPr>
              <a:t>This material has not been submitted for regulatory approval and is solely for issue in permitted jurisdictions and to persons who may receive it without breaching applicable legal or regulatory requirements. The information contained in this document is confidential and shall not, without prior written approval of Amundi Ireland Limited (“Amundi”), be copied, reproduced, modified, or distributed, to any third person or entity in any country.</a:t>
            </a:r>
            <a:endParaRPr lang="fr-FR" sz="700" dirty="0">
              <a:solidFill>
                <a:schemeClr val="tx2"/>
              </a:solidFill>
            </a:endParaRPr>
          </a:p>
          <a:p>
            <a:pPr marL="0" indent="0" algn="just">
              <a:spcBef>
                <a:spcPts val="0"/>
              </a:spcBef>
              <a:buNone/>
            </a:pPr>
            <a:r>
              <a:rPr lang="en-US" sz="700" dirty="0">
                <a:solidFill>
                  <a:schemeClr val="tx2"/>
                </a:solidFill>
              </a:rPr>
              <a:t> </a:t>
            </a:r>
            <a:endParaRPr lang="fr-FR" sz="700" dirty="0">
              <a:solidFill>
                <a:schemeClr val="tx2"/>
              </a:solidFill>
            </a:endParaRPr>
          </a:p>
          <a:p>
            <a:pPr marL="0" indent="0" algn="just">
              <a:spcBef>
                <a:spcPts val="0"/>
              </a:spcBef>
              <a:buNone/>
            </a:pPr>
            <a:r>
              <a:rPr lang="en-US" sz="700" dirty="0">
                <a:solidFill>
                  <a:schemeClr val="tx2"/>
                </a:solidFill>
              </a:rPr>
              <a:t>The Funds described in this document may not be available to all investors and may not be registered for public distribution with the relevant authorities in all countries.</a:t>
            </a:r>
            <a:endParaRPr lang="fr-FR" sz="700" dirty="0">
              <a:solidFill>
                <a:schemeClr val="tx2"/>
              </a:solidFill>
            </a:endParaRPr>
          </a:p>
          <a:p>
            <a:pPr marL="0" indent="0" algn="just">
              <a:spcBef>
                <a:spcPts val="0"/>
              </a:spcBef>
              <a:buNone/>
            </a:pPr>
            <a:r>
              <a:rPr lang="en-US" sz="700" dirty="0">
                <a:solidFill>
                  <a:schemeClr val="tx2"/>
                </a:solidFill>
              </a:rPr>
              <a:t> </a:t>
            </a:r>
            <a:endParaRPr lang="fr-FR" sz="700" dirty="0">
              <a:solidFill>
                <a:schemeClr val="tx2"/>
              </a:solidFill>
            </a:endParaRPr>
          </a:p>
          <a:p>
            <a:pPr marL="0" indent="0" algn="just">
              <a:spcBef>
                <a:spcPts val="0"/>
              </a:spcBef>
              <a:buNone/>
            </a:pPr>
            <a:r>
              <a:rPr lang="en-US" sz="700" dirty="0">
                <a:solidFill>
                  <a:schemeClr val="tx2"/>
                </a:solidFill>
              </a:rPr>
              <a:t>Please note that the management company may decide to terminate the arrangements made for the marketing of its collective investment undertakings in a Member State of the EU in respect of which it has made a notification. </a:t>
            </a:r>
            <a:endParaRPr lang="fr-FR" sz="700" dirty="0">
              <a:solidFill>
                <a:schemeClr val="tx2"/>
              </a:solidFill>
            </a:endParaRPr>
          </a:p>
          <a:p>
            <a:pPr marL="0" indent="0" algn="just">
              <a:spcBef>
                <a:spcPts val="0"/>
              </a:spcBef>
              <a:buNone/>
            </a:pPr>
            <a:r>
              <a:rPr lang="en-US" sz="700" dirty="0">
                <a:solidFill>
                  <a:schemeClr val="tx2"/>
                </a:solidFill>
              </a:rPr>
              <a:t>A summary of information about investors’ rights and collective redress mechanisms can be found in English on the regulatory page at https://about.amundi.com/Metanav-Footer/Footer/Quick-Links/Legal-documentationthat the management company may de-notify arrangements made for marketing as regards units/shares of the Fund in a Member State of the EU in respect of which it has made a notification. </a:t>
            </a:r>
            <a:endParaRPr lang="fr-FR" sz="700" dirty="0">
              <a:solidFill>
                <a:schemeClr val="tx2"/>
              </a:solidFill>
            </a:endParaRPr>
          </a:p>
          <a:p>
            <a:pPr marL="0" indent="0" algn="just">
              <a:spcBef>
                <a:spcPts val="0"/>
              </a:spcBef>
              <a:buNone/>
            </a:pPr>
            <a:r>
              <a:rPr lang="en-US" sz="700" dirty="0">
                <a:solidFill>
                  <a:schemeClr val="tx2"/>
                </a:solidFill>
              </a:rPr>
              <a:t> </a:t>
            </a:r>
            <a:endParaRPr lang="fr-FR" sz="700" dirty="0">
              <a:solidFill>
                <a:schemeClr val="tx2"/>
              </a:solidFill>
            </a:endParaRPr>
          </a:p>
          <a:p>
            <a:pPr marL="0" indent="0" algn="just">
              <a:spcBef>
                <a:spcPts val="0"/>
              </a:spcBef>
              <a:buNone/>
            </a:pPr>
            <a:r>
              <a:rPr lang="en-US" sz="700" dirty="0">
                <a:solidFill>
                  <a:schemeClr val="tx2"/>
                </a:solidFill>
              </a:rPr>
              <a:t>Investment involves risk. The decision of an investor to invest in the Funds should take into account all the characteristics or objectives of the Funds. </a:t>
            </a:r>
            <a:r>
              <a:rPr lang="en-US" sz="700" b="1" dirty="0">
                <a:solidFill>
                  <a:schemeClr val="tx2"/>
                </a:solidFill>
              </a:rPr>
              <a:t>Past performance does not predict future results</a:t>
            </a:r>
            <a:r>
              <a:rPr lang="en-US" sz="700" dirty="0">
                <a:solidFill>
                  <a:schemeClr val="tx2"/>
                </a:solidFill>
              </a:rPr>
              <a:t>. Investment return and the principal value of an investment in the Funds or other investment product may go up or down and may result in the loss of the amount originally invested. All investors should seek professional advice prior to any investment decision, in order to determine the risks associated with the investment and its suitability. It is the responsibility of investors to read the legal documents in force in particular the current prospectus for each Fund. Subscriptions in the Funds will only be accepted on the basis of their latest prospectus in English or in local language in EU countries of registration, and/or the Key Investor Information Document / Key Information Document (“KIID”/ “KID” available in local language in EU countries of registration) which, together with the latest annual and semi-annual reports may be obtained, free of charge, at the registered office of Amundi Luxembourg S.A. or at </a:t>
            </a:r>
            <a:r>
              <a:rPr lang="en-US" sz="700" dirty="0">
                <a:solidFill>
                  <a:schemeClr val="tx2"/>
                </a:solidFill>
                <a:hlinkClick r:id="rId3">
                  <a:extLst>
                    <a:ext uri="{A12FA001-AC4F-418D-AE19-62706E023703}">
                      <ahyp:hlinkClr xmlns:ahyp="http://schemas.microsoft.com/office/drawing/2018/hyperlinkcolor" val="tx"/>
                    </a:ext>
                  </a:extLst>
                </a:hlinkClick>
              </a:rPr>
              <a:t>www.amundi.lu</a:t>
            </a:r>
            <a:r>
              <a:rPr lang="en-US" sz="700" dirty="0">
                <a:solidFill>
                  <a:schemeClr val="tx2"/>
                </a:solidFill>
              </a:rPr>
              <a:t>. In Italy, this documentation is available at </a:t>
            </a:r>
            <a:r>
              <a:rPr lang="en-US" sz="700" dirty="0">
                <a:solidFill>
                  <a:schemeClr val="tx2"/>
                </a:solidFill>
                <a:hlinkClick r:id="rId4">
                  <a:extLst>
                    <a:ext uri="{A12FA001-AC4F-418D-AE19-62706E023703}">
                      <ahyp:hlinkClr xmlns:ahyp="http://schemas.microsoft.com/office/drawing/2018/hyperlinkcolor" val="tx"/>
                    </a:ext>
                  </a:extLst>
                </a:hlinkClick>
              </a:rPr>
              <a:t>www.amundi.it</a:t>
            </a:r>
            <a:r>
              <a:rPr lang="en-US" sz="700" dirty="0">
                <a:solidFill>
                  <a:schemeClr val="tx2"/>
                </a:solidFill>
              </a:rPr>
              <a:t>. In Ireland, this documentation is available at </a:t>
            </a:r>
            <a:r>
              <a:rPr lang="en-US" sz="700" dirty="0">
                <a:solidFill>
                  <a:schemeClr val="tx2"/>
                </a:solidFill>
                <a:hlinkClick r:id="rId5">
                  <a:extLst>
                    <a:ext uri="{A12FA001-AC4F-418D-AE19-62706E023703}">
                      <ahyp:hlinkClr xmlns:ahyp="http://schemas.microsoft.com/office/drawing/2018/hyperlinkcolor" val="tx"/>
                    </a:ext>
                  </a:extLst>
                </a:hlinkClick>
              </a:rPr>
              <a:t>www.amundi.ie</a:t>
            </a:r>
            <a:r>
              <a:rPr lang="en-US" sz="700" dirty="0">
                <a:solidFill>
                  <a:schemeClr val="tx2"/>
                </a:solidFill>
              </a:rPr>
              <a:t> or, for KBI Funds ICAV, at www.kbiglobalinvestors.com. Information relating to costs and charges of the Funds may be obtained from the KIID/KID. </a:t>
            </a:r>
            <a:endParaRPr lang="fr-FR" sz="700" dirty="0">
              <a:solidFill>
                <a:schemeClr val="tx2"/>
              </a:solidFill>
            </a:endParaRPr>
          </a:p>
          <a:p>
            <a:pPr marL="0" indent="0" algn="just">
              <a:spcBef>
                <a:spcPts val="0"/>
              </a:spcBef>
              <a:buNone/>
            </a:pPr>
            <a:r>
              <a:rPr lang="en-US" sz="700" dirty="0">
                <a:solidFill>
                  <a:schemeClr val="tx2"/>
                </a:solidFill>
              </a:rPr>
              <a:t> </a:t>
            </a:r>
            <a:endParaRPr lang="fr-FR" sz="700" dirty="0">
              <a:solidFill>
                <a:schemeClr val="tx2"/>
              </a:solidFill>
            </a:endParaRPr>
          </a:p>
          <a:p>
            <a:pPr marL="0" indent="0" algn="just">
              <a:spcBef>
                <a:spcPts val="0"/>
              </a:spcBef>
              <a:buNone/>
            </a:pPr>
            <a:r>
              <a:rPr lang="en-US" sz="700" dirty="0">
                <a:solidFill>
                  <a:schemeClr val="tx2"/>
                </a:solidFill>
              </a:rPr>
              <a:t>The performance data do not take account of the commissions and costs incurred on the issue and redemption of units/shares of the Funds.</a:t>
            </a:r>
            <a:endParaRPr lang="fr-FR" sz="1200" dirty="0">
              <a:solidFill>
                <a:schemeClr val="tx2"/>
              </a:solidFill>
            </a:endParaRPr>
          </a:p>
        </p:txBody>
      </p:sp>
      <p:sp>
        <p:nvSpPr>
          <p:cNvPr id="4" name="Slide Number Placeholder 3"/>
          <p:cNvSpPr>
            <a:spLocks noGrp="1"/>
          </p:cNvSpPr>
          <p:nvPr>
            <p:ph type="sldNum" sz="quarter" idx="12"/>
          </p:nvPr>
        </p:nvSpPr>
        <p:spPr/>
        <p:txBody>
          <a:bodyPr/>
          <a:lstStyle/>
          <a:p>
            <a:fld id="{2B1C6FFC-D040-034F-8B69-20295064E64D}" type="slidenum">
              <a:rPr lang="fr-FR" smtClean="0"/>
              <a:pPr/>
              <a:t>26</a:t>
            </a:fld>
            <a:endParaRPr lang="fr-FR" dirty="0"/>
          </a:p>
        </p:txBody>
      </p:sp>
      <p:sp>
        <p:nvSpPr>
          <p:cNvPr id="6" name="Espace réservé du pied de page 2">
            <a:extLst>
              <a:ext uri="{FF2B5EF4-FFF2-40B4-BE49-F238E27FC236}">
                <a16:creationId xmlns:a16="http://schemas.microsoft.com/office/drawing/2014/main" id="{A88730D5-CABA-49D5-8B9B-6F1841A3F7D8}"/>
              </a:ext>
            </a:extLst>
          </p:cNvPr>
          <p:cNvSpPr>
            <a:spLocks noGrp="1"/>
          </p:cNvSpPr>
          <p:nvPr>
            <p:ph type="ftr" sz="quarter" idx="11"/>
          </p:nvPr>
        </p:nvSpPr>
        <p:spPr>
          <a:xfrm>
            <a:off x="685117" y="4845600"/>
            <a:ext cx="5212196" cy="135000"/>
          </a:xfrm>
        </p:spPr>
        <p:txBody>
          <a:bodyPr/>
          <a:lstStyle/>
          <a:p>
            <a:pPr>
              <a:defRPr/>
            </a:pPr>
            <a:r>
              <a:rPr lang="en-US" altLang="fr-FR" dirty="0"/>
              <a:t>Marketing Communication For Professional Clients Only</a:t>
            </a:r>
          </a:p>
        </p:txBody>
      </p:sp>
    </p:spTree>
    <p:extLst>
      <p:ext uri="{BB962C8B-B14F-4D97-AF65-F5344CB8AC3E}">
        <p14:creationId xmlns:p14="http://schemas.microsoft.com/office/powerpoint/2010/main" val="1189282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Important Information 2/4</a:t>
            </a:r>
          </a:p>
        </p:txBody>
      </p:sp>
      <p:sp>
        <p:nvSpPr>
          <p:cNvPr id="2" name="Content Placeholder 1">
            <a:extLst>
              <a:ext uri="{FF2B5EF4-FFF2-40B4-BE49-F238E27FC236}">
                <a16:creationId xmlns:a16="http://schemas.microsoft.com/office/drawing/2014/main" id="{A8FC8F3C-D65B-4ED0-9B08-2351CB11E7AD}"/>
              </a:ext>
            </a:extLst>
          </p:cNvPr>
          <p:cNvSpPr>
            <a:spLocks noGrp="1"/>
          </p:cNvSpPr>
          <p:nvPr>
            <p:ph idx="1"/>
          </p:nvPr>
        </p:nvSpPr>
        <p:spPr>
          <a:xfrm>
            <a:off x="428648" y="1006245"/>
            <a:ext cx="8287200" cy="2997000"/>
          </a:xfrm>
        </p:spPr>
        <p:txBody>
          <a:bodyPr/>
          <a:lstStyle/>
          <a:p>
            <a:pPr marL="0" indent="0" algn="just">
              <a:spcBef>
                <a:spcPts val="225"/>
              </a:spcBef>
              <a:spcAft>
                <a:spcPts val="225"/>
              </a:spcAft>
              <a:buNone/>
            </a:pPr>
            <a:r>
              <a:rPr lang="en-IE" sz="700" dirty="0">
                <a:solidFill>
                  <a:schemeClr val="tx2"/>
                </a:solidFill>
                <a:ea typeface="PMingLiU"/>
              </a:rPr>
              <a:t>Information on sustainability-related aspects can be found at </a:t>
            </a:r>
            <a:r>
              <a:rPr lang="en-IE" sz="700" dirty="0">
                <a:solidFill>
                  <a:schemeClr val="tx2"/>
                </a:solidFill>
                <a:ea typeface="PMingLiU"/>
                <a:hlinkClick r:id="rId3">
                  <a:extLst>
                    <a:ext uri="{A12FA001-AC4F-418D-AE19-62706E023703}">
                      <ahyp:hlinkClr xmlns:ahyp="http://schemas.microsoft.com/office/drawing/2018/hyperlinkcolor" val="tx"/>
                    </a:ext>
                  </a:extLst>
                </a:hlinkClick>
              </a:rPr>
              <a:t>https://about.amundi.com/Metanav-Footer/Footer/Quick-Links/Legal-documentation</a:t>
            </a:r>
            <a:r>
              <a:rPr lang="en-IE" sz="700" dirty="0">
                <a:solidFill>
                  <a:schemeClr val="tx2"/>
                </a:solidFill>
                <a:ea typeface="PMingLiU"/>
              </a:rPr>
              <a:t>.</a:t>
            </a:r>
          </a:p>
          <a:p>
            <a:pPr marL="0" indent="0" algn="just">
              <a:spcBef>
                <a:spcPts val="225"/>
              </a:spcBef>
              <a:spcAft>
                <a:spcPts val="225"/>
              </a:spcAft>
              <a:buNone/>
            </a:pPr>
            <a:r>
              <a:rPr lang="en-US" sz="700" dirty="0">
                <a:solidFill>
                  <a:schemeClr val="tx2"/>
                </a:solidFill>
                <a:ea typeface="PMingLiU"/>
              </a:rPr>
              <a:t>In </a:t>
            </a:r>
            <a:r>
              <a:rPr lang="en-US" sz="700" b="1" dirty="0">
                <a:solidFill>
                  <a:schemeClr val="tx2"/>
                </a:solidFill>
                <a:ea typeface="PMingLiU"/>
              </a:rPr>
              <a:t>EEA</a:t>
            </a:r>
            <a:r>
              <a:rPr lang="en-US" sz="700" dirty="0">
                <a:solidFill>
                  <a:schemeClr val="tx2"/>
                </a:solidFill>
                <a:ea typeface="PMingLiU"/>
              </a:rPr>
              <a:t> Member States, the content of this document is approved by Amundi for use with Professional Clients (as defined in EU Directive 2004/39/EC) only and shall not be distributed to the public. Amundi Ireland Limited is </a:t>
            </a:r>
            <a:r>
              <a:rPr lang="en-US" sz="700" dirty="0" err="1">
                <a:solidFill>
                  <a:schemeClr val="tx2"/>
                </a:solidFill>
                <a:ea typeface="PMingLiU"/>
              </a:rPr>
              <a:t>authorised</a:t>
            </a:r>
            <a:r>
              <a:rPr lang="en-US" sz="700" dirty="0">
                <a:solidFill>
                  <a:schemeClr val="tx2"/>
                </a:solidFill>
                <a:ea typeface="PMingLiU"/>
              </a:rPr>
              <a:t> and regulated by the Central Bank of Ireland. KBI Global Investors Ltd is regulated by the Central Bank of Ireland and deemed </a:t>
            </a:r>
            <a:r>
              <a:rPr lang="en-US" sz="700" dirty="0" err="1">
                <a:solidFill>
                  <a:schemeClr val="tx2"/>
                </a:solidFill>
                <a:ea typeface="PMingLiU"/>
              </a:rPr>
              <a:t>authorised</a:t>
            </a:r>
            <a:r>
              <a:rPr lang="en-US" sz="700" dirty="0">
                <a:solidFill>
                  <a:schemeClr val="tx2"/>
                </a:solidFill>
                <a:ea typeface="PMingLiU"/>
              </a:rPr>
              <a:t> and regulated by the Financial Conduct Authority. The nature and extent of consumer protections may differ from those for firms based in the UK. Details of the Temporary Permissions Regime, which allows EEA-based firms to operate in the UK for a limited period while seeking full </a:t>
            </a:r>
            <a:r>
              <a:rPr lang="en-US" sz="700" dirty="0" err="1">
                <a:solidFill>
                  <a:schemeClr val="tx2"/>
                </a:solidFill>
                <a:ea typeface="PMingLiU"/>
              </a:rPr>
              <a:t>authorisation</a:t>
            </a:r>
            <a:r>
              <a:rPr lang="en-US" sz="700" dirty="0">
                <a:solidFill>
                  <a:schemeClr val="tx2"/>
                </a:solidFill>
                <a:ea typeface="PMingLiU"/>
              </a:rPr>
              <a:t>, are available on the Financial Conduct Authority’s website. Société Générale, Dublin Branch 3rd Floor, IFSC House, IFS, Dublin 1 is the facilities agent for those sub-funds of Amundi Funds, First Eagle Amundi registered in Ireland. </a:t>
            </a:r>
          </a:p>
          <a:p>
            <a:pPr marL="0" indent="0" algn="just">
              <a:spcBef>
                <a:spcPts val="225"/>
              </a:spcBef>
              <a:spcAft>
                <a:spcPts val="225"/>
              </a:spcAft>
              <a:buNone/>
            </a:pPr>
            <a:r>
              <a:rPr lang="en-US" sz="700" dirty="0">
                <a:solidFill>
                  <a:schemeClr val="tx2"/>
                </a:solidFill>
                <a:ea typeface="PMingLiU"/>
              </a:rPr>
              <a:t>In </a:t>
            </a:r>
            <a:r>
              <a:rPr lang="en-US" sz="700" b="1" dirty="0">
                <a:solidFill>
                  <a:schemeClr val="tx2"/>
                </a:solidFill>
                <a:ea typeface="PMingLiU"/>
              </a:rPr>
              <a:t>the UK</a:t>
            </a:r>
            <a:r>
              <a:rPr lang="en-US" sz="700" dirty="0">
                <a:solidFill>
                  <a:schemeClr val="tx2"/>
                </a:solidFill>
                <a:ea typeface="PMingLiU"/>
              </a:rPr>
              <a:t>, this document is issued by Amundi (UK) Limited, 77 Coleman Street, London, EC2R 5BJ, United Kingdom. Amundi (UK) Limited is </a:t>
            </a:r>
            <a:r>
              <a:rPr lang="en-US" sz="700" dirty="0" err="1">
                <a:solidFill>
                  <a:schemeClr val="tx2"/>
                </a:solidFill>
                <a:ea typeface="PMingLiU"/>
              </a:rPr>
              <a:t>authorised</a:t>
            </a:r>
            <a:r>
              <a:rPr lang="en-US" sz="700" dirty="0">
                <a:solidFill>
                  <a:schemeClr val="tx2"/>
                </a:solidFill>
                <a:ea typeface="PMingLiU"/>
              </a:rPr>
              <a:t> and regulated by the Financial Conduct Authority (“FCA”) and entered on the FCA’s Financial Services Register under number 114503. This may be checked at https://register.fca.org.uk/  and further information of its </a:t>
            </a:r>
            <a:r>
              <a:rPr lang="en-US" sz="700" dirty="0" err="1">
                <a:solidFill>
                  <a:schemeClr val="tx2"/>
                </a:solidFill>
                <a:ea typeface="PMingLiU"/>
              </a:rPr>
              <a:t>authorisation</a:t>
            </a:r>
            <a:r>
              <a:rPr lang="en-US" sz="700" dirty="0">
                <a:solidFill>
                  <a:schemeClr val="tx2"/>
                </a:solidFill>
                <a:ea typeface="PMingLiU"/>
              </a:rPr>
              <a:t> is available on request. Amundi Funds SICAV, First Eagle Amundi SICAV, Amundi Index Solutions, CPR Invest SICAV,  KBI Funds ICAV and Amundi Fund Solutions ICAV are </a:t>
            </a:r>
            <a:r>
              <a:rPr lang="en-US" sz="700" dirty="0" err="1">
                <a:solidFill>
                  <a:schemeClr val="tx2"/>
                </a:solidFill>
                <a:ea typeface="PMingLiU"/>
              </a:rPr>
              <a:t>recognised</a:t>
            </a:r>
            <a:r>
              <a:rPr lang="en-US" sz="700" dirty="0">
                <a:solidFill>
                  <a:schemeClr val="tx2"/>
                </a:solidFill>
                <a:ea typeface="PMingLiU"/>
              </a:rPr>
              <a:t> schemes for the purposes of Section 264 of the Financial Services and Markets Act 2000 (the “FSMA”) of the UK and can be promoted and sold direct to the public in the United Kingdom subject to compliance with the FSMA and applicable regulations made thereunder. Where a fund is an unregulated collective investment scheme under the FSMA it will not carry the protection provided by the UK regulatory system. This document is addressed only to those persons in the UK falling within one or more of the following exemptions from the restrictions in s 238 FSMA:</a:t>
            </a:r>
          </a:p>
          <a:p>
            <a:pPr marL="0" indent="0" algn="just">
              <a:spcBef>
                <a:spcPts val="225"/>
              </a:spcBef>
              <a:spcAft>
                <a:spcPts val="225"/>
              </a:spcAft>
              <a:buNone/>
            </a:pPr>
            <a:r>
              <a:rPr lang="en-US" sz="700" dirty="0">
                <a:solidFill>
                  <a:schemeClr val="tx2"/>
                </a:solidFill>
                <a:ea typeface="PMingLiU"/>
              </a:rPr>
              <a:t>•	</a:t>
            </a:r>
            <a:r>
              <a:rPr lang="en-US" sz="700" dirty="0" err="1">
                <a:solidFill>
                  <a:schemeClr val="tx2"/>
                </a:solidFill>
                <a:ea typeface="PMingLiU"/>
              </a:rPr>
              <a:t>authorised</a:t>
            </a:r>
            <a:r>
              <a:rPr lang="en-US" sz="700" dirty="0">
                <a:solidFill>
                  <a:schemeClr val="tx2"/>
                </a:solidFill>
                <a:ea typeface="PMingLiU"/>
              </a:rPr>
              <a:t> firms under FSMA and certain other investment professionals falling within article 14 of the FSMA (Promotion of Collective Investment Schemes) (Exemptions) Order 2001, as amended (the “CIS Order”) and their directors, officers and employees acting for such entities in relation to investment; </a:t>
            </a:r>
          </a:p>
          <a:p>
            <a:pPr marL="0" indent="0" algn="just">
              <a:spcBef>
                <a:spcPts val="225"/>
              </a:spcBef>
              <a:spcAft>
                <a:spcPts val="225"/>
              </a:spcAft>
              <a:buNone/>
            </a:pPr>
            <a:r>
              <a:rPr lang="en-US" sz="700" dirty="0">
                <a:solidFill>
                  <a:schemeClr val="tx2"/>
                </a:solidFill>
                <a:ea typeface="PMingLiU"/>
              </a:rPr>
              <a:t>•	high value entities falling within article 22 CIS Order and their directors, officers and employees acting for such entities in relation to investment; </a:t>
            </a:r>
          </a:p>
          <a:p>
            <a:pPr marL="0" indent="0" algn="just">
              <a:spcBef>
                <a:spcPts val="225"/>
              </a:spcBef>
              <a:spcAft>
                <a:spcPts val="225"/>
              </a:spcAft>
              <a:buNone/>
            </a:pPr>
            <a:r>
              <a:rPr lang="en-US" sz="700" dirty="0">
                <a:solidFill>
                  <a:schemeClr val="tx2"/>
                </a:solidFill>
                <a:ea typeface="PMingLiU"/>
              </a:rPr>
              <a:t>•	other persons who are in accordance with the Rules of the FCA prior to 1 November 2007 classified as Intermediate Customers or Market Counterparties or on or thereafter classified as Professional Clients or Eligible Counterparties. </a:t>
            </a:r>
          </a:p>
          <a:p>
            <a:pPr marL="0" indent="0" algn="just">
              <a:spcBef>
                <a:spcPts val="225"/>
              </a:spcBef>
              <a:spcAft>
                <a:spcPts val="225"/>
              </a:spcAft>
              <a:buNone/>
            </a:pPr>
            <a:r>
              <a:rPr lang="en-US" sz="700" dirty="0">
                <a:solidFill>
                  <a:schemeClr val="tx2"/>
                </a:solidFill>
                <a:ea typeface="PMingLiU"/>
              </a:rPr>
              <a:t>The distribution of this document to any person in the UK not falling within one of the above categories is not permitted by Amundi (UK) Limited and may contravene FSMA. No person in the UK falling outside those categories should rely or act on it for any purposes whatsoever. Where a fund is an unregulated collective investment scheme under the UK Financial Services and Markets Act 2000 (“FSMA”) it will not carry the protection provided by the UK regulatory system.</a:t>
            </a:r>
          </a:p>
          <a:p>
            <a:pPr marL="0" indent="0" algn="just">
              <a:spcBef>
                <a:spcPts val="225"/>
              </a:spcBef>
              <a:spcAft>
                <a:spcPts val="225"/>
              </a:spcAft>
              <a:buNone/>
            </a:pPr>
            <a:r>
              <a:rPr lang="en-IE" sz="700" dirty="0">
                <a:solidFill>
                  <a:schemeClr val="tx2"/>
                </a:solidFill>
                <a:ea typeface="PMingLiU"/>
              </a:rPr>
              <a:t>In </a:t>
            </a:r>
            <a:r>
              <a:rPr lang="en-IE" sz="700" b="1" dirty="0">
                <a:solidFill>
                  <a:schemeClr val="tx2"/>
                </a:solidFill>
                <a:ea typeface="PMingLiU"/>
              </a:rPr>
              <a:t>Switzerland</a:t>
            </a:r>
            <a:r>
              <a:rPr lang="en-IE" sz="700" dirty="0">
                <a:solidFill>
                  <a:schemeClr val="tx2"/>
                </a:solidFill>
                <a:ea typeface="PMingLiU"/>
              </a:rPr>
              <a:t>, </a:t>
            </a:r>
            <a:r>
              <a:rPr lang="en-US" sz="700" dirty="0">
                <a:solidFill>
                  <a:schemeClr val="tx2"/>
                </a:solidFill>
                <a:ea typeface="PMingLiU"/>
              </a:rPr>
              <a:t>this document is for Qualified Investors (as defined in Swiss Collective Investment Schemes Act of 23 June 2006 as amended or supplemented) use only and shall not be offered to the public. The Representative and Paying Agent for Funds registered for public offering in Switzerland are, in respect of Amundi Funds, First Eagle Amundi and Amundi Index Solutions: Representative - CACEIS (Switzerland) SA and Paying Agent - CACEIS Bank, </a:t>
            </a:r>
            <a:r>
              <a:rPr lang="en-US" sz="700" dirty="0" err="1">
                <a:solidFill>
                  <a:schemeClr val="tx2"/>
                </a:solidFill>
                <a:ea typeface="PMingLiU"/>
              </a:rPr>
              <a:t>Nyon</a:t>
            </a:r>
            <a:r>
              <a:rPr lang="en-US" sz="700" dirty="0">
                <a:solidFill>
                  <a:schemeClr val="tx2"/>
                </a:solidFill>
                <a:ea typeface="PMingLiU"/>
              </a:rPr>
              <a:t> Branch both at 35 Route de Signy, Case </a:t>
            </a:r>
            <a:r>
              <a:rPr lang="en-US" sz="700" dirty="0" err="1">
                <a:solidFill>
                  <a:schemeClr val="tx2"/>
                </a:solidFill>
                <a:ea typeface="PMingLiU"/>
              </a:rPr>
              <a:t>postale</a:t>
            </a:r>
            <a:r>
              <a:rPr lang="en-US" sz="700" dirty="0">
                <a:solidFill>
                  <a:schemeClr val="tx2"/>
                </a:solidFill>
                <a:ea typeface="PMingLiU"/>
              </a:rPr>
              <a:t> 2259, CH-1260 </a:t>
            </a:r>
            <a:r>
              <a:rPr lang="en-US" sz="700" dirty="0" err="1">
                <a:solidFill>
                  <a:schemeClr val="tx2"/>
                </a:solidFill>
                <a:ea typeface="PMingLiU"/>
              </a:rPr>
              <a:t>Nyon</a:t>
            </a:r>
            <a:r>
              <a:rPr lang="en-US" sz="700" dirty="0">
                <a:solidFill>
                  <a:schemeClr val="tx2"/>
                </a:solidFill>
                <a:ea typeface="PMingLiU"/>
              </a:rPr>
              <a:t>; KBI Funds ICAV: Representative – ACOLIN Fund Services AG, </a:t>
            </a:r>
            <a:r>
              <a:rPr lang="en-US" sz="700" dirty="0" err="1">
                <a:solidFill>
                  <a:schemeClr val="tx2"/>
                </a:solidFill>
                <a:ea typeface="PMingLiU"/>
              </a:rPr>
              <a:t>Affolternstrasse</a:t>
            </a:r>
            <a:r>
              <a:rPr lang="en-US" sz="700" dirty="0">
                <a:solidFill>
                  <a:schemeClr val="tx2"/>
                </a:solidFill>
                <a:ea typeface="PMingLiU"/>
              </a:rPr>
              <a:t> 56, CH-8050 Zurich and Paying Agent – NPB Neue Privat Bank AG, </a:t>
            </a:r>
            <a:r>
              <a:rPr lang="en-US" sz="700" dirty="0" err="1">
                <a:solidFill>
                  <a:schemeClr val="tx2"/>
                </a:solidFill>
                <a:ea typeface="PMingLiU"/>
              </a:rPr>
              <a:t>Limmatquai</a:t>
            </a:r>
            <a:r>
              <a:rPr lang="en-US" sz="700" dirty="0">
                <a:solidFill>
                  <a:schemeClr val="tx2"/>
                </a:solidFill>
                <a:ea typeface="PMingLiU"/>
              </a:rPr>
              <a:t> 1, CH-8001 Zurich. Free copies of the prospectus, key investor information documents, annual and semi-annual reports, management regulations and other information are available at the representative’s address shown above</a:t>
            </a:r>
            <a:r>
              <a:rPr lang="en-IE" sz="700" dirty="0">
                <a:solidFill>
                  <a:schemeClr val="tx2"/>
                </a:solidFill>
                <a:ea typeface="PMingLiU"/>
              </a:rPr>
              <a:t>.</a:t>
            </a:r>
          </a:p>
          <a:p>
            <a:pPr marL="0" indent="0" algn="just">
              <a:spcBef>
                <a:spcPts val="225"/>
              </a:spcBef>
              <a:spcAft>
                <a:spcPts val="225"/>
              </a:spcAft>
              <a:buNone/>
            </a:pPr>
            <a:r>
              <a:rPr lang="en-IE" sz="700" dirty="0">
                <a:solidFill>
                  <a:schemeClr val="tx2"/>
                </a:solidFill>
                <a:ea typeface="PMingLiU"/>
              </a:rPr>
              <a:t>In </a:t>
            </a:r>
            <a:r>
              <a:rPr lang="en-IE" sz="700" b="1" dirty="0">
                <a:solidFill>
                  <a:schemeClr val="tx2"/>
                </a:solidFill>
                <a:ea typeface="PMingLiU"/>
              </a:rPr>
              <a:t>France</a:t>
            </a:r>
            <a:r>
              <a:rPr lang="en-IE" sz="700" dirty="0">
                <a:solidFill>
                  <a:schemeClr val="tx2"/>
                </a:solidFill>
                <a:ea typeface="PMingLiU"/>
              </a:rPr>
              <a:t>, a free prospectus is available from Amundi Asset Management, 91-93 boulevard Pasteur -75015 Paris - France - 437 574 452 RCS Paris France or from the </a:t>
            </a:r>
            <a:r>
              <a:rPr lang="en-IE" sz="700" dirty="0" err="1">
                <a:solidFill>
                  <a:schemeClr val="tx2"/>
                </a:solidFill>
                <a:ea typeface="PMingLiU"/>
              </a:rPr>
              <a:t>centralisateur</a:t>
            </a:r>
            <a:r>
              <a:rPr lang="en-IE" sz="700" dirty="0">
                <a:solidFill>
                  <a:schemeClr val="tx2"/>
                </a:solidFill>
                <a:ea typeface="PMingLiU"/>
              </a:rPr>
              <a:t> of the Funds which in the case of Amundi Funds, Amundi Index Solutions and CPR Invest SICAV is CACEIS Bank SA, 1-3 place </a:t>
            </a:r>
            <a:r>
              <a:rPr lang="en-IE" sz="700" dirty="0" err="1">
                <a:solidFill>
                  <a:schemeClr val="tx2"/>
                </a:solidFill>
                <a:ea typeface="PMingLiU"/>
              </a:rPr>
              <a:t>Valhubert</a:t>
            </a:r>
            <a:r>
              <a:rPr lang="en-IE" sz="700" dirty="0">
                <a:solidFill>
                  <a:schemeClr val="tx2"/>
                </a:solidFill>
                <a:ea typeface="PMingLiU"/>
              </a:rPr>
              <a:t>, 75013 Paris and in the case of First Eagle Amundi SICAV is Société Générale, 29 Boulevard Haussmann, 75008 Paris.</a:t>
            </a:r>
          </a:p>
          <a:p>
            <a:pPr marL="6350" indent="0">
              <a:buNone/>
            </a:pPr>
            <a:endParaRPr lang="fr-FR" sz="1200" dirty="0">
              <a:solidFill>
                <a:schemeClr val="tx2"/>
              </a:solidFill>
            </a:endParaRPr>
          </a:p>
        </p:txBody>
      </p:sp>
      <p:sp>
        <p:nvSpPr>
          <p:cNvPr id="6" name="Footer Placeholder 3"/>
          <p:cNvSpPr>
            <a:spLocks noGrp="1"/>
          </p:cNvSpPr>
          <p:nvPr>
            <p:ph type="ftr" sz="quarter" idx="11"/>
          </p:nvPr>
        </p:nvSpPr>
        <p:spPr/>
        <p:txBody>
          <a:bodyPr/>
          <a:lstStyle/>
          <a:p>
            <a:r>
              <a:rPr lang="en-US" dirty="0"/>
              <a:t>Marketing Communication</a:t>
            </a:r>
          </a:p>
          <a:p>
            <a:r>
              <a:rPr lang="en-US" dirty="0"/>
              <a:t>For Professional Clients Only</a:t>
            </a:r>
          </a:p>
        </p:txBody>
      </p:sp>
      <p:sp>
        <p:nvSpPr>
          <p:cNvPr id="4" name="Slide Number Placeholder 3"/>
          <p:cNvSpPr>
            <a:spLocks noGrp="1"/>
          </p:cNvSpPr>
          <p:nvPr>
            <p:ph type="sldNum" sz="quarter" idx="12"/>
          </p:nvPr>
        </p:nvSpPr>
        <p:spPr/>
        <p:txBody>
          <a:bodyPr/>
          <a:lstStyle/>
          <a:p>
            <a:fld id="{2B1C6FFC-D040-034F-8B69-20295064E64D}" type="slidenum">
              <a:rPr lang="fr-FR" smtClean="0"/>
              <a:pPr/>
              <a:t>27</a:t>
            </a:fld>
            <a:endParaRPr lang="fr-FR" dirty="0"/>
          </a:p>
        </p:txBody>
      </p:sp>
    </p:spTree>
    <p:extLst>
      <p:ext uri="{BB962C8B-B14F-4D97-AF65-F5344CB8AC3E}">
        <p14:creationId xmlns:p14="http://schemas.microsoft.com/office/powerpoint/2010/main" val="3562301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Important Information 3/4</a:t>
            </a:r>
          </a:p>
        </p:txBody>
      </p:sp>
      <p:sp>
        <p:nvSpPr>
          <p:cNvPr id="2" name="Content Placeholder 1">
            <a:extLst>
              <a:ext uri="{FF2B5EF4-FFF2-40B4-BE49-F238E27FC236}">
                <a16:creationId xmlns:a16="http://schemas.microsoft.com/office/drawing/2014/main" id="{109EE04D-67A9-4246-98A9-19186CEF4692}"/>
              </a:ext>
            </a:extLst>
          </p:cNvPr>
          <p:cNvSpPr>
            <a:spLocks noGrp="1"/>
          </p:cNvSpPr>
          <p:nvPr>
            <p:ph idx="1"/>
          </p:nvPr>
        </p:nvSpPr>
        <p:spPr>
          <a:xfrm>
            <a:off x="428648" y="968460"/>
            <a:ext cx="8287200" cy="2997000"/>
          </a:xfrm>
        </p:spPr>
        <p:txBody>
          <a:bodyPr/>
          <a:lstStyle/>
          <a:p>
            <a:pPr marL="0" indent="0" algn="just">
              <a:spcBef>
                <a:spcPts val="225"/>
              </a:spcBef>
              <a:spcAft>
                <a:spcPts val="225"/>
              </a:spcAft>
              <a:buNone/>
            </a:pPr>
            <a:r>
              <a:rPr lang="en-IE" sz="700" dirty="0">
                <a:solidFill>
                  <a:schemeClr val="tx2"/>
                </a:solidFill>
                <a:ea typeface="PMingLiU"/>
              </a:rPr>
              <a:t>In </a:t>
            </a:r>
            <a:r>
              <a:rPr lang="en-IE" sz="700" b="1" dirty="0">
                <a:solidFill>
                  <a:schemeClr val="tx2"/>
                </a:solidFill>
                <a:ea typeface="PMingLiU"/>
              </a:rPr>
              <a:t>Germany</a:t>
            </a:r>
            <a:r>
              <a:rPr lang="en-IE" sz="700" dirty="0">
                <a:solidFill>
                  <a:schemeClr val="tx2"/>
                </a:solidFill>
                <a:ea typeface="PMingLiU"/>
              </a:rPr>
              <a:t>, </a:t>
            </a:r>
            <a:r>
              <a:rPr lang="en-US" sz="700" dirty="0">
                <a:solidFill>
                  <a:schemeClr val="tx2"/>
                </a:solidFill>
              </a:rPr>
              <a:t>for additional information on the Fund, a free prospectus may be requested from Amundi Deutschland GmbH, </a:t>
            </a:r>
            <a:r>
              <a:rPr lang="en-US" sz="700" dirty="0" err="1">
                <a:solidFill>
                  <a:schemeClr val="tx2"/>
                </a:solidFill>
              </a:rPr>
              <a:t>Arnulfstr</a:t>
            </a:r>
            <a:r>
              <a:rPr lang="en-US" sz="700" dirty="0">
                <a:solidFill>
                  <a:schemeClr val="tx2"/>
                </a:solidFill>
              </a:rPr>
              <a:t>. 124-126 80636 Munich, Germany (Tel. +49.89.99.226.0). The information and paying agent for </a:t>
            </a:r>
            <a:r>
              <a:rPr lang="en-US" sz="700" dirty="0">
                <a:solidFill>
                  <a:schemeClr val="tx2"/>
                </a:solidFill>
                <a:ea typeface="PMingLiU"/>
              </a:rPr>
              <a:t>Amundi Fund Solutions ICAV is </a:t>
            </a:r>
            <a:r>
              <a:rPr lang="en-US" sz="700" dirty="0" err="1">
                <a:solidFill>
                  <a:schemeClr val="tx2"/>
                </a:solidFill>
                <a:ea typeface="PMingLiU"/>
              </a:rPr>
              <a:t>Marcard</a:t>
            </a:r>
            <a:r>
              <a:rPr lang="en-US" sz="700" dirty="0">
                <a:solidFill>
                  <a:schemeClr val="tx2"/>
                </a:solidFill>
                <a:ea typeface="PMingLiU"/>
              </a:rPr>
              <a:t> Stein &amp; CO AG, </a:t>
            </a:r>
            <a:r>
              <a:rPr lang="en-US" sz="700" dirty="0" err="1">
                <a:solidFill>
                  <a:schemeClr val="tx2"/>
                </a:solidFill>
                <a:ea typeface="PMingLiU"/>
              </a:rPr>
              <a:t>Ballindamm</a:t>
            </a:r>
            <a:r>
              <a:rPr lang="en-US" sz="700" dirty="0">
                <a:solidFill>
                  <a:schemeClr val="tx2"/>
                </a:solidFill>
                <a:ea typeface="PMingLiU"/>
              </a:rPr>
              <a:t> 36, 20095 </a:t>
            </a:r>
            <a:r>
              <a:rPr lang="en-US" sz="700" dirty="0" err="1">
                <a:solidFill>
                  <a:schemeClr val="tx2"/>
                </a:solidFill>
                <a:ea typeface="PMingLiU"/>
              </a:rPr>
              <a:t>Hambourg</a:t>
            </a:r>
            <a:r>
              <a:rPr lang="en-US" sz="700" dirty="0">
                <a:solidFill>
                  <a:schemeClr val="tx2"/>
                </a:solidFill>
                <a:ea typeface="PMingLiU"/>
              </a:rPr>
              <a:t>, Germany.  </a:t>
            </a:r>
            <a:endParaRPr lang="fr-FR" sz="700" dirty="0">
              <a:solidFill>
                <a:schemeClr val="tx2"/>
              </a:solidFill>
              <a:ea typeface="PMingLiU"/>
            </a:endParaRPr>
          </a:p>
          <a:p>
            <a:pPr marL="0" indent="0" algn="just">
              <a:spcBef>
                <a:spcPts val="225"/>
              </a:spcBef>
              <a:spcAft>
                <a:spcPts val="225"/>
              </a:spcAft>
              <a:buNone/>
            </a:pPr>
            <a:r>
              <a:rPr lang="en-US" sz="700" dirty="0">
                <a:solidFill>
                  <a:schemeClr val="tx2"/>
                </a:solidFill>
                <a:ea typeface="PMingLiU"/>
              </a:rPr>
              <a:t>In </a:t>
            </a:r>
            <a:r>
              <a:rPr lang="en-US" sz="700" b="1" dirty="0">
                <a:solidFill>
                  <a:schemeClr val="tx2"/>
                </a:solidFill>
                <a:ea typeface="PMingLiU"/>
              </a:rPr>
              <a:t>Austria</a:t>
            </a:r>
            <a:r>
              <a:rPr lang="en-US" sz="700" dirty="0">
                <a:solidFill>
                  <a:schemeClr val="tx2"/>
                </a:solidFill>
                <a:ea typeface="PMingLiU"/>
              </a:rPr>
              <a:t> the paying agents for Funds registered for public distribution are, in respect of Amundi Fund Solutions: </a:t>
            </a:r>
            <a:r>
              <a:rPr lang="en-GB" sz="700" dirty="0">
                <a:solidFill>
                  <a:schemeClr val="tx2"/>
                </a:solidFill>
                <a:ea typeface="PMingLiU"/>
              </a:rPr>
              <a:t>UniCredit Bank Austria AG, </a:t>
            </a:r>
            <a:r>
              <a:rPr lang="en-GB" sz="700" dirty="0" err="1">
                <a:solidFill>
                  <a:schemeClr val="tx2"/>
                </a:solidFill>
                <a:ea typeface="PMingLiU"/>
              </a:rPr>
              <a:t>Rothschildplatz</a:t>
            </a:r>
            <a:r>
              <a:rPr lang="en-GB" sz="700" dirty="0">
                <a:solidFill>
                  <a:schemeClr val="tx2"/>
                </a:solidFill>
                <a:ea typeface="PMingLiU"/>
              </a:rPr>
              <a:t> 1, A-1020 Vienna; </a:t>
            </a:r>
            <a:r>
              <a:rPr lang="en-US" sz="700" dirty="0">
                <a:solidFill>
                  <a:schemeClr val="tx2"/>
                </a:solidFill>
                <a:ea typeface="PMingLiU"/>
              </a:rPr>
              <a:t>Amundi Funds, Amundi Index Solutions and First Eagle Amundi: Société Générale, Vienna Branch, Prinz Eugen Strasse 8 - 10/5/Top 11, A-1040 Vienna; CPR Invest: Raiffeisen Bank International AG, Am </a:t>
            </a:r>
            <a:r>
              <a:rPr lang="en-US" sz="700" dirty="0" err="1">
                <a:solidFill>
                  <a:schemeClr val="tx2"/>
                </a:solidFill>
                <a:ea typeface="PMingLiU"/>
              </a:rPr>
              <a:t>Stadtpark</a:t>
            </a:r>
            <a:r>
              <a:rPr lang="en-US" sz="700" dirty="0">
                <a:solidFill>
                  <a:schemeClr val="tx2"/>
                </a:solidFill>
                <a:ea typeface="PMingLiU"/>
              </a:rPr>
              <a:t> 9, A-1030 Wien; and KBI Funds ICAV: </a:t>
            </a:r>
            <a:r>
              <a:rPr lang="en-GB" sz="700" dirty="0" err="1">
                <a:solidFill>
                  <a:schemeClr val="tx2"/>
                </a:solidFill>
                <a:ea typeface="PMingLiU"/>
              </a:rPr>
              <a:t>Erste</a:t>
            </a:r>
            <a:r>
              <a:rPr lang="en-GB" sz="700" dirty="0">
                <a:solidFill>
                  <a:schemeClr val="tx2"/>
                </a:solidFill>
                <a:ea typeface="PMingLiU"/>
              </a:rPr>
              <a:t> Bank der </a:t>
            </a:r>
            <a:r>
              <a:rPr lang="en-GB" sz="700" dirty="0" err="1">
                <a:solidFill>
                  <a:schemeClr val="tx2"/>
                </a:solidFill>
                <a:ea typeface="PMingLiU"/>
              </a:rPr>
              <a:t>oesterreichischen</a:t>
            </a:r>
            <a:r>
              <a:rPr lang="en-GB" sz="700" dirty="0">
                <a:solidFill>
                  <a:schemeClr val="tx2"/>
                </a:solidFill>
                <a:ea typeface="PMingLiU"/>
              </a:rPr>
              <a:t> </a:t>
            </a:r>
            <a:r>
              <a:rPr lang="en-GB" sz="700" dirty="0" err="1">
                <a:solidFill>
                  <a:schemeClr val="tx2"/>
                </a:solidFill>
                <a:ea typeface="PMingLiU"/>
              </a:rPr>
              <a:t>Sparkassen</a:t>
            </a:r>
            <a:r>
              <a:rPr lang="en-GB" sz="700" dirty="0">
                <a:solidFill>
                  <a:schemeClr val="tx2"/>
                </a:solidFill>
                <a:ea typeface="PMingLiU"/>
              </a:rPr>
              <a:t> AG, Am Belvedere 1, A-1100 Vienna.</a:t>
            </a:r>
            <a:endParaRPr lang="fr-FR" sz="700" dirty="0">
              <a:solidFill>
                <a:schemeClr val="tx2"/>
              </a:solidFill>
              <a:ea typeface="PMingLiU"/>
            </a:endParaRPr>
          </a:p>
          <a:p>
            <a:pPr marL="0" indent="0" algn="just">
              <a:spcBef>
                <a:spcPts val="225"/>
              </a:spcBef>
              <a:spcAft>
                <a:spcPts val="225"/>
              </a:spcAft>
              <a:buNone/>
            </a:pPr>
            <a:r>
              <a:rPr lang="en-US" sz="700" dirty="0">
                <a:solidFill>
                  <a:schemeClr val="tx2"/>
                </a:solidFill>
                <a:ea typeface="PMingLiU"/>
              </a:rPr>
              <a:t>In </a:t>
            </a:r>
            <a:r>
              <a:rPr lang="en-US" sz="700" b="1" dirty="0">
                <a:solidFill>
                  <a:schemeClr val="tx2"/>
                </a:solidFill>
                <a:ea typeface="PMingLiU"/>
              </a:rPr>
              <a:t>Spain</a:t>
            </a:r>
            <a:r>
              <a:rPr lang="en-US" sz="700" dirty="0">
                <a:solidFill>
                  <a:schemeClr val="tx2"/>
                </a:solidFill>
                <a:ea typeface="PMingLiU"/>
              </a:rPr>
              <a:t>, the Funds are foreign undertakings for collective investment registered with the CNMV and numbered Amundi S.F. (493); Amundi Fund Solutions (1333); Amundi Fund Solutions ICAV (1969); Amundi Funds (61) First Eagle Amundi (111); </a:t>
            </a:r>
            <a:r>
              <a:rPr lang="en-GB" sz="700" dirty="0">
                <a:solidFill>
                  <a:schemeClr val="tx2"/>
                </a:solidFill>
                <a:ea typeface="PMingLiU"/>
              </a:rPr>
              <a:t>Amundi Index Solutions (1495); </a:t>
            </a:r>
            <a:r>
              <a:rPr lang="en-US" sz="700" dirty="0">
                <a:solidFill>
                  <a:schemeClr val="tx2"/>
                </a:solidFill>
                <a:ea typeface="PMingLiU"/>
              </a:rPr>
              <a:t>CPR Invest (1564) and KBI Funds ICAV (1248). Any investment in the Funds or their respective sub-funds must be made through a registered Spanish distributor. Amundi Iberia SGIIC, SAU, is the main distributor of the Funds in Spain, registered with number 31 in the CNMV's SGIIC registry, with address at Pº de la </a:t>
            </a:r>
            <a:r>
              <a:rPr lang="en-US" sz="700" dirty="0" err="1">
                <a:solidFill>
                  <a:schemeClr val="tx2"/>
                </a:solidFill>
                <a:ea typeface="PMingLiU"/>
              </a:rPr>
              <a:t>Castellana</a:t>
            </a:r>
            <a:r>
              <a:rPr lang="en-US" sz="700" dirty="0">
                <a:solidFill>
                  <a:schemeClr val="tx2"/>
                </a:solidFill>
                <a:ea typeface="PMingLiU"/>
              </a:rPr>
              <a:t> 1, Madrid 28046. A list of all Spanish distributors may be obtained from the CNMV at www.cnmv.es. Units/shares may only be acquired on the basis of the most recent prospectus, key investor information document and further current documentation, which may be obtained from the CNMV</a:t>
            </a:r>
            <a:r>
              <a:rPr lang="en-IE" sz="700" dirty="0">
                <a:solidFill>
                  <a:schemeClr val="tx2"/>
                </a:solidFill>
                <a:ea typeface="PMingLiU"/>
              </a:rPr>
              <a:t>.</a:t>
            </a:r>
          </a:p>
          <a:p>
            <a:pPr marL="0" indent="0" algn="just">
              <a:spcBef>
                <a:spcPts val="225"/>
              </a:spcBef>
              <a:spcAft>
                <a:spcPts val="225"/>
              </a:spcAft>
              <a:buNone/>
            </a:pPr>
            <a:r>
              <a:rPr lang="en-IE" sz="700" dirty="0">
                <a:solidFill>
                  <a:schemeClr val="tx2"/>
                </a:solidFill>
                <a:ea typeface="PMingLiU"/>
              </a:rPr>
              <a:t>In </a:t>
            </a:r>
            <a:r>
              <a:rPr lang="en-IE" sz="700" b="1" dirty="0">
                <a:solidFill>
                  <a:schemeClr val="tx2"/>
                </a:solidFill>
                <a:ea typeface="PMingLiU"/>
              </a:rPr>
              <a:t>Chile</a:t>
            </a:r>
            <a:r>
              <a:rPr lang="en-IE" sz="700" dirty="0">
                <a:solidFill>
                  <a:schemeClr val="tx2"/>
                </a:solidFill>
                <a:ea typeface="PMingLiU"/>
              </a:rPr>
              <a:t> and </a:t>
            </a:r>
            <a:r>
              <a:rPr lang="en-IE" sz="700" b="1" dirty="0">
                <a:solidFill>
                  <a:schemeClr val="tx2"/>
                </a:solidFill>
                <a:ea typeface="PMingLiU"/>
              </a:rPr>
              <a:t>Peru</a:t>
            </a:r>
            <a:r>
              <a:rPr lang="en-IE" sz="700" dirty="0">
                <a:solidFill>
                  <a:schemeClr val="tx2"/>
                </a:solidFill>
                <a:ea typeface="PMingLiU"/>
              </a:rPr>
              <a:t>, this document is approved for use by </a:t>
            </a:r>
            <a:r>
              <a:rPr lang="en-IE" sz="700" dirty="0" err="1">
                <a:solidFill>
                  <a:schemeClr val="tx2"/>
                </a:solidFill>
                <a:ea typeface="PMingLiU"/>
              </a:rPr>
              <a:t>Administradora</a:t>
            </a:r>
            <a:r>
              <a:rPr lang="en-IE" sz="700" dirty="0">
                <a:solidFill>
                  <a:schemeClr val="tx2"/>
                </a:solidFill>
                <a:ea typeface="PMingLiU"/>
              </a:rPr>
              <a:t> de </a:t>
            </a:r>
            <a:r>
              <a:rPr lang="en-IE" sz="700" dirty="0" err="1">
                <a:solidFill>
                  <a:schemeClr val="tx2"/>
                </a:solidFill>
                <a:ea typeface="PMingLiU"/>
              </a:rPr>
              <a:t>Fondos</a:t>
            </a:r>
            <a:r>
              <a:rPr lang="en-IE" sz="700" dirty="0">
                <a:solidFill>
                  <a:schemeClr val="tx2"/>
                </a:solidFill>
                <a:ea typeface="PMingLiU"/>
              </a:rPr>
              <a:t> de </a:t>
            </a:r>
            <a:r>
              <a:rPr lang="en-IE" sz="700" dirty="0" err="1">
                <a:solidFill>
                  <a:schemeClr val="tx2"/>
                </a:solidFill>
                <a:ea typeface="PMingLiU"/>
              </a:rPr>
              <a:t>Pensiones</a:t>
            </a:r>
            <a:r>
              <a:rPr lang="en-IE" sz="700" dirty="0">
                <a:solidFill>
                  <a:schemeClr val="tx2"/>
                </a:solidFill>
                <a:ea typeface="PMingLiU"/>
              </a:rPr>
              <a:t>/Pension Fund Administrators and other institutional investors. </a:t>
            </a:r>
          </a:p>
          <a:p>
            <a:pPr marL="0" indent="0" algn="just">
              <a:spcBef>
                <a:spcPts val="225"/>
              </a:spcBef>
              <a:spcAft>
                <a:spcPts val="225"/>
              </a:spcAft>
              <a:buNone/>
            </a:pPr>
            <a:r>
              <a:rPr lang="en-IE" sz="700" dirty="0">
                <a:solidFill>
                  <a:schemeClr val="tx2"/>
                </a:solidFill>
                <a:ea typeface="PMingLiU"/>
              </a:rPr>
              <a:t>In </a:t>
            </a:r>
            <a:r>
              <a:rPr lang="en-IE" sz="700" b="1" dirty="0">
                <a:solidFill>
                  <a:schemeClr val="tx2"/>
                </a:solidFill>
                <a:ea typeface="PMingLiU"/>
              </a:rPr>
              <a:t>Mexico</a:t>
            </a:r>
            <a:r>
              <a:rPr lang="en-IE" sz="700" dirty="0">
                <a:solidFill>
                  <a:schemeClr val="tx2"/>
                </a:solidFill>
                <a:ea typeface="PMingLiU"/>
              </a:rPr>
              <a:t>, this document is approved for use with institutional investors. It may not be distributed to third parties or to the public. </a:t>
            </a:r>
          </a:p>
          <a:p>
            <a:pPr marL="0" indent="0" algn="just">
              <a:spcBef>
                <a:spcPts val="225"/>
              </a:spcBef>
              <a:spcAft>
                <a:spcPts val="225"/>
              </a:spcAft>
              <a:buNone/>
            </a:pPr>
            <a:r>
              <a:rPr lang="en-IE" sz="700" dirty="0">
                <a:solidFill>
                  <a:schemeClr val="tx2"/>
                </a:solidFill>
                <a:ea typeface="PMingLiU"/>
              </a:rPr>
              <a:t>In </a:t>
            </a:r>
            <a:r>
              <a:rPr lang="en-IE" sz="700" b="1" dirty="0">
                <a:solidFill>
                  <a:schemeClr val="tx2"/>
                </a:solidFill>
                <a:ea typeface="PMingLiU"/>
              </a:rPr>
              <a:t>Singapore</a:t>
            </a:r>
            <a:r>
              <a:rPr lang="en-IE" sz="700" dirty="0">
                <a:solidFill>
                  <a:schemeClr val="tx2"/>
                </a:solidFill>
                <a:ea typeface="PMingLiU"/>
              </a:rPr>
              <a:t>, </a:t>
            </a:r>
            <a:r>
              <a:rPr lang="en-US" sz="700" dirty="0">
                <a:solidFill>
                  <a:schemeClr val="tx2"/>
                </a:solidFill>
              </a:rPr>
              <a:t>this document is provided solely for the use of distributors and financial advisors only and is not to be distributed to the retail public. Distribution occurs through Amundi Singapore Ltd, 80 Raffles Place, UOB Plaza 1, #23-01, Singapore 048624. This document contains information about certain sub-funds of Amundi Funds, First Eagle Amundi SICAV and Amundi Index Solutions which may be registered as </a:t>
            </a:r>
            <a:r>
              <a:rPr lang="en-US" sz="700" dirty="0" err="1">
                <a:solidFill>
                  <a:schemeClr val="tx2"/>
                </a:solidFill>
              </a:rPr>
              <a:t>recognised</a:t>
            </a:r>
            <a:r>
              <a:rPr lang="en-US" sz="700" dirty="0">
                <a:solidFill>
                  <a:schemeClr val="tx2"/>
                </a:solidFill>
              </a:rPr>
              <a:t> schemes in Singapore under the Securities and Futures Act (Cap. 289) of Singapore (“SFA”), or notified as restricted schemes under the Sixth Schedule to the Securities and Futures (Offers of Investments) (Collective Investment Schemes) Regulations 2005. For the sub-funds or relevant unit/share classes notified as restricted schemes in Singapore, such sub-funds or relevant unit/share classes are not </a:t>
            </a:r>
            <a:r>
              <a:rPr lang="en-US" sz="700" dirty="0" err="1">
                <a:solidFill>
                  <a:schemeClr val="tx2"/>
                </a:solidFill>
              </a:rPr>
              <a:t>authorised</a:t>
            </a:r>
            <a:r>
              <a:rPr lang="en-US" sz="700" dirty="0">
                <a:solidFill>
                  <a:schemeClr val="tx2"/>
                </a:solidFill>
              </a:rPr>
              <a:t> or </a:t>
            </a:r>
            <a:r>
              <a:rPr lang="en-US" sz="700" dirty="0" err="1">
                <a:solidFill>
                  <a:schemeClr val="tx2"/>
                </a:solidFill>
              </a:rPr>
              <a:t>recognised</a:t>
            </a:r>
            <a:r>
              <a:rPr lang="en-US" sz="700" dirty="0">
                <a:solidFill>
                  <a:schemeClr val="tx2"/>
                </a:solidFill>
              </a:rPr>
              <a:t> by the Monetary Authority of Singapore ("MAS") and are not allowed to be offered to the Singapore retail public. Accordingly, this document and the material contained within, may not be circulated or distributed, nor may the relevant units/shares be offered or sold, or be made the subject of an invitation for subscription or purchase, whether directly or indirectly, to persons in Singapore other than (</a:t>
            </a:r>
            <a:r>
              <a:rPr lang="en-US" sz="700" dirty="0" err="1">
                <a:solidFill>
                  <a:schemeClr val="tx2"/>
                </a:solidFill>
              </a:rPr>
              <a:t>i</a:t>
            </a:r>
            <a:r>
              <a:rPr lang="en-US" sz="700" dirty="0">
                <a:solidFill>
                  <a:schemeClr val="tx2"/>
                </a:solidFill>
              </a:rPr>
              <a:t>) to an institutional investor under Section 304 of the SFA, (ii) to a relevant person pursuant to Section 305(1), or any person pursuant to Section 305(2), and in accordance with the conditions specified in Section 305 of the SFA, or (iii) otherwise pursuant to, and in accordance with the conditions of, any other applicable provision of the SFA. In other Asian jurisdictions, for use by licensed intermediaries only and not to be distributed to the public</a:t>
            </a:r>
            <a:r>
              <a:rPr lang="en-IE" sz="700" dirty="0">
                <a:solidFill>
                  <a:schemeClr val="tx2"/>
                </a:solidFill>
                <a:ea typeface="PMingLiU"/>
              </a:rPr>
              <a:t>. </a:t>
            </a:r>
          </a:p>
          <a:p>
            <a:pPr marL="0" indent="0" algn="just">
              <a:spcBef>
                <a:spcPts val="225"/>
              </a:spcBef>
              <a:spcAft>
                <a:spcPts val="225"/>
              </a:spcAft>
              <a:buNone/>
            </a:pPr>
            <a:r>
              <a:rPr lang="en-IE" sz="700" dirty="0">
                <a:solidFill>
                  <a:schemeClr val="tx2"/>
                </a:solidFill>
                <a:ea typeface="PMingLiU"/>
              </a:rPr>
              <a:t>This information is not for distribution and does not constitute an offer to sell or the solicitation of any offer to buy any securities or services in the United States or in any of its territories or possessions subject to its jurisdiction to or for the benefit of any U.S. Person (as defined in the prospectus of the Funds). The Funds have not been registered in the United States under the Investment Company Act of 1940 and units/shares of the Funds are not registered in the United States under the Securities Act of 1933.</a:t>
            </a:r>
          </a:p>
          <a:p>
            <a:pPr marL="0" indent="0" algn="just">
              <a:spcBef>
                <a:spcPts val="225"/>
              </a:spcBef>
              <a:spcAft>
                <a:spcPts val="225"/>
              </a:spcAft>
              <a:buNone/>
            </a:pPr>
            <a:r>
              <a:rPr lang="en-IE" sz="700" dirty="0">
                <a:solidFill>
                  <a:schemeClr val="tx2"/>
                </a:solidFill>
                <a:ea typeface="PMingLiU"/>
              </a:rPr>
              <a:t>This document is not intended for and no reliance can be placed on this document by persons falling outside of these categories in the above mentioned jurisdictions</a:t>
            </a:r>
            <a:r>
              <a:rPr lang="en-IE" sz="700" b="1" dirty="0">
                <a:solidFill>
                  <a:schemeClr val="tx2"/>
                </a:solidFill>
                <a:ea typeface="PMingLiU"/>
              </a:rPr>
              <a:t>. In jurisdictions other than those specified above, this document is for the sole use of the professional clients and intermediaries to whom it is addressed. It is not to be distributed to the public or to other third parties and the use of the information provided by anyone other than the addressee is not authorised.</a:t>
            </a:r>
          </a:p>
          <a:p>
            <a:pPr marL="6350" indent="0">
              <a:buNone/>
            </a:pPr>
            <a:endParaRPr lang="fr-FR" sz="1200" dirty="0">
              <a:solidFill>
                <a:schemeClr val="tx2"/>
              </a:solidFill>
            </a:endParaRPr>
          </a:p>
        </p:txBody>
      </p:sp>
      <p:sp>
        <p:nvSpPr>
          <p:cNvPr id="4" name="Slide Number Placeholder 3"/>
          <p:cNvSpPr>
            <a:spLocks noGrp="1"/>
          </p:cNvSpPr>
          <p:nvPr>
            <p:ph type="sldNum" sz="quarter" idx="12"/>
          </p:nvPr>
        </p:nvSpPr>
        <p:spPr/>
        <p:txBody>
          <a:bodyPr/>
          <a:lstStyle/>
          <a:p>
            <a:fld id="{2B1C6FFC-D040-034F-8B69-20295064E64D}" type="slidenum">
              <a:rPr lang="fr-FR" smtClean="0"/>
              <a:pPr/>
              <a:t>28</a:t>
            </a:fld>
            <a:endParaRPr lang="fr-FR" dirty="0"/>
          </a:p>
        </p:txBody>
      </p:sp>
      <p:sp>
        <p:nvSpPr>
          <p:cNvPr id="7" name="Espace réservé du pied de page 2">
            <a:extLst>
              <a:ext uri="{FF2B5EF4-FFF2-40B4-BE49-F238E27FC236}">
                <a16:creationId xmlns:a16="http://schemas.microsoft.com/office/drawing/2014/main" id="{01CAC724-07E8-4C00-A6FB-68CEDE4FD2A2}"/>
              </a:ext>
            </a:extLst>
          </p:cNvPr>
          <p:cNvSpPr>
            <a:spLocks noGrp="1"/>
          </p:cNvSpPr>
          <p:nvPr>
            <p:ph type="ftr" sz="quarter" idx="11"/>
          </p:nvPr>
        </p:nvSpPr>
        <p:spPr>
          <a:xfrm>
            <a:off x="685117" y="4845600"/>
            <a:ext cx="5212196" cy="135000"/>
          </a:xfrm>
        </p:spPr>
        <p:txBody>
          <a:bodyPr/>
          <a:lstStyle/>
          <a:p>
            <a:pPr>
              <a:defRPr/>
            </a:pPr>
            <a:r>
              <a:rPr lang="en-US" altLang="fr-FR" dirty="0"/>
              <a:t>Marketing Communication For Professional Clients Only</a:t>
            </a:r>
          </a:p>
        </p:txBody>
      </p:sp>
    </p:spTree>
    <p:extLst>
      <p:ext uri="{BB962C8B-B14F-4D97-AF65-F5344CB8AC3E}">
        <p14:creationId xmlns:p14="http://schemas.microsoft.com/office/powerpoint/2010/main" val="674694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Important Information 4/4</a:t>
            </a:r>
          </a:p>
        </p:txBody>
      </p:sp>
      <p:sp>
        <p:nvSpPr>
          <p:cNvPr id="2" name="Content Placeholder 1">
            <a:extLst>
              <a:ext uri="{FF2B5EF4-FFF2-40B4-BE49-F238E27FC236}">
                <a16:creationId xmlns:a16="http://schemas.microsoft.com/office/drawing/2014/main" id="{9E82AF78-298D-4813-AEEA-CFD217842A07}"/>
              </a:ext>
            </a:extLst>
          </p:cNvPr>
          <p:cNvSpPr>
            <a:spLocks noGrp="1"/>
          </p:cNvSpPr>
          <p:nvPr>
            <p:ph idx="1"/>
          </p:nvPr>
        </p:nvSpPr>
        <p:spPr/>
        <p:txBody>
          <a:bodyPr/>
          <a:lstStyle/>
          <a:p>
            <a:pPr marL="0" indent="0" algn="just">
              <a:spcBef>
                <a:spcPts val="225"/>
              </a:spcBef>
              <a:spcAft>
                <a:spcPts val="225"/>
              </a:spcAft>
              <a:buNone/>
            </a:pPr>
            <a:r>
              <a:rPr lang="en-IE" sz="700" dirty="0">
                <a:solidFill>
                  <a:schemeClr val="tx2"/>
                </a:solidFill>
                <a:ea typeface="PMingLiU"/>
              </a:rPr>
              <a:t>This material is based on sources that Amundi considers to be reliable at the time of publication. Data, opinions and analysis may be changed without notice. Amundi accepts no liability whatsoever, whether direct or indirect, that may arise from the use of information contained in this material. Amundi can in no way be held responsible for any decision or investment made on the basis of information contained in this material.</a:t>
            </a:r>
          </a:p>
          <a:p>
            <a:pPr marL="0" indent="0" algn="just">
              <a:spcBef>
                <a:spcPts val="225"/>
              </a:spcBef>
              <a:spcAft>
                <a:spcPts val="225"/>
              </a:spcAft>
              <a:buNone/>
            </a:pPr>
            <a:endParaRPr lang="en-IE" sz="700" dirty="0">
              <a:solidFill>
                <a:schemeClr val="tx2"/>
              </a:solidFill>
              <a:ea typeface="PMingLiU"/>
            </a:endParaRPr>
          </a:p>
          <a:p>
            <a:pPr marL="0" indent="0" algn="just">
              <a:spcBef>
                <a:spcPts val="225"/>
              </a:spcBef>
              <a:spcAft>
                <a:spcPts val="225"/>
              </a:spcAft>
              <a:buNone/>
            </a:pPr>
            <a:r>
              <a:rPr lang="en-IE" sz="700" dirty="0">
                <a:solidFill>
                  <a:schemeClr val="tx2"/>
                </a:solidFill>
                <a:ea typeface="PMingLiU"/>
              </a:rPr>
              <a:t>Date of publication: 12 July 2024</a:t>
            </a:r>
          </a:p>
          <a:p>
            <a:pPr marL="0" indent="0" algn="just">
              <a:spcBef>
                <a:spcPts val="225"/>
              </a:spcBef>
              <a:spcAft>
                <a:spcPts val="225"/>
              </a:spcAft>
              <a:buNone/>
            </a:pPr>
            <a:r>
              <a:rPr lang="en-IE" sz="700" dirty="0">
                <a:solidFill>
                  <a:schemeClr val="tx2"/>
                </a:solidFill>
                <a:ea typeface="PMingLiU"/>
              </a:rPr>
              <a:t>Doc ID# 2854943</a:t>
            </a:r>
          </a:p>
          <a:p>
            <a:pPr marL="0" indent="0" algn="just">
              <a:spcBef>
                <a:spcPts val="225"/>
              </a:spcBef>
              <a:spcAft>
                <a:spcPts val="225"/>
              </a:spcAft>
              <a:buNone/>
            </a:pPr>
            <a:endParaRPr lang="en-IE" sz="700" dirty="0">
              <a:solidFill>
                <a:schemeClr val="tx2"/>
              </a:solidFill>
              <a:ea typeface="PMingLiU"/>
            </a:endParaRPr>
          </a:p>
          <a:p>
            <a:pPr marL="0" indent="0" algn="just">
              <a:spcBef>
                <a:spcPts val="225"/>
              </a:spcBef>
              <a:spcAft>
                <a:spcPts val="225"/>
              </a:spcAft>
              <a:buNone/>
            </a:pPr>
            <a:r>
              <a:rPr lang="en-IE" sz="700" dirty="0">
                <a:solidFill>
                  <a:schemeClr val="tx2"/>
                </a:solidFill>
                <a:ea typeface="PMingLiU"/>
              </a:rPr>
              <a:t>© 2024 Morningstar. All Rights Reserved. The information, data, analyses and opinions (“Information”) contained herein: (1) include the proprietary information of Morningstar; (2) may not be copied or redistributed; (3) do not constitute investment advice; (4) are provided solely for informational purposes; (5) are not warranted to be complete, accurate or timely; and (6) may be drawn from fund data published on various dates. Morningstar is not responsible for any trading decisions, damages or other losses related to the Information or its use. Please verify all of the Information before using it and don’t make any investment decision except upon the advice of a professional financial adviser. Past performance is no guarantee of future results. The value and income derived from investments may go down as well as up.</a:t>
            </a:r>
          </a:p>
          <a:p>
            <a:pPr marL="0" indent="0" algn="just">
              <a:spcBef>
                <a:spcPts val="225"/>
              </a:spcBef>
              <a:spcAft>
                <a:spcPts val="225"/>
              </a:spcAft>
              <a:buNone/>
            </a:pPr>
            <a:r>
              <a:rPr lang="en-IE" sz="700" dirty="0">
                <a:solidFill>
                  <a:schemeClr val="tx2"/>
                </a:solidFill>
                <a:ea typeface="PMingLiU"/>
              </a:rPr>
              <a:t>Lipper is not responsible for the accuracy, reliability or completeness of the information that you obtain. In addition, Lipper will not be liable for any loss or damage resulting from information obtained from Lipper or any of its affiliates. © Thomson Reuters 2024. All rights reserved. </a:t>
            </a:r>
          </a:p>
          <a:p>
            <a:pPr marL="0" indent="0" algn="just">
              <a:spcBef>
                <a:spcPts val="225"/>
              </a:spcBef>
              <a:spcAft>
                <a:spcPts val="225"/>
              </a:spcAft>
              <a:buNone/>
            </a:pPr>
            <a:r>
              <a:rPr lang="en-IE" sz="700" dirty="0">
                <a:solidFill>
                  <a:schemeClr val="tx2"/>
                </a:solidFill>
                <a:ea typeface="PMingLiU"/>
              </a:rPr>
              <a:t>The Funds or securities referred to herein are not sponsored, endorsed, or promoted by MSCI, and MSCI bears no liability with respect to any such Funds or securities or any index on which such Funds or securities are based. The offering documents of the Funds contain a more detailed description of the limited relationship MSCI has with Amundi and any relevant Funds.</a:t>
            </a:r>
            <a:endParaRPr lang="fr-FR" sz="1200" dirty="0">
              <a:solidFill>
                <a:schemeClr val="tx2"/>
              </a:solidFill>
            </a:endParaRPr>
          </a:p>
        </p:txBody>
      </p:sp>
      <p:sp>
        <p:nvSpPr>
          <p:cNvPr id="4" name="Slide Number Placeholder 3"/>
          <p:cNvSpPr>
            <a:spLocks noGrp="1"/>
          </p:cNvSpPr>
          <p:nvPr>
            <p:ph type="sldNum" sz="quarter" idx="12"/>
          </p:nvPr>
        </p:nvSpPr>
        <p:spPr/>
        <p:txBody>
          <a:bodyPr/>
          <a:lstStyle/>
          <a:p>
            <a:fld id="{2B1C6FFC-D040-034F-8B69-20295064E64D}" type="slidenum">
              <a:rPr lang="fr-FR" smtClean="0"/>
              <a:pPr/>
              <a:t>29</a:t>
            </a:fld>
            <a:endParaRPr lang="fr-FR" dirty="0"/>
          </a:p>
        </p:txBody>
      </p:sp>
      <p:sp>
        <p:nvSpPr>
          <p:cNvPr id="6" name="Espace réservé du pied de page 2">
            <a:extLst>
              <a:ext uri="{FF2B5EF4-FFF2-40B4-BE49-F238E27FC236}">
                <a16:creationId xmlns:a16="http://schemas.microsoft.com/office/drawing/2014/main" id="{F3D5D384-7DC5-48D2-B21E-A863143C950A}"/>
              </a:ext>
            </a:extLst>
          </p:cNvPr>
          <p:cNvSpPr>
            <a:spLocks noGrp="1"/>
          </p:cNvSpPr>
          <p:nvPr>
            <p:ph type="ftr" sz="quarter" idx="11"/>
          </p:nvPr>
        </p:nvSpPr>
        <p:spPr>
          <a:xfrm>
            <a:off x="685117" y="4845600"/>
            <a:ext cx="5212196" cy="135000"/>
          </a:xfrm>
        </p:spPr>
        <p:txBody>
          <a:bodyPr/>
          <a:lstStyle/>
          <a:p>
            <a:pPr>
              <a:defRPr/>
            </a:pPr>
            <a:r>
              <a:rPr lang="en-US" altLang="fr-FR" dirty="0"/>
              <a:t>Marketing Communication For Professional Clients Only</a:t>
            </a:r>
          </a:p>
        </p:txBody>
      </p:sp>
    </p:spTree>
    <p:extLst>
      <p:ext uri="{BB962C8B-B14F-4D97-AF65-F5344CB8AC3E}">
        <p14:creationId xmlns:p14="http://schemas.microsoft.com/office/powerpoint/2010/main" val="1932478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a:t>Contents</a:t>
            </a:r>
          </a:p>
        </p:txBody>
      </p:sp>
      <p:sp>
        <p:nvSpPr>
          <p:cNvPr id="7" name="Espace réservé du pied de page 4"/>
          <p:cNvSpPr>
            <a:spLocks noGrp="1"/>
          </p:cNvSpPr>
          <p:nvPr>
            <p:ph type="ftr" sz="quarter" idx="10"/>
          </p:nvPr>
        </p:nvSpPr>
        <p:spPr/>
        <p:txBody>
          <a:bodyPr/>
          <a:lstStyle/>
          <a:p>
            <a:r>
              <a:rPr lang="en-US" dirty="0"/>
              <a:t>Marketing Communication For Professional Clients Only</a:t>
            </a:r>
            <a:endParaRPr lang="en-GB" dirty="0"/>
          </a:p>
        </p:txBody>
      </p:sp>
      <p:sp>
        <p:nvSpPr>
          <p:cNvPr id="5" name="Espace réservé du numéro de diapositive 4"/>
          <p:cNvSpPr>
            <a:spLocks noGrp="1"/>
          </p:cNvSpPr>
          <p:nvPr>
            <p:ph type="sldNum" sz="quarter" idx="11"/>
          </p:nvPr>
        </p:nvSpPr>
        <p:spPr/>
        <p:txBody>
          <a:bodyPr/>
          <a:lstStyle/>
          <a:p>
            <a:fld id="{C12E7156-0CA6-462A-9A46-AEFB5E440988}" type="slidenum">
              <a:rPr lang="en-US" smtClean="0"/>
              <a:pPr/>
              <a:t>3</a:t>
            </a:fld>
            <a:endParaRPr lang="en-US" dirty="0"/>
          </a:p>
        </p:txBody>
      </p:sp>
      <p:sp>
        <p:nvSpPr>
          <p:cNvPr id="28" name="Espace réservé du texte 7"/>
          <p:cNvSpPr>
            <a:spLocks noGrp="1"/>
          </p:cNvSpPr>
          <p:nvPr>
            <p:ph type="body" sz="quarter" idx="12"/>
          </p:nvPr>
        </p:nvSpPr>
        <p:spPr/>
        <p:txBody>
          <a:bodyPr>
            <a:normAutofit/>
          </a:bodyPr>
          <a:lstStyle/>
          <a:p>
            <a:r>
              <a:rPr lang="en-US" dirty="0"/>
              <a:t>Why now?</a:t>
            </a:r>
          </a:p>
          <a:p>
            <a:pPr>
              <a:buClr>
                <a:schemeClr val="tx2">
                  <a:lumMod val="60000"/>
                  <a:lumOff val="40000"/>
                </a:schemeClr>
              </a:buClr>
            </a:pPr>
            <a:r>
              <a:rPr lang="en-US" dirty="0">
                <a:solidFill>
                  <a:schemeClr val="tx2">
                    <a:lumMod val="60000"/>
                    <a:lumOff val="40000"/>
                  </a:schemeClr>
                </a:solidFill>
              </a:rPr>
              <a:t>Why Amundi Funds Protect 90? </a:t>
            </a:r>
          </a:p>
          <a:p>
            <a:pPr>
              <a:buClr>
                <a:schemeClr val="tx2">
                  <a:lumMod val="60000"/>
                  <a:lumOff val="40000"/>
                </a:schemeClr>
              </a:buClr>
            </a:pPr>
            <a:r>
              <a:rPr lang="en-US" dirty="0">
                <a:solidFill>
                  <a:schemeClr val="tx2">
                    <a:lumMod val="60000"/>
                    <a:lumOff val="40000"/>
                  </a:schemeClr>
                </a:solidFill>
              </a:rPr>
              <a:t>Why Amundi?</a:t>
            </a:r>
          </a:p>
          <a:p>
            <a:pPr>
              <a:buClr>
                <a:schemeClr val="tx2">
                  <a:lumMod val="60000"/>
                  <a:lumOff val="40000"/>
                </a:schemeClr>
              </a:buClr>
            </a:pPr>
            <a:r>
              <a:rPr lang="en-US" dirty="0">
                <a:solidFill>
                  <a:schemeClr val="tx2">
                    <a:lumMod val="60000"/>
                    <a:lumOff val="40000"/>
                  </a:schemeClr>
                </a:solidFill>
              </a:rPr>
              <a:t>Performances and positioning</a:t>
            </a:r>
          </a:p>
        </p:txBody>
      </p:sp>
    </p:spTree>
    <p:extLst>
      <p:ext uri="{BB962C8B-B14F-4D97-AF65-F5344CB8AC3E}">
        <p14:creationId xmlns:p14="http://schemas.microsoft.com/office/powerpoint/2010/main" val="3706771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1547812" y="3127762"/>
            <a:ext cx="6057200" cy="1033580"/>
          </a:xfrm>
          <a:prstGeom prst="rect">
            <a:avLst/>
          </a:prstGeom>
          <a:solidFill>
            <a:schemeClr val="bg2"/>
          </a:solidFill>
          <a:ln w="15875">
            <a:noFill/>
          </a:ln>
        </p:spPr>
        <p:txBody>
          <a:bodyPr vert="horz" lIns="54000" tIns="27000" rIns="54000" bIns="27000" rtlCol="0" anchor="ctr" anchorCtr="0">
            <a:noAutofit/>
          </a:bodyPr>
          <a:lstStyle>
            <a:lvl1pPr marL="0" indent="0" algn="l" defTabSz="914400" rtl="0" eaLnBrk="1" latinLnBrk="0" hangingPunct="1">
              <a:spcBef>
                <a:spcPct val="20000"/>
              </a:spcBef>
              <a:buClr>
                <a:schemeClr val="accent3"/>
              </a:buClr>
              <a:buSzPct val="25000"/>
              <a:buFont typeface="Arial" pitchFamily="34" charset="0"/>
              <a:buChar char=" "/>
              <a:defRPr sz="1600" kern="1200">
                <a:solidFill>
                  <a:schemeClr val="tx1"/>
                </a:solidFill>
                <a:latin typeface="+mn-lt"/>
                <a:ea typeface="+mn-ea"/>
                <a:cs typeface="+mn-cs"/>
              </a:defRPr>
            </a:lvl1pPr>
            <a:lvl2pPr marL="265113" indent="-265113" algn="l" defTabSz="914400" rtl="0" eaLnBrk="1" latinLnBrk="0" hangingPunct="1">
              <a:spcBef>
                <a:spcPct val="20000"/>
              </a:spcBef>
              <a:buClr>
                <a:schemeClr val="accent3"/>
              </a:buClr>
              <a:buFont typeface="Wingdings" pitchFamily="2" charset="2"/>
              <a:buChar char="n"/>
              <a:defRPr sz="1600" kern="1200">
                <a:solidFill>
                  <a:schemeClr val="tx1"/>
                </a:solidFill>
                <a:latin typeface="+mn-lt"/>
                <a:ea typeface="+mn-ea"/>
                <a:cs typeface="+mn-cs"/>
              </a:defRPr>
            </a:lvl2pPr>
            <a:lvl3pPr marL="539750" indent="-274638"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3pPr>
            <a:lvl4pPr marL="539750" indent="-92075" algn="l" defTabSz="914400" rtl="0" eaLnBrk="1" latinLnBrk="0" hangingPunct="1">
              <a:spcBef>
                <a:spcPct val="20000"/>
              </a:spcBef>
              <a:buSzPct val="25000"/>
              <a:buFont typeface="Arial" pitchFamily="34" charset="0"/>
              <a:buChar char=" "/>
              <a:defRPr sz="1200" kern="1200">
                <a:solidFill>
                  <a:schemeClr val="tx1"/>
                </a:solidFill>
                <a:latin typeface="+mn-lt"/>
                <a:ea typeface="+mn-ea"/>
                <a:cs typeface="+mn-cs"/>
              </a:defRPr>
            </a:lvl4pPr>
            <a:lvl5pPr marL="804863" indent="0" algn="l" defTabSz="914400" rtl="0" eaLnBrk="1" latinLnBrk="0" hangingPunct="1">
              <a:spcBef>
                <a:spcPct val="20000"/>
              </a:spcBef>
              <a:buSzPct val="25000"/>
              <a:buFont typeface="Arial" pitchFamily="34" charset="0"/>
              <a:buChar char=" "/>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lvl="1" indent="0">
              <a:buNone/>
            </a:pPr>
            <a:endParaRPr lang="en-GB" sz="900" dirty="0">
              <a:solidFill>
                <a:srgbClr val="002060"/>
              </a:solidFill>
            </a:endParaRPr>
          </a:p>
        </p:txBody>
      </p:sp>
      <p:sp>
        <p:nvSpPr>
          <p:cNvPr id="21" name="TextBox 8"/>
          <p:cNvSpPr txBox="1"/>
          <p:nvPr/>
        </p:nvSpPr>
        <p:spPr>
          <a:xfrm>
            <a:off x="2782203" y="3261096"/>
            <a:ext cx="4801599" cy="923330"/>
          </a:xfrm>
          <a:prstGeom prst="rect">
            <a:avLst/>
          </a:prstGeom>
          <a:noFill/>
        </p:spPr>
        <p:txBody>
          <a:bodyPr wrap="square" rtlCol="0">
            <a:spAutoFit/>
          </a:bodyPr>
          <a:lstStyle/>
          <a:p>
            <a:r>
              <a:rPr lang="en-GB" sz="1350" dirty="0">
                <a:solidFill>
                  <a:srgbClr val="005483"/>
                </a:solidFill>
              </a:rPr>
              <a:t>A protected investment means adapting to market conditions with the double objective of seeking performance</a:t>
            </a:r>
            <a:r>
              <a:rPr lang="en-US" altLang="fr-FR" sz="1350" dirty="0">
                <a:cs typeface="Calibri" panose="020F0502020204030204" pitchFamily="34" charset="0"/>
              </a:rPr>
              <a:t>¹</a:t>
            </a:r>
            <a:r>
              <a:rPr lang="en-GB" sz="1350" dirty="0">
                <a:solidFill>
                  <a:srgbClr val="005483"/>
                </a:solidFill>
              </a:rPr>
              <a:t> and partially protecting savings</a:t>
            </a:r>
            <a:r>
              <a:rPr lang="en-GB" altLang="fr-FR" sz="1350" kern="0" baseline="30000" dirty="0">
                <a:latin typeface="Arial" charset="0"/>
                <a:cs typeface="Arial" charset="0"/>
              </a:rPr>
              <a:t>2</a:t>
            </a:r>
            <a:r>
              <a:rPr lang="en-GB" altLang="fr-FR" sz="1050" kern="0" dirty="0">
                <a:latin typeface="Arial" charset="0"/>
                <a:cs typeface="Arial" charset="0"/>
              </a:rPr>
              <a:t>.</a:t>
            </a:r>
            <a:endParaRPr lang="en-GB" altLang="fr-FR" sz="1050" kern="0" baseline="30000" dirty="0">
              <a:latin typeface="Arial" charset="0"/>
              <a:cs typeface="Arial" charset="0"/>
            </a:endParaRPr>
          </a:p>
          <a:p>
            <a:endParaRPr lang="en-GB" sz="1350" dirty="0">
              <a:solidFill>
                <a:srgbClr val="005483"/>
              </a:solidFill>
            </a:endParaRPr>
          </a:p>
        </p:txBody>
      </p:sp>
      <p:sp>
        <p:nvSpPr>
          <p:cNvPr id="2" name="Titre 1"/>
          <p:cNvSpPr>
            <a:spLocks noGrp="1"/>
          </p:cNvSpPr>
          <p:nvPr>
            <p:ph type="title"/>
          </p:nvPr>
        </p:nvSpPr>
        <p:spPr/>
        <p:txBody>
          <a:bodyPr/>
          <a:lstStyle/>
          <a:p>
            <a:r>
              <a:rPr lang="en-US" dirty="0"/>
              <a:t>In a complex and uncertain environment</a:t>
            </a:r>
          </a:p>
        </p:txBody>
      </p:sp>
      <p:sp>
        <p:nvSpPr>
          <p:cNvPr id="19" name="Espace réservé du pied de page 4"/>
          <p:cNvSpPr>
            <a:spLocks noGrp="1"/>
          </p:cNvSpPr>
          <p:nvPr>
            <p:ph type="ftr" sz="quarter" idx="11"/>
          </p:nvPr>
        </p:nvSpPr>
        <p:spPr/>
        <p:txBody>
          <a:bodyPr/>
          <a:lstStyle/>
          <a:p>
            <a:r>
              <a:rPr lang="en-US" dirty="0"/>
              <a:t>Marketing Communication For Professional Clients Only</a:t>
            </a:r>
            <a:endParaRPr lang="en-GB" dirty="0"/>
          </a:p>
        </p:txBody>
      </p:sp>
      <p:sp>
        <p:nvSpPr>
          <p:cNvPr id="7" name="Espace réservé du numéro de diapositive 6"/>
          <p:cNvSpPr>
            <a:spLocks noGrp="1"/>
          </p:cNvSpPr>
          <p:nvPr>
            <p:ph type="sldNum" sz="quarter" idx="12"/>
          </p:nvPr>
        </p:nvSpPr>
        <p:spPr/>
        <p:txBody>
          <a:bodyPr/>
          <a:lstStyle/>
          <a:p>
            <a:fld id="{C12E7156-0CA6-462A-9A46-AEFB5E440988}" type="slidenum">
              <a:rPr lang="en-US" smtClean="0"/>
              <a:pPr/>
              <a:t>4</a:t>
            </a:fld>
            <a:endParaRPr lang="en-US" dirty="0"/>
          </a:p>
        </p:txBody>
      </p:sp>
      <p:sp>
        <p:nvSpPr>
          <p:cNvPr id="10" name="Espace réservé du texte 9"/>
          <p:cNvSpPr>
            <a:spLocks noGrp="1"/>
          </p:cNvSpPr>
          <p:nvPr>
            <p:ph type="body" sz="quarter" idx="14"/>
          </p:nvPr>
        </p:nvSpPr>
        <p:spPr/>
        <p:txBody>
          <a:bodyPr/>
          <a:lstStyle/>
          <a:p>
            <a:r>
              <a:rPr lang="en-US" dirty="0"/>
              <a:t>Source Amundi as at 28 June 2024. For illustrative purposes only, may be subject to change without prior notice. 1. The Fund does not offer a performance guarantee. 2. The Fund aims to provide a permanent partial protection of capital invested over the recommended holding period. Please see the </a:t>
            </a:r>
            <a:r>
              <a:rPr lang="en-US" dirty="0">
                <a:hlinkClick r:id="rId3"/>
              </a:rPr>
              <a:t>Prospectus</a:t>
            </a:r>
            <a:r>
              <a:rPr lang="en-US" dirty="0"/>
              <a:t> for complete information on the investment policy, objectives and strategy of the fund. </a:t>
            </a:r>
            <a:endParaRPr lang="en-US" strike="sngStrike" dirty="0"/>
          </a:p>
        </p:txBody>
      </p:sp>
      <p:sp>
        <p:nvSpPr>
          <p:cNvPr id="11" name="TextBox 4"/>
          <p:cNvSpPr txBox="1"/>
          <p:nvPr/>
        </p:nvSpPr>
        <p:spPr>
          <a:xfrm>
            <a:off x="1547813" y="1035918"/>
            <a:ext cx="2951916" cy="461665"/>
          </a:xfrm>
          <a:prstGeom prst="rect">
            <a:avLst/>
          </a:prstGeom>
          <a:solidFill>
            <a:srgbClr val="0073A3"/>
          </a:solidFill>
          <a:ln>
            <a:noFill/>
          </a:ln>
        </p:spPr>
        <p:txBody>
          <a:bodyPr wrap="square" rtlCol="0">
            <a:spAutoFit/>
          </a:bodyPr>
          <a:lstStyle/>
          <a:p>
            <a:pPr algn="ctr">
              <a:buClr>
                <a:srgbClr val="0070C0"/>
              </a:buClr>
              <a:buSzPct val="120000"/>
            </a:pPr>
            <a:r>
              <a:rPr lang="en-GB" sz="1200" dirty="0">
                <a:solidFill>
                  <a:schemeClr val="bg1"/>
                </a:solidFill>
                <a:latin typeface="Arial" charset="0"/>
              </a:rPr>
              <a:t>Low real interest rates</a:t>
            </a:r>
          </a:p>
          <a:p>
            <a:pPr algn="ctr">
              <a:buClr>
                <a:srgbClr val="0070C0"/>
              </a:buClr>
              <a:buSzPct val="120000"/>
            </a:pPr>
            <a:endParaRPr lang="en-GB" sz="1200" dirty="0">
              <a:solidFill>
                <a:schemeClr val="bg1"/>
              </a:solidFill>
            </a:endParaRPr>
          </a:p>
        </p:txBody>
      </p:sp>
      <p:sp>
        <p:nvSpPr>
          <p:cNvPr id="13" name="TextBox 4"/>
          <p:cNvSpPr txBox="1"/>
          <p:nvPr/>
        </p:nvSpPr>
        <p:spPr>
          <a:xfrm>
            <a:off x="4683442" y="1035918"/>
            <a:ext cx="2921570" cy="461665"/>
          </a:xfrm>
          <a:prstGeom prst="rect">
            <a:avLst/>
          </a:prstGeom>
          <a:solidFill>
            <a:srgbClr val="0073A3"/>
          </a:solidFill>
          <a:ln>
            <a:noFill/>
          </a:ln>
        </p:spPr>
        <p:txBody>
          <a:bodyPr wrap="square" rtlCol="0">
            <a:spAutoFit/>
          </a:bodyPr>
          <a:lstStyle>
            <a:defPPr>
              <a:defRPr lang="en-GB"/>
            </a:defPPr>
            <a:lvl1pPr algn="ctr">
              <a:lnSpc>
                <a:spcPct val="100000"/>
              </a:lnSpc>
              <a:spcAft>
                <a:spcPts val="0"/>
              </a:spcAft>
              <a:buClr>
                <a:srgbClr val="0070C0"/>
              </a:buClr>
              <a:buSzPct val="120000"/>
              <a:defRPr>
                <a:latin typeface="Arial" charset="0"/>
              </a:defRPr>
            </a:lvl1pPr>
          </a:lstStyle>
          <a:p>
            <a:pPr rtl="0"/>
            <a:r>
              <a:rPr lang="en-GB" sz="1200" dirty="0">
                <a:solidFill>
                  <a:schemeClr val="bg1"/>
                </a:solidFill>
              </a:rPr>
              <a:t>Political, economic and financial uncertainty </a:t>
            </a:r>
          </a:p>
        </p:txBody>
      </p:sp>
      <p:sp>
        <p:nvSpPr>
          <p:cNvPr id="15" name="Triangle isocèle 14"/>
          <p:cNvSpPr/>
          <p:nvPr/>
        </p:nvSpPr>
        <p:spPr>
          <a:xfrm flipV="1">
            <a:off x="2753771" y="1568875"/>
            <a:ext cx="540000" cy="171116"/>
          </a:xfrm>
          <a:prstGeom prst="triangle">
            <a:avLst/>
          </a:prstGeom>
          <a:solidFill>
            <a:schemeClr val="tx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dirty="0"/>
          </a:p>
        </p:txBody>
      </p:sp>
      <p:sp>
        <p:nvSpPr>
          <p:cNvPr id="16" name="Triangle isocèle 15"/>
          <p:cNvSpPr/>
          <p:nvPr/>
        </p:nvSpPr>
        <p:spPr>
          <a:xfrm flipV="1">
            <a:off x="5874227" y="1568875"/>
            <a:ext cx="540000" cy="171116"/>
          </a:xfrm>
          <a:prstGeom prst="triangle">
            <a:avLst/>
          </a:prstGeom>
          <a:solidFill>
            <a:schemeClr val="tx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dirty="0"/>
          </a:p>
        </p:txBody>
      </p:sp>
      <p:pic>
        <p:nvPicPr>
          <p:cNvPr id="22" name="Picture 2"/>
          <p:cNvPicPr>
            <a:picLocks noChangeAspect="1" noChangeArrowheads="1"/>
          </p:cNvPicPr>
          <p:nvPr/>
        </p:nvPicPr>
        <p:blipFill>
          <a:blip r:embed="rId4">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687000" y="3092629"/>
            <a:ext cx="962729" cy="962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Espace réservé du texte 2"/>
          <p:cNvSpPr txBox="1">
            <a:spLocks/>
          </p:cNvSpPr>
          <p:nvPr/>
        </p:nvSpPr>
        <p:spPr>
          <a:xfrm>
            <a:off x="1946541" y="2432760"/>
            <a:ext cx="5250731" cy="519395"/>
          </a:xfrm>
          <a:prstGeom prst="roundRect">
            <a:avLst>
              <a:gd name="adj" fmla="val 0"/>
            </a:avLst>
          </a:prstGeom>
          <a:solidFill>
            <a:schemeClr val="tx1"/>
          </a:solidFill>
          <a:effectLst/>
        </p:spPr>
        <p:txBody>
          <a:bodyPr vert="horz" lIns="0" tIns="0" rIns="0" bIns="0" rtlCol="0" anchor="ctr">
            <a:noAutofit/>
          </a:bodyPr>
          <a:lstStyle>
            <a:lvl1pPr marL="0" indent="0" algn="l" defTabSz="914400" rtl="0" eaLnBrk="1" latinLnBrk="0" hangingPunct="1">
              <a:spcBef>
                <a:spcPct val="20000"/>
              </a:spcBef>
              <a:buClr>
                <a:schemeClr val="accent3"/>
              </a:buClr>
              <a:buSzPct val="25000"/>
              <a:buFont typeface="Arial" pitchFamily="34" charset="0"/>
              <a:buNone/>
              <a:defRPr sz="1800" b="1" kern="1200">
                <a:solidFill>
                  <a:schemeClr val="tx1"/>
                </a:solidFill>
                <a:latin typeface="+mn-lt"/>
                <a:ea typeface="+mn-ea"/>
                <a:cs typeface="+mn-cs"/>
              </a:defRPr>
            </a:lvl1pPr>
            <a:lvl2pPr marL="265113" indent="-265113" algn="l" defTabSz="914400" rtl="0" eaLnBrk="1" latinLnBrk="0" hangingPunct="1">
              <a:spcBef>
                <a:spcPct val="20000"/>
              </a:spcBef>
              <a:buClr>
                <a:schemeClr val="accent3"/>
              </a:buClr>
              <a:buFont typeface="Wingdings" pitchFamily="2" charset="2"/>
              <a:buChar char="n"/>
              <a:defRPr sz="1800" b="1" kern="1200">
                <a:solidFill>
                  <a:schemeClr val="tx1"/>
                </a:solidFill>
                <a:latin typeface="+mn-lt"/>
                <a:ea typeface="+mn-ea"/>
                <a:cs typeface="+mn-cs"/>
              </a:defRPr>
            </a:lvl2pPr>
            <a:lvl3pPr marL="539750" indent="-274638" algn="l" defTabSz="914400" rtl="0" eaLnBrk="1" latinLnBrk="0" hangingPunct="1">
              <a:spcBef>
                <a:spcPct val="20000"/>
              </a:spcBef>
              <a:buClr>
                <a:schemeClr val="accent3"/>
              </a:buClr>
              <a:buFont typeface="Arial" pitchFamily="34" charset="0"/>
              <a:buChar char="–"/>
              <a:defRPr sz="1600" b="1" kern="1200">
                <a:solidFill>
                  <a:schemeClr val="tx1"/>
                </a:solidFill>
                <a:latin typeface="+mn-lt"/>
                <a:ea typeface="+mn-ea"/>
                <a:cs typeface="+mn-cs"/>
              </a:defRPr>
            </a:lvl3pPr>
            <a:lvl4pPr marL="539750" indent="-92075" algn="l" defTabSz="914400" rtl="0" eaLnBrk="1" latinLnBrk="0" hangingPunct="1">
              <a:spcBef>
                <a:spcPct val="20000"/>
              </a:spcBef>
              <a:buSzPct val="25000"/>
              <a:buFont typeface="Arial" pitchFamily="34" charset="0"/>
              <a:buChar char=" "/>
              <a:defRPr sz="1400" b="1" kern="1200">
                <a:solidFill>
                  <a:schemeClr val="tx1"/>
                </a:solidFill>
                <a:latin typeface="+mn-lt"/>
                <a:ea typeface="+mn-ea"/>
                <a:cs typeface="+mn-cs"/>
              </a:defRPr>
            </a:lvl4pPr>
            <a:lvl5pPr marL="804863" indent="0" algn="l" defTabSz="914400" rtl="0" eaLnBrk="1" latinLnBrk="0" hangingPunct="1">
              <a:spcBef>
                <a:spcPct val="20000"/>
              </a:spcBef>
              <a:buSzPct val="25000"/>
              <a:buFont typeface="Arial" pitchFamily="34" charset="0"/>
              <a:buChar char=" "/>
              <a:defRPr sz="12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ts val="1320"/>
              </a:lnSpc>
              <a:buFont typeface="Arial" pitchFamily="34" charset="0"/>
              <a:buChar char=" "/>
            </a:pPr>
            <a:r>
              <a:rPr lang="en-GB" sz="1350" b="0" dirty="0">
                <a:solidFill>
                  <a:schemeClr val="bg1"/>
                </a:solidFill>
              </a:rPr>
              <a:t>Amundi offers a new generation of partially protected investments :</a:t>
            </a:r>
          </a:p>
          <a:p>
            <a:pPr algn="ctr">
              <a:lnSpc>
                <a:spcPts val="1320"/>
              </a:lnSpc>
              <a:buFont typeface="Arial" pitchFamily="34" charset="0"/>
              <a:buChar char=" "/>
            </a:pPr>
            <a:r>
              <a:rPr lang="en-GB" sz="1350" dirty="0">
                <a:solidFill>
                  <a:schemeClr val="bg1"/>
                </a:solidFill>
              </a:rPr>
              <a:t>Amundi Funds Protect 90</a:t>
            </a:r>
          </a:p>
        </p:txBody>
      </p:sp>
      <p:sp>
        <p:nvSpPr>
          <p:cNvPr id="27" name="Espace réservé du contenu 8"/>
          <p:cNvSpPr txBox="1">
            <a:spLocks/>
          </p:cNvSpPr>
          <p:nvPr/>
        </p:nvSpPr>
        <p:spPr>
          <a:xfrm>
            <a:off x="4683442" y="1836943"/>
            <a:ext cx="2907959" cy="429707"/>
          </a:xfrm>
          <a:prstGeom prst="rect">
            <a:avLst/>
          </a:prstGeom>
        </p:spPr>
        <p:txBody>
          <a:bodyPr vert="horz" lIns="0" tIns="0" rIns="0" bIns="0" rtlCol="0">
            <a:noAutofit/>
          </a:bodyPr>
          <a:lstStyle>
            <a:lvl1pPr marL="223838" indent="-217488" algn="l" defTabSz="914400" rtl="0" eaLnBrk="1" latinLnBrk="0" hangingPunct="1">
              <a:lnSpc>
                <a:spcPct val="100000"/>
              </a:lnSpc>
              <a:spcBef>
                <a:spcPts val="1000"/>
              </a:spcBef>
              <a:buClr>
                <a:schemeClr val="accent1"/>
              </a:buClr>
              <a:buSzPct val="130000"/>
              <a:buFont typeface="CambriaMath" charset="0"/>
              <a:buChar char="⎯"/>
              <a:tabLst/>
              <a:defRPr sz="1600" kern="1200">
                <a:solidFill>
                  <a:schemeClr val="tx2"/>
                </a:solidFill>
                <a:latin typeface="+mn-lt"/>
                <a:ea typeface="+mn-ea"/>
                <a:cs typeface="+mn-cs"/>
              </a:defRPr>
            </a:lvl1pPr>
            <a:lvl2pPr marL="401638" indent="-177800" algn="l" defTabSz="914400" rtl="0" eaLnBrk="1" latinLnBrk="0" hangingPunct="1">
              <a:lnSpc>
                <a:spcPct val="100000"/>
              </a:lnSpc>
              <a:spcBef>
                <a:spcPts val="500"/>
              </a:spcBef>
              <a:buClr>
                <a:schemeClr val="accent2"/>
              </a:buClr>
              <a:buFont typeface="CambriaMath" charset="0"/>
              <a:buChar char="⎯"/>
              <a:tabLst/>
              <a:defRPr sz="1400" kern="1200">
                <a:solidFill>
                  <a:schemeClr val="tx2"/>
                </a:solidFill>
                <a:latin typeface="+mn-lt"/>
                <a:ea typeface="+mn-ea"/>
                <a:cs typeface="+mn-cs"/>
              </a:defRPr>
            </a:lvl2pPr>
            <a:lvl3pPr marL="579438" indent="-131763" algn="l" defTabSz="914400" rtl="0" eaLnBrk="1" latinLnBrk="0" hangingPunct="1">
              <a:lnSpc>
                <a:spcPct val="100000"/>
              </a:lnSpc>
              <a:spcBef>
                <a:spcPts val="500"/>
              </a:spcBef>
              <a:buClr>
                <a:schemeClr val="accent2"/>
              </a:buClr>
              <a:buFont typeface="LucidaGrande-Bold" charset="0"/>
              <a:buChar char="⁃"/>
              <a:tabLst/>
              <a:defRPr sz="1200" kern="1200">
                <a:solidFill>
                  <a:schemeClr val="tx2"/>
                </a:solidFill>
                <a:latin typeface="+mn-lt"/>
                <a:ea typeface="+mn-ea"/>
                <a:cs typeface="+mn-cs"/>
              </a:defRPr>
            </a:lvl3pPr>
            <a:lvl4pPr marL="7938" indent="0" algn="l" defTabSz="914400" rtl="0" eaLnBrk="1" latinLnBrk="0" hangingPunct="1">
              <a:lnSpc>
                <a:spcPct val="100000"/>
              </a:lnSpc>
              <a:spcBef>
                <a:spcPts val="500"/>
              </a:spcBef>
              <a:buFont typeface="Arial" charset="0"/>
              <a:buNone/>
              <a:tabLst/>
              <a:defRPr sz="1200" kern="1200">
                <a:solidFill>
                  <a:schemeClr val="tx1"/>
                </a:solidFill>
                <a:latin typeface="+mn-lt"/>
                <a:ea typeface="+mn-ea"/>
                <a:cs typeface="+mn-cs"/>
              </a:defRPr>
            </a:lvl4pPr>
            <a:lvl5pPr marL="7938" indent="0" algn="l" defTabSz="914400" rtl="0" eaLnBrk="1" latinLnBrk="0" hangingPunct="1">
              <a:lnSpc>
                <a:spcPct val="100000"/>
              </a:lnSpc>
              <a:spcBef>
                <a:spcPts val="500"/>
              </a:spcBef>
              <a:buFont typeface="Arial" charset="0"/>
              <a:buNone/>
              <a:tabLst/>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63" indent="0">
              <a:buNone/>
            </a:pPr>
            <a:r>
              <a:rPr lang="en-US" sz="1125" dirty="0"/>
              <a:t>An environment that may pose a challenge </a:t>
            </a:r>
            <a:br>
              <a:rPr lang="en-US" sz="1125" dirty="0"/>
            </a:br>
            <a:r>
              <a:rPr lang="en-US" sz="1125" dirty="0"/>
              <a:t>to all risk-taking decisions</a:t>
            </a:r>
          </a:p>
        </p:txBody>
      </p:sp>
      <p:sp>
        <p:nvSpPr>
          <p:cNvPr id="17" name="Espace réservé du contenu 8">
            <a:extLst>
              <a:ext uri="{FF2B5EF4-FFF2-40B4-BE49-F238E27FC236}">
                <a16:creationId xmlns:a16="http://schemas.microsoft.com/office/drawing/2014/main" id="{290C7DC1-294D-48E6-919D-E812C7BE808F}"/>
              </a:ext>
            </a:extLst>
          </p:cNvPr>
          <p:cNvSpPr txBox="1">
            <a:spLocks/>
          </p:cNvSpPr>
          <p:nvPr/>
        </p:nvSpPr>
        <p:spPr>
          <a:xfrm>
            <a:off x="1569791" y="1840494"/>
            <a:ext cx="2907959" cy="429707"/>
          </a:xfrm>
          <a:prstGeom prst="rect">
            <a:avLst/>
          </a:prstGeom>
        </p:spPr>
        <p:txBody>
          <a:bodyPr vert="horz" lIns="0" tIns="0" rIns="0" bIns="0" rtlCol="0">
            <a:noAutofit/>
          </a:bodyPr>
          <a:lstStyle>
            <a:lvl1pPr marL="223838" indent="-217488" algn="l" defTabSz="914400" rtl="0" eaLnBrk="1" latinLnBrk="0" hangingPunct="1">
              <a:lnSpc>
                <a:spcPct val="100000"/>
              </a:lnSpc>
              <a:spcBef>
                <a:spcPts val="1000"/>
              </a:spcBef>
              <a:buClr>
                <a:schemeClr val="accent1"/>
              </a:buClr>
              <a:buSzPct val="130000"/>
              <a:buFont typeface="CambriaMath" charset="0"/>
              <a:buChar char="⎯"/>
              <a:tabLst/>
              <a:defRPr sz="1600" kern="1200">
                <a:solidFill>
                  <a:schemeClr val="tx2"/>
                </a:solidFill>
                <a:latin typeface="+mn-lt"/>
                <a:ea typeface="+mn-ea"/>
                <a:cs typeface="+mn-cs"/>
              </a:defRPr>
            </a:lvl1pPr>
            <a:lvl2pPr marL="401638" indent="-177800" algn="l" defTabSz="914400" rtl="0" eaLnBrk="1" latinLnBrk="0" hangingPunct="1">
              <a:lnSpc>
                <a:spcPct val="100000"/>
              </a:lnSpc>
              <a:spcBef>
                <a:spcPts val="500"/>
              </a:spcBef>
              <a:buClr>
                <a:schemeClr val="accent2"/>
              </a:buClr>
              <a:buFont typeface="CambriaMath" charset="0"/>
              <a:buChar char="⎯"/>
              <a:tabLst/>
              <a:defRPr sz="1400" kern="1200">
                <a:solidFill>
                  <a:schemeClr val="tx2"/>
                </a:solidFill>
                <a:latin typeface="+mn-lt"/>
                <a:ea typeface="+mn-ea"/>
                <a:cs typeface="+mn-cs"/>
              </a:defRPr>
            </a:lvl2pPr>
            <a:lvl3pPr marL="579438" indent="-131763" algn="l" defTabSz="914400" rtl="0" eaLnBrk="1" latinLnBrk="0" hangingPunct="1">
              <a:lnSpc>
                <a:spcPct val="100000"/>
              </a:lnSpc>
              <a:spcBef>
                <a:spcPts val="500"/>
              </a:spcBef>
              <a:buClr>
                <a:schemeClr val="accent2"/>
              </a:buClr>
              <a:buFont typeface="LucidaGrande-Bold" charset="0"/>
              <a:buChar char="⁃"/>
              <a:tabLst/>
              <a:defRPr sz="1200" kern="1200">
                <a:solidFill>
                  <a:schemeClr val="tx2"/>
                </a:solidFill>
                <a:latin typeface="+mn-lt"/>
                <a:ea typeface="+mn-ea"/>
                <a:cs typeface="+mn-cs"/>
              </a:defRPr>
            </a:lvl3pPr>
            <a:lvl4pPr marL="7938" indent="0" algn="l" defTabSz="914400" rtl="0" eaLnBrk="1" latinLnBrk="0" hangingPunct="1">
              <a:lnSpc>
                <a:spcPct val="100000"/>
              </a:lnSpc>
              <a:spcBef>
                <a:spcPts val="500"/>
              </a:spcBef>
              <a:buFont typeface="Arial" charset="0"/>
              <a:buNone/>
              <a:tabLst/>
              <a:defRPr sz="1200" kern="1200">
                <a:solidFill>
                  <a:schemeClr val="tx1"/>
                </a:solidFill>
                <a:latin typeface="+mn-lt"/>
                <a:ea typeface="+mn-ea"/>
                <a:cs typeface="+mn-cs"/>
              </a:defRPr>
            </a:lvl4pPr>
            <a:lvl5pPr marL="7938" indent="0" algn="l" defTabSz="914400" rtl="0" eaLnBrk="1" latinLnBrk="0" hangingPunct="1">
              <a:lnSpc>
                <a:spcPct val="100000"/>
              </a:lnSpc>
              <a:spcBef>
                <a:spcPts val="500"/>
              </a:spcBef>
              <a:buFont typeface="Arial" charset="0"/>
              <a:buNone/>
              <a:tabLst/>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63" indent="0">
              <a:buNone/>
            </a:pPr>
            <a:r>
              <a:rPr lang="en-US" sz="1125" dirty="0"/>
              <a:t>Low inflation-adjusted remuneration on lowest-risk assets</a:t>
            </a:r>
            <a:endParaRPr lang="en-US" sz="1125" strike="sngStrike" dirty="0"/>
          </a:p>
        </p:txBody>
      </p:sp>
    </p:spTree>
    <p:extLst>
      <p:ext uri="{BB962C8B-B14F-4D97-AF65-F5344CB8AC3E}">
        <p14:creationId xmlns:p14="http://schemas.microsoft.com/office/powerpoint/2010/main" val="3828748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
          <p:cNvSpPr txBox="1">
            <a:spLocks/>
          </p:cNvSpPr>
          <p:nvPr/>
        </p:nvSpPr>
        <p:spPr>
          <a:xfrm>
            <a:off x="1910011" y="1191722"/>
            <a:ext cx="5323788" cy="1117085"/>
          </a:xfrm>
          <a:prstGeom prst="rect">
            <a:avLst/>
          </a:prstGeom>
          <a:solidFill>
            <a:schemeClr val="bg1">
              <a:lumMod val="95000"/>
            </a:schemeClr>
          </a:solidFill>
          <a:ln w="15875">
            <a:noFill/>
          </a:ln>
        </p:spPr>
        <p:txBody>
          <a:bodyPr vert="horz" lIns="54000" tIns="27000" rIns="54000" bIns="27000" rtlCol="0" anchor="ctr" anchorCtr="0">
            <a:noAutofit/>
          </a:bodyPr>
          <a:lstStyle>
            <a:lvl1pPr marL="0" indent="0" algn="l" defTabSz="914400" rtl="0" eaLnBrk="1" latinLnBrk="0" hangingPunct="1">
              <a:spcBef>
                <a:spcPct val="20000"/>
              </a:spcBef>
              <a:buClr>
                <a:schemeClr val="accent3"/>
              </a:buClr>
              <a:buSzPct val="25000"/>
              <a:buFont typeface="Arial" pitchFamily="34" charset="0"/>
              <a:buChar char=" "/>
              <a:defRPr sz="1600" kern="1200">
                <a:solidFill>
                  <a:schemeClr val="tx1"/>
                </a:solidFill>
                <a:latin typeface="+mn-lt"/>
                <a:ea typeface="+mn-ea"/>
                <a:cs typeface="+mn-cs"/>
              </a:defRPr>
            </a:lvl1pPr>
            <a:lvl2pPr marL="265113" indent="-265113" algn="l" defTabSz="914400" rtl="0" eaLnBrk="1" latinLnBrk="0" hangingPunct="1">
              <a:spcBef>
                <a:spcPct val="20000"/>
              </a:spcBef>
              <a:buClr>
                <a:schemeClr val="accent3"/>
              </a:buClr>
              <a:buFont typeface="Wingdings" pitchFamily="2" charset="2"/>
              <a:buChar char="n"/>
              <a:defRPr sz="1600" kern="1200">
                <a:solidFill>
                  <a:schemeClr val="tx1"/>
                </a:solidFill>
                <a:latin typeface="+mn-lt"/>
                <a:ea typeface="+mn-ea"/>
                <a:cs typeface="+mn-cs"/>
              </a:defRPr>
            </a:lvl2pPr>
            <a:lvl3pPr marL="539750" indent="-274638"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3pPr>
            <a:lvl4pPr marL="539750" indent="-92075" algn="l" defTabSz="914400" rtl="0" eaLnBrk="1" latinLnBrk="0" hangingPunct="1">
              <a:spcBef>
                <a:spcPct val="20000"/>
              </a:spcBef>
              <a:buSzPct val="25000"/>
              <a:buFont typeface="Arial" pitchFamily="34" charset="0"/>
              <a:buChar char=" "/>
              <a:defRPr sz="1200" kern="1200">
                <a:solidFill>
                  <a:schemeClr val="tx1"/>
                </a:solidFill>
                <a:latin typeface="+mn-lt"/>
                <a:ea typeface="+mn-ea"/>
                <a:cs typeface="+mn-cs"/>
              </a:defRPr>
            </a:lvl4pPr>
            <a:lvl5pPr marL="804863" indent="0" algn="l" defTabSz="914400" rtl="0" eaLnBrk="1" latinLnBrk="0" hangingPunct="1">
              <a:spcBef>
                <a:spcPct val="20000"/>
              </a:spcBef>
              <a:buSzPct val="25000"/>
              <a:buFont typeface="Arial" pitchFamily="34" charset="0"/>
              <a:buChar char=" "/>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lvl="1" indent="0">
              <a:buNone/>
            </a:pPr>
            <a:endParaRPr lang="en-GB" sz="900" dirty="0">
              <a:solidFill>
                <a:srgbClr val="002060"/>
              </a:solidFill>
            </a:endParaRPr>
          </a:p>
        </p:txBody>
      </p:sp>
      <p:sp>
        <p:nvSpPr>
          <p:cNvPr id="9" name="Rectangle 8"/>
          <p:cNvSpPr/>
          <p:nvPr/>
        </p:nvSpPr>
        <p:spPr>
          <a:xfrm>
            <a:off x="2084029" y="1367483"/>
            <a:ext cx="2025000" cy="755999"/>
          </a:xfrm>
          <a:prstGeom prst="rect">
            <a:avLst/>
          </a:prstGeom>
          <a:solidFill>
            <a:srgbClr val="003C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5000" rtlCol="0" anchor="ctr"/>
          <a:lstStyle/>
          <a:p>
            <a:pPr marL="408385"/>
            <a:r>
              <a:rPr lang="en-GB" sz="1200" b="1" dirty="0">
                <a:solidFill>
                  <a:schemeClr val="bg1"/>
                </a:solidFill>
              </a:rPr>
              <a:t>Search for performance</a:t>
            </a:r>
            <a:r>
              <a:rPr lang="en-US" altLang="fr-FR" sz="1200" baseline="30000" dirty="0">
                <a:cs typeface="Calibri" panose="020F0502020204030204" pitchFamily="34" charset="0"/>
              </a:rPr>
              <a:t>1</a:t>
            </a:r>
            <a:endParaRPr lang="en-GB" sz="1200" b="1" dirty="0">
              <a:solidFill>
                <a:schemeClr val="bg1"/>
              </a:solidFill>
            </a:endParaRPr>
          </a:p>
        </p:txBody>
      </p:sp>
      <p:sp>
        <p:nvSpPr>
          <p:cNvPr id="12" name="Rectangle 11"/>
          <p:cNvSpPr/>
          <p:nvPr/>
        </p:nvSpPr>
        <p:spPr>
          <a:xfrm>
            <a:off x="5034782" y="1367483"/>
            <a:ext cx="2025000" cy="755999"/>
          </a:xfrm>
          <a:prstGeom prst="rect">
            <a:avLst/>
          </a:prstGeom>
          <a:solidFill>
            <a:srgbClr val="0073A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5000" rtlCol="0" anchor="ctr"/>
          <a:lstStyle/>
          <a:p>
            <a:pPr marL="408385"/>
            <a:r>
              <a:rPr lang="en-GB" sz="1200" b="1" dirty="0">
                <a:solidFill>
                  <a:schemeClr val="bg1"/>
                </a:solidFill>
              </a:rPr>
              <a:t>Permanent partial capital protection</a:t>
            </a:r>
            <a:r>
              <a:rPr lang="en-GB" altLang="fr-FR" sz="1200" kern="0" baseline="30000" dirty="0">
                <a:latin typeface="Arial" charset="0"/>
                <a:cs typeface="Arial" charset="0"/>
              </a:rPr>
              <a:t>2</a:t>
            </a:r>
          </a:p>
        </p:txBody>
      </p:sp>
      <p:sp>
        <p:nvSpPr>
          <p:cNvPr id="2" name="Titre 1"/>
          <p:cNvSpPr>
            <a:spLocks noGrp="1"/>
          </p:cNvSpPr>
          <p:nvPr>
            <p:ph type="title"/>
          </p:nvPr>
        </p:nvSpPr>
        <p:spPr/>
        <p:txBody>
          <a:bodyPr/>
          <a:lstStyle/>
          <a:p>
            <a:r>
              <a:rPr lang="en-US" dirty="0"/>
              <a:t>A new generation of protected investment</a:t>
            </a:r>
          </a:p>
        </p:txBody>
      </p:sp>
      <p:sp>
        <p:nvSpPr>
          <p:cNvPr id="21" name="Espace réservé du pied de page 4"/>
          <p:cNvSpPr>
            <a:spLocks noGrp="1"/>
          </p:cNvSpPr>
          <p:nvPr>
            <p:ph type="ftr" sz="quarter" idx="11"/>
          </p:nvPr>
        </p:nvSpPr>
        <p:spPr/>
        <p:txBody>
          <a:bodyPr/>
          <a:lstStyle/>
          <a:p>
            <a:r>
              <a:rPr lang="en-US" dirty="0"/>
              <a:t>Marketing Communication For Professional Clients Only</a:t>
            </a:r>
            <a:endParaRPr lang="en-GB" dirty="0"/>
          </a:p>
        </p:txBody>
      </p:sp>
      <p:sp>
        <p:nvSpPr>
          <p:cNvPr id="7" name="Espace réservé du numéro de diapositive 6"/>
          <p:cNvSpPr>
            <a:spLocks noGrp="1"/>
          </p:cNvSpPr>
          <p:nvPr>
            <p:ph type="sldNum" sz="quarter" idx="12"/>
          </p:nvPr>
        </p:nvSpPr>
        <p:spPr/>
        <p:txBody>
          <a:bodyPr/>
          <a:lstStyle/>
          <a:p>
            <a:fld id="{C12E7156-0CA6-462A-9A46-AEFB5E440988}" type="slidenum">
              <a:rPr lang="en-US" smtClean="0"/>
              <a:pPr/>
              <a:t>5</a:t>
            </a:fld>
            <a:endParaRPr lang="en-US" dirty="0"/>
          </a:p>
        </p:txBody>
      </p:sp>
      <p:sp>
        <p:nvSpPr>
          <p:cNvPr id="8" name="Text Placeholder 7">
            <a:extLst>
              <a:ext uri="{FF2B5EF4-FFF2-40B4-BE49-F238E27FC236}">
                <a16:creationId xmlns:a16="http://schemas.microsoft.com/office/drawing/2014/main" id="{2DCF5CA5-B76D-4751-94D1-00B57723426C}"/>
              </a:ext>
            </a:extLst>
          </p:cNvPr>
          <p:cNvSpPr>
            <a:spLocks noGrp="1"/>
          </p:cNvSpPr>
          <p:nvPr>
            <p:ph type="body" sz="quarter" idx="13"/>
          </p:nvPr>
        </p:nvSpPr>
        <p:spPr/>
        <p:txBody>
          <a:bodyPr/>
          <a:lstStyle/>
          <a:p>
            <a:r>
              <a:rPr lang="en-US" dirty="0"/>
              <a:t>Seeking to reconcile what we consider to be two of the main expectations of investors</a:t>
            </a:r>
            <a:endParaRPr lang="fr-FR" dirty="0"/>
          </a:p>
        </p:txBody>
      </p:sp>
      <p:sp>
        <p:nvSpPr>
          <p:cNvPr id="6" name="Espace réservé du texte 5"/>
          <p:cNvSpPr>
            <a:spLocks noGrp="1"/>
          </p:cNvSpPr>
          <p:nvPr>
            <p:ph type="body" sz="quarter" idx="14"/>
          </p:nvPr>
        </p:nvSpPr>
        <p:spPr/>
        <p:txBody>
          <a:bodyPr/>
          <a:lstStyle/>
          <a:p>
            <a:pPr>
              <a:spcBef>
                <a:spcPts val="0"/>
              </a:spcBef>
            </a:pPr>
            <a:r>
              <a:rPr lang="en-US" dirty="0"/>
              <a:t>Source Amundi as at 28 June 2024. </a:t>
            </a:r>
            <a:r>
              <a:rPr lang="en-GB" dirty="0"/>
              <a:t>1. </a:t>
            </a:r>
            <a:r>
              <a:rPr lang="en-US" dirty="0"/>
              <a:t>The Fund does not offer a performance guarantee. 2. Please see the </a:t>
            </a:r>
            <a:r>
              <a:rPr lang="en-US" dirty="0">
                <a:hlinkClick r:id="rId3"/>
              </a:rPr>
              <a:t>Prospectus</a:t>
            </a:r>
            <a:r>
              <a:rPr lang="en-US" dirty="0"/>
              <a:t> for complete information on the investment policy, objectives and strategy of the Fund. The </a:t>
            </a:r>
            <a:r>
              <a:rPr lang="en-IE" dirty="0"/>
              <a:t>Fund benefits from a daily protection representing 90% of the highest NAV (Net Asset Value) recorded from the </a:t>
            </a:r>
            <a:r>
              <a:rPr lang="en-US" dirty="0"/>
              <a:t>last business day of the preceding month of April </a:t>
            </a:r>
            <a:r>
              <a:rPr lang="en-IE" dirty="0"/>
              <a:t>regardless of the subscription date.</a:t>
            </a:r>
            <a:endParaRPr lang="fr-FR" dirty="0"/>
          </a:p>
        </p:txBody>
      </p:sp>
      <p:sp>
        <p:nvSpPr>
          <p:cNvPr id="17" name="Content Placeholder 2"/>
          <p:cNvSpPr txBox="1">
            <a:spLocks/>
          </p:cNvSpPr>
          <p:nvPr/>
        </p:nvSpPr>
        <p:spPr>
          <a:xfrm>
            <a:off x="1231795" y="2680964"/>
            <a:ext cx="6703081" cy="1223856"/>
          </a:xfrm>
          <a:prstGeom prst="rect">
            <a:avLst/>
          </a:prstGeom>
          <a:solidFill>
            <a:schemeClr val="bg2"/>
          </a:solidFill>
          <a:ln w="15875">
            <a:noFill/>
          </a:ln>
        </p:spPr>
        <p:txBody>
          <a:bodyPr vert="horz" lIns="54000" tIns="27000" rIns="54000" bIns="27000" rtlCol="0" anchor="ctr" anchorCtr="0">
            <a:noAutofit/>
          </a:bodyPr>
          <a:lstStyle>
            <a:lvl1pPr marL="0" indent="0" algn="l" defTabSz="914400" rtl="0" eaLnBrk="1" latinLnBrk="0" hangingPunct="1">
              <a:spcBef>
                <a:spcPct val="20000"/>
              </a:spcBef>
              <a:buClr>
                <a:schemeClr val="accent3"/>
              </a:buClr>
              <a:buSzPct val="25000"/>
              <a:buFont typeface="Arial" pitchFamily="34" charset="0"/>
              <a:buChar char=" "/>
              <a:defRPr sz="1600" kern="1200">
                <a:solidFill>
                  <a:schemeClr val="tx1"/>
                </a:solidFill>
                <a:latin typeface="+mn-lt"/>
                <a:ea typeface="+mn-ea"/>
                <a:cs typeface="+mn-cs"/>
              </a:defRPr>
            </a:lvl1pPr>
            <a:lvl2pPr marL="265113" indent="-265113" algn="l" defTabSz="914400" rtl="0" eaLnBrk="1" latinLnBrk="0" hangingPunct="1">
              <a:spcBef>
                <a:spcPct val="20000"/>
              </a:spcBef>
              <a:buClr>
                <a:schemeClr val="accent3"/>
              </a:buClr>
              <a:buFont typeface="Wingdings" pitchFamily="2" charset="2"/>
              <a:buChar char="n"/>
              <a:defRPr sz="1600" kern="1200">
                <a:solidFill>
                  <a:schemeClr val="tx1"/>
                </a:solidFill>
                <a:latin typeface="+mn-lt"/>
                <a:ea typeface="+mn-ea"/>
                <a:cs typeface="+mn-cs"/>
              </a:defRPr>
            </a:lvl2pPr>
            <a:lvl3pPr marL="539750" indent="-274638"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3pPr>
            <a:lvl4pPr marL="539750" indent="-92075" algn="l" defTabSz="914400" rtl="0" eaLnBrk="1" latinLnBrk="0" hangingPunct="1">
              <a:spcBef>
                <a:spcPct val="20000"/>
              </a:spcBef>
              <a:buSzPct val="25000"/>
              <a:buFont typeface="Arial" pitchFamily="34" charset="0"/>
              <a:buChar char=" "/>
              <a:defRPr sz="1200" kern="1200">
                <a:solidFill>
                  <a:schemeClr val="tx1"/>
                </a:solidFill>
                <a:latin typeface="+mn-lt"/>
                <a:ea typeface="+mn-ea"/>
                <a:cs typeface="+mn-cs"/>
              </a:defRPr>
            </a:lvl4pPr>
            <a:lvl5pPr marL="804863" indent="0" algn="l" defTabSz="914400" rtl="0" eaLnBrk="1" latinLnBrk="0" hangingPunct="1">
              <a:spcBef>
                <a:spcPct val="20000"/>
              </a:spcBef>
              <a:buSzPct val="25000"/>
              <a:buFont typeface="Arial" pitchFamily="34" charset="0"/>
              <a:buChar char=" "/>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lvl="1" indent="0">
              <a:buNone/>
            </a:pPr>
            <a:endParaRPr lang="en-GB" sz="900" dirty="0">
              <a:solidFill>
                <a:srgbClr val="002060"/>
              </a:solidFill>
            </a:endParaRPr>
          </a:p>
        </p:txBody>
      </p:sp>
      <p:sp>
        <p:nvSpPr>
          <p:cNvPr id="22" name="TextBox 4"/>
          <p:cNvSpPr txBox="1"/>
          <p:nvPr/>
        </p:nvSpPr>
        <p:spPr>
          <a:xfrm>
            <a:off x="1345756" y="2709574"/>
            <a:ext cx="6471422" cy="1165063"/>
          </a:xfrm>
          <a:prstGeom prst="rect">
            <a:avLst/>
          </a:prstGeom>
          <a:noFill/>
          <a:ln>
            <a:noFill/>
          </a:ln>
        </p:spPr>
        <p:txBody>
          <a:bodyPr wrap="square" rtlCol="0">
            <a:spAutoFit/>
          </a:bodyPr>
          <a:lstStyle/>
          <a:p>
            <a:pPr algn="just">
              <a:lnSpc>
                <a:spcPts val="1680"/>
              </a:lnSpc>
              <a:buClr>
                <a:srgbClr val="0070C0"/>
              </a:buClr>
              <a:buSzPct val="100000"/>
            </a:pPr>
            <a:r>
              <a:rPr lang="en-US" sz="1400" spc="-15" dirty="0"/>
              <a:t>Amundi Funds Protect 90 seeks a moderate capital growth through an actively managed portfolio based on fundamental market analysis and investment with convictions, with an explicit permanent partial capital protection </a:t>
            </a:r>
            <a:r>
              <a:rPr lang="en-IE" sz="1400" spc="-15" dirty="0"/>
              <a:t>over the recommended holding period</a:t>
            </a:r>
            <a:r>
              <a:rPr lang="en-US" sz="1400" spc="-15" dirty="0"/>
              <a:t>. Our goal</a:t>
            </a:r>
            <a:r>
              <a:rPr lang="en-US" sz="1400" spc="-15" baseline="30000" dirty="0"/>
              <a:t> </a:t>
            </a:r>
            <a:r>
              <a:rPr lang="en-US" sz="1400" spc="-15" dirty="0"/>
              <a:t>is to maximize the performance of the portfolio within a risk limit</a:t>
            </a:r>
            <a:r>
              <a:rPr lang="en-US" sz="1400" spc="-15" baseline="30000" dirty="0"/>
              <a:t>2</a:t>
            </a:r>
            <a:r>
              <a:rPr lang="en-US" sz="1400" spc="-15" dirty="0"/>
              <a:t>. </a:t>
            </a:r>
            <a:endParaRPr lang="en-GB" sz="1400" spc="-15" dirty="0"/>
          </a:p>
        </p:txBody>
      </p:sp>
      <p:sp>
        <p:nvSpPr>
          <p:cNvPr id="19" name="Triangle isocèle 14"/>
          <p:cNvSpPr/>
          <p:nvPr/>
        </p:nvSpPr>
        <p:spPr>
          <a:xfrm flipV="1">
            <a:off x="2826529" y="2426299"/>
            <a:ext cx="540000" cy="171116"/>
          </a:xfrm>
          <a:prstGeom prst="triangle">
            <a:avLst/>
          </a:prstGeom>
          <a:solidFill>
            <a:schemeClr val="tx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dirty="0"/>
          </a:p>
        </p:txBody>
      </p:sp>
      <p:sp>
        <p:nvSpPr>
          <p:cNvPr id="23" name="Triangle isocèle 14"/>
          <p:cNvSpPr/>
          <p:nvPr/>
        </p:nvSpPr>
        <p:spPr>
          <a:xfrm flipV="1">
            <a:off x="5777282" y="2426299"/>
            <a:ext cx="540000" cy="171116"/>
          </a:xfrm>
          <a:prstGeom prst="triangle">
            <a:avLst/>
          </a:prstGeom>
          <a:solidFill>
            <a:schemeClr val="tx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dirty="0"/>
          </a:p>
        </p:txBody>
      </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5467" y="1530944"/>
            <a:ext cx="253226" cy="381786"/>
          </a:xfrm>
          <a:prstGeom prst="rect">
            <a:avLst/>
          </a:prstGeom>
        </p:spPr>
      </p:pic>
      <p:pic>
        <p:nvPicPr>
          <p:cNvPr id="18" name="Imag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5941" y="1475784"/>
            <a:ext cx="354728" cy="534821"/>
          </a:xfrm>
          <a:prstGeom prst="rect">
            <a:avLst/>
          </a:prstGeom>
        </p:spPr>
      </p:pic>
    </p:spTree>
    <p:extLst>
      <p:ext uri="{BB962C8B-B14F-4D97-AF65-F5344CB8AC3E}">
        <p14:creationId xmlns:p14="http://schemas.microsoft.com/office/powerpoint/2010/main" val="54402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a:t>Contents</a:t>
            </a:r>
          </a:p>
        </p:txBody>
      </p:sp>
      <p:sp>
        <p:nvSpPr>
          <p:cNvPr id="10" name="Espace réservé du pied de page 4"/>
          <p:cNvSpPr>
            <a:spLocks noGrp="1"/>
          </p:cNvSpPr>
          <p:nvPr>
            <p:ph type="ftr" sz="quarter" idx="10"/>
          </p:nvPr>
        </p:nvSpPr>
        <p:spPr/>
        <p:txBody>
          <a:bodyPr/>
          <a:lstStyle/>
          <a:p>
            <a:r>
              <a:rPr lang="en-US" dirty="0"/>
              <a:t>Marketing Communication For Professional Clients Only</a:t>
            </a:r>
            <a:endParaRPr lang="en-GB" dirty="0"/>
          </a:p>
        </p:txBody>
      </p:sp>
      <p:sp>
        <p:nvSpPr>
          <p:cNvPr id="5" name="Espace réservé du numéro de diapositive 4"/>
          <p:cNvSpPr>
            <a:spLocks noGrp="1"/>
          </p:cNvSpPr>
          <p:nvPr>
            <p:ph type="sldNum" sz="quarter" idx="11"/>
          </p:nvPr>
        </p:nvSpPr>
        <p:spPr/>
        <p:txBody>
          <a:bodyPr/>
          <a:lstStyle/>
          <a:p>
            <a:fld id="{C12E7156-0CA6-462A-9A46-AEFB5E440988}" type="slidenum">
              <a:rPr lang="en-US" smtClean="0"/>
              <a:pPr/>
              <a:t>6</a:t>
            </a:fld>
            <a:endParaRPr lang="en-US" dirty="0"/>
          </a:p>
        </p:txBody>
      </p:sp>
      <p:sp>
        <p:nvSpPr>
          <p:cNvPr id="24" name="Espace réservé du texte 7"/>
          <p:cNvSpPr>
            <a:spLocks noGrp="1"/>
          </p:cNvSpPr>
          <p:nvPr>
            <p:ph type="body" sz="quarter" idx="12"/>
          </p:nvPr>
        </p:nvSpPr>
        <p:spPr/>
        <p:txBody>
          <a:bodyPr>
            <a:normAutofit/>
          </a:bodyPr>
          <a:lstStyle/>
          <a:p>
            <a:pPr>
              <a:buClr>
                <a:schemeClr val="tx2">
                  <a:lumMod val="60000"/>
                  <a:lumOff val="40000"/>
                </a:schemeClr>
              </a:buClr>
            </a:pPr>
            <a:r>
              <a:rPr lang="en-US" dirty="0">
                <a:solidFill>
                  <a:schemeClr val="tx2">
                    <a:lumMod val="60000"/>
                    <a:lumOff val="40000"/>
                  </a:schemeClr>
                </a:solidFill>
              </a:rPr>
              <a:t>Why now?</a:t>
            </a:r>
          </a:p>
          <a:p>
            <a:r>
              <a:rPr lang="en-US" dirty="0"/>
              <a:t>Why Amundi Funds Protect 90? </a:t>
            </a:r>
          </a:p>
          <a:p>
            <a:pPr>
              <a:buClr>
                <a:schemeClr val="tx2">
                  <a:lumMod val="60000"/>
                  <a:lumOff val="40000"/>
                </a:schemeClr>
              </a:buClr>
            </a:pPr>
            <a:r>
              <a:rPr lang="en-US" dirty="0">
                <a:solidFill>
                  <a:schemeClr val="tx2">
                    <a:lumMod val="60000"/>
                    <a:lumOff val="40000"/>
                  </a:schemeClr>
                </a:solidFill>
              </a:rPr>
              <a:t>Why Amundi?</a:t>
            </a:r>
          </a:p>
          <a:p>
            <a:pPr>
              <a:buClr>
                <a:schemeClr val="tx2">
                  <a:lumMod val="60000"/>
                  <a:lumOff val="40000"/>
                </a:schemeClr>
              </a:buClr>
            </a:pPr>
            <a:r>
              <a:rPr lang="en-US" dirty="0">
                <a:solidFill>
                  <a:schemeClr val="tx2">
                    <a:lumMod val="60000"/>
                    <a:lumOff val="40000"/>
                  </a:schemeClr>
                </a:solidFill>
              </a:rPr>
              <a:t>Performances and positioning</a:t>
            </a:r>
          </a:p>
          <a:p>
            <a:endParaRPr lang="en-US" dirty="0">
              <a:solidFill>
                <a:schemeClr val="accent5"/>
              </a:solidFill>
            </a:endParaRPr>
          </a:p>
        </p:txBody>
      </p:sp>
    </p:spTree>
    <p:extLst>
      <p:ext uri="{BB962C8B-B14F-4D97-AF65-F5344CB8AC3E}">
        <p14:creationId xmlns:p14="http://schemas.microsoft.com/office/powerpoint/2010/main" val="3274515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3"/>
          <p:cNvSpPr>
            <a:spLocks noGrp="1"/>
          </p:cNvSpPr>
          <p:nvPr>
            <p:ph type="title"/>
          </p:nvPr>
        </p:nvSpPr>
        <p:spPr/>
        <p:txBody>
          <a:bodyPr>
            <a:normAutofit/>
          </a:bodyPr>
          <a:lstStyle/>
          <a:p>
            <a:r>
              <a:rPr lang="en-GB" sz="2000" cap="all" spc="75" dirty="0"/>
              <a:t>SFDR </a:t>
            </a:r>
            <a:r>
              <a:rPr lang="en-GB" sz="2000" cap="all" spc="75" dirty="0">
                <a:solidFill>
                  <a:schemeClr val="accent3"/>
                </a:solidFill>
              </a:rPr>
              <a:t>//</a:t>
            </a:r>
            <a:r>
              <a:rPr lang="en-GB" sz="2000" cap="all" spc="75" dirty="0"/>
              <a:t> </a:t>
            </a:r>
            <a:r>
              <a:rPr lang="en-GB" sz="2000" b="0" cap="all" spc="75" dirty="0"/>
              <a:t>Everything you need to know</a:t>
            </a:r>
          </a:p>
        </p:txBody>
      </p:sp>
      <p:sp>
        <p:nvSpPr>
          <p:cNvPr id="42" name="Espace réservé du pied de page 4"/>
          <p:cNvSpPr>
            <a:spLocks noGrp="1"/>
          </p:cNvSpPr>
          <p:nvPr>
            <p:ph type="ftr" sz="quarter" idx="11"/>
          </p:nvPr>
        </p:nvSpPr>
        <p:spPr/>
        <p:txBody>
          <a:bodyPr/>
          <a:lstStyle/>
          <a:p>
            <a:r>
              <a:rPr lang="en-US" dirty="0"/>
              <a:t>Marketing Communication For Professional Clients Only</a:t>
            </a:r>
            <a:endParaRPr lang="en-GB" dirty="0"/>
          </a:p>
        </p:txBody>
      </p:sp>
      <p:sp>
        <p:nvSpPr>
          <p:cNvPr id="5" name="Slide Number Placeholder 4"/>
          <p:cNvSpPr>
            <a:spLocks noGrp="1"/>
          </p:cNvSpPr>
          <p:nvPr>
            <p:ph type="sldNum" sz="quarter" idx="12"/>
          </p:nvPr>
        </p:nvSpPr>
        <p:spPr/>
        <p:txBody>
          <a:bodyPr/>
          <a:lstStyle/>
          <a:p>
            <a:fld id="{B6DA55B2-71C7-D142-9718-47F3DB26F441}" type="slidenum">
              <a:rPr lang="en-GB" smtClean="0"/>
              <a:t>7</a:t>
            </a:fld>
            <a:endParaRPr lang="en-GB"/>
          </a:p>
        </p:txBody>
      </p:sp>
      <p:sp>
        <p:nvSpPr>
          <p:cNvPr id="3" name="Text Placeholder 2">
            <a:extLst>
              <a:ext uri="{FF2B5EF4-FFF2-40B4-BE49-F238E27FC236}">
                <a16:creationId xmlns:a16="http://schemas.microsoft.com/office/drawing/2014/main" id="{E00B78D0-ABA2-4A3A-884C-6238AB60EFAB}"/>
              </a:ext>
            </a:extLst>
          </p:cNvPr>
          <p:cNvSpPr>
            <a:spLocks noGrp="1"/>
          </p:cNvSpPr>
          <p:nvPr>
            <p:ph type="body" sz="quarter" idx="14"/>
          </p:nvPr>
        </p:nvSpPr>
        <p:spPr/>
        <p:txBody>
          <a:bodyPr/>
          <a:lstStyle/>
          <a:p>
            <a:r>
              <a:rPr lang="en-GB" sz="700" dirty="0"/>
              <a:t>Source : Amundi, as of 28 June 2024. </a:t>
            </a:r>
            <a:r>
              <a:rPr lang="en-US" sz="700" b="1" dirty="0"/>
              <a:t>The decision of the investor to invest in the fund should take into account all the characteristics or objectives of the fund</a:t>
            </a:r>
            <a:r>
              <a:rPr lang="en-US" sz="700" dirty="0"/>
              <a:t>. </a:t>
            </a:r>
            <a:r>
              <a:rPr lang="en-IE" sz="700" dirty="0"/>
              <a:t>For more product-specific information, please refer to the </a:t>
            </a:r>
            <a:r>
              <a:rPr lang="en-IE" sz="700" dirty="0">
                <a:hlinkClick r:id="rId3"/>
              </a:rPr>
              <a:t>Prospectus</a:t>
            </a:r>
            <a:r>
              <a:rPr lang="en-IE" sz="700" dirty="0"/>
              <a:t> and the </a:t>
            </a:r>
            <a:r>
              <a:rPr lang="en-IE" sz="700" dirty="0">
                <a:hlinkClick r:id="rId4"/>
              </a:rPr>
              <a:t>Pre-contractual document </a:t>
            </a:r>
            <a:r>
              <a:rPr lang="en-IE" sz="700" dirty="0"/>
              <a:t>(PCD)</a:t>
            </a:r>
            <a:endParaRPr lang="fr-FR" dirty="0"/>
          </a:p>
        </p:txBody>
      </p:sp>
      <p:sp>
        <p:nvSpPr>
          <p:cNvPr id="8" name="Rectangle 7"/>
          <p:cNvSpPr/>
          <p:nvPr/>
        </p:nvSpPr>
        <p:spPr>
          <a:xfrm>
            <a:off x="1374292" y="1147198"/>
            <a:ext cx="2696715" cy="544340"/>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IE" sz="900" dirty="0">
              <a:solidFill>
                <a:srgbClr val="FFFFFF"/>
              </a:solidFill>
              <a:latin typeface="Arial" panose="020B0604020202020204" pitchFamily="34" charset="0"/>
              <a:cs typeface="Arial" panose="020B0604020202020204" pitchFamily="34" charset="0"/>
            </a:endParaRPr>
          </a:p>
        </p:txBody>
      </p:sp>
      <p:sp>
        <p:nvSpPr>
          <p:cNvPr id="9" name="Rectangle 8"/>
          <p:cNvSpPr/>
          <p:nvPr/>
        </p:nvSpPr>
        <p:spPr>
          <a:xfrm>
            <a:off x="1378774" y="1966685"/>
            <a:ext cx="2696715" cy="544340"/>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IE" sz="900" dirty="0">
              <a:solidFill>
                <a:srgbClr val="FFFFFF"/>
              </a:solidFill>
              <a:latin typeface="Arial" panose="020B0604020202020204" pitchFamily="34" charset="0"/>
              <a:cs typeface="Arial" panose="020B0604020202020204" pitchFamily="34" charset="0"/>
            </a:endParaRPr>
          </a:p>
        </p:txBody>
      </p:sp>
      <p:sp>
        <p:nvSpPr>
          <p:cNvPr id="10" name="Rectangle 9"/>
          <p:cNvSpPr/>
          <p:nvPr/>
        </p:nvSpPr>
        <p:spPr>
          <a:xfrm>
            <a:off x="1378774" y="2794299"/>
            <a:ext cx="2696715" cy="544340"/>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IE" sz="900" dirty="0">
              <a:solidFill>
                <a:srgbClr val="FFFFFF"/>
              </a:solidFill>
              <a:latin typeface="Arial" panose="020B0604020202020204" pitchFamily="34" charset="0"/>
              <a:cs typeface="Arial" panose="020B0604020202020204" pitchFamily="34" charset="0"/>
            </a:endParaRPr>
          </a:p>
        </p:txBody>
      </p:sp>
      <p:sp>
        <p:nvSpPr>
          <p:cNvPr id="11" name="Rectangle 10"/>
          <p:cNvSpPr/>
          <p:nvPr/>
        </p:nvSpPr>
        <p:spPr>
          <a:xfrm>
            <a:off x="1374291" y="3615384"/>
            <a:ext cx="2696715" cy="544340"/>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IE" sz="900" dirty="0">
              <a:solidFill>
                <a:srgbClr val="FFFFFF"/>
              </a:solidFill>
              <a:latin typeface="Arial" panose="020B0604020202020204" pitchFamily="34" charset="0"/>
              <a:cs typeface="Arial" panose="020B0604020202020204" pitchFamily="34" charset="0"/>
            </a:endParaRPr>
          </a:p>
        </p:txBody>
      </p:sp>
      <p:sp>
        <p:nvSpPr>
          <p:cNvPr id="12" name="Rectangle 11"/>
          <p:cNvSpPr/>
          <p:nvPr/>
        </p:nvSpPr>
        <p:spPr>
          <a:xfrm>
            <a:off x="1157295" y="1220531"/>
            <a:ext cx="405248" cy="405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IE" sz="900" dirty="0">
              <a:solidFill>
                <a:srgbClr val="FFFFFF"/>
              </a:solidFill>
              <a:latin typeface="Arial" panose="020B0604020202020204" pitchFamily="34" charset="0"/>
              <a:cs typeface="Arial" panose="020B0604020202020204" pitchFamily="34" charset="0"/>
            </a:endParaRPr>
          </a:p>
        </p:txBody>
      </p:sp>
      <p:sp>
        <p:nvSpPr>
          <p:cNvPr id="13" name="Rectangle 12"/>
          <p:cNvSpPr/>
          <p:nvPr/>
        </p:nvSpPr>
        <p:spPr>
          <a:xfrm>
            <a:off x="1154524" y="2040269"/>
            <a:ext cx="405248" cy="405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IE" sz="900" dirty="0">
              <a:solidFill>
                <a:srgbClr val="FFFFFF"/>
              </a:solidFill>
              <a:latin typeface="Arial" panose="020B0604020202020204" pitchFamily="34" charset="0"/>
              <a:cs typeface="Arial" panose="020B0604020202020204" pitchFamily="34" charset="0"/>
            </a:endParaRPr>
          </a:p>
        </p:txBody>
      </p:sp>
      <p:sp>
        <p:nvSpPr>
          <p:cNvPr id="14" name="Rectangle 13"/>
          <p:cNvSpPr/>
          <p:nvPr/>
        </p:nvSpPr>
        <p:spPr>
          <a:xfrm>
            <a:off x="1180935" y="2874391"/>
            <a:ext cx="405248" cy="405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IE" sz="900" dirty="0">
              <a:solidFill>
                <a:srgbClr val="FFFFFF"/>
              </a:solidFill>
              <a:latin typeface="Arial" panose="020B0604020202020204" pitchFamily="34" charset="0"/>
              <a:cs typeface="Arial" panose="020B0604020202020204" pitchFamily="34" charset="0"/>
            </a:endParaRPr>
          </a:p>
        </p:txBody>
      </p:sp>
      <p:sp>
        <p:nvSpPr>
          <p:cNvPr id="15" name="Rectangle 14"/>
          <p:cNvSpPr/>
          <p:nvPr/>
        </p:nvSpPr>
        <p:spPr>
          <a:xfrm>
            <a:off x="1160443" y="3675267"/>
            <a:ext cx="405248" cy="405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IE" sz="900" dirty="0">
              <a:solidFill>
                <a:srgbClr val="FFFFFF"/>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D16FE693-E25E-8A4B-B02C-94E58D6CA1C9}"/>
              </a:ext>
            </a:extLst>
          </p:cNvPr>
          <p:cNvSpPr/>
          <p:nvPr/>
        </p:nvSpPr>
        <p:spPr>
          <a:xfrm>
            <a:off x="4465011" y="3277292"/>
            <a:ext cx="3484977" cy="890504"/>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GB" sz="1350" dirty="0">
              <a:solidFill>
                <a:srgbClr val="FFFFFF"/>
              </a:solidFill>
              <a:latin typeface="Arial" panose="020B0604020202020204"/>
            </a:endParaRPr>
          </a:p>
        </p:txBody>
      </p:sp>
      <p:pic>
        <p:nvPicPr>
          <p:cNvPr id="17" name="Image 10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2024" y="1290331"/>
            <a:ext cx="235892" cy="256484"/>
          </a:xfrm>
          <a:prstGeom prst="rect">
            <a:avLst/>
          </a:prstGeom>
        </p:spPr>
      </p:pic>
      <p:pic>
        <p:nvPicPr>
          <p:cNvPr id="18" name="Image 7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2023" y="2102987"/>
            <a:ext cx="237843" cy="256484"/>
          </a:xfrm>
          <a:prstGeom prst="rect">
            <a:avLst/>
          </a:prstGeom>
        </p:spPr>
      </p:pic>
      <p:pic>
        <p:nvPicPr>
          <p:cNvPr id="19" name="Image 9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7997" y="2941522"/>
            <a:ext cx="214808" cy="256484"/>
          </a:xfrm>
          <a:prstGeom prst="rect">
            <a:avLst/>
          </a:prstGeom>
        </p:spPr>
      </p:pic>
      <p:pic>
        <p:nvPicPr>
          <p:cNvPr id="20" name="Picture 26" descr="H:\MKT STRAT\Icons\Green-9.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7295" y="3715361"/>
            <a:ext cx="365348" cy="307026"/>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1650642" y="1312651"/>
            <a:ext cx="2266685" cy="230832"/>
          </a:xfrm>
          <a:prstGeom prst="rect">
            <a:avLst/>
          </a:prstGeom>
        </p:spPr>
        <p:txBody>
          <a:bodyPr wrap="square" lIns="0" tIns="0" rIns="0" bIns="0">
            <a:spAutoFit/>
          </a:bodyPr>
          <a:lstStyle/>
          <a:p>
            <a:pPr marL="4763"/>
            <a:r>
              <a:rPr lang="en-IE" sz="750" dirty="0">
                <a:solidFill>
                  <a:schemeClr val="bg1"/>
                </a:solidFill>
              </a:rPr>
              <a:t>The </a:t>
            </a:r>
            <a:r>
              <a:rPr lang="en-IE" sz="750" b="1" dirty="0">
                <a:solidFill>
                  <a:schemeClr val="bg1"/>
                </a:solidFill>
                <a:cs typeface="Arial" panose="020B0604020202020204" pitchFamily="34" charset="0"/>
              </a:rPr>
              <a:t>Sustainable Finance Disclosure Regulation</a:t>
            </a:r>
            <a:r>
              <a:rPr lang="en-IE" sz="750" b="1" dirty="0">
                <a:solidFill>
                  <a:schemeClr val="bg1"/>
                </a:solidFill>
              </a:rPr>
              <a:t> </a:t>
            </a:r>
            <a:r>
              <a:rPr lang="en-IE" sz="750" dirty="0">
                <a:solidFill>
                  <a:schemeClr val="bg1"/>
                </a:solidFill>
              </a:rPr>
              <a:t>is an </a:t>
            </a:r>
            <a:r>
              <a:rPr lang="en-IE" sz="750" dirty="0">
                <a:solidFill>
                  <a:schemeClr val="bg1"/>
                </a:solidFill>
                <a:cs typeface="Arial" panose="020B0604020202020204" pitchFamily="34" charset="0"/>
              </a:rPr>
              <a:t>EU regulation that</a:t>
            </a:r>
            <a:r>
              <a:rPr lang="en-IE" sz="750" b="1" dirty="0">
                <a:solidFill>
                  <a:schemeClr val="bg1"/>
                </a:solidFill>
                <a:cs typeface="Arial" panose="020B0604020202020204" pitchFamily="34" charset="0"/>
              </a:rPr>
              <a:t> applies from 10 March 2021. </a:t>
            </a:r>
          </a:p>
        </p:txBody>
      </p:sp>
      <p:sp>
        <p:nvSpPr>
          <p:cNvPr id="22" name="Rectangle 21"/>
          <p:cNvSpPr/>
          <p:nvPr/>
        </p:nvSpPr>
        <p:spPr>
          <a:xfrm>
            <a:off x="1641906" y="2081940"/>
            <a:ext cx="2277050" cy="346249"/>
          </a:xfrm>
          <a:prstGeom prst="rect">
            <a:avLst/>
          </a:prstGeom>
        </p:spPr>
        <p:txBody>
          <a:bodyPr wrap="square" lIns="0" tIns="0" rIns="0" bIns="0">
            <a:spAutoFit/>
          </a:bodyPr>
          <a:lstStyle/>
          <a:p>
            <a:pPr marL="4763"/>
            <a:r>
              <a:rPr lang="en-US" sz="750" dirty="0">
                <a:solidFill>
                  <a:schemeClr val="bg1"/>
                </a:solidFill>
              </a:rPr>
              <a:t>Financial Market Participants and Financial Advisers must </a:t>
            </a:r>
            <a:r>
              <a:rPr lang="en-US" sz="750" b="1" dirty="0">
                <a:solidFill>
                  <a:schemeClr val="bg1"/>
                </a:solidFill>
                <a:cs typeface="Arial" panose="020B0604020202020204" pitchFamily="34" charset="0"/>
              </a:rPr>
              <a:t>provide ESG-related information </a:t>
            </a:r>
            <a:r>
              <a:rPr lang="en-US" sz="750" dirty="0">
                <a:solidFill>
                  <a:schemeClr val="bg1"/>
                </a:solidFill>
              </a:rPr>
              <a:t>on their</a:t>
            </a:r>
            <a:r>
              <a:rPr lang="en-US" sz="750" b="1" dirty="0">
                <a:solidFill>
                  <a:schemeClr val="bg1"/>
                </a:solidFill>
                <a:cs typeface="Arial" panose="020B0604020202020204" pitchFamily="34" charset="0"/>
              </a:rPr>
              <a:t> financial products.</a:t>
            </a:r>
          </a:p>
        </p:txBody>
      </p:sp>
      <p:sp>
        <p:nvSpPr>
          <p:cNvPr id="23" name="Rectangle 22"/>
          <p:cNvSpPr/>
          <p:nvPr/>
        </p:nvSpPr>
        <p:spPr>
          <a:xfrm>
            <a:off x="1641906" y="2904935"/>
            <a:ext cx="2277050" cy="346249"/>
          </a:xfrm>
          <a:prstGeom prst="rect">
            <a:avLst/>
          </a:prstGeom>
        </p:spPr>
        <p:txBody>
          <a:bodyPr wrap="square" lIns="0" tIns="0" rIns="0" bIns="0">
            <a:spAutoFit/>
          </a:bodyPr>
          <a:lstStyle/>
          <a:p>
            <a:pPr marL="4763"/>
            <a:r>
              <a:rPr lang="en-IE" sz="750" dirty="0">
                <a:solidFill>
                  <a:schemeClr val="bg1"/>
                </a:solidFill>
              </a:rPr>
              <a:t>Aims to </a:t>
            </a:r>
            <a:r>
              <a:rPr lang="en-IE" sz="750" b="1" dirty="0">
                <a:solidFill>
                  <a:schemeClr val="bg1"/>
                </a:solidFill>
                <a:cs typeface="Arial" panose="020B0604020202020204" pitchFamily="34" charset="0"/>
              </a:rPr>
              <a:t>increase transparency </a:t>
            </a:r>
            <a:r>
              <a:rPr lang="en-IE" sz="750" dirty="0">
                <a:solidFill>
                  <a:schemeClr val="bg1"/>
                </a:solidFill>
              </a:rPr>
              <a:t>in responsible investing and </a:t>
            </a:r>
            <a:r>
              <a:rPr lang="en-US" sz="750" b="1" dirty="0">
                <a:solidFill>
                  <a:schemeClr val="bg1"/>
                </a:solidFill>
                <a:cs typeface="Arial" panose="020B0604020202020204" pitchFamily="34" charset="0"/>
              </a:rPr>
              <a:t>enable investors to make informed investment decisions</a:t>
            </a:r>
            <a:r>
              <a:rPr lang="en-US" sz="750" b="1" dirty="0">
                <a:solidFill>
                  <a:schemeClr val="bg1"/>
                </a:solidFill>
              </a:rPr>
              <a:t> </a:t>
            </a:r>
            <a:r>
              <a:rPr lang="en-US" sz="750" dirty="0">
                <a:solidFill>
                  <a:schemeClr val="bg1"/>
                </a:solidFill>
              </a:rPr>
              <a:t>based on ESG factors.</a:t>
            </a:r>
          </a:p>
        </p:txBody>
      </p:sp>
      <p:sp>
        <p:nvSpPr>
          <p:cNvPr id="24" name="Rectangle 23"/>
          <p:cNvSpPr/>
          <p:nvPr/>
        </p:nvSpPr>
        <p:spPr>
          <a:xfrm>
            <a:off x="1650642" y="3689460"/>
            <a:ext cx="2266685" cy="346249"/>
          </a:xfrm>
          <a:prstGeom prst="rect">
            <a:avLst/>
          </a:prstGeom>
        </p:spPr>
        <p:txBody>
          <a:bodyPr wrap="square" lIns="0" tIns="0" rIns="0" bIns="0">
            <a:spAutoFit/>
          </a:bodyPr>
          <a:lstStyle/>
          <a:p>
            <a:pPr marL="4763"/>
            <a:r>
              <a:rPr lang="en-US" sz="750" b="1" dirty="0">
                <a:solidFill>
                  <a:schemeClr val="bg1"/>
                </a:solidFill>
                <a:cs typeface="Arial" panose="020B0604020202020204" pitchFamily="34" charset="0"/>
              </a:rPr>
              <a:t>Products are mapped in 3 categories </a:t>
            </a:r>
            <a:r>
              <a:rPr lang="en-US" sz="750" dirty="0">
                <a:solidFill>
                  <a:schemeClr val="bg1"/>
                </a:solidFill>
              </a:rPr>
              <a:t>(“Article 9”, “Article 8” and “Article 6”) </a:t>
            </a:r>
            <a:r>
              <a:rPr lang="en-US" sz="750" b="1" dirty="0">
                <a:solidFill>
                  <a:schemeClr val="bg1"/>
                </a:solidFill>
                <a:cs typeface="Arial" panose="020B0604020202020204" pitchFamily="34" charset="0"/>
              </a:rPr>
              <a:t>based on the ESG criteria</a:t>
            </a:r>
            <a:r>
              <a:rPr lang="en-US" sz="750" dirty="0">
                <a:solidFill>
                  <a:schemeClr val="bg1"/>
                </a:solidFill>
              </a:rPr>
              <a:t> that are applied to the investment process.</a:t>
            </a:r>
          </a:p>
        </p:txBody>
      </p:sp>
      <p:sp>
        <p:nvSpPr>
          <p:cNvPr id="25" name="Rectangle 24"/>
          <p:cNvSpPr/>
          <p:nvPr/>
        </p:nvSpPr>
        <p:spPr>
          <a:xfrm>
            <a:off x="1378775" y="985231"/>
            <a:ext cx="2442698" cy="138499"/>
          </a:xfrm>
          <a:prstGeom prst="rect">
            <a:avLst/>
          </a:prstGeom>
        </p:spPr>
        <p:txBody>
          <a:bodyPr wrap="square" lIns="0" tIns="0" rIns="0" bIns="0">
            <a:spAutoFit/>
          </a:bodyPr>
          <a:lstStyle/>
          <a:p>
            <a:pPr marL="4763"/>
            <a:r>
              <a:rPr lang="en-IE" sz="900" b="1" spc="75" dirty="0">
                <a:solidFill>
                  <a:srgbClr val="0C1C49"/>
                </a:solidFill>
                <a:latin typeface="+mj-lt"/>
              </a:rPr>
              <a:t>A DEFINITION</a:t>
            </a:r>
            <a:endParaRPr lang="en-IE" sz="900" b="1" spc="75" dirty="0">
              <a:solidFill>
                <a:srgbClr val="0C1C49"/>
              </a:solidFill>
              <a:latin typeface="+mj-lt"/>
              <a:cs typeface="Arial" panose="020B0604020202020204" pitchFamily="34" charset="0"/>
            </a:endParaRPr>
          </a:p>
        </p:txBody>
      </p:sp>
      <p:cxnSp>
        <p:nvCxnSpPr>
          <p:cNvPr id="26" name="Straight Connector 25"/>
          <p:cNvCxnSpPr>
            <a:cxnSpLocks/>
          </p:cNvCxnSpPr>
          <p:nvPr/>
        </p:nvCxnSpPr>
        <p:spPr>
          <a:xfrm>
            <a:off x="2325355" y="1087768"/>
            <a:ext cx="1745651" cy="0"/>
          </a:xfrm>
          <a:prstGeom prst="line">
            <a:avLst/>
          </a:prstGeom>
          <a:ln>
            <a:solidFill>
              <a:srgbClr val="0C1C49"/>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374292" y="1830088"/>
            <a:ext cx="2448017" cy="138499"/>
          </a:xfrm>
          <a:prstGeom prst="rect">
            <a:avLst/>
          </a:prstGeom>
        </p:spPr>
        <p:txBody>
          <a:bodyPr wrap="square" lIns="0" tIns="0" rIns="0" bIns="0">
            <a:spAutoFit/>
          </a:bodyPr>
          <a:lstStyle/>
          <a:p>
            <a:pPr marL="4763"/>
            <a:r>
              <a:rPr lang="en-IE" sz="900" b="1" spc="75" dirty="0">
                <a:solidFill>
                  <a:srgbClr val="0C1C49"/>
                </a:solidFill>
                <a:latin typeface="+mj-lt"/>
              </a:rPr>
              <a:t>THE REQUIREMENTS</a:t>
            </a:r>
            <a:endParaRPr lang="en-IE" sz="900" b="1" spc="75" dirty="0">
              <a:solidFill>
                <a:srgbClr val="0C1C49"/>
              </a:solidFill>
              <a:latin typeface="+mj-lt"/>
              <a:cs typeface="Arial" panose="020B0604020202020204" pitchFamily="34" charset="0"/>
            </a:endParaRPr>
          </a:p>
        </p:txBody>
      </p:sp>
      <p:cxnSp>
        <p:nvCxnSpPr>
          <p:cNvPr id="28" name="Straight Connector 27"/>
          <p:cNvCxnSpPr>
            <a:cxnSpLocks/>
          </p:cNvCxnSpPr>
          <p:nvPr/>
        </p:nvCxnSpPr>
        <p:spPr>
          <a:xfrm>
            <a:off x="2758833" y="1919239"/>
            <a:ext cx="1312173" cy="0"/>
          </a:xfrm>
          <a:prstGeom prst="line">
            <a:avLst/>
          </a:prstGeom>
          <a:ln>
            <a:solidFill>
              <a:srgbClr val="0C1C49"/>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378775" y="2645881"/>
            <a:ext cx="2437380" cy="138499"/>
          </a:xfrm>
          <a:prstGeom prst="rect">
            <a:avLst/>
          </a:prstGeom>
        </p:spPr>
        <p:txBody>
          <a:bodyPr wrap="square" lIns="0" tIns="0" rIns="0" bIns="0">
            <a:spAutoFit/>
          </a:bodyPr>
          <a:lstStyle/>
          <a:p>
            <a:pPr marL="4763"/>
            <a:r>
              <a:rPr lang="en-IE" sz="900" b="1" spc="75" dirty="0">
                <a:solidFill>
                  <a:srgbClr val="0C1C49"/>
                </a:solidFill>
                <a:latin typeface="+mj-lt"/>
              </a:rPr>
              <a:t>WHY IT MATTERS</a:t>
            </a:r>
            <a:endParaRPr lang="en-IE" sz="900" b="1" spc="75" dirty="0">
              <a:solidFill>
                <a:srgbClr val="0C1C49"/>
              </a:solidFill>
              <a:latin typeface="+mj-lt"/>
              <a:cs typeface="Arial" panose="020B0604020202020204" pitchFamily="34" charset="0"/>
            </a:endParaRPr>
          </a:p>
        </p:txBody>
      </p:sp>
      <p:cxnSp>
        <p:nvCxnSpPr>
          <p:cNvPr id="30" name="Straight Connector 29"/>
          <p:cNvCxnSpPr>
            <a:cxnSpLocks/>
          </p:cNvCxnSpPr>
          <p:nvPr/>
        </p:nvCxnSpPr>
        <p:spPr>
          <a:xfrm>
            <a:off x="2510738" y="2751847"/>
            <a:ext cx="1560268" cy="0"/>
          </a:xfrm>
          <a:prstGeom prst="line">
            <a:avLst/>
          </a:prstGeom>
          <a:ln>
            <a:solidFill>
              <a:srgbClr val="0C1C49"/>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374292" y="3477520"/>
            <a:ext cx="2442698" cy="138499"/>
          </a:xfrm>
          <a:prstGeom prst="rect">
            <a:avLst/>
          </a:prstGeom>
        </p:spPr>
        <p:txBody>
          <a:bodyPr wrap="square" lIns="0" tIns="0" rIns="0" bIns="0">
            <a:spAutoFit/>
          </a:bodyPr>
          <a:lstStyle/>
          <a:p>
            <a:pPr marL="4763"/>
            <a:r>
              <a:rPr lang="en-IE" sz="900" b="1" spc="75" dirty="0">
                <a:solidFill>
                  <a:srgbClr val="0C1C49"/>
                </a:solidFill>
                <a:latin typeface="+mj-lt"/>
              </a:rPr>
              <a:t>HOW DOES IT WORK</a:t>
            </a:r>
            <a:endParaRPr lang="en-IE" sz="900" b="1" spc="75" dirty="0">
              <a:solidFill>
                <a:srgbClr val="0C1C49"/>
              </a:solidFill>
              <a:latin typeface="+mj-lt"/>
              <a:cs typeface="Arial" panose="020B0604020202020204" pitchFamily="34" charset="0"/>
            </a:endParaRPr>
          </a:p>
        </p:txBody>
      </p:sp>
      <p:cxnSp>
        <p:nvCxnSpPr>
          <p:cNvPr id="32" name="Straight Connector 31"/>
          <p:cNvCxnSpPr>
            <a:cxnSpLocks/>
          </p:cNvCxnSpPr>
          <p:nvPr/>
        </p:nvCxnSpPr>
        <p:spPr>
          <a:xfrm>
            <a:off x="2754349" y="3576401"/>
            <a:ext cx="1316657" cy="0"/>
          </a:xfrm>
          <a:prstGeom prst="line">
            <a:avLst/>
          </a:prstGeom>
          <a:ln>
            <a:solidFill>
              <a:srgbClr val="0C1C49"/>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5DB33C44-72D3-0A40-8ABE-BE0B5144DE59}"/>
              </a:ext>
            </a:extLst>
          </p:cNvPr>
          <p:cNvSpPr/>
          <p:nvPr/>
        </p:nvSpPr>
        <p:spPr>
          <a:xfrm>
            <a:off x="4465012" y="1147198"/>
            <a:ext cx="3484977" cy="1977545"/>
          </a:xfrm>
          <a:prstGeom prst="rect">
            <a:avLst/>
          </a:prstGeom>
          <a:solidFill>
            <a:srgbClr val="FFFFFF"/>
          </a:solidFill>
          <a:ln>
            <a:noFill/>
          </a:ln>
          <a:effectLst>
            <a:outerShdw blurRad="762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marL="0" lvl="1" defTabSz="342900">
              <a:spcBef>
                <a:spcPts val="450"/>
              </a:spcBef>
              <a:spcAft>
                <a:spcPts val="450"/>
              </a:spcAft>
              <a:buClr>
                <a:srgbClr val="00B0F0"/>
              </a:buClr>
              <a:buSzPct val="100000"/>
              <a:defRPr/>
            </a:pPr>
            <a:endParaRPr lang="en-US" sz="750" b="1" dirty="0">
              <a:solidFill>
                <a:srgbClr val="38B2B6"/>
              </a:solidFill>
              <a:latin typeface="Arial" panose="020B0604020202020204" pitchFamily="34" charset="0"/>
              <a:cs typeface="Arial" panose="020B0604020202020204" pitchFamily="34" charset="0"/>
            </a:endParaRPr>
          </a:p>
        </p:txBody>
      </p:sp>
      <p:sp>
        <p:nvSpPr>
          <p:cNvPr id="34" name="Rectangle 33"/>
          <p:cNvSpPr/>
          <p:nvPr/>
        </p:nvSpPr>
        <p:spPr>
          <a:xfrm>
            <a:off x="4649230" y="989525"/>
            <a:ext cx="2124542" cy="138499"/>
          </a:xfrm>
          <a:prstGeom prst="rect">
            <a:avLst/>
          </a:prstGeom>
        </p:spPr>
        <p:txBody>
          <a:bodyPr wrap="square" lIns="0" tIns="0" rIns="0" bIns="0">
            <a:spAutoFit/>
          </a:bodyPr>
          <a:lstStyle/>
          <a:p>
            <a:pPr marL="4763"/>
            <a:r>
              <a:rPr lang="en-IE" sz="900" b="1" spc="75" dirty="0">
                <a:solidFill>
                  <a:srgbClr val="0C1C49"/>
                </a:solidFill>
                <a:latin typeface="+mj-lt"/>
              </a:rPr>
              <a:t>THE BENEFITS FOR INVESTORS</a:t>
            </a:r>
            <a:endParaRPr lang="en-IE" sz="900" b="1" spc="75" dirty="0">
              <a:solidFill>
                <a:srgbClr val="0C1C49"/>
              </a:solidFill>
              <a:latin typeface="+mj-lt"/>
              <a:cs typeface="Arial" panose="020B0604020202020204" pitchFamily="34" charset="0"/>
            </a:endParaRPr>
          </a:p>
        </p:txBody>
      </p:sp>
      <p:cxnSp>
        <p:nvCxnSpPr>
          <p:cNvPr id="35" name="Straight Connector 34"/>
          <p:cNvCxnSpPr>
            <a:cxnSpLocks/>
          </p:cNvCxnSpPr>
          <p:nvPr/>
        </p:nvCxnSpPr>
        <p:spPr>
          <a:xfrm>
            <a:off x="6728803" y="1073873"/>
            <a:ext cx="1221186" cy="0"/>
          </a:xfrm>
          <a:prstGeom prst="line">
            <a:avLst/>
          </a:prstGeom>
          <a:ln>
            <a:solidFill>
              <a:srgbClr val="0C1C49"/>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4649230" y="3437902"/>
            <a:ext cx="2124542" cy="138499"/>
          </a:xfrm>
          <a:prstGeom prst="rect">
            <a:avLst/>
          </a:prstGeom>
        </p:spPr>
        <p:txBody>
          <a:bodyPr wrap="square" lIns="0" tIns="0" rIns="0" bIns="0">
            <a:spAutoFit/>
          </a:bodyPr>
          <a:lstStyle/>
          <a:p>
            <a:pPr marL="4763"/>
            <a:r>
              <a:rPr lang="en-IE" sz="900" b="1" spc="75" dirty="0">
                <a:solidFill>
                  <a:schemeClr val="bg1"/>
                </a:solidFill>
                <a:latin typeface="+mj-lt"/>
              </a:rPr>
              <a:t>WHY AMUNDI?</a:t>
            </a:r>
            <a:endParaRPr lang="en-IE" sz="900" b="1" spc="75" dirty="0">
              <a:solidFill>
                <a:schemeClr val="bg1"/>
              </a:solidFill>
              <a:latin typeface="+mj-lt"/>
              <a:cs typeface="Arial" panose="020B0604020202020204" pitchFamily="34" charset="0"/>
            </a:endParaRPr>
          </a:p>
        </p:txBody>
      </p:sp>
      <p:cxnSp>
        <p:nvCxnSpPr>
          <p:cNvPr id="37" name="Straight Connector 36"/>
          <p:cNvCxnSpPr>
            <a:cxnSpLocks/>
          </p:cNvCxnSpPr>
          <p:nvPr/>
        </p:nvCxnSpPr>
        <p:spPr>
          <a:xfrm>
            <a:off x="5654995" y="3532882"/>
            <a:ext cx="21320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4585651" y="3620137"/>
            <a:ext cx="3201423" cy="450123"/>
          </a:xfrm>
          <a:prstGeom prst="rect">
            <a:avLst/>
          </a:prstGeom>
        </p:spPr>
        <p:txBody>
          <a:bodyPr wrap="square">
            <a:spAutoFit/>
          </a:bodyPr>
          <a:lstStyle/>
          <a:p>
            <a:r>
              <a:rPr lang="en-IE" sz="750" b="1" dirty="0">
                <a:solidFill>
                  <a:schemeClr val="bg1"/>
                </a:solidFill>
                <a:latin typeface="Arial" panose="020B0604020202020204" pitchFamily="34" charset="0"/>
                <a:cs typeface="Arial" panose="020B0604020202020204" pitchFamily="34" charset="0"/>
              </a:rPr>
              <a:t>100% of Amundi’s open-ended funds now include an </a:t>
            </a:r>
            <a:r>
              <a:rPr lang="en-IE" sz="825" b="1" dirty="0">
                <a:solidFill>
                  <a:srgbClr val="0C1C49"/>
                </a:solidFill>
                <a:latin typeface="Arial" panose="020B0604020202020204" pitchFamily="34" charset="0"/>
                <a:cs typeface="Arial" panose="020B0604020202020204" pitchFamily="34" charset="0"/>
              </a:rPr>
              <a:t>E</a:t>
            </a:r>
            <a:r>
              <a:rPr lang="en-IE" sz="750" b="1" dirty="0">
                <a:solidFill>
                  <a:schemeClr val="bg1"/>
                </a:solidFill>
                <a:latin typeface="Arial" panose="020B0604020202020204" pitchFamily="34" charset="0"/>
                <a:cs typeface="Arial" panose="020B0604020202020204" pitchFamily="34" charset="0"/>
              </a:rPr>
              <a:t>nvironmental, </a:t>
            </a:r>
            <a:r>
              <a:rPr lang="en-IE" sz="825" b="1" dirty="0">
                <a:solidFill>
                  <a:srgbClr val="0C1C49"/>
                </a:solidFill>
                <a:latin typeface="Arial" panose="020B0604020202020204" pitchFamily="34" charset="0"/>
                <a:cs typeface="Arial" panose="020B0604020202020204" pitchFamily="34" charset="0"/>
              </a:rPr>
              <a:t>S</a:t>
            </a:r>
            <a:r>
              <a:rPr lang="en-IE" sz="750" b="1" dirty="0">
                <a:solidFill>
                  <a:schemeClr val="bg1"/>
                </a:solidFill>
                <a:latin typeface="Arial" panose="020B0604020202020204" pitchFamily="34" charset="0"/>
                <a:cs typeface="Arial" panose="020B0604020202020204" pitchFamily="34" charset="0"/>
              </a:rPr>
              <a:t>ocial and </a:t>
            </a:r>
            <a:r>
              <a:rPr lang="en-IE" sz="825" b="1" dirty="0">
                <a:solidFill>
                  <a:srgbClr val="0C1C49"/>
                </a:solidFill>
                <a:latin typeface="Arial" panose="020B0604020202020204" pitchFamily="34" charset="0"/>
                <a:cs typeface="Arial" panose="020B0604020202020204" pitchFamily="34" charset="0"/>
              </a:rPr>
              <a:t>G</a:t>
            </a:r>
            <a:r>
              <a:rPr lang="en-IE" sz="750" b="1" dirty="0">
                <a:solidFill>
                  <a:schemeClr val="bg1"/>
                </a:solidFill>
                <a:latin typeface="Arial" panose="020B0604020202020204" pitchFamily="34" charset="0"/>
                <a:cs typeface="Arial" panose="020B0604020202020204" pitchFamily="34" charset="0"/>
              </a:rPr>
              <a:t>overnance analysis of the companies in which it invests</a:t>
            </a:r>
            <a:r>
              <a:rPr lang="en-IE" sz="750" b="1" baseline="30000" dirty="0">
                <a:solidFill>
                  <a:schemeClr val="bg1"/>
                </a:solidFill>
                <a:latin typeface="Arial" panose="020B0604020202020204" pitchFamily="34" charset="0"/>
                <a:cs typeface="Arial" panose="020B0604020202020204" pitchFamily="34" charset="0"/>
              </a:rPr>
              <a:t>1</a:t>
            </a:r>
          </a:p>
        </p:txBody>
      </p:sp>
      <p:sp>
        <p:nvSpPr>
          <p:cNvPr id="39" name="Rectangle 38"/>
          <p:cNvSpPr/>
          <p:nvPr/>
        </p:nvSpPr>
        <p:spPr>
          <a:xfrm>
            <a:off x="4585651" y="1280574"/>
            <a:ext cx="3204571" cy="1772280"/>
          </a:xfrm>
          <a:prstGeom prst="rect">
            <a:avLst/>
          </a:prstGeom>
        </p:spPr>
        <p:txBody>
          <a:bodyPr wrap="square">
            <a:spAutoFit/>
          </a:bodyPr>
          <a:lstStyle/>
          <a:p>
            <a:pPr marL="0" lvl="1" defTabSz="342900">
              <a:spcBef>
                <a:spcPts val="450"/>
              </a:spcBef>
              <a:spcAft>
                <a:spcPts val="450"/>
              </a:spcAft>
              <a:buClr>
                <a:srgbClr val="00B0F0"/>
              </a:buClr>
              <a:buSzPct val="100000"/>
              <a:defRPr/>
            </a:pPr>
            <a:r>
              <a:rPr lang="en-US" sz="750" dirty="0">
                <a:solidFill>
                  <a:srgbClr val="003C64"/>
                </a:solidFill>
                <a:latin typeface="Arial" panose="020B0604020202020204" pitchFamily="34" charset="0"/>
                <a:cs typeface="Arial" panose="020B0604020202020204" pitchFamily="34" charset="0"/>
              </a:rPr>
              <a:t>SFDR aims to assist investors by:</a:t>
            </a:r>
          </a:p>
          <a:p>
            <a:pPr marL="202406" lvl="2" indent="-201216" defTabSz="342900">
              <a:buClr>
                <a:srgbClr val="00B0F0"/>
              </a:buClr>
              <a:buSzPct val="100000"/>
              <a:buFont typeface="Wingdings 2" panose="05020102010507070707" pitchFamily="18" charset="2"/>
              <a:buChar char=""/>
              <a:defRPr/>
            </a:pPr>
            <a:endParaRPr lang="en-US" sz="750" b="1" dirty="0">
              <a:solidFill>
                <a:srgbClr val="003C64"/>
              </a:solidFill>
              <a:latin typeface="Arial" panose="020B0604020202020204" pitchFamily="34" charset="0"/>
              <a:cs typeface="Arial" panose="020B0604020202020204" pitchFamily="34" charset="0"/>
            </a:endParaRPr>
          </a:p>
          <a:p>
            <a:pPr marL="202406" lvl="2" indent="-201216" defTabSz="342900">
              <a:buClr>
                <a:schemeClr val="accent3"/>
              </a:buClr>
              <a:buSzPct val="100000"/>
              <a:buFont typeface="Wingdings" panose="05000000000000000000" pitchFamily="2" charset="2"/>
              <a:buChar char="§"/>
              <a:defRPr/>
            </a:pPr>
            <a:r>
              <a:rPr lang="en-US" sz="750" dirty="0">
                <a:solidFill>
                  <a:srgbClr val="003C64"/>
                </a:solidFill>
                <a:latin typeface="Arial" panose="020B0604020202020204" pitchFamily="34" charset="0"/>
                <a:cs typeface="Arial" panose="020B0604020202020204" pitchFamily="34" charset="0"/>
              </a:rPr>
              <a:t>Enabling</a:t>
            </a:r>
            <a:r>
              <a:rPr lang="en-US" sz="750" b="1" dirty="0">
                <a:solidFill>
                  <a:schemeClr val="accent3"/>
                </a:solidFill>
                <a:latin typeface="Arial" panose="020B0604020202020204" pitchFamily="34" charset="0"/>
                <a:cs typeface="Arial" panose="020B0604020202020204" pitchFamily="34" charset="0"/>
              </a:rPr>
              <a:t> better informed investment decisions </a:t>
            </a:r>
            <a:r>
              <a:rPr lang="en-US" sz="750" dirty="0">
                <a:solidFill>
                  <a:srgbClr val="003C64"/>
                </a:solidFill>
                <a:latin typeface="Arial" panose="020B0604020202020204" pitchFamily="34" charset="0"/>
                <a:cs typeface="Arial" panose="020B0604020202020204" pitchFamily="34" charset="0"/>
              </a:rPr>
              <a:t>through improved disclosures </a:t>
            </a:r>
          </a:p>
          <a:p>
            <a:pPr marL="202406" lvl="2" indent="-201216" defTabSz="342900">
              <a:buClr>
                <a:schemeClr val="accent3"/>
              </a:buClr>
              <a:buSzPct val="100000"/>
              <a:buFont typeface="Wingdings" panose="05000000000000000000" pitchFamily="2" charset="2"/>
              <a:buChar char="§"/>
              <a:defRPr/>
            </a:pPr>
            <a:endParaRPr lang="en-US" sz="750" dirty="0">
              <a:solidFill>
                <a:srgbClr val="003C64"/>
              </a:solidFill>
              <a:latin typeface="Arial" panose="020B0604020202020204" pitchFamily="34" charset="0"/>
              <a:cs typeface="Arial" panose="020B0604020202020204" pitchFamily="34" charset="0"/>
            </a:endParaRPr>
          </a:p>
          <a:p>
            <a:pPr marL="202406" lvl="2" indent="-201216" defTabSz="342900">
              <a:buClr>
                <a:schemeClr val="accent3"/>
              </a:buClr>
              <a:buSzPct val="100000"/>
              <a:buFont typeface="Wingdings" panose="05000000000000000000" pitchFamily="2" charset="2"/>
              <a:buChar char="§"/>
              <a:defRPr/>
            </a:pPr>
            <a:r>
              <a:rPr lang="en-GB" sz="750" dirty="0">
                <a:solidFill>
                  <a:srgbClr val="003C64"/>
                </a:solidFill>
                <a:latin typeface="Arial" panose="020B0604020202020204" pitchFamily="34" charset="0"/>
                <a:cs typeface="Arial" panose="020B0604020202020204" pitchFamily="34" charset="0"/>
              </a:rPr>
              <a:t>Providing</a:t>
            </a:r>
            <a:r>
              <a:rPr lang="en-GB" sz="750" b="1" dirty="0">
                <a:solidFill>
                  <a:srgbClr val="003C64"/>
                </a:solidFill>
                <a:latin typeface="Arial" panose="020B0604020202020204" pitchFamily="34" charset="0"/>
                <a:cs typeface="Arial" panose="020B0604020202020204" pitchFamily="34" charset="0"/>
              </a:rPr>
              <a:t> </a:t>
            </a:r>
            <a:r>
              <a:rPr lang="en-GB" sz="750" b="1" dirty="0">
                <a:solidFill>
                  <a:srgbClr val="38B2B6"/>
                </a:solidFill>
                <a:latin typeface="Arial" panose="020B0604020202020204" pitchFamily="34" charset="0"/>
                <a:cs typeface="Arial" panose="020B0604020202020204" pitchFamily="34" charset="0"/>
              </a:rPr>
              <a:t>more transparency </a:t>
            </a:r>
            <a:r>
              <a:rPr lang="en-GB" sz="750" dirty="0">
                <a:solidFill>
                  <a:srgbClr val="003C64"/>
                </a:solidFill>
                <a:latin typeface="Arial" panose="020B0604020202020204" pitchFamily="34" charset="0"/>
                <a:cs typeface="Arial" panose="020B0604020202020204" pitchFamily="34" charset="0"/>
              </a:rPr>
              <a:t>to better facilitate  </a:t>
            </a:r>
            <a:r>
              <a:rPr lang="en-GB" sz="750" b="1" dirty="0">
                <a:solidFill>
                  <a:srgbClr val="38B2B6"/>
                </a:solidFill>
                <a:latin typeface="Arial" panose="020B0604020202020204" pitchFamily="34" charset="0"/>
                <a:cs typeface="Arial" panose="020B0604020202020204" pitchFamily="34" charset="0"/>
              </a:rPr>
              <a:t>product comparison</a:t>
            </a:r>
          </a:p>
          <a:p>
            <a:pPr marL="202406" lvl="2" indent="-201216" defTabSz="342900">
              <a:buClr>
                <a:schemeClr val="accent3"/>
              </a:buClr>
              <a:buSzPct val="100000"/>
              <a:buFont typeface="Wingdings" panose="05000000000000000000" pitchFamily="2" charset="2"/>
              <a:buChar char="§"/>
              <a:defRPr/>
            </a:pPr>
            <a:endParaRPr lang="en-GB" sz="750" b="1" dirty="0">
              <a:solidFill>
                <a:srgbClr val="38B2B6"/>
              </a:solidFill>
              <a:latin typeface="Arial" panose="020B0604020202020204" pitchFamily="34" charset="0"/>
              <a:cs typeface="Arial" panose="020B0604020202020204" pitchFamily="34" charset="0"/>
            </a:endParaRPr>
          </a:p>
          <a:p>
            <a:pPr marL="202406" lvl="2" indent="-201216" defTabSz="342900">
              <a:buClr>
                <a:schemeClr val="accent3"/>
              </a:buClr>
              <a:buSzPct val="100000"/>
              <a:buFont typeface="Wingdings" panose="05000000000000000000" pitchFamily="2" charset="2"/>
              <a:buChar char="§"/>
              <a:defRPr/>
            </a:pPr>
            <a:r>
              <a:rPr lang="en-GB" sz="750" dirty="0">
                <a:solidFill>
                  <a:srgbClr val="003C64"/>
                </a:solidFill>
                <a:latin typeface="Arial" panose="020B0604020202020204" pitchFamily="34" charset="0"/>
                <a:cs typeface="Arial" panose="020B0604020202020204" pitchFamily="34" charset="0"/>
              </a:rPr>
              <a:t>Disclosing</a:t>
            </a:r>
            <a:r>
              <a:rPr lang="en-GB" sz="750" b="1" dirty="0">
                <a:solidFill>
                  <a:srgbClr val="38B2B6"/>
                </a:solidFill>
                <a:latin typeface="Arial" panose="020B0604020202020204" pitchFamily="34" charset="0"/>
                <a:cs typeface="Arial" panose="020B0604020202020204" pitchFamily="34" charset="0"/>
              </a:rPr>
              <a:t> if and how ESG risks are integrated </a:t>
            </a:r>
            <a:r>
              <a:rPr lang="en-GB" sz="750" dirty="0">
                <a:solidFill>
                  <a:srgbClr val="003C64"/>
                </a:solidFill>
                <a:latin typeface="Arial" panose="020B0604020202020204" pitchFamily="34" charset="0"/>
                <a:cs typeface="Arial" panose="020B0604020202020204" pitchFamily="34" charset="0"/>
              </a:rPr>
              <a:t>into investment decisions</a:t>
            </a:r>
          </a:p>
          <a:p>
            <a:pPr marL="202406" lvl="2" indent="-201216" defTabSz="342900">
              <a:buClr>
                <a:schemeClr val="accent3"/>
              </a:buClr>
              <a:buSzPct val="100000"/>
              <a:buFont typeface="Wingdings" panose="05000000000000000000" pitchFamily="2" charset="2"/>
              <a:buChar char="§"/>
              <a:defRPr/>
            </a:pPr>
            <a:endParaRPr lang="en-IE" sz="750" b="1" dirty="0">
              <a:solidFill>
                <a:srgbClr val="38B2B6"/>
              </a:solidFill>
              <a:latin typeface="Arial" panose="020B0604020202020204" pitchFamily="34" charset="0"/>
              <a:cs typeface="Arial" panose="020B0604020202020204" pitchFamily="34" charset="0"/>
            </a:endParaRPr>
          </a:p>
          <a:p>
            <a:pPr marL="202406" lvl="2" indent="-201216" defTabSz="342900">
              <a:buClr>
                <a:schemeClr val="accent3"/>
              </a:buClr>
              <a:buSzPct val="100000"/>
              <a:buFont typeface="Wingdings" panose="05000000000000000000" pitchFamily="2" charset="2"/>
              <a:buChar char="§"/>
              <a:defRPr/>
            </a:pPr>
            <a:r>
              <a:rPr lang="en-US" sz="750" b="1" dirty="0">
                <a:solidFill>
                  <a:schemeClr val="accent3"/>
                </a:solidFill>
                <a:latin typeface="Arial" panose="020B0604020202020204" pitchFamily="34" charset="0"/>
                <a:cs typeface="Arial" panose="020B0604020202020204" pitchFamily="34" charset="0"/>
              </a:rPr>
              <a:t>Identifying</a:t>
            </a:r>
            <a:r>
              <a:rPr lang="en-US" sz="750" b="1" dirty="0">
                <a:solidFill>
                  <a:srgbClr val="003C64"/>
                </a:solidFill>
                <a:latin typeface="Arial" panose="020B0604020202020204" pitchFamily="34" charset="0"/>
                <a:cs typeface="Arial" panose="020B0604020202020204" pitchFamily="34" charset="0"/>
              </a:rPr>
              <a:t> </a:t>
            </a:r>
            <a:r>
              <a:rPr lang="en-US" sz="750" dirty="0">
                <a:solidFill>
                  <a:srgbClr val="003C64"/>
                </a:solidFill>
                <a:latin typeface="Arial" panose="020B0604020202020204" pitchFamily="34" charset="0"/>
                <a:cs typeface="Arial" panose="020B0604020202020204" pitchFamily="34" charset="0"/>
              </a:rPr>
              <a:t>products that are not ESG </a:t>
            </a:r>
          </a:p>
          <a:p>
            <a:pPr marL="202406" lvl="2" indent="-201216" defTabSz="342900">
              <a:buClr>
                <a:schemeClr val="accent3"/>
              </a:buClr>
              <a:buSzPct val="100000"/>
              <a:buFont typeface="Wingdings" panose="05000000000000000000" pitchFamily="2" charset="2"/>
              <a:buChar char="§"/>
              <a:defRPr/>
            </a:pPr>
            <a:endParaRPr lang="en-US" sz="750" b="1" dirty="0">
              <a:solidFill>
                <a:srgbClr val="003C64"/>
              </a:solidFill>
              <a:latin typeface="Arial" panose="020B0604020202020204" pitchFamily="34" charset="0"/>
              <a:cs typeface="Arial" panose="020B0604020202020204" pitchFamily="34" charset="0"/>
            </a:endParaRPr>
          </a:p>
          <a:p>
            <a:pPr marL="202406" lvl="2" indent="-201216" defTabSz="342900">
              <a:buClr>
                <a:schemeClr val="accent3"/>
              </a:buClr>
              <a:buSzPct val="100000"/>
              <a:buFont typeface="Wingdings" panose="05000000000000000000" pitchFamily="2" charset="2"/>
              <a:buChar char="§"/>
              <a:defRPr/>
            </a:pPr>
            <a:r>
              <a:rPr lang="en-US" sz="750" b="1" dirty="0">
                <a:solidFill>
                  <a:srgbClr val="38B2B6"/>
                </a:solidFill>
                <a:latin typeface="Arial" panose="020B0604020202020204" pitchFamily="34" charset="0"/>
                <a:cs typeface="Arial" panose="020B0604020202020204" pitchFamily="34" charset="0"/>
              </a:rPr>
              <a:t>Preventing greenwashing</a:t>
            </a:r>
          </a:p>
        </p:txBody>
      </p:sp>
    </p:spTree>
    <p:extLst>
      <p:ext uri="{BB962C8B-B14F-4D97-AF65-F5344CB8AC3E}">
        <p14:creationId xmlns:p14="http://schemas.microsoft.com/office/powerpoint/2010/main" val="1387514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3"/>
          <p:cNvSpPr>
            <a:spLocks noGrp="1"/>
          </p:cNvSpPr>
          <p:nvPr>
            <p:ph type="title"/>
          </p:nvPr>
        </p:nvSpPr>
        <p:spPr/>
        <p:txBody>
          <a:bodyPr>
            <a:noAutofit/>
          </a:bodyPr>
          <a:lstStyle/>
          <a:p>
            <a:r>
              <a:rPr lang="en-GB" sz="2000" cap="all" spc="75" dirty="0"/>
              <a:t>CORE esg </a:t>
            </a:r>
            <a:r>
              <a:rPr lang="en-GB" sz="2000" cap="all" spc="75" dirty="0">
                <a:solidFill>
                  <a:schemeClr val="accent3"/>
                </a:solidFill>
              </a:rPr>
              <a:t>//</a:t>
            </a:r>
            <a:r>
              <a:rPr lang="en-GB" sz="2000" cap="all" spc="75" dirty="0"/>
              <a:t> </a:t>
            </a:r>
            <a:r>
              <a:rPr lang="en-IE" sz="2000" b="0" cap="all" dirty="0"/>
              <a:t>This Fund is classified SFDR </a:t>
            </a:r>
            <a:r>
              <a:rPr lang="en-IE" sz="2000" cap="all" dirty="0">
                <a:solidFill>
                  <a:schemeClr val="accent3"/>
                </a:solidFill>
              </a:rPr>
              <a:t>Article 8</a:t>
            </a:r>
            <a:br>
              <a:rPr lang="en-IE" sz="2000" b="0" cap="all" dirty="0"/>
            </a:br>
            <a:endParaRPr lang="en-GB" sz="2000" b="0" cap="all" spc="75" dirty="0"/>
          </a:p>
        </p:txBody>
      </p:sp>
      <p:sp>
        <p:nvSpPr>
          <p:cNvPr id="26" name="Espace réservé du pied de page 4"/>
          <p:cNvSpPr>
            <a:spLocks noGrp="1"/>
          </p:cNvSpPr>
          <p:nvPr>
            <p:ph type="ftr" sz="quarter" idx="11"/>
          </p:nvPr>
        </p:nvSpPr>
        <p:spPr/>
        <p:txBody>
          <a:bodyPr/>
          <a:lstStyle/>
          <a:p>
            <a:r>
              <a:rPr lang="en-US" dirty="0"/>
              <a:t>Marketing Communication For Professional Clients Only</a:t>
            </a:r>
            <a:endParaRPr lang="en-GB" dirty="0"/>
          </a:p>
        </p:txBody>
      </p:sp>
      <p:sp>
        <p:nvSpPr>
          <p:cNvPr id="5" name="Slide Number Placeholder 4"/>
          <p:cNvSpPr>
            <a:spLocks noGrp="1"/>
          </p:cNvSpPr>
          <p:nvPr>
            <p:ph type="sldNum" sz="quarter" idx="12"/>
          </p:nvPr>
        </p:nvSpPr>
        <p:spPr/>
        <p:txBody>
          <a:bodyPr/>
          <a:lstStyle/>
          <a:p>
            <a:fld id="{B6DA55B2-71C7-D142-9718-47F3DB26F441}" type="slidenum">
              <a:rPr lang="en-GB" smtClean="0"/>
              <a:t>8</a:t>
            </a:fld>
            <a:endParaRPr lang="en-GB"/>
          </a:p>
        </p:txBody>
      </p:sp>
      <p:sp>
        <p:nvSpPr>
          <p:cNvPr id="30" name="Text Placeholder 29">
            <a:extLst>
              <a:ext uri="{FF2B5EF4-FFF2-40B4-BE49-F238E27FC236}">
                <a16:creationId xmlns:a16="http://schemas.microsoft.com/office/drawing/2014/main" id="{28968828-A2E8-4ED3-8937-8E369202882D}"/>
              </a:ext>
            </a:extLst>
          </p:cNvPr>
          <p:cNvSpPr>
            <a:spLocks noGrp="1"/>
          </p:cNvSpPr>
          <p:nvPr>
            <p:ph type="body" sz="quarter" idx="14"/>
          </p:nvPr>
        </p:nvSpPr>
        <p:spPr/>
        <p:txBody>
          <a:bodyPr/>
          <a:lstStyle/>
          <a:p>
            <a:r>
              <a:rPr lang="en-US" sz="700" dirty="0">
                <a:solidFill>
                  <a:schemeClr val="tx2"/>
                </a:solidFill>
              </a:rPr>
              <a:t>The decision of the investor to invest in the fund should take into account all the characteristics or objectives of the fund. For further details please see the </a:t>
            </a:r>
            <a:r>
              <a:rPr lang="en-US" sz="700" dirty="0">
                <a:solidFill>
                  <a:schemeClr val="tx2"/>
                </a:solidFill>
                <a:hlinkClick r:id="rId3"/>
              </a:rPr>
              <a:t>Pre-Contractual Annex</a:t>
            </a:r>
            <a:r>
              <a:rPr lang="en-US" sz="700" dirty="0">
                <a:solidFill>
                  <a:schemeClr val="tx2"/>
                </a:solidFill>
              </a:rPr>
              <a:t>. </a:t>
            </a:r>
            <a:r>
              <a:rPr lang="en-IE" sz="700" dirty="0">
                <a:solidFill>
                  <a:schemeClr val="tx2"/>
                </a:solidFill>
              </a:rPr>
              <a:t>Please refer to the Amundi </a:t>
            </a:r>
            <a:r>
              <a:rPr lang="en-IE" sz="700" dirty="0">
                <a:solidFill>
                  <a:schemeClr val="tx2"/>
                </a:solidFill>
                <a:hlinkClick r:id="rId4"/>
              </a:rPr>
              <a:t>Responsible Investment Policy</a:t>
            </a:r>
            <a:r>
              <a:rPr lang="en-IE" sz="700" dirty="0">
                <a:solidFill>
                  <a:schemeClr val="tx2"/>
                </a:solidFill>
              </a:rPr>
              <a:t> </a:t>
            </a:r>
            <a:r>
              <a:rPr lang="en-US" sz="700" dirty="0">
                <a:solidFill>
                  <a:schemeClr val="tx2"/>
                </a:solidFill>
              </a:rPr>
              <a:t>and the </a:t>
            </a:r>
            <a:r>
              <a:rPr lang="en-US" sz="700" dirty="0">
                <a:solidFill>
                  <a:schemeClr val="tx2"/>
                </a:solidFill>
                <a:hlinkClick r:id="rId5"/>
              </a:rPr>
              <a:t>Amundi ESG Regulatory Statement</a:t>
            </a:r>
            <a:r>
              <a:rPr lang="en-US" sz="700" dirty="0">
                <a:solidFill>
                  <a:schemeClr val="tx2"/>
                </a:solidFill>
              </a:rPr>
              <a:t>. </a:t>
            </a:r>
            <a:r>
              <a:rPr lang="en-IE" sz="700" dirty="0">
                <a:solidFill>
                  <a:schemeClr val="tx2"/>
                </a:solidFill>
              </a:rPr>
              <a:t>For more product-specific information, please refer to the </a:t>
            </a:r>
            <a:r>
              <a:rPr lang="en-IE" sz="700" dirty="0">
                <a:solidFill>
                  <a:schemeClr val="tx2"/>
                </a:solidFill>
                <a:hlinkClick r:id="rId6"/>
              </a:rPr>
              <a:t>Prospectus</a:t>
            </a:r>
            <a:endParaRPr lang="fr-FR" dirty="0"/>
          </a:p>
        </p:txBody>
      </p:sp>
      <p:sp>
        <p:nvSpPr>
          <p:cNvPr id="7" name="Rectangle 6"/>
          <p:cNvSpPr/>
          <p:nvPr/>
        </p:nvSpPr>
        <p:spPr>
          <a:xfrm>
            <a:off x="428651" y="2928364"/>
            <a:ext cx="8286947" cy="1347395"/>
          </a:xfrm>
          <a:prstGeom prst="rect">
            <a:avLst/>
          </a:prstGeom>
          <a:solidFill>
            <a:srgbClr val="BED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p>
        </p:txBody>
      </p:sp>
      <p:sp>
        <p:nvSpPr>
          <p:cNvPr id="8" name="Oval 7"/>
          <p:cNvSpPr/>
          <p:nvPr/>
        </p:nvSpPr>
        <p:spPr>
          <a:xfrm>
            <a:off x="6785842" y="3040823"/>
            <a:ext cx="882713" cy="88271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p>
        </p:txBody>
      </p:sp>
      <p:sp>
        <p:nvSpPr>
          <p:cNvPr id="9" name="Oval 8"/>
          <p:cNvSpPr/>
          <p:nvPr/>
        </p:nvSpPr>
        <p:spPr>
          <a:xfrm>
            <a:off x="1462512" y="3042714"/>
            <a:ext cx="882713" cy="88271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06719" y="2928364"/>
            <a:ext cx="3409860" cy="1357275"/>
          </a:xfrm>
          <a:prstGeom prst="rect">
            <a:avLst/>
          </a:prstGeom>
        </p:spPr>
      </p:pic>
      <p:sp>
        <p:nvSpPr>
          <p:cNvPr id="11" name="Title 3"/>
          <p:cNvSpPr txBox="1">
            <a:spLocks/>
          </p:cNvSpPr>
          <p:nvPr/>
        </p:nvSpPr>
        <p:spPr>
          <a:xfrm>
            <a:off x="428652" y="2752094"/>
            <a:ext cx="6291637" cy="290620"/>
          </a:xfrm>
          <a:prstGeom prst="rect">
            <a:avLst/>
          </a:prstGeom>
        </p:spPr>
        <p:txBody>
          <a:bodyPr vert="horz" lIns="0" tIns="0" rIns="0" bIns="0" rtlCol="0" anchor="t" anchorCtr="0">
            <a:noAutofit/>
          </a:bodyPr>
          <a:lstStyle>
            <a:lvl1pPr algn="l" defTabSz="914355" rtl="0" eaLnBrk="1" latinLnBrk="0" hangingPunct="1">
              <a:lnSpc>
                <a:spcPct val="90000"/>
              </a:lnSpc>
              <a:spcBef>
                <a:spcPct val="0"/>
              </a:spcBef>
              <a:buNone/>
              <a:defRPr sz="2400" b="1" kern="1200" spc="51" baseline="0">
                <a:solidFill>
                  <a:schemeClr val="tx1"/>
                </a:solidFill>
                <a:latin typeface="+mj-lt"/>
                <a:ea typeface="+mj-ea"/>
                <a:cs typeface="+mj-cs"/>
              </a:defRPr>
            </a:lvl1pPr>
          </a:lstStyle>
          <a:p>
            <a:r>
              <a:rPr lang="en-US" sz="1100" cap="all" spc="75" dirty="0"/>
              <a:t>An Overview of </a:t>
            </a:r>
            <a:r>
              <a:rPr lang="en-US" sz="1100" cap="all" spc="75" dirty="0">
                <a:solidFill>
                  <a:schemeClr val="accent3"/>
                </a:solidFill>
              </a:rPr>
              <a:t>SFDR</a:t>
            </a:r>
            <a:r>
              <a:rPr lang="en-US" sz="1100" cap="all" spc="75" dirty="0"/>
              <a:t> Categories</a:t>
            </a:r>
          </a:p>
        </p:txBody>
      </p:sp>
      <p:sp>
        <p:nvSpPr>
          <p:cNvPr id="12" name="TextBox 11"/>
          <p:cNvSpPr txBox="1"/>
          <p:nvPr/>
        </p:nvSpPr>
        <p:spPr>
          <a:xfrm>
            <a:off x="2899592" y="3227991"/>
            <a:ext cx="755324" cy="323165"/>
          </a:xfrm>
          <a:prstGeom prst="rect">
            <a:avLst/>
          </a:prstGeom>
          <a:noFill/>
        </p:spPr>
        <p:txBody>
          <a:bodyPr wrap="square" rtlCol="0">
            <a:spAutoFit/>
          </a:bodyPr>
          <a:lstStyle/>
          <a:p>
            <a:pPr algn="ctr"/>
            <a:r>
              <a:rPr lang="en-IE" sz="750" b="1" dirty="0">
                <a:solidFill>
                  <a:schemeClr val="bg1"/>
                </a:solidFill>
              </a:rPr>
              <a:t>ARTICLE</a:t>
            </a:r>
          </a:p>
          <a:p>
            <a:pPr algn="ctr"/>
            <a:r>
              <a:rPr lang="en-IE" sz="750" b="1" dirty="0">
                <a:solidFill>
                  <a:schemeClr val="bg1"/>
                </a:solidFill>
              </a:rPr>
              <a:t>6</a:t>
            </a:r>
          </a:p>
        </p:txBody>
      </p:sp>
      <p:sp>
        <p:nvSpPr>
          <p:cNvPr id="13" name="TextBox 12"/>
          <p:cNvSpPr txBox="1"/>
          <p:nvPr/>
        </p:nvSpPr>
        <p:spPr>
          <a:xfrm>
            <a:off x="4468506" y="3190289"/>
            <a:ext cx="761457" cy="415498"/>
          </a:xfrm>
          <a:prstGeom prst="rect">
            <a:avLst/>
          </a:prstGeom>
          <a:noFill/>
        </p:spPr>
        <p:txBody>
          <a:bodyPr wrap="square" rtlCol="0">
            <a:spAutoFit/>
          </a:bodyPr>
          <a:lstStyle/>
          <a:p>
            <a:pPr algn="ctr"/>
            <a:r>
              <a:rPr lang="en-IE" sz="1050" b="1" dirty="0">
                <a:solidFill>
                  <a:schemeClr val="bg1"/>
                </a:solidFill>
              </a:rPr>
              <a:t>ARTICLE</a:t>
            </a:r>
          </a:p>
          <a:p>
            <a:pPr algn="ctr"/>
            <a:r>
              <a:rPr lang="en-IE" sz="1050" b="1" dirty="0">
                <a:solidFill>
                  <a:schemeClr val="bg1"/>
                </a:solidFill>
              </a:rPr>
              <a:t>8</a:t>
            </a:r>
          </a:p>
        </p:txBody>
      </p:sp>
      <p:sp>
        <p:nvSpPr>
          <p:cNvPr id="14" name="TextBox 13"/>
          <p:cNvSpPr txBox="1"/>
          <p:nvPr/>
        </p:nvSpPr>
        <p:spPr>
          <a:xfrm>
            <a:off x="5608409" y="3227991"/>
            <a:ext cx="755324" cy="323165"/>
          </a:xfrm>
          <a:prstGeom prst="rect">
            <a:avLst/>
          </a:prstGeom>
          <a:noFill/>
        </p:spPr>
        <p:txBody>
          <a:bodyPr wrap="square" rtlCol="0">
            <a:spAutoFit/>
          </a:bodyPr>
          <a:lstStyle/>
          <a:p>
            <a:pPr algn="ctr"/>
            <a:r>
              <a:rPr lang="en-IE" sz="750" b="1" dirty="0">
                <a:solidFill>
                  <a:schemeClr val="bg1"/>
                </a:solidFill>
              </a:rPr>
              <a:t>ARTICLE</a:t>
            </a:r>
          </a:p>
          <a:p>
            <a:pPr algn="ctr"/>
            <a:r>
              <a:rPr lang="en-IE" sz="750" b="1" dirty="0">
                <a:solidFill>
                  <a:schemeClr val="bg1"/>
                </a:solidFill>
              </a:rPr>
              <a:t>9</a:t>
            </a:r>
          </a:p>
        </p:txBody>
      </p:sp>
      <p:sp>
        <p:nvSpPr>
          <p:cNvPr id="15" name="TextBox 14"/>
          <p:cNvSpPr txBox="1"/>
          <p:nvPr/>
        </p:nvSpPr>
        <p:spPr>
          <a:xfrm>
            <a:off x="5537477" y="3690864"/>
            <a:ext cx="903905" cy="438582"/>
          </a:xfrm>
          <a:prstGeom prst="rect">
            <a:avLst/>
          </a:prstGeom>
          <a:noFill/>
        </p:spPr>
        <p:txBody>
          <a:bodyPr wrap="square" rtlCol="0">
            <a:spAutoFit/>
          </a:bodyPr>
          <a:lstStyle/>
          <a:p>
            <a:pPr algn="ctr"/>
            <a:r>
              <a:rPr lang="en-IE" sz="750" b="1" dirty="0">
                <a:solidFill>
                  <a:srgbClr val="001C4B"/>
                </a:solidFill>
              </a:rPr>
              <a:t>Sustainable Investment Objective</a:t>
            </a:r>
          </a:p>
        </p:txBody>
      </p:sp>
      <p:sp>
        <p:nvSpPr>
          <p:cNvPr id="16" name="TextBox 15"/>
          <p:cNvSpPr txBox="1"/>
          <p:nvPr/>
        </p:nvSpPr>
        <p:spPr>
          <a:xfrm>
            <a:off x="4400347" y="3797877"/>
            <a:ext cx="903905" cy="323165"/>
          </a:xfrm>
          <a:prstGeom prst="rect">
            <a:avLst/>
          </a:prstGeom>
          <a:noFill/>
        </p:spPr>
        <p:txBody>
          <a:bodyPr wrap="square" rtlCol="0">
            <a:spAutoFit/>
          </a:bodyPr>
          <a:lstStyle/>
          <a:p>
            <a:pPr algn="ctr"/>
            <a:r>
              <a:rPr lang="en-IE" sz="750" dirty="0">
                <a:solidFill>
                  <a:srgbClr val="001C4B"/>
                </a:solidFill>
              </a:rPr>
              <a:t>Promote</a:t>
            </a:r>
            <a:r>
              <a:rPr lang="en-IE" sz="750" b="1" dirty="0">
                <a:solidFill>
                  <a:srgbClr val="001C4B"/>
                </a:solidFill>
              </a:rPr>
              <a:t> ESG </a:t>
            </a:r>
            <a:r>
              <a:rPr lang="en-IE" sz="750" dirty="0">
                <a:solidFill>
                  <a:srgbClr val="001C4B"/>
                </a:solidFill>
              </a:rPr>
              <a:t>characteristics</a:t>
            </a:r>
          </a:p>
        </p:txBody>
      </p:sp>
      <p:sp>
        <p:nvSpPr>
          <p:cNvPr id="17" name="TextBox 16"/>
          <p:cNvSpPr txBox="1"/>
          <p:nvPr/>
        </p:nvSpPr>
        <p:spPr>
          <a:xfrm>
            <a:off x="3220141" y="3682461"/>
            <a:ext cx="903905" cy="438582"/>
          </a:xfrm>
          <a:prstGeom prst="rect">
            <a:avLst/>
          </a:prstGeom>
          <a:noFill/>
        </p:spPr>
        <p:txBody>
          <a:bodyPr wrap="square" rtlCol="0">
            <a:spAutoFit/>
          </a:bodyPr>
          <a:lstStyle/>
          <a:p>
            <a:pPr algn="ctr"/>
            <a:r>
              <a:rPr lang="en-IE" sz="750" dirty="0">
                <a:solidFill>
                  <a:srgbClr val="001C4B"/>
                </a:solidFill>
              </a:rPr>
              <a:t>Basic </a:t>
            </a:r>
            <a:r>
              <a:rPr lang="en-IE" sz="750" b="1" dirty="0">
                <a:solidFill>
                  <a:srgbClr val="001C4B"/>
                </a:solidFill>
              </a:rPr>
              <a:t>ESG </a:t>
            </a:r>
            <a:r>
              <a:rPr lang="en-IE" sz="750" dirty="0">
                <a:solidFill>
                  <a:srgbClr val="001C4B"/>
                </a:solidFill>
              </a:rPr>
              <a:t>criteria (risk integration)</a:t>
            </a:r>
          </a:p>
        </p:txBody>
      </p:sp>
      <p:sp>
        <p:nvSpPr>
          <p:cNvPr id="18" name="TextBox 17"/>
          <p:cNvSpPr txBox="1"/>
          <p:nvPr/>
        </p:nvSpPr>
        <p:spPr>
          <a:xfrm>
            <a:off x="2430536" y="3690864"/>
            <a:ext cx="903905" cy="323165"/>
          </a:xfrm>
          <a:prstGeom prst="rect">
            <a:avLst/>
          </a:prstGeom>
          <a:noFill/>
        </p:spPr>
        <p:txBody>
          <a:bodyPr wrap="square" rtlCol="0">
            <a:spAutoFit/>
          </a:bodyPr>
          <a:lstStyle/>
          <a:p>
            <a:pPr algn="ctr"/>
            <a:r>
              <a:rPr lang="en-IE" sz="750" dirty="0">
                <a:solidFill>
                  <a:srgbClr val="001C4B"/>
                </a:solidFill>
              </a:rPr>
              <a:t>No </a:t>
            </a:r>
            <a:r>
              <a:rPr lang="en-IE" sz="750" b="1" dirty="0">
                <a:solidFill>
                  <a:srgbClr val="001C4B"/>
                </a:solidFill>
              </a:rPr>
              <a:t>ESG </a:t>
            </a:r>
          </a:p>
          <a:p>
            <a:pPr algn="ctr"/>
            <a:r>
              <a:rPr lang="en-IE" sz="750" dirty="0">
                <a:solidFill>
                  <a:srgbClr val="001C4B"/>
                </a:solidFill>
              </a:rPr>
              <a:t>criteria</a:t>
            </a:r>
          </a:p>
        </p:txBody>
      </p:sp>
      <p:sp>
        <p:nvSpPr>
          <p:cNvPr id="19" name="TextBox 18"/>
          <p:cNvSpPr txBox="1"/>
          <p:nvPr/>
        </p:nvSpPr>
        <p:spPr>
          <a:xfrm>
            <a:off x="1550119" y="3234967"/>
            <a:ext cx="709794" cy="669414"/>
          </a:xfrm>
          <a:prstGeom prst="rect">
            <a:avLst/>
          </a:prstGeom>
          <a:noFill/>
        </p:spPr>
        <p:txBody>
          <a:bodyPr wrap="square" rtlCol="0">
            <a:spAutoFit/>
          </a:bodyPr>
          <a:lstStyle/>
          <a:p>
            <a:pPr algn="ctr"/>
            <a:r>
              <a:rPr lang="en-IE" sz="750" b="1" dirty="0">
                <a:solidFill>
                  <a:srgbClr val="001C4B"/>
                </a:solidFill>
              </a:rPr>
              <a:t>MIN</a:t>
            </a:r>
          </a:p>
          <a:p>
            <a:pPr algn="ctr"/>
            <a:r>
              <a:rPr lang="en-IE" sz="750" dirty="0">
                <a:solidFill>
                  <a:srgbClr val="001C4B"/>
                </a:solidFill>
              </a:rPr>
              <a:t>Minimal or no ESG criteria applied</a:t>
            </a:r>
          </a:p>
        </p:txBody>
      </p:sp>
      <p:sp>
        <p:nvSpPr>
          <p:cNvPr id="20" name="TextBox 19"/>
          <p:cNvSpPr txBox="1"/>
          <p:nvPr/>
        </p:nvSpPr>
        <p:spPr>
          <a:xfrm>
            <a:off x="6863138" y="3233000"/>
            <a:ext cx="734643" cy="669414"/>
          </a:xfrm>
          <a:prstGeom prst="rect">
            <a:avLst/>
          </a:prstGeom>
          <a:noFill/>
        </p:spPr>
        <p:txBody>
          <a:bodyPr wrap="square" rtlCol="0">
            <a:spAutoFit/>
          </a:bodyPr>
          <a:lstStyle/>
          <a:p>
            <a:pPr algn="ctr"/>
            <a:r>
              <a:rPr lang="en-IE" sz="750" b="1" dirty="0">
                <a:solidFill>
                  <a:srgbClr val="001C4B"/>
                </a:solidFill>
              </a:rPr>
              <a:t>MAX</a:t>
            </a:r>
          </a:p>
          <a:p>
            <a:pPr algn="ctr"/>
            <a:r>
              <a:rPr lang="en-IE" sz="750" dirty="0">
                <a:solidFill>
                  <a:srgbClr val="001C4B"/>
                </a:solidFill>
              </a:rPr>
              <a:t>ESG is at the </a:t>
            </a:r>
          </a:p>
          <a:p>
            <a:pPr algn="ctr"/>
            <a:r>
              <a:rPr lang="en-IE" sz="750" dirty="0">
                <a:solidFill>
                  <a:srgbClr val="001C4B"/>
                </a:solidFill>
              </a:rPr>
              <a:t>core of the </a:t>
            </a:r>
          </a:p>
          <a:p>
            <a:pPr algn="ctr"/>
            <a:r>
              <a:rPr lang="en-IE" sz="750" dirty="0">
                <a:solidFill>
                  <a:srgbClr val="001C4B"/>
                </a:solidFill>
              </a:rPr>
              <a:t>product</a:t>
            </a:r>
          </a:p>
        </p:txBody>
      </p:sp>
      <p:sp>
        <p:nvSpPr>
          <p:cNvPr id="21" name="Content Placeholder 5"/>
          <p:cNvSpPr txBox="1">
            <a:spLocks/>
          </p:cNvSpPr>
          <p:nvPr/>
        </p:nvSpPr>
        <p:spPr>
          <a:xfrm>
            <a:off x="1548000" y="905603"/>
            <a:ext cx="3464141" cy="3062344"/>
          </a:xfrm>
          <a:prstGeom prst="rect">
            <a:avLst/>
          </a:prstGeom>
        </p:spPr>
        <p:txBody>
          <a:bodyPr/>
          <a:lstStyle>
            <a:lvl1pPr marL="223828" indent="-217477" algn="l" defTabSz="914355" rtl="0" eaLnBrk="1" latinLnBrk="0" hangingPunct="1">
              <a:lnSpc>
                <a:spcPct val="100000"/>
              </a:lnSpc>
              <a:spcBef>
                <a:spcPts val="1000"/>
              </a:spcBef>
              <a:buClr>
                <a:schemeClr val="accent1"/>
              </a:buClr>
              <a:buSzPct val="130000"/>
              <a:buFont typeface="CambriaMath" charset="0"/>
              <a:buChar char="⎯"/>
              <a:tabLst/>
              <a:defRPr sz="1600" kern="1200">
                <a:solidFill>
                  <a:schemeClr val="tx2"/>
                </a:solidFill>
                <a:latin typeface="+mn-lt"/>
                <a:ea typeface="+mn-ea"/>
                <a:cs typeface="+mn-cs"/>
              </a:defRPr>
            </a:lvl1pPr>
            <a:lvl2pPr marL="401619" indent="-177792" algn="l" defTabSz="914355" rtl="0" eaLnBrk="1" latinLnBrk="0" hangingPunct="1">
              <a:lnSpc>
                <a:spcPct val="100000"/>
              </a:lnSpc>
              <a:spcBef>
                <a:spcPts val="500"/>
              </a:spcBef>
              <a:buClr>
                <a:schemeClr val="accent2"/>
              </a:buClr>
              <a:buFont typeface="CambriaMath" charset="0"/>
              <a:buChar char="⎯"/>
              <a:tabLst/>
              <a:defRPr sz="1400" kern="1200">
                <a:solidFill>
                  <a:schemeClr val="tx2"/>
                </a:solidFill>
                <a:latin typeface="+mn-lt"/>
                <a:ea typeface="+mn-ea"/>
                <a:cs typeface="+mn-cs"/>
              </a:defRPr>
            </a:lvl2pPr>
            <a:lvl3pPr marL="579410" indent="-131756" algn="l" defTabSz="914355" rtl="0" eaLnBrk="1" latinLnBrk="0" hangingPunct="1">
              <a:lnSpc>
                <a:spcPct val="100000"/>
              </a:lnSpc>
              <a:spcBef>
                <a:spcPts val="500"/>
              </a:spcBef>
              <a:buClr>
                <a:schemeClr val="accent2"/>
              </a:buClr>
              <a:buFont typeface="LucidaGrande-Bold" charset="0"/>
              <a:buChar char="⁃"/>
              <a:tabLst/>
              <a:defRPr sz="1200" kern="1200">
                <a:solidFill>
                  <a:schemeClr val="tx2"/>
                </a:solidFill>
                <a:latin typeface="+mn-lt"/>
                <a:ea typeface="+mn-ea"/>
                <a:cs typeface="+mn-cs"/>
              </a:defRPr>
            </a:lvl3pPr>
            <a:lvl4pPr marL="7938" indent="0" algn="l" defTabSz="914355" rtl="0" eaLnBrk="1" latinLnBrk="0" hangingPunct="1">
              <a:lnSpc>
                <a:spcPct val="100000"/>
              </a:lnSpc>
              <a:spcBef>
                <a:spcPts val="500"/>
              </a:spcBef>
              <a:buFont typeface="Arial" charset="0"/>
              <a:buNone/>
              <a:tabLst/>
              <a:defRPr sz="1200" kern="1200">
                <a:solidFill>
                  <a:schemeClr val="tx1"/>
                </a:solidFill>
                <a:latin typeface="+mn-lt"/>
                <a:ea typeface="+mn-ea"/>
                <a:cs typeface="+mn-cs"/>
              </a:defRPr>
            </a:lvl4pPr>
            <a:lvl5pPr marL="7938" indent="0" algn="l" defTabSz="914355" rtl="0" eaLnBrk="1" latinLnBrk="0" hangingPunct="1">
              <a:lnSpc>
                <a:spcPct val="100000"/>
              </a:lnSpc>
              <a:spcBef>
                <a:spcPts val="500"/>
              </a:spcBef>
              <a:buFont typeface="Arial" charset="0"/>
              <a:buNone/>
              <a:tabLst/>
              <a:defRPr sz="1200" kern="1200">
                <a:solidFill>
                  <a:schemeClr val="accent1"/>
                </a:solidFill>
                <a:latin typeface="+mn-lt"/>
                <a:ea typeface="+mn-ea"/>
                <a:cs typeface="+mn-cs"/>
              </a:defRPr>
            </a:lvl5pPr>
            <a:lvl6pPr marL="2514476"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3"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31"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8"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63" indent="0" algn="just">
              <a:buNone/>
            </a:pPr>
            <a:endParaRPr lang="en-IE" sz="1200" dirty="0">
              <a:solidFill>
                <a:srgbClr val="005483"/>
              </a:solidFill>
            </a:endParaRPr>
          </a:p>
        </p:txBody>
      </p:sp>
      <p:sp>
        <p:nvSpPr>
          <p:cNvPr id="22" name="Content Placeholder 5"/>
          <p:cNvSpPr txBox="1">
            <a:spLocks/>
          </p:cNvSpPr>
          <p:nvPr/>
        </p:nvSpPr>
        <p:spPr>
          <a:xfrm>
            <a:off x="1805854" y="765469"/>
            <a:ext cx="6909744" cy="1391316"/>
          </a:xfrm>
          <a:prstGeom prst="rect">
            <a:avLst/>
          </a:prstGeom>
        </p:spPr>
        <p:txBody>
          <a:bodyPr/>
          <a:lstStyle>
            <a:lvl1pPr marL="223828" indent="-217477" algn="l" defTabSz="914355" rtl="0" eaLnBrk="1" latinLnBrk="0" hangingPunct="1">
              <a:lnSpc>
                <a:spcPct val="100000"/>
              </a:lnSpc>
              <a:spcBef>
                <a:spcPts val="1000"/>
              </a:spcBef>
              <a:buClr>
                <a:schemeClr val="accent1"/>
              </a:buClr>
              <a:buSzPct val="130000"/>
              <a:buFont typeface="CambriaMath" charset="0"/>
              <a:buChar char="⎯"/>
              <a:tabLst/>
              <a:defRPr sz="1600" kern="1200">
                <a:solidFill>
                  <a:schemeClr val="tx2"/>
                </a:solidFill>
                <a:latin typeface="+mn-lt"/>
                <a:ea typeface="+mn-ea"/>
                <a:cs typeface="+mn-cs"/>
              </a:defRPr>
            </a:lvl1pPr>
            <a:lvl2pPr marL="401619" indent="-177792" algn="l" defTabSz="914355" rtl="0" eaLnBrk="1" latinLnBrk="0" hangingPunct="1">
              <a:lnSpc>
                <a:spcPct val="100000"/>
              </a:lnSpc>
              <a:spcBef>
                <a:spcPts val="500"/>
              </a:spcBef>
              <a:buClr>
                <a:schemeClr val="accent2"/>
              </a:buClr>
              <a:buFont typeface="CambriaMath" charset="0"/>
              <a:buChar char="⎯"/>
              <a:tabLst/>
              <a:defRPr sz="1400" kern="1200">
                <a:solidFill>
                  <a:schemeClr val="tx2"/>
                </a:solidFill>
                <a:latin typeface="+mn-lt"/>
                <a:ea typeface="+mn-ea"/>
                <a:cs typeface="+mn-cs"/>
              </a:defRPr>
            </a:lvl2pPr>
            <a:lvl3pPr marL="579410" indent="-131756" algn="l" defTabSz="914355" rtl="0" eaLnBrk="1" latinLnBrk="0" hangingPunct="1">
              <a:lnSpc>
                <a:spcPct val="100000"/>
              </a:lnSpc>
              <a:spcBef>
                <a:spcPts val="500"/>
              </a:spcBef>
              <a:buClr>
                <a:schemeClr val="accent2"/>
              </a:buClr>
              <a:buFont typeface="LucidaGrande-Bold" charset="0"/>
              <a:buChar char="⁃"/>
              <a:tabLst/>
              <a:defRPr sz="1200" kern="1200">
                <a:solidFill>
                  <a:schemeClr val="tx2"/>
                </a:solidFill>
                <a:latin typeface="+mn-lt"/>
                <a:ea typeface="+mn-ea"/>
                <a:cs typeface="+mn-cs"/>
              </a:defRPr>
            </a:lvl3pPr>
            <a:lvl4pPr marL="7938" indent="0" algn="l" defTabSz="914355" rtl="0" eaLnBrk="1" latinLnBrk="0" hangingPunct="1">
              <a:lnSpc>
                <a:spcPct val="100000"/>
              </a:lnSpc>
              <a:spcBef>
                <a:spcPts val="500"/>
              </a:spcBef>
              <a:buFont typeface="Arial" charset="0"/>
              <a:buNone/>
              <a:tabLst/>
              <a:defRPr sz="1200" kern="1200">
                <a:solidFill>
                  <a:schemeClr val="tx1"/>
                </a:solidFill>
                <a:latin typeface="+mn-lt"/>
                <a:ea typeface="+mn-ea"/>
                <a:cs typeface="+mn-cs"/>
              </a:defRPr>
            </a:lvl4pPr>
            <a:lvl5pPr marL="7938" indent="0" algn="l" defTabSz="914355" rtl="0" eaLnBrk="1" latinLnBrk="0" hangingPunct="1">
              <a:lnSpc>
                <a:spcPct val="100000"/>
              </a:lnSpc>
              <a:spcBef>
                <a:spcPts val="500"/>
              </a:spcBef>
              <a:buFont typeface="Arial" charset="0"/>
              <a:buNone/>
              <a:tabLst/>
              <a:defRPr sz="1200" kern="1200">
                <a:solidFill>
                  <a:schemeClr val="accent1"/>
                </a:solidFill>
                <a:latin typeface="+mn-lt"/>
                <a:ea typeface="+mn-ea"/>
                <a:cs typeface="+mn-cs"/>
              </a:defRPr>
            </a:lvl5pPr>
            <a:lvl6pPr marL="2514476"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3"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31"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8"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63" indent="0">
              <a:lnSpc>
                <a:spcPct val="130000"/>
              </a:lnSpc>
              <a:spcBef>
                <a:spcPts val="600"/>
              </a:spcBef>
              <a:buNone/>
            </a:pPr>
            <a:r>
              <a:rPr lang="en-IE" sz="1000" dirty="0">
                <a:solidFill>
                  <a:schemeClr val="accent3">
                    <a:lumMod val="50000"/>
                  </a:schemeClr>
                </a:solidFill>
              </a:rPr>
              <a:t>✓ </a:t>
            </a:r>
            <a:r>
              <a:rPr lang="en-IE" sz="1000" b="1" cap="all" spc="75" dirty="0">
                <a:solidFill>
                  <a:schemeClr val="accent3"/>
                </a:solidFill>
              </a:rPr>
              <a:t>ESG criteria integrated into the investment process</a:t>
            </a:r>
            <a:br>
              <a:rPr lang="en-IE" sz="1000" b="1" dirty="0">
                <a:solidFill>
                  <a:schemeClr val="accent3"/>
                </a:solidFill>
              </a:rPr>
            </a:br>
            <a:r>
              <a:rPr lang="en-IE" sz="900" dirty="0">
                <a:solidFill>
                  <a:schemeClr val="tx1"/>
                </a:solidFill>
              </a:rPr>
              <a:t>we vet our investments and look at companies that follow Environmental, Social and Governance principles (ESG) to help contribute to a better future. </a:t>
            </a:r>
            <a:br>
              <a:rPr lang="en-IE" sz="900" dirty="0">
                <a:solidFill>
                  <a:schemeClr val="tx1"/>
                </a:solidFill>
              </a:rPr>
            </a:br>
            <a:r>
              <a:rPr lang="en-IE" sz="1000" dirty="0">
                <a:solidFill>
                  <a:schemeClr val="accent3">
                    <a:lumMod val="50000"/>
                  </a:schemeClr>
                </a:solidFill>
              </a:rPr>
              <a:t>✓ </a:t>
            </a:r>
            <a:r>
              <a:rPr lang="en-IE" sz="1000" b="1" cap="all" spc="75" dirty="0">
                <a:solidFill>
                  <a:schemeClr val="accent3"/>
                </a:solidFill>
              </a:rPr>
              <a:t>ESG score above the fund benchmark</a:t>
            </a:r>
            <a:br>
              <a:rPr lang="en-IE" sz="1000" b="1" dirty="0">
                <a:solidFill>
                  <a:schemeClr val="accent3"/>
                </a:solidFill>
              </a:rPr>
            </a:br>
            <a:r>
              <a:rPr lang="en-IE" sz="900" dirty="0">
                <a:solidFill>
                  <a:schemeClr val="tx1"/>
                </a:solidFill>
              </a:rPr>
              <a:t>we aim to achieve higher ESG scores than the benchmark (or investment universe where there is none).</a:t>
            </a:r>
            <a:br>
              <a:rPr lang="en-IE" sz="900" dirty="0">
                <a:solidFill>
                  <a:schemeClr val="tx1"/>
                </a:solidFill>
              </a:rPr>
            </a:br>
            <a:r>
              <a:rPr lang="en-IE" sz="1000" dirty="0">
                <a:solidFill>
                  <a:schemeClr val="accent3">
                    <a:lumMod val="50000"/>
                  </a:schemeClr>
                </a:solidFill>
              </a:rPr>
              <a:t>✓ </a:t>
            </a:r>
            <a:r>
              <a:rPr lang="en-IE" sz="1000" b="1" cap="all" spc="75" dirty="0">
                <a:solidFill>
                  <a:schemeClr val="accent3"/>
                </a:solidFill>
              </a:rPr>
              <a:t>ESG risks are taken into account </a:t>
            </a:r>
            <a:br>
              <a:rPr lang="en-IE" sz="1000" b="1" cap="all" spc="75" dirty="0">
                <a:solidFill>
                  <a:schemeClr val="accent3"/>
                </a:solidFill>
              </a:rPr>
            </a:br>
            <a:r>
              <a:rPr lang="en-IE" sz="900" dirty="0">
                <a:solidFill>
                  <a:schemeClr val="tx1"/>
                </a:solidFill>
              </a:rPr>
              <a:t>we clearly disclose if and how these risks are considered when making investment decisions. </a:t>
            </a:r>
            <a:br>
              <a:rPr lang="en-IE" sz="900" strike="sngStrike" dirty="0">
                <a:solidFill>
                  <a:schemeClr val="tx1"/>
                </a:solidFill>
              </a:rPr>
            </a:br>
            <a:r>
              <a:rPr lang="en-IE" sz="1000" dirty="0">
                <a:solidFill>
                  <a:schemeClr val="accent3">
                    <a:lumMod val="50000"/>
                  </a:schemeClr>
                </a:solidFill>
              </a:rPr>
              <a:t>✓ </a:t>
            </a:r>
            <a:r>
              <a:rPr lang="en-IE" sz="1000" b="1" cap="all" spc="75" dirty="0">
                <a:solidFill>
                  <a:schemeClr val="accent3"/>
                </a:solidFill>
              </a:rPr>
              <a:t>ESG RATING SYSTEMS</a:t>
            </a:r>
            <a:br>
              <a:rPr lang="en-IE" sz="1000" b="1" cap="all" spc="75" dirty="0">
                <a:solidFill>
                  <a:schemeClr val="accent3"/>
                </a:solidFill>
              </a:rPr>
            </a:br>
            <a:r>
              <a:rPr lang="en-IE" sz="900" dirty="0">
                <a:solidFill>
                  <a:schemeClr val="tx1"/>
                </a:solidFill>
              </a:rPr>
              <a:t>we have our own ESG rating system to measure the ESG performance of an issuer. We look at how they manage and anticipate any relevant ESG risks and opportunities.</a:t>
            </a:r>
            <a:r>
              <a:rPr lang="en-IE" sz="900" b="1" dirty="0">
                <a:solidFill>
                  <a:schemeClr val="accent3"/>
                </a:solidFill>
              </a:rPr>
              <a:t> </a:t>
            </a:r>
            <a:endParaRPr lang="en-IE" sz="900" strike="sngStrike" dirty="0">
              <a:solidFill>
                <a:schemeClr val="tx1"/>
              </a:solidFill>
            </a:endParaRPr>
          </a:p>
          <a:p>
            <a:pPr marL="4763" indent="0">
              <a:lnSpc>
                <a:spcPct val="130000"/>
              </a:lnSpc>
              <a:spcBef>
                <a:spcPts val="600"/>
              </a:spcBef>
              <a:buNone/>
            </a:pPr>
            <a:endParaRPr lang="en-IE" sz="900" dirty="0">
              <a:solidFill>
                <a:schemeClr val="tx1"/>
              </a:solidFill>
            </a:endParaRPr>
          </a:p>
        </p:txBody>
      </p:sp>
      <p:cxnSp>
        <p:nvCxnSpPr>
          <p:cNvPr id="24" name="Straight Connector 23"/>
          <p:cNvCxnSpPr>
            <a:cxnSpLocks/>
          </p:cNvCxnSpPr>
          <p:nvPr/>
        </p:nvCxnSpPr>
        <p:spPr>
          <a:xfrm>
            <a:off x="3670009" y="2844314"/>
            <a:ext cx="5001221" cy="0"/>
          </a:xfrm>
          <a:prstGeom prst="line">
            <a:avLst/>
          </a:prstGeom>
          <a:ln>
            <a:solidFill>
              <a:srgbClr val="0C1C49"/>
            </a:solidFill>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1208" y="765469"/>
            <a:ext cx="1524646" cy="1558121"/>
          </a:xfrm>
          <a:prstGeom prst="rect">
            <a:avLst/>
          </a:prstGeom>
        </p:spPr>
      </p:pic>
    </p:spTree>
    <p:extLst>
      <p:ext uri="{BB962C8B-B14F-4D97-AF65-F5344CB8AC3E}">
        <p14:creationId xmlns:p14="http://schemas.microsoft.com/office/powerpoint/2010/main" val="1714045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482619" y="1387027"/>
            <a:ext cx="4035194" cy="174402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dirty="0"/>
          </a:p>
        </p:txBody>
      </p:sp>
      <p:sp>
        <p:nvSpPr>
          <p:cNvPr id="43" name="Rectangle 42"/>
          <p:cNvSpPr/>
          <p:nvPr/>
        </p:nvSpPr>
        <p:spPr>
          <a:xfrm>
            <a:off x="4627303" y="1387027"/>
            <a:ext cx="4088549" cy="174402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dirty="0"/>
          </a:p>
        </p:txBody>
      </p:sp>
      <p:sp>
        <p:nvSpPr>
          <p:cNvPr id="48" name="Rectangle 47"/>
          <p:cNvSpPr/>
          <p:nvPr/>
        </p:nvSpPr>
        <p:spPr>
          <a:xfrm>
            <a:off x="482619" y="3206532"/>
            <a:ext cx="4035194" cy="882722"/>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dirty="0"/>
          </a:p>
        </p:txBody>
      </p:sp>
      <p:sp>
        <p:nvSpPr>
          <p:cNvPr id="52" name="Rectangle 51"/>
          <p:cNvSpPr/>
          <p:nvPr/>
        </p:nvSpPr>
        <p:spPr>
          <a:xfrm>
            <a:off x="4625998" y="3206532"/>
            <a:ext cx="4088549" cy="882722"/>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dirty="0"/>
          </a:p>
        </p:txBody>
      </p:sp>
      <p:sp>
        <p:nvSpPr>
          <p:cNvPr id="2" name="Titre 1"/>
          <p:cNvSpPr>
            <a:spLocks noGrp="1"/>
          </p:cNvSpPr>
          <p:nvPr>
            <p:ph type="title"/>
          </p:nvPr>
        </p:nvSpPr>
        <p:spPr/>
        <p:txBody>
          <a:bodyPr/>
          <a:lstStyle/>
          <a:p>
            <a:r>
              <a:rPr lang="en-US" dirty="0"/>
              <a:t>The key points of Amundi Funds Protect 90</a:t>
            </a:r>
          </a:p>
        </p:txBody>
      </p:sp>
      <p:sp>
        <p:nvSpPr>
          <p:cNvPr id="27" name="Espace réservé du pied de page 4"/>
          <p:cNvSpPr>
            <a:spLocks noGrp="1"/>
          </p:cNvSpPr>
          <p:nvPr>
            <p:ph type="ftr" sz="quarter" idx="11"/>
          </p:nvPr>
        </p:nvSpPr>
        <p:spPr/>
        <p:txBody>
          <a:bodyPr/>
          <a:lstStyle/>
          <a:p>
            <a:r>
              <a:rPr lang="en-US" dirty="0"/>
              <a:t>Marketing Communication For Professional Clients Only</a:t>
            </a:r>
            <a:endParaRPr lang="en-GB" dirty="0"/>
          </a:p>
        </p:txBody>
      </p:sp>
      <p:sp>
        <p:nvSpPr>
          <p:cNvPr id="7" name="Espace réservé du numéro de diapositive 6"/>
          <p:cNvSpPr>
            <a:spLocks noGrp="1"/>
          </p:cNvSpPr>
          <p:nvPr>
            <p:ph type="sldNum" sz="quarter" idx="12"/>
          </p:nvPr>
        </p:nvSpPr>
        <p:spPr/>
        <p:txBody>
          <a:bodyPr/>
          <a:lstStyle/>
          <a:p>
            <a:fld id="{C12E7156-0CA6-462A-9A46-AEFB5E440988}" type="slidenum">
              <a:rPr lang="en-US" smtClean="0"/>
              <a:pPr/>
              <a:t>9</a:t>
            </a:fld>
            <a:endParaRPr lang="en-US" dirty="0"/>
          </a:p>
        </p:txBody>
      </p:sp>
      <p:sp>
        <p:nvSpPr>
          <p:cNvPr id="4" name="Text Placeholder 3">
            <a:extLst>
              <a:ext uri="{FF2B5EF4-FFF2-40B4-BE49-F238E27FC236}">
                <a16:creationId xmlns:a16="http://schemas.microsoft.com/office/drawing/2014/main" id="{CE4CB13D-12AF-4822-8C68-ED0936868CF0}"/>
              </a:ext>
            </a:extLst>
          </p:cNvPr>
          <p:cNvSpPr>
            <a:spLocks noGrp="1"/>
          </p:cNvSpPr>
          <p:nvPr>
            <p:ph type="body" sz="quarter" idx="13"/>
          </p:nvPr>
        </p:nvSpPr>
        <p:spPr/>
        <p:txBody>
          <a:bodyPr>
            <a:noAutofit/>
          </a:bodyPr>
          <a:lstStyle/>
          <a:p>
            <a:r>
              <a:rPr lang="en-US" dirty="0"/>
              <a:t>The objective of Amundi Funds Protect 90 is to participate in the evolution of the financial markets with a permanent partial capital protection</a:t>
            </a:r>
            <a:r>
              <a:rPr lang="en-US" altLang="fr-FR" dirty="0">
                <a:cs typeface="Calibri" panose="020F0502020204030204" pitchFamily="34" charset="0"/>
              </a:rPr>
              <a:t>¹</a:t>
            </a:r>
            <a:r>
              <a:rPr lang="en-US" dirty="0"/>
              <a:t>.</a:t>
            </a:r>
            <a:endParaRPr lang="fr-FR" dirty="0"/>
          </a:p>
        </p:txBody>
      </p:sp>
      <p:sp>
        <p:nvSpPr>
          <p:cNvPr id="3" name="Text Placeholder 2">
            <a:extLst>
              <a:ext uri="{FF2B5EF4-FFF2-40B4-BE49-F238E27FC236}">
                <a16:creationId xmlns:a16="http://schemas.microsoft.com/office/drawing/2014/main" id="{087B3C8E-C509-4EA0-9FC5-D84E2A991615}"/>
              </a:ext>
            </a:extLst>
          </p:cNvPr>
          <p:cNvSpPr>
            <a:spLocks noGrp="1"/>
          </p:cNvSpPr>
          <p:nvPr>
            <p:ph type="body" sz="quarter" idx="14"/>
          </p:nvPr>
        </p:nvSpPr>
        <p:spPr/>
        <p:txBody>
          <a:bodyPr/>
          <a:lstStyle/>
          <a:p>
            <a:r>
              <a:rPr lang="en-US" sz="700" dirty="0"/>
              <a:t>Source: Amundi Asset Management as of 28 June 2024. 1. </a:t>
            </a:r>
            <a:r>
              <a:rPr lang="en-IE" sz="700" dirty="0"/>
              <a:t>For more product-specific information and information on the investment policy, strategy and objectives of the Fund, please refer to the </a:t>
            </a:r>
            <a:r>
              <a:rPr lang="en-IE" sz="700" dirty="0">
                <a:hlinkClick r:id="rId3"/>
              </a:rPr>
              <a:t>Prospectus</a:t>
            </a:r>
            <a:r>
              <a:rPr lang="en-IE" sz="700" dirty="0"/>
              <a:t>. 2. </a:t>
            </a:r>
            <a:r>
              <a:rPr lang="en-US" sz="700" dirty="0"/>
              <a:t>The Fund does not offer a performance guarantee. </a:t>
            </a:r>
            <a:r>
              <a:rPr lang="en-GB" sz="700" dirty="0"/>
              <a:t>The SRI corresponds to the risk/reward profile shown in the PRIPS KID. The lowest category does not </a:t>
            </a:r>
            <a:r>
              <a:rPr lang="en-IE" sz="700" dirty="0"/>
              <a:t>imply that there is no risk</a:t>
            </a:r>
            <a:r>
              <a:rPr lang="en-GB" sz="700" dirty="0"/>
              <a:t>. The SRI is </a:t>
            </a:r>
            <a:r>
              <a:rPr lang="en-US" sz="700" dirty="0"/>
              <a:t>not guaranteed and may vary over time.</a:t>
            </a:r>
            <a:endParaRPr lang="fr-FR" dirty="0"/>
          </a:p>
        </p:txBody>
      </p:sp>
      <p:sp>
        <p:nvSpPr>
          <p:cNvPr id="38" name="Rectangle 37"/>
          <p:cNvSpPr/>
          <p:nvPr/>
        </p:nvSpPr>
        <p:spPr>
          <a:xfrm>
            <a:off x="482619" y="1383151"/>
            <a:ext cx="4035194" cy="405000"/>
          </a:xfrm>
          <a:prstGeom prst="rect">
            <a:avLst/>
          </a:prstGeom>
          <a:solidFill>
            <a:srgbClr val="003C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75"/>
              </a:lnSpc>
            </a:pPr>
            <a:r>
              <a:rPr lang="en-GB" sz="1125" b="1" dirty="0">
                <a:solidFill>
                  <a:schemeClr val="bg1"/>
                </a:solidFill>
              </a:rPr>
              <a:t>Search </a:t>
            </a:r>
            <a:br>
              <a:rPr lang="en-GB" sz="1125" b="1" dirty="0">
                <a:solidFill>
                  <a:schemeClr val="bg1"/>
                </a:solidFill>
              </a:rPr>
            </a:br>
            <a:r>
              <a:rPr lang="en-GB" sz="1125" b="1" dirty="0">
                <a:solidFill>
                  <a:schemeClr val="bg1"/>
                </a:solidFill>
              </a:rPr>
              <a:t>for performance</a:t>
            </a:r>
            <a:r>
              <a:rPr lang="en-GB" altLang="fr-FR" sz="1200" b="1" kern="0" baseline="30000" dirty="0">
                <a:latin typeface="Arial" charset="0"/>
                <a:cs typeface="Arial" charset="0"/>
              </a:rPr>
              <a:t>2</a:t>
            </a:r>
          </a:p>
        </p:txBody>
      </p:sp>
      <p:sp>
        <p:nvSpPr>
          <p:cNvPr id="39" name="Rectangle 38"/>
          <p:cNvSpPr/>
          <p:nvPr/>
        </p:nvSpPr>
        <p:spPr>
          <a:xfrm>
            <a:off x="4625998" y="1383150"/>
            <a:ext cx="4088549" cy="405000"/>
          </a:xfrm>
          <a:prstGeom prst="rect">
            <a:avLst/>
          </a:prstGeom>
          <a:solidFill>
            <a:srgbClr val="0054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75"/>
              </a:lnSpc>
            </a:pPr>
            <a:r>
              <a:rPr lang="en-GB" sz="1125" b="1" dirty="0">
                <a:solidFill>
                  <a:schemeClr val="bg1"/>
                </a:solidFill>
              </a:rPr>
              <a:t>Permanent partial</a:t>
            </a:r>
          </a:p>
          <a:p>
            <a:pPr algn="ctr">
              <a:lnSpc>
                <a:spcPts val="1275"/>
              </a:lnSpc>
            </a:pPr>
            <a:r>
              <a:rPr lang="en-GB" sz="1125" b="1" dirty="0">
                <a:solidFill>
                  <a:schemeClr val="bg1"/>
                </a:solidFill>
              </a:rPr>
              <a:t>capital protection</a:t>
            </a:r>
            <a:r>
              <a:rPr lang="en-GB" sz="1125" b="1" baseline="30000" dirty="0">
                <a:solidFill>
                  <a:schemeClr val="bg1"/>
                </a:solidFill>
              </a:rPr>
              <a:t>1</a:t>
            </a:r>
            <a:endParaRPr lang="en-GB" sz="1125" b="1" strike="sngStrike" baseline="30000" dirty="0">
              <a:solidFill>
                <a:schemeClr val="bg1"/>
              </a:solidFill>
            </a:endParaRPr>
          </a:p>
        </p:txBody>
      </p:sp>
      <p:sp>
        <p:nvSpPr>
          <p:cNvPr id="44" name="Espace réservé du contenu 1"/>
          <p:cNvSpPr txBox="1">
            <a:spLocks/>
          </p:cNvSpPr>
          <p:nvPr/>
        </p:nvSpPr>
        <p:spPr>
          <a:xfrm>
            <a:off x="519193" y="1889377"/>
            <a:ext cx="3891696" cy="955603"/>
          </a:xfrm>
          <a:prstGeom prst="rect">
            <a:avLst/>
          </a:prstGeom>
        </p:spPr>
        <p:txBody>
          <a:bodyPr vert="horz" lIns="0" tIns="0" rIns="0" bIns="0" rtlCol="0">
            <a:noAutofit/>
          </a:bodyPr>
          <a:lstStyle>
            <a:lvl1pPr marL="0" indent="0" algn="l" defTabSz="914400" rtl="0" eaLnBrk="1" latinLnBrk="0" hangingPunct="1">
              <a:spcBef>
                <a:spcPct val="20000"/>
              </a:spcBef>
              <a:buClr>
                <a:schemeClr val="accent3"/>
              </a:buClr>
              <a:buSzPct val="25000"/>
              <a:buFont typeface="Arial" pitchFamily="34" charset="0"/>
              <a:buChar char=" "/>
              <a:defRPr sz="1600" kern="1200">
                <a:solidFill>
                  <a:schemeClr val="tx1"/>
                </a:solidFill>
                <a:latin typeface="+mn-lt"/>
                <a:ea typeface="+mn-ea"/>
                <a:cs typeface="+mn-cs"/>
              </a:defRPr>
            </a:lvl1pPr>
            <a:lvl2pPr marL="265113" indent="-265113" algn="l" defTabSz="914400" rtl="0" eaLnBrk="1" latinLnBrk="0" hangingPunct="1">
              <a:spcBef>
                <a:spcPct val="20000"/>
              </a:spcBef>
              <a:buClr>
                <a:schemeClr val="accent3"/>
              </a:buClr>
              <a:buFont typeface="Wingdings" pitchFamily="2" charset="2"/>
              <a:buChar char="n"/>
              <a:defRPr sz="1600" kern="1200">
                <a:solidFill>
                  <a:schemeClr val="tx1"/>
                </a:solidFill>
                <a:latin typeface="+mn-lt"/>
                <a:ea typeface="+mn-ea"/>
                <a:cs typeface="+mn-cs"/>
              </a:defRPr>
            </a:lvl2pPr>
            <a:lvl3pPr marL="539750" indent="-274638"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3pPr>
            <a:lvl4pPr marL="539750" indent="-92075" algn="l" defTabSz="914400" rtl="0" eaLnBrk="1" latinLnBrk="0" hangingPunct="1">
              <a:spcBef>
                <a:spcPct val="20000"/>
              </a:spcBef>
              <a:buSzPct val="25000"/>
              <a:buFont typeface="Arial" pitchFamily="34" charset="0"/>
              <a:buChar char=" "/>
              <a:defRPr sz="1200" kern="1200">
                <a:solidFill>
                  <a:schemeClr val="tx1"/>
                </a:solidFill>
                <a:latin typeface="+mn-lt"/>
                <a:ea typeface="+mn-ea"/>
                <a:cs typeface="+mn-cs"/>
              </a:defRPr>
            </a:lvl4pPr>
            <a:lvl5pPr marL="804863" indent="0" algn="l" defTabSz="914400" rtl="0" eaLnBrk="1" latinLnBrk="0" hangingPunct="1">
              <a:spcBef>
                <a:spcPct val="20000"/>
              </a:spcBef>
              <a:buSzPct val="25000"/>
              <a:buFont typeface="Arial" pitchFamily="34" charset="0"/>
              <a:buChar char=" "/>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01229" lvl="1" indent="-133350">
              <a:spcBef>
                <a:spcPts val="375"/>
              </a:spcBef>
              <a:buClr>
                <a:schemeClr val="accent2"/>
              </a:buClr>
              <a:buFont typeface="CambriaMath" charset="0"/>
              <a:buChar char="⎯"/>
            </a:pPr>
            <a:r>
              <a:rPr lang="en-GB" sz="1050" b="1" dirty="0">
                <a:solidFill>
                  <a:schemeClr val="tx2"/>
                </a:solidFill>
              </a:rPr>
              <a:t>Multi-asset: </a:t>
            </a:r>
            <a:r>
              <a:rPr lang="en-GB" sz="1050" dirty="0">
                <a:solidFill>
                  <a:schemeClr val="tx2"/>
                </a:solidFill>
              </a:rPr>
              <a:t>a broad and diversified investment universe</a:t>
            </a:r>
          </a:p>
          <a:p>
            <a:pPr marL="301229" lvl="1" indent="-133350">
              <a:spcBef>
                <a:spcPts val="375"/>
              </a:spcBef>
              <a:buClr>
                <a:schemeClr val="accent2"/>
              </a:buClr>
              <a:buFont typeface="CambriaMath" charset="0"/>
              <a:buChar char="⎯"/>
            </a:pPr>
            <a:r>
              <a:rPr lang="en-GB" sz="1050" b="1" dirty="0">
                <a:solidFill>
                  <a:schemeClr val="tx2"/>
                </a:solidFill>
              </a:rPr>
              <a:t>An active and flexible management </a:t>
            </a:r>
            <a:r>
              <a:rPr lang="en-GB" sz="1050" dirty="0">
                <a:solidFill>
                  <a:schemeClr val="tx2"/>
                </a:solidFill>
              </a:rPr>
              <a:t>based on fundamental market analysis and investment convictions </a:t>
            </a:r>
          </a:p>
          <a:p>
            <a:pPr lvl="1" algn="l" rtl="0">
              <a:buClr>
                <a:srgbClr val="002060"/>
              </a:buClr>
              <a:buFont typeface="Wingdings" panose="05000000000000000000" pitchFamily="2" charset="2"/>
              <a:buChar char="§"/>
            </a:pPr>
            <a:endParaRPr lang="en-GB" sz="1050" dirty="0">
              <a:solidFill>
                <a:schemeClr val="tx2"/>
              </a:solidFill>
            </a:endParaRPr>
          </a:p>
        </p:txBody>
      </p:sp>
      <p:sp>
        <p:nvSpPr>
          <p:cNvPr id="46" name="Rectangle 45"/>
          <p:cNvSpPr/>
          <p:nvPr/>
        </p:nvSpPr>
        <p:spPr>
          <a:xfrm>
            <a:off x="482619" y="3206532"/>
            <a:ext cx="4035194" cy="351000"/>
          </a:xfrm>
          <a:prstGeom prst="rect">
            <a:avLst/>
          </a:prstGeom>
          <a:solidFill>
            <a:srgbClr val="0073A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1125" b="1" dirty="0">
                <a:solidFill>
                  <a:schemeClr val="bg1"/>
                </a:solidFill>
              </a:rPr>
              <a:t>Availability</a:t>
            </a:r>
          </a:p>
        </p:txBody>
      </p:sp>
      <p:sp>
        <p:nvSpPr>
          <p:cNvPr id="47" name="Espace réservé du contenu 1"/>
          <p:cNvSpPr txBox="1">
            <a:spLocks/>
          </p:cNvSpPr>
          <p:nvPr/>
        </p:nvSpPr>
        <p:spPr>
          <a:xfrm>
            <a:off x="562645" y="3686343"/>
            <a:ext cx="3482558" cy="227513"/>
          </a:xfrm>
          <a:prstGeom prst="rect">
            <a:avLst/>
          </a:prstGeom>
        </p:spPr>
        <p:txBody>
          <a:bodyPr vert="horz" lIns="0" tIns="0" rIns="0" bIns="0" rtlCol="0">
            <a:noAutofit/>
          </a:bodyPr>
          <a:lstStyle>
            <a:lvl1pPr marL="0" indent="0" algn="l" defTabSz="914400" rtl="0" eaLnBrk="1" latinLnBrk="0" hangingPunct="1">
              <a:spcBef>
                <a:spcPct val="20000"/>
              </a:spcBef>
              <a:buClr>
                <a:schemeClr val="accent3"/>
              </a:buClr>
              <a:buSzPct val="25000"/>
              <a:buFont typeface="Arial" pitchFamily="34" charset="0"/>
              <a:buChar char=" "/>
              <a:defRPr sz="1600" kern="1200">
                <a:solidFill>
                  <a:schemeClr val="tx1"/>
                </a:solidFill>
                <a:latin typeface="+mn-lt"/>
                <a:ea typeface="+mn-ea"/>
                <a:cs typeface="+mn-cs"/>
              </a:defRPr>
            </a:lvl1pPr>
            <a:lvl2pPr marL="265113" indent="-265113" algn="l" defTabSz="914400" rtl="0" eaLnBrk="1" latinLnBrk="0" hangingPunct="1">
              <a:spcBef>
                <a:spcPct val="20000"/>
              </a:spcBef>
              <a:buClr>
                <a:schemeClr val="accent3"/>
              </a:buClr>
              <a:buFont typeface="Wingdings" pitchFamily="2" charset="2"/>
              <a:buChar char="n"/>
              <a:defRPr sz="1600" kern="1200">
                <a:solidFill>
                  <a:schemeClr val="tx1"/>
                </a:solidFill>
                <a:latin typeface="+mn-lt"/>
                <a:ea typeface="+mn-ea"/>
                <a:cs typeface="+mn-cs"/>
              </a:defRPr>
            </a:lvl2pPr>
            <a:lvl3pPr marL="539750" indent="-274638"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3pPr>
            <a:lvl4pPr marL="539750" indent="-92075" algn="l" defTabSz="914400" rtl="0" eaLnBrk="1" latinLnBrk="0" hangingPunct="1">
              <a:spcBef>
                <a:spcPct val="20000"/>
              </a:spcBef>
              <a:buSzPct val="25000"/>
              <a:buFont typeface="Arial" pitchFamily="34" charset="0"/>
              <a:buChar char=" "/>
              <a:defRPr sz="1200" kern="1200">
                <a:solidFill>
                  <a:schemeClr val="tx1"/>
                </a:solidFill>
                <a:latin typeface="+mn-lt"/>
                <a:ea typeface="+mn-ea"/>
                <a:cs typeface="+mn-cs"/>
              </a:defRPr>
            </a:lvl4pPr>
            <a:lvl5pPr marL="804863" indent="0" algn="l" defTabSz="914400" rtl="0" eaLnBrk="1" latinLnBrk="0" hangingPunct="1">
              <a:spcBef>
                <a:spcPct val="20000"/>
              </a:spcBef>
              <a:buSzPct val="25000"/>
              <a:buFont typeface="Arial" pitchFamily="34" charset="0"/>
              <a:buChar char=" "/>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01229" lvl="1" indent="-133350">
              <a:spcBef>
                <a:spcPts val="375"/>
              </a:spcBef>
              <a:buClr>
                <a:schemeClr val="accent2"/>
              </a:buClr>
              <a:buFont typeface="CambriaMath" charset="0"/>
              <a:buChar char="⎯"/>
            </a:pPr>
            <a:r>
              <a:rPr lang="en-GB" sz="1050" dirty="0">
                <a:solidFill>
                  <a:schemeClr val="tx2"/>
                </a:solidFill>
              </a:rPr>
              <a:t>Savings </a:t>
            </a:r>
            <a:r>
              <a:rPr lang="en-GB" sz="1050" b="1" dirty="0">
                <a:solidFill>
                  <a:schemeClr val="tx2"/>
                </a:solidFill>
              </a:rPr>
              <a:t>available at all times</a:t>
            </a:r>
          </a:p>
        </p:txBody>
      </p:sp>
      <p:sp>
        <p:nvSpPr>
          <p:cNvPr id="49" name="Rectangle 48"/>
          <p:cNvSpPr/>
          <p:nvPr/>
        </p:nvSpPr>
        <p:spPr>
          <a:xfrm>
            <a:off x="4624692" y="3206532"/>
            <a:ext cx="4090346" cy="351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1125" b="1" dirty="0">
                <a:solidFill>
                  <a:schemeClr val="bg1"/>
                </a:solidFill>
              </a:rPr>
              <a:t>Simplicity</a:t>
            </a:r>
          </a:p>
        </p:txBody>
      </p:sp>
      <p:sp>
        <p:nvSpPr>
          <p:cNvPr id="51" name="Espace réservé du contenu 1"/>
          <p:cNvSpPr txBox="1">
            <a:spLocks/>
          </p:cNvSpPr>
          <p:nvPr/>
        </p:nvSpPr>
        <p:spPr>
          <a:xfrm>
            <a:off x="4639805" y="3674796"/>
            <a:ext cx="3903208" cy="227513"/>
          </a:xfrm>
          <a:prstGeom prst="rect">
            <a:avLst/>
          </a:prstGeom>
        </p:spPr>
        <p:txBody>
          <a:bodyPr vert="horz" lIns="0" tIns="0" rIns="0" bIns="0" rtlCol="0">
            <a:noAutofit/>
          </a:bodyPr>
          <a:lstStyle>
            <a:lvl1pPr marL="0" indent="0" algn="l" defTabSz="914400" rtl="0" eaLnBrk="1" latinLnBrk="0" hangingPunct="1">
              <a:spcBef>
                <a:spcPct val="20000"/>
              </a:spcBef>
              <a:buClr>
                <a:schemeClr val="accent3"/>
              </a:buClr>
              <a:buSzPct val="25000"/>
              <a:buFont typeface="Arial" pitchFamily="34" charset="0"/>
              <a:buChar char=" "/>
              <a:defRPr sz="1600" kern="1200">
                <a:solidFill>
                  <a:schemeClr val="tx1"/>
                </a:solidFill>
                <a:latin typeface="+mn-lt"/>
                <a:ea typeface="+mn-ea"/>
                <a:cs typeface="+mn-cs"/>
              </a:defRPr>
            </a:lvl1pPr>
            <a:lvl2pPr marL="265113" indent="-265113" algn="l" defTabSz="914400" rtl="0" eaLnBrk="1" latinLnBrk="0" hangingPunct="1">
              <a:spcBef>
                <a:spcPct val="20000"/>
              </a:spcBef>
              <a:buClr>
                <a:schemeClr val="accent3"/>
              </a:buClr>
              <a:buFont typeface="Wingdings" pitchFamily="2" charset="2"/>
              <a:buChar char="n"/>
              <a:defRPr sz="1600" kern="1200">
                <a:solidFill>
                  <a:schemeClr val="tx1"/>
                </a:solidFill>
                <a:latin typeface="+mn-lt"/>
                <a:ea typeface="+mn-ea"/>
                <a:cs typeface="+mn-cs"/>
              </a:defRPr>
            </a:lvl2pPr>
            <a:lvl3pPr marL="539750" indent="-274638"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3pPr>
            <a:lvl4pPr marL="539750" indent="-92075" algn="l" defTabSz="914400" rtl="0" eaLnBrk="1" latinLnBrk="0" hangingPunct="1">
              <a:spcBef>
                <a:spcPct val="20000"/>
              </a:spcBef>
              <a:buSzPct val="25000"/>
              <a:buFont typeface="Arial" pitchFamily="34" charset="0"/>
              <a:buChar char=" "/>
              <a:defRPr sz="1200" kern="1200">
                <a:solidFill>
                  <a:schemeClr val="tx1"/>
                </a:solidFill>
                <a:latin typeface="+mn-lt"/>
                <a:ea typeface="+mn-ea"/>
                <a:cs typeface="+mn-cs"/>
              </a:defRPr>
            </a:lvl4pPr>
            <a:lvl5pPr marL="804863" indent="0" algn="l" defTabSz="914400" rtl="0" eaLnBrk="1" latinLnBrk="0" hangingPunct="1">
              <a:spcBef>
                <a:spcPct val="20000"/>
              </a:spcBef>
              <a:buSzPct val="25000"/>
              <a:buFont typeface="Arial" pitchFamily="34" charset="0"/>
              <a:buChar char=" "/>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01229" lvl="1" indent="-133350">
              <a:spcBef>
                <a:spcPts val="375"/>
              </a:spcBef>
              <a:buClr>
                <a:schemeClr val="accent2"/>
              </a:buClr>
              <a:buFont typeface="CambriaMath" charset="0"/>
              <a:buChar char="⎯"/>
            </a:pPr>
            <a:r>
              <a:rPr lang="en-GB" sz="1050" dirty="0">
                <a:solidFill>
                  <a:schemeClr val="tx2"/>
                </a:solidFill>
              </a:rPr>
              <a:t>We seek to provide investors with an </a:t>
            </a:r>
            <a:r>
              <a:rPr lang="en-GB" sz="1050" b="1" dirty="0">
                <a:solidFill>
                  <a:schemeClr val="tx2"/>
                </a:solidFill>
              </a:rPr>
              <a:t>understandable message</a:t>
            </a:r>
            <a:endParaRPr lang="en-GB" sz="1050" strike="sngStrike" dirty="0">
              <a:solidFill>
                <a:schemeClr val="tx2"/>
              </a:solidFill>
            </a:endParaRPr>
          </a:p>
        </p:txBody>
      </p:sp>
      <p:pic>
        <p:nvPicPr>
          <p:cNvPr id="31" name="Imag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219" y="1369217"/>
            <a:ext cx="268121" cy="404244"/>
          </a:xfrm>
          <a:prstGeom prst="rect">
            <a:avLst/>
          </a:prstGeom>
        </p:spPr>
      </p:pic>
      <p:pic>
        <p:nvPicPr>
          <p:cNvPr id="32" name="Imag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5176" y="1421945"/>
            <a:ext cx="198176" cy="298788"/>
          </a:xfrm>
          <a:prstGeom prst="rect">
            <a:avLst/>
          </a:prstGeom>
        </p:spPr>
      </p:pic>
      <p:pic>
        <p:nvPicPr>
          <p:cNvPr id="6" name="Imag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5251" y="3227609"/>
            <a:ext cx="299236" cy="299236"/>
          </a:xfrm>
          <a:prstGeom prst="rect">
            <a:avLst/>
          </a:prstGeom>
        </p:spPr>
      </p:pic>
      <p:pic>
        <p:nvPicPr>
          <p:cNvPr id="8" name="Imag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9055" y="3266400"/>
            <a:ext cx="243000" cy="243000"/>
          </a:xfrm>
          <a:prstGeom prst="rect">
            <a:avLst/>
          </a:prstGeom>
        </p:spPr>
      </p:pic>
      <p:sp>
        <p:nvSpPr>
          <p:cNvPr id="26" name="Espace réservé du contenu 1">
            <a:extLst>
              <a:ext uri="{FF2B5EF4-FFF2-40B4-BE49-F238E27FC236}">
                <a16:creationId xmlns:a16="http://schemas.microsoft.com/office/drawing/2014/main" id="{97E5CF6F-E3E6-40F5-8F16-F8148D192A2F}"/>
              </a:ext>
            </a:extLst>
          </p:cNvPr>
          <p:cNvSpPr txBox="1">
            <a:spLocks/>
          </p:cNvSpPr>
          <p:nvPr/>
        </p:nvSpPr>
        <p:spPr>
          <a:xfrm>
            <a:off x="4647974" y="1889498"/>
            <a:ext cx="3893956" cy="1130089"/>
          </a:xfrm>
          <a:prstGeom prst="rect">
            <a:avLst/>
          </a:prstGeom>
        </p:spPr>
        <p:txBody>
          <a:bodyPr vert="horz" lIns="0" tIns="0" rIns="0" bIns="0" rtlCol="0">
            <a:noAutofit/>
          </a:bodyPr>
          <a:lstStyle>
            <a:lvl1pPr marL="0" indent="0" algn="l" defTabSz="914400" rtl="0" eaLnBrk="1" latinLnBrk="0" hangingPunct="1">
              <a:spcBef>
                <a:spcPct val="20000"/>
              </a:spcBef>
              <a:buClr>
                <a:schemeClr val="accent3"/>
              </a:buClr>
              <a:buSzPct val="25000"/>
              <a:buFont typeface="Arial" pitchFamily="34" charset="0"/>
              <a:buChar char=" "/>
              <a:defRPr sz="1600" kern="1200">
                <a:solidFill>
                  <a:schemeClr val="tx1"/>
                </a:solidFill>
                <a:latin typeface="+mn-lt"/>
                <a:ea typeface="+mn-ea"/>
                <a:cs typeface="+mn-cs"/>
              </a:defRPr>
            </a:lvl1pPr>
            <a:lvl2pPr marL="265113" indent="-265113" algn="l" defTabSz="914400" rtl="0" eaLnBrk="1" latinLnBrk="0" hangingPunct="1">
              <a:spcBef>
                <a:spcPct val="20000"/>
              </a:spcBef>
              <a:buClr>
                <a:schemeClr val="accent3"/>
              </a:buClr>
              <a:buFont typeface="Wingdings" pitchFamily="2" charset="2"/>
              <a:buChar char="n"/>
              <a:defRPr sz="1600" kern="1200">
                <a:solidFill>
                  <a:schemeClr val="tx1"/>
                </a:solidFill>
                <a:latin typeface="+mn-lt"/>
                <a:ea typeface="+mn-ea"/>
                <a:cs typeface="+mn-cs"/>
              </a:defRPr>
            </a:lvl2pPr>
            <a:lvl3pPr marL="539750" indent="-274638"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3pPr>
            <a:lvl4pPr marL="539750" indent="-92075" algn="l" defTabSz="914400" rtl="0" eaLnBrk="1" latinLnBrk="0" hangingPunct="1">
              <a:spcBef>
                <a:spcPct val="20000"/>
              </a:spcBef>
              <a:buSzPct val="25000"/>
              <a:buFont typeface="Arial" pitchFamily="34" charset="0"/>
              <a:buChar char=" "/>
              <a:defRPr sz="1200" kern="1200">
                <a:solidFill>
                  <a:schemeClr val="tx1"/>
                </a:solidFill>
                <a:latin typeface="+mn-lt"/>
                <a:ea typeface="+mn-ea"/>
                <a:cs typeface="+mn-cs"/>
              </a:defRPr>
            </a:lvl4pPr>
            <a:lvl5pPr marL="804863" indent="0" algn="l" defTabSz="914400" rtl="0" eaLnBrk="1" latinLnBrk="0" hangingPunct="1">
              <a:spcBef>
                <a:spcPct val="20000"/>
              </a:spcBef>
              <a:buSzPct val="25000"/>
              <a:buFont typeface="Arial" pitchFamily="34" charset="0"/>
              <a:buChar char=" "/>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01229" lvl="1" indent="-133350">
              <a:spcBef>
                <a:spcPts val="375"/>
              </a:spcBef>
              <a:buClr>
                <a:schemeClr val="accent2"/>
              </a:buClr>
              <a:buFont typeface="CambriaMath" charset="0"/>
              <a:buChar char="⎯"/>
            </a:pPr>
            <a:r>
              <a:rPr lang="en-GB" sz="1050" dirty="0">
                <a:solidFill>
                  <a:schemeClr val="tx2"/>
                </a:solidFill>
              </a:rPr>
              <a:t>A protection equal to </a:t>
            </a:r>
            <a:r>
              <a:rPr lang="en-GB" sz="1050" b="1" dirty="0">
                <a:solidFill>
                  <a:schemeClr val="tx2"/>
                </a:solidFill>
              </a:rPr>
              <a:t>90% of the highest net asset value recorded since the last business day of the preceding month of April </a:t>
            </a:r>
            <a:r>
              <a:rPr lang="en-GB" sz="1050" dirty="0">
                <a:solidFill>
                  <a:schemeClr val="tx2"/>
                </a:solidFill>
              </a:rPr>
              <a:t>(annual reset)</a:t>
            </a:r>
          </a:p>
          <a:p>
            <a:pPr marL="301229" lvl="1" indent="-133350">
              <a:spcBef>
                <a:spcPts val="375"/>
              </a:spcBef>
              <a:buClr>
                <a:schemeClr val="accent2"/>
              </a:buClr>
              <a:buFont typeface="CambriaMath" charset="0"/>
              <a:buChar char="⎯"/>
            </a:pPr>
            <a:r>
              <a:rPr lang="en-GB" sz="1050" b="1" dirty="0">
                <a:solidFill>
                  <a:schemeClr val="tx2"/>
                </a:solidFill>
              </a:rPr>
              <a:t>A formal guarantee </a:t>
            </a:r>
            <a:r>
              <a:rPr lang="en-GB" sz="1050" dirty="0">
                <a:solidFill>
                  <a:schemeClr val="tx2"/>
                </a:solidFill>
              </a:rPr>
              <a:t>granted by the Guarantor (A+ Fitch Ratings)</a:t>
            </a:r>
          </a:p>
          <a:p>
            <a:pPr marL="301229" lvl="1" indent="-133350">
              <a:spcBef>
                <a:spcPts val="375"/>
              </a:spcBef>
              <a:buClr>
                <a:schemeClr val="accent2"/>
              </a:buClr>
              <a:buFont typeface="CambriaMath" charset="0"/>
              <a:buChar char="⎯"/>
            </a:pPr>
            <a:r>
              <a:rPr lang="en-GB" sz="1050" dirty="0">
                <a:solidFill>
                  <a:schemeClr val="tx2"/>
                </a:solidFill>
              </a:rPr>
              <a:t>Risk Profile : </a:t>
            </a:r>
            <a:r>
              <a:rPr lang="en-GB" sz="1050" b="1" dirty="0">
                <a:solidFill>
                  <a:schemeClr val="tx2"/>
                </a:solidFill>
              </a:rPr>
              <a:t>SRI 3</a:t>
            </a:r>
            <a:r>
              <a:rPr lang="en-GB" sz="1050" dirty="0">
                <a:solidFill>
                  <a:schemeClr val="tx2"/>
                </a:solidFill>
              </a:rPr>
              <a:t> </a:t>
            </a:r>
          </a:p>
          <a:p>
            <a:pPr lvl="1" algn="l" rtl="0">
              <a:buClr>
                <a:srgbClr val="002060"/>
              </a:buClr>
              <a:buFont typeface="Wingdings" panose="05000000000000000000" pitchFamily="2" charset="2"/>
              <a:buChar char="§"/>
            </a:pPr>
            <a:endParaRPr lang="en-GB" sz="1050" dirty="0">
              <a:solidFill>
                <a:schemeClr val="tx2"/>
              </a:solidFill>
            </a:endParaRPr>
          </a:p>
        </p:txBody>
      </p:sp>
    </p:spTree>
    <p:extLst>
      <p:ext uri="{BB962C8B-B14F-4D97-AF65-F5344CB8AC3E}">
        <p14:creationId xmlns:p14="http://schemas.microsoft.com/office/powerpoint/2010/main" val="3858944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UID" val="12028"/>
</p:tagLst>
</file>

<file path=ppt/theme/theme1.xml><?xml version="1.0" encoding="utf-8"?>
<a:theme xmlns:a="http://schemas.openxmlformats.org/drawingml/2006/main" name="ThemeAmundi">
  <a:themeElements>
    <a:clrScheme name="Amundi-theme_092020">
      <a:dk1>
        <a:srgbClr val="003C64"/>
      </a:dk1>
      <a:lt1>
        <a:srgbClr val="FFFFFF"/>
      </a:lt1>
      <a:dk2>
        <a:srgbClr val="646464"/>
      </a:dk2>
      <a:lt2>
        <a:srgbClr val="E7E6E6"/>
      </a:lt2>
      <a:accent1>
        <a:srgbClr val="009EE0"/>
      </a:accent1>
      <a:accent2>
        <a:srgbClr val="004F9F"/>
      </a:accent2>
      <a:accent3>
        <a:srgbClr val="38B2B6"/>
      </a:accent3>
      <a:accent4>
        <a:srgbClr val="E6325E"/>
      </a:accent4>
      <a:accent5>
        <a:srgbClr val="F07D00"/>
      </a:accent5>
      <a:accent6>
        <a:srgbClr val="C19134"/>
      </a:accent6>
      <a:hlink>
        <a:srgbClr val="00C2F0"/>
      </a:hlink>
      <a:folHlink>
        <a:srgbClr val="4571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N_16-9_Business_Line.pptx" id="{9E8672BF-3683-442A-8518-A2B4176A6ED1}" vid="{39A12D80-DF91-458B-A4DA-B091BAD7FB87}"/>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7183</Words>
  <Application>Microsoft Office PowerPoint</Application>
  <PresentationFormat>On-screen Show (16:9)</PresentationFormat>
  <Paragraphs>486</Paragraphs>
  <Slides>29</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CambriaMath</vt:lpstr>
      <vt:lpstr>LucidaGrande-Bold</vt:lpstr>
      <vt:lpstr>Noto Sans Med</vt:lpstr>
      <vt:lpstr>PI Minion Office</vt:lpstr>
      <vt:lpstr>Arial</vt:lpstr>
      <vt:lpstr>Calibri</vt:lpstr>
      <vt:lpstr>Noto Sans</vt:lpstr>
      <vt:lpstr>Wingdings</vt:lpstr>
      <vt:lpstr>Wingdings 2</vt:lpstr>
      <vt:lpstr>ThemeAmundi</vt:lpstr>
      <vt:lpstr>Amundi Funds Protect 90</vt:lpstr>
      <vt:lpstr>Amundi Funds Protect 90</vt:lpstr>
      <vt:lpstr>Contents</vt:lpstr>
      <vt:lpstr>In a complex and uncertain environment</vt:lpstr>
      <vt:lpstr>A new generation of protected investment</vt:lpstr>
      <vt:lpstr>Contents</vt:lpstr>
      <vt:lpstr>SFDR // Everything you need to know</vt:lpstr>
      <vt:lpstr>CORE esg // This Fund is classified SFDR Article 8 </vt:lpstr>
      <vt:lpstr>The key points of Amundi Funds Protect 90</vt:lpstr>
      <vt:lpstr>Search for performance</vt:lpstr>
      <vt:lpstr>Partial and permanent capital protection¹</vt:lpstr>
      <vt:lpstr>The sub-fund’s behaviour depending on the markets</vt:lpstr>
      <vt:lpstr>Contents</vt:lpstr>
      <vt:lpstr>A strategy which brings together the expertise of two well-established and experienced teams</vt:lpstr>
      <vt:lpstr>An experienced and stable management team</vt:lpstr>
      <vt:lpstr>A successful worldwide distribution of the strategy</vt:lpstr>
      <vt:lpstr>Key Points</vt:lpstr>
      <vt:lpstr>Contents</vt:lpstr>
      <vt:lpstr>Amundi Funds Protect 90 - Share Class A2 EUR (C) - Performance</vt:lpstr>
      <vt:lpstr>Key figures - asset allocation¹</vt:lpstr>
      <vt:lpstr>Amundi Funds Protect 90</vt:lpstr>
      <vt:lpstr>Amundi Funds Protect 90 </vt:lpstr>
      <vt:lpstr>Amundi Funds Protect 90</vt:lpstr>
      <vt:lpstr>Amundi Funds Protect 90 </vt:lpstr>
      <vt:lpstr>Amundi Funds Protect 90</vt:lpstr>
      <vt:lpstr>Important Information 1/4</vt:lpstr>
      <vt:lpstr>Important Information 2/4</vt:lpstr>
      <vt:lpstr>Important Information 3/4</vt:lpstr>
      <vt:lpstr>Important Information 4/4</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De Malherbe Isabelle (AMUNDI)</dc:creator>
  <cp:keywords/>
  <dc:description/>
  <cp:lastModifiedBy>De Malherbe Isabelle (AMUNDI)</cp:lastModifiedBy>
  <cp:revision>23</cp:revision>
  <cp:lastPrinted>2017-06-09T17:47:41Z</cp:lastPrinted>
  <dcterms:created xsi:type="dcterms:W3CDTF">2024-07-17T14:04:33Z</dcterms:created>
  <dcterms:modified xsi:type="dcterms:W3CDTF">2024-09-04T15:28:01Z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-996942719</vt:i4>
  </property>
  <property fmtid="{D5CDD505-2E9C-101B-9397-08002B2CF9AE}" pid="3" name="_NewReviewCycle">
    <vt:lpwstr/>
  </property>
  <property fmtid="{D5CDD505-2E9C-101B-9397-08002B2CF9AE}" pid="4" name="_EmailSubject">
    <vt:lpwstr>template powerpoint PARA EN</vt:lpwstr>
  </property>
  <property fmtid="{D5CDD505-2E9C-101B-9397-08002B2CF9AE}" pid="5" name="_AuthorEmail">
    <vt:lpwstr>sylvie.allain@amundi.com</vt:lpwstr>
  </property>
  <property fmtid="{D5CDD505-2E9C-101B-9397-08002B2CF9AE}" pid="6" name="_AuthorEmailDisplayName">
    <vt:lpwstr>Allain Sylvie (AMUNDI)</vt:lpwstr>
  </property>
  <property fmtid="{D5CDD505-2E9C-101B-9397-08002B2CF9AE}" pid="7" name="MSIP_Label_6ac45191-74e4-40a9-a4c5-ab5c9391e33a_Enabled">
    <vt:lpwstr>true</vt:lpwstr>
  </property>
  <property fmtid="{D5CDD505-2E9C-101B-9397-08002B2CF9AE}" pid="8" name="MSIP_Label_6ac45191-74e4-40a9-a4c5-ab5c9391e33a_SetDate">
    <vt:lpwstr>2023-04-06T16:01:28Z</vt:lpwstr>
  </property>
  <property fmtid="{D5CDD505-2E9C-101B-9397-08002B2CF9AE}" pid="9" name="MSIP_Label_6ac45191-74e4-40a9-a4c5-ab5c9391e33a_Method">
    <vt:lpwstr>Standard</vt:lpwstr>
  </property>
  <property fmtid="{D5CDD505-2E9C-101B-9397-08002B2CF9AE}" pid="10" name="MSIP_Label_6ac45191-74e4-40a9-a4c5-ab5c9391e33a_Name">
    <vt:lpwstr>Internal Data</vt:lpwstr>
  </property>
  <property fmtid="{D5CDD505-2E9C-101B-9397-08002B2CF9AE}" pid="11" name="MSIP_Label_6ac45191-74e4-40a9-a4c5-ab5c9391e33a_SiteId">
    <vt:lpwstr>a5c34232-eadc-4609-bff3-dd6fcdae3fe2</vt:lpwstr>
  </property>
  <property fmtid="{D5CDD505-2E9C-101B-9397-08002B2CF9AE}" pid="12" name="MSIP_Label_6ac45191-74e4-40a9-a4c5-ab5c9391e33a_ActionId">
    <vt:lpwstr>da6939bd-0ed1-46fc-b429-e412eb79254c</vt:lpwstr>
  </property>
  <property fmtid="{D5CDD505-2E9C-101B-9397-08002B2CF9AE}" pid="13" name="MSIP_Label_6ac45191-74e4-40a9-a4c5-ab5c9391e33a_ContentBits">
    <vt:lpwstr>0</vt:lpwstr>
  </property>
</Properties>
</file>