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1"/>
  </p:sldMasterIdLst>
  <p:notesMasterIdLst>
    <p:notesMasterId r:id="rId40"/>
  </p:notesMasterIdLst>
  <p:sldIdLst>
    <p:sldId id="326" r:id="rId12"/>
    <p:sldId id="2703" r:id="rId13"/>
    <p:sldId id="2822" r:id="rId14"/>
    <p:sldId id="2903" r:id="rId15"/>
    <p:sldId id="2889" r:id="rId16"/>
    <p:sldId id="2846" r:id="rId17"/>
    <p:sldId id="2900" r:id="rId18"/>
    <p:sldId id="330" r:id="rId19"/>
    <p:sldId id="2818" r:id="rId20"/>
    <p:sldId id="2899" r:id="rId21"/>
    <p:sldId id="2865" r:id="rId22"/>
    <p:sldId id="2891" r:id="rId23"/>
    <p:sldId id="2892" r:id="rId24"/>
    <p:sldId id="2902" r:id="rId25"/>
    <p:sldId id="2873" r:id="rId26"/>
    <p:sldId id="2894" r:id="rId27"/>
    <p:sldId id="2895" r:id="rId28"/>
    <p:sldId id="2879" r:id="rId29"/>
    <p:sldId id="2874" r:id="rId30"/>
    <p:sldId id="2876" r:id="rId31"/>
    <p:sldId id="2878" r:id="rId32"/>
    <p:sldId id="2882" r:id="rId33"/>
    <p:sldId id="2896" r:id="rId34"/>
    <p:sldId id="2888" r:id="rId35"/>
    <p:sldId id="2897" r:id="rId36"/>
    <p:sldId id="2848" r:id="rId37"/>
    <p:sldId id="2849" r:id="rId38"/>
    <p:sldId id="2850" r:id="rId39"/>
  </p:sldIdLst>
  <p:sldSz cx="9144000" cy="5143500" type="screen16x9"/>
  <p:notesSz cx="6858000" cy="9144000"/>
  <p:custDataLst>
    <p:custData r:id="rId1"/>
    <p:custData r:id="rId9"/>
    <p:custData r:id="rId3"/>
    <p:custData r:id="rId6"/>
    <p:custData r:id="rId7"/>
    <p:custData r:id="rId5"/>
    <p:custData r:id="rId2"/>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2" userDrawn="1">
          <p15:clr>
            <a:srgbClr val="A4A3A4"/>
          </p15:clr>
        </p15:guide>
        <p15:guide id="2" orient="horz" pos="2210" userDrawn="1">
          <p15:clr>
            <a:srgbClr val="A4A3A4"/>
          </p15:clr>
        </p15:guide>
        <p15:guide id="4" pos="4944" userDrawn="1">
          <p15:clr>
            <a:srgbClr val="A4A3A4"/>
          </p15:clr>
        </p15:guide>
        <p15:guide id="5" pos="4150" userDrawn="1">
          <p15:clr>
            <a:srgbClr val="A4A3A4"/>
          </p15:clr>
        </p15:guide>
        <p15:guide id="6" orient="horz" pos="214" userDrawn="1">
          <p15:clr>
            <a:srgbClr val="A4A3A4"/>
          </p15:clr>
        </p15:guide>
        <p15:guide id="7" orient="horz" pos="1529" userDrawn="1">
          <p15:clr>
            <a:srgbClr val="A4A3A4"/>
          </p15:clr>
        </p15:guide>
        <p15:guide id="8" pos="2812" userDrawn="1">
          <p15:clr>
            <a:srgbClr val="A4A3A4"/>
          </p15:clr>
        </p15:guide>
        <p15:guide id="9" pos="4263" userDrawn="1">
          <p15:clr>
            <a:srgbClr val="A4A3A4"/>
          </p15:clr>
        </p15:guide>
        <p15:guide id="10" pos="1542" userDrawn="1">
          <p15:clr>
            <a:srgbClr val="A4A3A4"/>
          </p15:clr>
        </p15:guide>
        <p15:guide id="11" orient="horz" pos="1915" userDrawn="1">
          <p15:clr>
            <a:srgbClr val="A4A3A4"/>
          </p15:clr>
        </p15:guide>
        <p15:guide id="12" orient="horz" pos="889" userDrawn="1">
          <p15:clr>
            <a:srgbClr val="A4A3A4"/>
          </p15:clr>
        </p15:guide>
        <p15:guide id="13" orient="horz" pos="2346" userDrawn="1">
          <p15:clr>
            <a:srgbClr val="A4A3A4"/>
          </p15:clr>
        </p15:guide>
        <p15:guide id="14" pos="1973" userDrawn="1">
          <p15:clr>
            <a:srgbClr val="A4A3A4"/>
          </p15:clr>
        </p15:guide>
        <p15:guide id="15" pos="3742" userDrawn="1">
          <p15:clr>
            <a:srgbClr val="A4A3A4"/>
          </p15:clr>
        </p15:guide>
        <p15:guide id="17" pos="2948" userDrawn="1">
          <p15:clr>
            <a:srgbClr val="A4A3A4"/>
          </p15:clr>
        </p15:guide>
        <p15:guide id="18" orient="horz" pos="962" userDrawn="1">
          <p15:clr>
            <a:srgbClr val="A4A3A4"/>
          </p15:clr>
        </p15:guide>
        <p15:guide id="20" pos="4675" userDrawn="1">
          <p15:clr>
            <a:srgbClr val="A4A3A4"/>
          </p15:clr>
        </p15:guide>
        <p15:guide id="21" pos="3152" userDrawn="1">
          <p15:clr>
            <a:srgbClr val="A4A3A4"/>
          </p15:clr>
        </p15:guide>
        <p15:guide id="22" pos="2358" userDrawn="1">
          <p15:clr>
            <a:srgbClr val="A4A3A4"/>
          </p15:clr>
        </p15:guide>
        <p15:guide id="23" orient="horz" pos="225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D011AC-9127-DB5C-FF8D-FF33F6EC3FA8}" name="Yafasova Alina (AMUNDI.IRL)" initials="AY" userId="S::alina.yafasova@amundi.com::1fbf3538-f3d4-42d3-ab1c-ecf99b0b14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Sweeney Elisa (AMUNDI.IRL)" initials="ME(" lastIdx="279" clrIdx="0">
    <p:extLst>
      <p:ext uri="{19B8F6BF-5375-455C-9EA6-DF929625EA0E}">
        <p15:presenceInfo xmlns:p15="http://schemas.microsoft.com/office/powerpoint/2012/main" userId="S::Elisa.Mcsweeney@amundi.com::8cf9895e-d91d-4768-81fe-5e48a2941e64" providerId="AD"/>
      </p:ext>
    </p:extLst>
  </p:cmAuthor>
  <p:cmAuthor id="2" name="Belfiore Sonia (AMUNDI.ITA)" initials="SB" lastIdx="11" clrIdx="1">
    <p:extLst>
      <p:ext uri="{19B8F6BF-5375-455C-9EA6-DF929625EA0E}">
        <p15:presenceInfo xmlns:p15="http://schemas.microsoft.com/office/powerpoint/2012/main" userId="S::Sonia.Belfiore@amundi.com::2b2526d5-03e3-4b86-8dd6-424e4e41ff72" providerId="AD"/>
      </p:ext>
    </p:extLst>
  </p:cmAuthor>
  <p:cmAuthor id="3" name="Milev Jordan (AMUNDI.IRL)" initials="MJ(" lastIdx="31" clrIdx="2">
    <p:extLst>
      <p:ext uri="{19B8F6BF-5375-455C-9EA6-DF929625EA0E}">
        <p15:presenceInfo xmlns:p15="http://schemas.microsoft.com/office/powerpoint/2012/main" userId="S::jordan.milev@amundi.com::52e10622-2a0d-4605-bfa3-9636fefa864f" providerId="AD"/>
      </p:ext>
    </p:extLst>
  </p:cmAuthor>
  <p:cmAuthor id="4" name="Eamon Whyte" initials="EW" lastIdx="17" clrIdx="3">
    <p:extLst>
      <p:ext uri="{19B8F6BF-5375-455C-9EA6-DF929625EA0E}">
        <p15:presenceInfo xmlns:p15="http://schemas.microsoft.com/office/powerpoint/2012/main" userId="S::EamonWhyte@oliver.agency::54dd0d59-b175-4d8f-843b-3a84a0993d2c" providerId="AD"/>
      </p:ext>
    </p:extLst>
  </p:cmAuthor>
  <p:cmAuthor id="5" name="Yafasova Alina (AMUNDI.IRL)" initials="YA(" lastIdx="9" clrIdx="4">
    <p:extLst>
      <p:ext uri="{19B8F6BF-5375-455C-9EA6-DF929625EA0E}">
        <p15:presenceInfo xmlns:p15="http://schemas.microsoft.com/office/powerpoint/2012/main" userId="S::alina.yafasova@amundi.com::1fbf3538-f3d4-42d3-ab1c-ecf99b0b14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EFF"/>
    <a:srgbClr val="E5F5FC"/>
    <a:srgbClr val="D5F1F2"/>
    <a:srgbClr val="C5ECED"/>
    <a:srgbClr val="FFFFFF"/>
    <a:srgbClr val="00B6ED"/>
    <a:srgbClr val="E6F5FC"/>
    <a:srgbClr val="0073A3"/>
    <a:srgbClr val="005483"/>
    <a:srgbClr val="D3E4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41" autoAdjust="0"/>
    <p:restoredTop sz="96010" autoAdjust="0"/>
  </p:normalViewPr>
  <p:slideViewPr>
    <p:cSldViewPr snapToGrid="0" showGuides="1">
      <p:cViewPr varScale="1">
        <p:scale>
          <a:sx n="156" d="100"/>
          <a:sy n="156" d="100"/>
        </p:scale>
        <p:origin x="1248" y="101"/>
      </p:cViewPr>
      <p:guideLst>
        <p:guide pos="272"/>
        <p:guide orient="horz" pos="2210"/>
        <p:guide pos="4944"/>
        <p:guide pos="4150"/>
        <p:guide orient="horz" pos="214"/>
        <p:guide orient="horz" pos="1529"/>
        <p:guide pos="2812"/>
        <p:guide pos="4263"/>
        <p:guide pos="1542"/>
        <p:guide orient="horz" pos="1915"/>
        <p:guide orient="horz" pos="889"/>
        <p:guide orient="horz" pos="2346"/>
        <p:guide pos="1973"/>
        <p:guide pos="3742"/>
        <p:guide pos="2948"/>
        <p:guide orient="horz" pos="962"/>
        <p:guide pos="4675"/>
        <p:guide pos="3152"/>
        <p:guide pos="2358"/>
        <p:guide orient="horz" pos="2255"/>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olumes\BASES\Base\Base2\CLIENTS%20MANU\AMUNDI\30500-AmdiRetail-Serie-Pitchbooks-PPT_032025\-elements\SAISIE\4-%20Protect%2090_Design\P90%20Graphs%20pitchbook%202025%200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olumes\BASES\Base\Base2\CLIENTS%20MANU\AMUNDI\30500-AmdiRetail-Serie-Pitchbooks-PPT_032025\-elements\SAISIE\4-%20Protect%2090_Design\P90%20Graphs%20pitchbook%202025%200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olumes\BASES\Base\Base2\CLIENTS%20MANU\AMUNDI\30500-AmdiRetail-Serie-Pitchbooks-PPT_032025\-elements\SAISIE\4-%20Protect%2090_Design\P90%20Graphs%20pitchbook%202025%20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9661534289699"/>
          <c:y val="0.101083891529927"/>
          <c:w val="0.54823974811977105"/>
          <c:h val="0.78082968860195601"/>
        </c:manualLayout>
      </c:layout>
      <c:pieChart>
        <c:varyColors val="1"/>
        <c:ser>
          <c:idx val="0"/>
          <c:order val="0"/>
          <c:tx>
            <c:strRef>
              <c:f>Feuil1!$B$1</c:f>
              <c:strCache>
                <c:ptCount val="1"/>
                <c:pt idx="0">
                  <c:v>Ventes</c:v>
                </c:pt>
              </c:strCache>
            </c:strRef>
          </c:tx>
          <c:spPr>
            <a:ln>
              <a:noFill/>
            </a:ln>
          </c:spPr>
          <c:dPt>
            <c:idx val="0"/>
            <c:bubble3D val="0"/>
            <c:spPr>
              <a:solidFill>
                <a:schemeClr val="accent1"/>
              </a:solidFill>
              <a:ln w="6350" cap="flat" cmpd="sng" algn="ctr">
                <a:noFill/>
                <a:prstDash val="solid"/>
                <a:round/>
              </a:ln>
              <a:effectLst/>
            </c:spPr>
            <c:extLst>
              <c:ext xmlns:c16="http://schemas.microsoft.com/office/drawing/2014/chart" uri="{C3380CC4-5D6E-409C-BE32-E72D297353CC}">
                <c16:uniqueId val="{00000001-B4D0-4C48-9457-4B18F607A046}"/>
              </c:ext>
            </c:extLst>
          </c:dPt>
          <c:dPt>
            <c:idx val="1"/>
            <c:bubble3D val="0"/>
            <c:spPr>
              <a:solidFill>
                <a:srgbClr val="0073A3"/>
              </a:solidFill>
              <a:ln w="6350" cap="flat" cmpd="sng" algn="ctr">
                <a:noFill/>
                <a:prstDash val="solid"/>
                <a:round/>
              </a:ln>
              <a:effectLst/>
            </c:spPr>
            <c:extLst>
              <c:ext xmlns:c16="http://schemas.microsoft.com/office/drawing/2014/chart" uri="{C3380CC4-5D6E-409C-BE32-E72D297353CC}">
                <c16:uniqueId val="{00000003-B4D0-4C48-9457-4B18F607A046}"/>
              </c:ext>
            </c:extLst>
          </c:dPt>
          <c:dPt>
            <c:idx val="2"/>
            <c:bubble3D val="0"/>
            <c:spPr>
              <a:solidFill>
                <a:schemeClr val="accent6"/>
              </a:solidFill>
              <a:ln w="6350" cap="flat" cmpd="sng" algn="ctr">
                <a:noFill/>
                <a:prstDash val="solid"/>
                <a:round/>
              </a:ln>
              <a:effectLst/>
            </c:spPr>
            <c:extLst>
              <c:ext xmlns:c16="http://schemas.microsoft.com/office/drawing/2014/chart" uri="{C3380CC4-5D6E-409C-BE32-E72D297353CC}">
                <c16:uniqueId val="{00000005-B4D0-4C48-9457-4B18F607A046}"/>
              </c:ext>
            </c:extLst>
          </c:dPt>
          <c:dLbls>
            <c:spPr>
              <a:noFill/>
              <a:ln>
                <a:noFill/>
              </a:ln>
              <a:effectLst/>
            </c:spPr>
            <c:txPr>
              <a:bodyPr rot="0" spcFirstLastPara="1" vertOverflow="ellipsis" vert="horz" wrap="square" anchor="ctr" anchorCtr="1"/>
              <a:lstStyle/>
              <a:p>
                <a:pPr rtl="0">
                  <a:defRPr sz="700" b="0"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dLblPos val="inEnd"/>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Feuil1!$A$2:$A$4</c:f>
              <c:strCache>
                <c:ptCount val="3"/>
                <c:pt idx="0">
                  <c:v>Actions</c:v>
                </c:pt>
                <c:pt idx="1">
                  <c:v>Obligations</c:v>
                </c:pt>
                <c:pt idx="2">
                  <c:v>Produits de trésorerie</c:v>
                </c:pt>
              </c:strCache>
            </c:strRef>
          </c:cat>
          <c:val>
            <c:numRef>
              <c:f>Feuil1!$B$2:$B$4</c:f>
              <c:numCache>
                <c:formatCode>0%</c:formatCode>
                <c:ptCount val="3"/>
                <c:pt idx="0">
                  <c:v>0.4</c:v>
                </c:pt>
                <c:pt idx="1">
                  <c:v>0.5</c:v>
                </c:pt>
                <c:pt idx="2">
                  <c:v>0.1</c:v>
                </c:pt>
              </c:numCache>
            </c:numRef>
          </c:val>
          <c:extLst>
            <c:ext xmlns:c16="http://schemas.microsoft.com/office/drawing/2014/chart" uri="{C3380CC4-5D6E-409C-BE32-E72D297353CC}">
              <c16:uniqueId val="{00000006-B4D0-4C48-9457-4B18F607A046}"/>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rtl="0">
        <a:defRPr sz="700" b="1">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9661534289699"/>
          <c:y val="0.101083891529927"/>
          <c:w val="0.54823974811977105"/>
          <c:h val="0.78082968860195601"/>
        </c:manualLayout>
      </c:layout>
      <c:pieChart>
        <c:varyColors val="1"/>
        <c:ser>
          <c:idx val="0"/>
          <c:order val="0"/>
          <c:tx>
            <c:strRef>
              <c:f>Feuil1!$B$1</c:f>
              <c:strCache>
                <c:ptCount val="1"/>
                <c:pt idx="0">
                  <c:v>Ventes</c:v>
                </c:pt>
              </c:strCache>
            </c:strRef>
          </c:tx>
          <c:spPr>
            <a:ln>
              <a:noFill/>
            </a:ln>
          </c:spPr>
          <c:dPt>
            <c:idx val="0"/>
            <c:bubble3D val="0"/>
            <c:spPr>
              <a:solidFill>
                <a:schemeClr val="accent1"/>
              </a:solidFill>
              <a:ln w="6350" cap="flat" cmpd="sng" algn="ctr">
                <a:noFill/>
                <a:prstDash val="solid"/>
                <a:round/>
              </a:ln>
              <a:effectLst/>
            </c:spPr>
            <c:extLst>
              <c:ext xmlns:c16="http://schemas.microsoft.com/office/drawing/2014/chart" uri="{C3380CC4-5D6E-409C-BE32-E72D297353CC}">
                <c16:uniqueId val="{00000001-5611-0742-A8E3-620C0CA75E7D}"/>
              </c:ext>
            </c:extLst>
          </c:dPt>
          <c:dPt>
            <c:idx val="1"/>
            <c:bubble3D val="0"/>
            <c:spPr>
              <a:solidFill>
                <a:srgbClr val="0073A3"/>
              </a:solidFill>
              <a:ln w="6350" cap="flat" cmpd="sng" algn="ctr">
                <a:noFill/>
                <a:prstDash val="solid"/>
                <a:round/>
              </a:ln>
              <a:effectLst/>
            </c:spPr>
            <c:extLst>
              <c:ext xmlns:c16="http://schemas.microsoft.com/office/drawing/2014/chart" uri="{C3380CC4-5D6E-409C-BE32-E72D297353CC}">
                <c16:uniqueId val="{00000003-5611-0742-A8E3-620C0CA75E7D}"/>
              </c:ext>
            </c:extLst>
          </c:dPt>
          <c:dPt>
            <c:idx val="2"/>
            <c:bubble3D val="0"/>
            <c:spPr>
              <a:solidFill>
                <a:schemeClr val="accent6"/>
              </a:solidFill>
              <a:ln w="6350" cap="flat" cmpd="sng" algn="ctr">
                <a:noFill/>
                <a:prstDash val="solid"/>
                <a:round/>
              </a:ln>
              <a:effectLst/>
            </c:spPr>
            <c:extLst>
              <c:ext xmlns:c16="http://schemas.microsoft.com/office/drawing/2014/chart" uri="{C3380CC4-5D6E-409C-BE32-E72D297353CC}">
                <c16:uniqueId val="{00000005-5611-0742-A8E3-620C0CA75E7D}"/>
              </c:ext>
            </c:extLst>
          </c:dPt>
          <c:dLbls>
            <c:dLbl>
              <c:idx val="0"/>
              <c:layout>
                <c:manualLayout>
                  <c:x val="-9.4341517744611317E-2"/>
                  <c:y val="0.12802129151277056"/>
                </c:manualLayout>
              </c:layout>
              <c:showLegendKey val="0"/>
              <c:showVal val="1"/>
              <c:showCatName val="0"/>
              <c:showSerName val="0"/>
              <c:showPercent val="0"/>
              <c:showBubbleSize val="0"/>
              <c:extLst>
                <c:ext xmlns:c15="http://schemas.microsoft.com/office/drawing/2012/chart" uri="{CE6537A1-D6FC-4f65-9D91-7224C49458BB}">
                  <c15:layout>
                    <c:manualLayout>
                      <c:w val="0.17223018937875051"/>
                      <c:h val="0.11963198113687902"/>
                    </c:manualLayout>
                  </c15:layout>
                </c:ext>
                <c:ext xmlns:c16="http://schemas.microsoft.com/office/drawing/2014/chart" uri="{C3380CC4-5D6E-409C-BE32-E72D297353CC}">
                  <c16:uniqueId val="{00000001-5611-0742-A8E3-620C0CA75E7D}"/>
                </c:ext>
              </c:extLst>
            </c:dLbl>
            <c:dLbl>
              <c:idx val="1"/>
              <c:layout>
                <c:manualLayout>
                  <c:x val="-0.14815330520393799"/>
                  <c:y val="-0.1947199111974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11-0742-A8E3-620C0CA75E7D}"/>
                </c:ext>
              </c:extLst>
            </c:dLbl>
            <c:dLbl>
              <c:idx val="2"/>
              <c:layout>
                <c:manualLayout>
                  <c:x val="0.187491912798875"/>
                  <c:y val="0.1000650213988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11-0742-A8E3-620C0CA75E7D}"/>
                </c:ext>
              </c:extLst>
            </c:dLbl>
            <c:dLbl>
              <c:idx val="3"/>
              <c:layout>
                <c:manualLayout>
                  <c:x val="6.6231012658227797E-2"/>
                  <c:y val="0.1165524193548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11-0742-A8E3-620C0CA75E7D}"/>
                </c:ext>
              </c:extLst>
            </c:dLbl>
            <c:dLbl>
              <c:idx val="4"/>
              <c:layout>
                <c:manualLayout>
                  <c:x val="3.4291842475386802E-2"/>
                  <c:y val="0.144409946236559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11-0742-A8E3-620C0CA75E7D}"/>
                </c:ext>
              </c:extLst>
            </c:dLbl>
            <c:spPr>
              <a:noFill/>
              <a:ln>
                <a:noFill/>
              </a:ln>
              <a:effectLst/>
            </c:spPr>
            <c:txPr>
              <a:bodyPr rot="0" spcFirstLastPara="1" vertOverflow="ellipsis" vert="horz" wrap="square" anchor="ctr" anchorCtr="1"/>
              <a:lstStyle/>
              <a:p>
                <a:pPr rtl="0">
                  <a:defRPr sz="700" b="0"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Feuil1!$A$2:$A$4</c:f>
              <c:strCache>
                <c:ptCount val="3"/>
                <c:pt idx="0">
                  <c:v>Actions</c:v>
                </c:pt>
                <c:pt idx="1">
                  <c:v>Obligations</c:v>
                </c:pt>
                <c:pt idx="2">
                  <c:v>Produits de trésorerie</c:v>
                </c:pt>
              </c:strCache>
            </c:strRef>
          </c:cat>
          <c:val>
            <c:numRef>
              <c:f>Feuil1!$B$2:$B$4</c:f>
              <c:numCache>
                <c:formatCode>0%</c:formatCode>
                <c:ptCount val="3"/>
                <c:pt idx="0">
                  <c:v>0.1</c:v>
                </c:pt>
                <c:pt idx="1">
                  <c:v>0.55000000000000004</c:v>
                </c:pt>
                <c:pt idx="2">
                  <c:v>0.35</c:v>
                </c:pt>
              </c:numCache>
            </c:numRef>
          </c:val>
          <c:extLst>
            <c:ext xmlns:c16="http://schemas.microsoft.com/office/drawing/2014/chart" uri="{C3380CC4-5D6E-409C-BE32-E72D297353CC}">
              <c16:uniqueId val="{00000008-5611-0742-A8E3-620C0CA75E7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rtl="0">
        <a:defRPr sz="7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10116592568783E-2"/>
          <c:y val="6.7612543692701907E-2"/>
          <c:w val="0.91183459210455831"/>
          <c:h val="0.87398763543182689"/>
        </c:manualLayout>
      </c:layout>
      <c:lineChart>
        <c:grouping val="standard"/>
        <c:varyColors val="0"/>
        <c:ser>
          <c:idx val="0"/>
          <c:order val="0"/>
          <c:tx>
            <c:strRef>
              <c:f>'Illustration protection'!$C$3</c:f>
              <c:strCache>
                <c:ptCount val="1"/>
                <c:pt idx="0">
                  <c:v>NAV</c:v>
                </c:pt>
              </c:strCache>
            </c:strRef>
          </c:tx>
          <c:spPr>
            <a:ln>
              <a:solidFill>
                <a:schemeClr val="accent2"/>
              </a:solidFill>
            </a:ln>
          </c:spPr>
          <c:marker>
            <c:symbol val="none"/>
          </c:marker>
          <c:cat>
            <c:numRef>
              <c:f>'Illustration protection'!$A$4:$A$402</c:f>
              <c:numCache>
                <c:formatCode>General</c:formatCode>
                <c:ptCount val="399"/>
                <c:pt idx="0">
                  <c:v>102</c:v>
                </c:pt>
                <c:pt idx="1">
                  <c:v>103</c:v>
                </c:pt>
                <c:pt idx="2">
                  <c:v>104</c:v>
                </c:pt>
                <c:pt idx="3">
                  <c:v>105</c:v>
                </c:pt>
                <c:pt idx="4">
                  <c:v>106</c:v>
                </c:pt>
                <c:pt idx="5">
                  <c:v>107</c:v>
                </c:pt>
                <c:pt idx="6">
                  <c:v>108</c:v>
                </c:pt>
                <c:pt idx="7">
                  <c:v>109</c:v>
                </c:pt>
                <c:pt idx="8">
                  <c:v>110</c:v>
                </c:pt>
                <c:pt idx="9">
                  <c:v>111</c:v>
                </c:pt>
                <c:pt idx="10">
                  <c:v>112</c:v>
                </c:pt>
                <c:pt idx="11">
                  <c:v>113</c:v>
                </c:pt>
                <c:pt idx="12">
                  <c:v>114</c:v>
                </c:pt>
                <c:pt idx="13">
                  <c:v>115</c:v>
                </c:pt>
                <c:pt idx="14">
                  <c:v>116</c:v>
                </c:pt>
                <c:pt idx="15">
                  <c:v>117</c:v>
                </c:pt>
                <c:pt idx="16">
                  <c:v>118</c:v>
                </c:pt>
                <c:pt idx="17">
                  <c:v>119</c:v>
                </c:pt>
                <c:pt idx="18">
                  <c:v>120</c:v>
                </c:pt>
                <c:pt idx="19">
                  <c:v>121</c:v>
                </c:pt>
                <c:pt idx="20">
                  <c:v>122</c:v>
                </c:pt>
                <c:pt idx="21">
                  <c:v>123</c:v>
                </c:pt>
                <c:pt idx="22">
                  <c:v>124</c:v>
                </c:pt>
                <c:pt idx="23">
                  <c:v>125</c:v>
                </c:pt>
                <c:pt idx="24">
                  <c:v>126</c:v>
                </c:pt>
                <c:pt idx="25">
                  <c:v>127</c:v>
                </c:pt>
                <c:pt idx="26">
                  <c:v>128</c:v>
                </c:pt>
                <c:pt idx="27">
                  <c:v>129</c:v>
                </c:pt>
                <c:pt idx="28">
                  <c:v>130</c:v>
                </c:pt>
                <c:pt idx="29">
                  <c:v>131</c:v>
                </c:pt>
                <c:pt idx="30">
                  <c:v>132</c:v>
                </c:pt>
                <c:pt idx="31">
                  <c:v>133</c:v>
                </c:pt>
                <c:pt idx="32">
                  <c:v>134</c:v>
                </c:pt>
                <c:pt idx="33">
                  <c:v>135</c:v>
                </c:pt>
                <c:pt idx="34">
                  <c:v>136</c:v>
                </c:pt>
                <c:pt idx="35">
                  <c:v>137</c:v>
                </c:pt>
                <c:pt idx="36">
                  <c:v>138</c:v>
                </c:pt>
                <c:pt idx="37">
                  <c:v>139</c:v>
                </c:pt>
                <c:pt idx="38">
                  <c:v>140</c:v>
                </c:pt>
                <c:pt idx="39">
                  <c:v>141</c:v>
                </c:pt>
                <c:pt idx="40">
                  <c:v>142</c:v>
                </c:pt>
                <c:pt idx="41">
                  <c:v>143</c:v>
                </c:pt>
                <c:pt idx="42">
                  <c:v>144</c:v>
                </c:pt>
                <c:pt idx="43">
                  <c:v>145</c:v>
                </c:pt>
                <c:pt idx="44">
                  <c:v>146</c:v>
                </c:pt>
                <c:pt idx="45">
                  <c:v>147</c:v>
                </c:pt>
                <c:pt idx="46">
                  <c:v>148</c:v>
                </c:pt>
                <c:pt idx="47">
                  <c:v>149</c:v>
                </c:pt>
                <c:pt idx="48">
                  <c:v>150</c:v>
                </c:pt>
                <c:pt idx="49">
                  <c:v>151</c:v>
                </c:pt>
                <c:pt idx="50">
                  <c:v>152</c:v>
                </c:pt>
                <c:pt idx="51">
                  <c:v>153</c:v>
                </c:pt>
                <c:pt idx="52">
                  <c:v>154</c:v>
                </c:pt>
                <c:pt idx="53">
                  <c:v>155</c:v>
                </c:pt>
                <c:pt idx="54">
                  <c:v>156</c:v>
                </c:pt>
                <c:pt idx="55">
                  <c:v>157</c:v>
                </c:pt>
                <c:pt idx="56">
                  <c:v>158</c:v>
                </c:pt>
                <c:pt idx="57">
                  <c:v>159</c:v>
                </c:pt>
                <c:pt idx="58">
                  <c:v>160</c:v>
                </c:pt>
                <c:pt idx="59">
                  <c:v>161</c:v>
                </c:pt>
                <c:pt idx="60">
                  <c:v>162</c:v>
                </c:pt>
                <c:pt idx="61">
                  <c:v>163</c:v>
                </c:pt>
                <c:pt idx="62">
                  <c:v>164</c:v>
                </c:pt>
                <c:pt idx="63">
                  <c:v>165</c:v>
                </c:pt>
                <c:pt idx="64">
                  <c:v>166</c:v>
                </c:pt>
                <c:pt idx="65">
                  <c:v>167</c:v>
                </c:pt>
                <c:pt idx="66">
                  <c:v>168</c:v>
                </c:pt>
                <c:pt idx="67">
                  <c:v>169</c:v>
                </c:pt>
                <c:pt idx="68">
                  <c:v>170</c:v>
                </c:pt>
                <c:pt idx="69">
                  <c:v>171</c:v>
                </c:pt>
                <c:pt idx="70">
                  <c:v>172</c:v>
                </c:pt>
                <c:pt idx="71">
                  <c:v>173</c:v>
                </c:pt>
                <c:pt idx="72">
                  <c:v>174</c:v>
                </c:pt>
                <c:pt idx="73">
                  <c:v>175</c:v>
                </c:pt>
                <c:pt idx="74">
                  <c:v>176</c:v>
                </c:pt>
                <c:pt idx="75">
                  <c:v>177</c:v>
                </c:pt>
                <c:pt idx="76">
                  <c:v>178</c:v>
                </c:pt>
                <c:pt idx="77">
                  <c:v>179</c:v>
                </c:pt>
                <c:pt idx="78">
                  <c:v>180</c:v>
                </c:pt>
                <c:pt idx="79">
                  <c:v>181</c:v>
                </c:pt>
                <c:pt idx="80">
                  <c:v>182</c:v>
                </c:pt>
                <c:pt idx="81">
                  <c:v>183</c:v>
                </c:pt>
                <c:pt idx="82">
                  <c:v>184</c:v>
                </c:pt>
                <c:pt idx="83">
                  <c:v>185</c:v>
                </c:pt>
                <c:pt idx="84">
                  <c:v>186</c:v>
                </c:pt>
                <c:pt idx="85">
                  <c:v>187</c:v>
                </c:pt>
                <c:pt idx="86">
                  <c:v>188</c:v>
                </c:pt>
                <c:pt idx="87">
                  <c:v>189</c:v>
                </c:pt>
                <c:pt idx="88">
                  <c:v>190</c:v>
                </c:pt>
                <c:pt idx="89">
                  <c:v>191</c:v>
                </c:pt>
                <c:pt idx="90">
                  <c:v>192</c:v>
                </c:pt>
                <c:pt idx="91">
                  <c:v>193</c:v>
                </c:pt>
                <c:pt idx="92">
                  <c:v>194</c:v>
                </c:pt>
                <c:pt idx="93">
                  <c:v>195</c:v>
                </c:pt>
                <c:pt idx="94">
                  <c:v>196</c:v>
                </c:pt>
                <c:pt idx="95">
                  <c:v>197</c:v>
                </c:pt>
                <c:pt idx="96">
                  <c:v>198</c:v>
                </c:pt>
                <c:pt idx="97">
                  <c:v>199</c:v>
                </c:pt>
                <c:pt idx="98">
                  <c:v>200</c:v>
                </c:pt>
                <c:pt idx="99">
                  <c:v>201</c:v>
                </c:pt>
                <c:pt idx="100">
                  <c:v>202</c:v>
                </c:pt>
                <c:pt idx="101">
                  <c:v>203</c:v>
                </c:pt>
                <c:pt idx="102">
                  <c:v>204</c:v>
                </c:pt>
                <c:pt idx="103">
                  <c:v>205</c:v>
                </c:pt>
                <c:pt idx="104">
                  <c:v>206</c:v>
                </c:pt>
                <c:pt idx="105">
                  <c:v>207</c:v>
                </c:pt>
                <c:pt idx="106">
                  <c:v>208</c:v>
                </c:pt>
                <c:pt idx="107">
                  <c:v>209</c:v>
                </c:pt>
                <c:pt idx="108">
                  <c:v>210</c:v>
                </c:pt>
                <c:pt idx="109">
                  <c:v>211</c:v>
                </c:pt>
                <c:pt idx="110">
                  <c:v>212</c:v>
                </c:pt>
                <c:pt idx="111">
                  <c:v>213</c:v>
                </c:pt>
                <c:pt idx="112">
                  <c:v>214</c:v>
                </c:pt>
                <c:pt idx="113">
                  <c:v>215</c:v>
                </c:pt>
                <c:pt idx="114">
                  <c:v>216</c:v>
                </c:pt>
                <c:pt idx="115">
                  <c:v>217</c:v>
                </c:pt>
                <c:pt idx="116">
                  <c:v>218</c:v>
                </c:pt>
                <c:pt idx="117">
                  <c:v>219</c:v>
                </c:pt>
                <c:pt idx="118">
                  <c:v>220</c:v>
                </c:pt>
                <c:pt idx="119">
                  <c:v>221</c:v>
                </c:pt>
                <c:pt idx="120">
                  <c:v>222</c:v>
                </c:pt>
                <c:pt idx="121">
                  <c:v>223</c:v>
                </c:pt>
                <c:pt idx="122">
                  <c:v>224</c:v>
                </c:pt>
                <c:pt idx="123">
                  <c:v>225</c:v>
                </c:pt>
                <c:pt idx="124">
                  <c:v>226</c:v>
                </c:pt>
                <c:pt idx="125">
                  <c:v>227</c:v>
                </c:pt>
                <c:pt idx="126">
                  <c:v>228</c:v>
                </c:pt>
                <c:pt idx="127">
                  <c:v>229</c:v>
                </c:pt>
                <c:pt idx="128">
                  <c:v>230</c:v>
                </c:pt>
                <c:pt idx="129">
                  <c:v>231</c:v>
                </c:pt>
                <c:pt idx="130">
                  <c:v>232</c:v>
                </c:pt>
                <c:pt idx="131">
                  <c:v>233</c:v>
                </c:pt>
                <c:pt idx="132">
                  <c:v>234</c:v>
                </c:pt>
                <c:pt idx="133">
                  <c:v>235</c:v>
                </c:pt>
                <c:pt idx="134">
                  <c:v>236</c:v>
                </c:pt>
                <c:pt idx="135">
                  <c:v>237</c:v>
                </c:pt>
                <c:pt idx="136">
                  <c:v>238</c:v>
                </c:pt>
                <c:pt idx="137">
                  <c:v>239</c:v>
                </c:pt>
                <c:pt idx="138">
                  <c:v>240</c:v>
                </c:pt>
                <c:pt idx="139">
                  <c:v>241</c:v>
                </c:pt>
                <c:pt idx="140">
                  <c:v>242</c:v>
                </c:pt>
                <c:pt idx="141">
                  <c:v>243</c:v>
                </c:pt>
                <c:pt idx="142">
                  <c:v>244</c:v>
                </c:pt>
                <c:pt idx="143">
                  <c:v>245</c:v>
                </c:pt>
                <c:pt idx="144">
                  <c:v>246</c:v>
                </c:pt>
                <c:pt idx="145">
                  <c:v>247</c:v>
                </c:pt>
                <c:pt idx="146">
                  <c:v>248</c:v>
                </c:pt>
                <c:pt idx="147">
                  <c:v>249</c:v>
                </c:pt>
                <c:pt idx="148">
                  <c:v>250</c:v>
                </c:pt>
                <c:pt idx="149">
                  <c:v>251</c:v>
                </c:pt>
                <c:pt idx="150">
                  <c:v>252</c:v>
                </c:pt>
                <c:pt idx="151">
                  <c:v>253</c:v>
                </c:pt>
                <c:pt idx="152">
                  <c:v>254</c:v>
                </c:pt>
                <c:pt idx="153">
                  <c:v>255</c:v>
                </c:pt>
                <c:pt idx="154">
                  <c:v>256</c:v>
                </c:pt>
                <c:pt idx="155">
                  <c:v>257</c:v>
                </c:pt>
                <c:pt idx="156">
                  <c:v>258</c:v>
                </c:pt>
                <c:pt idx="157">
                  <c:v>259</c:v>
                </c:pt>
                <c:pt idx="158">
                  <c:v>260</c:v>
                </c:pt>
                <c:pt idx="159">
                  <c:v>261</c:v>
                </c:pt>
                <c:pt idx="160">
                  <c:v>262</c:v>
                </c:pt>
                <c:pt idx="161">
                  <c:v>263</c:v>
                </c:pt>
                <c:pt idx="162">
                  <c:v>264</c:v>
                </c:pt>
                <c:pt idx="163">
                  <c:v>265</c:v>
                </c:pt>
                <c:pt idx="164">
                  <c:v>266</c:v>
                </c:pt>
                <c:pt idx="165">
                  <c:v>267</c:v>
                </c:pt>
                <c:pt idx="166">
                  <c:v>268</c:v>
                </c:pt>
                <c:pt idx="167">
                  <c:v>269</c:v>
                </c:pt>
                <c:pt idx="168">
                  <c:v>270</c:v>
                </c:pt>
                <c:pt idx="169">
                  <c:v>271</c:v>
                </c:pt>
                <c:pt idx="170">
                  <c:v>272</c:v>
                </c:pt>
                <c:pt idx="171">
                  <c:v>273</c:v>
                </c:pt>
                <c:pt idx="172">
                  <c:v>274</c:v>
                </c:pt>
                <c:pt idx="173">
                  <c:v>275</c:v>
                </c:pt>
                <c:pt idx="174">
                  <c:v>276</c:v>
                </c:pt>
                <c:pt idx="175">
                  <c:v>277</c:v>
                </c:pt>
                <c:pt idx="176">
                  <c:v>278</c:v>
                </c:pt>
                <c:pt idx="177">
                  <c:v>279</c:v>
                </c:pt>
                <c:pt idx="178">
                  <c:v>280</c:v>
                </c:pt>
                <c:pt idx="179">
                  <c:v>281</c:v>
                </c:pt>
                <c:pt idx="180">
                  <c:v>282</c:v>
                </c:pt>
                <c:pt idx="181">
                  <c:v>283</c:v>
                </c:pt>
                <c:pt idx="182">
                  <c:v>284</c:v>
                </c:pt>
                <c:pt idx="183">
                  <c:v>285</c:v>
                </c:pt>
                <c:pt idx="184">
                  <c:v>286</c:v>
                </c:pt>
                <c:pt idx="185">
                  <c:v>287</c:v>
                </c:pt>
                <c:pt idx="186">
                  <c:v>288</c:v>
                </c:pt>
                <c:pt idx="187">
                  <c:v>289</c:v>
                </c:pt>
                <c:pt idx="188">
                  <c:v>290</c:v>
                </c:pt>
                <c:pt idx="189">
                  <c:v>291</c:v>
                </c:pt>
                <c:pt idx="190">
                  <c:v>292</c:v>
                </c:pt>
                <c:pt idx="191">
                  <c:v>293</c:v>
                </c:pt>
                <c:pt idx="192">
                  <c:v>294</c:v>
                </c:pt>
                <c:pt idx="193">
                  <c:v>295</c:v>
                </c:pt>
                <c:pt idx="194">
                  <c:v>296</c:v>
                </c:pt>
                <c:pt idx="195">
                  <c:v>297</c:v>
                </c:pt>
                <c:pt idx="196">
                  <c:v>298</c:v>
                </c:pt>
                <c:pt idx="197">
                  <c:v>299</c:v>
                </c:pt>
                <c:pt idx="198">
                  <c:v>300</c:v>
                </c:pt>
                <c:pt idx="199">
                  <c:v>301</c:v>
                </c:pt>
                <c:pt idx="200">
                  <c:v>302</c:v>
                </c:pt>
                <c:pt idx="201">
                  <c:v>303</c:v>
                </c:pt>
                <c:pt idx="202">
                  <c:v>304</c:v>
                </c:pt>
                <c:pt idx="203">
                  <c:v>305</c:v>
                </c:pt>
                <c:pt idx="204">
                  <c:v>306</c:v>
                </c:pt>
                <c:pt idx="205">
                  <c:v>307</c:v>
                </c:pt>
                <c:pt idx="206">
                  <c:v>308</c:v>
                </c:pt>
                <c:pt idx="207">
                  <c:v>309</c:v>
                </c:pt>
                <c:pt idx="208">
                  <c:v>310</c:v>
                </c:pt>
                <c:pt idx="209">
                  <c:v>311</c:v>
                </c:pt>
                <c:pt idx="210">
                  <c:v>312</c:v>
                </c:pt>
                <c:pt idx="211">
                  <c:v>313</c:v>
                </c:pt>
                <c:pt idx="212">
                  <c:v>314</c:v>
                </c:pt>
                <c:pt idx="213">
                  <c:v>315</c:v>
                </c:pt>
                <c:pt idx="214">
                  <c:v>316</c:v>
                </c:pt>
                <c:pt idx="215">
                  <c:v>317</c:v>
                </c:pt>
                <c:pt idx="216">
                  <c:v>318</c:v>
                </c:pt>
                <c:pt idx="217">
                  <c:v>319</c:v>
                </c:pt>
                <c:pt idx="218">
                  <c:v>320</c:v>
                </c:pt>
                <c:pt idx="219">
                  <c:v>321</c:v>
                </c:pt>
                <c:pt idx="220">
                  <c:v>322</c:v>
                </c:pt>
                <c:pt idx="221">
                  <c:v>323</c:v>
                </c:pt>
                <c:pt idx="222">
                  <c:v>324</c:v>
                </c:pt>
                <c:pt idx="223">
                  <c:v>325</c:v>
                </c:pt>
                <c:pt idx="224">
                  <c:v>326</c:v>
                </c:pt>
                <c:pt idx="225">
                  <c:v>327</c:v>
                </c:pt>
                <c:pt idx="226">
                  <c:v>328</c:v>
                </c:pt>
                <c:pt idx="227">
                  <c:v>329</c:v>
                </c:pt>
                <c:pt idx="228">
                  <c:v>330</c:v>
                </c:pt>
                <c:pt idx="229">
                  <c:v>331</c:v>
                </c:pt>
                <c:pt idx="230">
                  <c:v>332</c:v>
                </c:pt>
                <c:pt idx="231">
                  <c:v>333</c:v>
                </c:pt>
                <c:pt idx="232">
                  <c:v>334</c:v>
                </c:pt>
                <c:pt idx="233">
                  <c:v>335</c:v>
                </c:pt>
                <c:pt idx="234">
                  <c:v>336</c:v>
                </c:pt>
                <c:pt idx="235">
                  <c:v>337</c:v>
                </c:pt>
                <c:pt idx="236">
                  <c:v>338</c:v>
                </c:pt>
                <c:pt idx="237">
                  <c:v>339</c:v>
                </c:pt>
                <c:pt idx="238">
                  <c:v>340</c:v>
                </c:pt>
                <c:pt idx="239">
                  <c:v>341</c:v>
                </c:pt>
                <c:pt idx="240">
                  <c:v>342</c:v>
                </c:pt>
                <c:pt idx="241">
                  <c:v>343</c:v>
                </c:pt>
                <c:pt idx="242">
                  <c:v>344</c:v>
                </c:pt>
                <c:pt idx="243">
                  <c:v>345</c:v>
                </c:pt>
                <c:pt idx="244">
                  <c:v>346</c:v>
                </c:pt>
                <c:pt idx="245">
                  <c:v>347</c:v>
                </c:pt>
                <c:pt idx="246">
                  <c:v>348</c:v>
                </c:pt>
                <c:pt idx="247">
                  <c:v>349</c:v>
                </c:pt>
                <c:pt idx="248">
                  <c:v>350</c:v>
                </c:pt>
                <c:pt idx="249">
                  <c:v>351</c:v>
                </c:pt>
                <c:pt idx="250">
                  <c:v>352</c:v>
                </c:pt>
                <c:pt idx="251">
                  <c:v>353</c:v>
                </c:pt>
                <c:pt idx="252">
                  <c:v>354</c:v>
                </c:pt>
                <c:pt idx="253">
                  <c:v>355</c:v>
                </c:pt>
                <c:pt idx="254">
                  <c:v>356</c:v>
                </c:pt>
                <c:pt idx="255">
                  <c:v>357</c:v>
                </c:pt>
                <c:pt idx="256">
                  <c:v>358</c:v>
                </c:pt>
                <c:pt idx="257">
                  <c:v>359</c:v>
                </c:pt>
                <c:pt idx="258">
                  <c:v>360</c:v>
                </c:pt>
                <c:pt idx="259">
                  <c:v>361</c:v>
                </c:pt>
                <c:pt idx="260">
                  <c:v>362</c:v>
                </c:pt>
                <c:pt idx="261">
                  <c:v>363</c:v>
                </c:pt>
                <c:pt idx="262">
                  <c:v>364</c:v>
                </c:pt>
                <c:pt idx="263">
                  <c:v>365</c:v>
                </c:pt>
                <c:pt idx="264">
                  <c:v>366</c:v>
                </c:pt>
                <c:pt idx="265">
                  <c:v>367</c:v>
                </c:pt>
                <c:pt idx="266">
                  <c:v>368</c:v>
                </c:pt>
                <c:pt idx="267">
                  <c:v>369</c:v>
                </c:pt>
                <c:pt idx="268">
                  <c:v>370</c:v>
                </c:pt>
                <c:pt idx="269">
                  <c:v>371</c:v>
                </c:pt>
                <c:pt idx="270">
                  <c:v>372</c:v>
                </c:pt>
                <c:pt idx="271">
                  <c:v>373</c:v>
                </c:pt>
                <c:pt idx="272">
                  <c:v>374</c:v>
                </c:pt>
                <c:pt idx="273">
                  <c:v>375</c:v>
                </c:pt>
                <c:pt idx="274">
                  <c:v>376</c:v>
                </c:pt>
                <c:pt idx="275">
                  <c:v>377</c:v>
                </c:pt>
                <c:pt idx="276">
                  <c:v>378</c:v>
                </c:pt>
                <c:pt idx="277">
                  <c:v>379</c:v>
                </c:pt>
                <c:pt idx="278">
                  <c:v>380</c:v>
                </c:pt>
                <c:pt idx="279">
                  <c:v>381</c:v>
                </c:pt>
                <c:pt idx="280">
                  <c:v>382</c:v>
                </c:pt>
                <c:pt idx="281">
                  <c:v>383</c:v>
                </c:pt>
                <c:pt idx="282">
                  <c:v>384</c:v>
                </c:pt>
                <c:pt idx="283">
                  <c:v>385</c:v>
                </c:pt>
                <c:pt idx="284">
                  <c:v>386</c:v>
                </c:pt>
                <c:pt idx="285">
                  <c:v>387</c:v>
                </c:pt>
                <c:pt idx="286">
                  <c:v>388</c:v>
                </c:pt>
                <c:pt idx="287">
                  <c:v>389</c:v>
                </c:pt>
                <c:pt idx="288">
                  <c:v>390</c:v>
                </c:pt>
                <c:pt idx="289">
                  <c:v>391</c:v>
                </c:pt>
                <c:pt idx="290">
                  <c:v>392</c:v>
                </c:pt>
                <c:pt idx="291">
                  <c:v>393</c:v>
                </c:pt>
                <c:pt idx="292">
                  <c:v>394</c:v>
                </c:pt>
                <c:pt idx="293">
                  <c:v>395</c:v>
                </c:pt>
                <c:pt idx="294">
                  <c:v>396</c:v>
                </c:pt>
                <c:pt idx="295">
                  <c:v>397</c:v>
                </c:pt>
                <c:pt idx="296">
                  <c:v>398</c:v>
                </c:pt>
                <c:pt idx="297">
                  <c:v>399</c:v>
                </c:pt>
                <c:pt idx="298">
                  <c:v>400</c:v>
                </c:pt>
                <c:pt idx="299">
                  <c:v>401</c:v>
                </c:pt>
                <c:pt idx="300">
                  <c:v>402</c:v>
                </c:pt>
                <c:pt idx="301">
                  <c:v>403</c:v>
                </c:pt>
                <c:pt idx="302">
                  <c:v>404</c:v>
                </c:pt>
                <c:pt idx="303">
                  <c:v>405</c:v>
                </c:pt>
                <c:pt idx="304">
                  <c:v>406</c:v>
                </c:pt>
                <c:pt idx="305">
                  <c:v>407</c:v>
                </c:pt>
                <c:pt idx="306">
                  <c:v>408</c:v>
                </c:pt>
                <c:pt idx="307">
                  <c:v>409</c:v>
                </c:pt>
                <c:pt idx="308">
                  <c:v>410</c:v>
                </c:pt>
                <c:pt idx="309">
                  <c:v>411</c:v>
                </c:pt>
                <c:pt idx="310">
                  <c:v>412</c:v>
                </c:pt>
                <c:pt idx="311">
                  <c:v>413</c:v>
                </c:pt>
                <c:pt idx="312">
                  <c:v>414</c:v>
                </c:pt>
                <c:pt idx="313">
                  <c:v>415</c:v>
                </c:pt>
                <c:pt idx="314">
                  <c:v>416</c:v>
                </c:pt>
                <c:pt idx="315">
                  <c:v>417</c:v>
                </c:pt>
                <c:pt idx="316">
                  <c:v>418</c:v>
                </c:pt>
                <c:pt idx="317">
                  <c:v>419</c:v>
                </c:pt>
                <c:pt idx="318">
                  <c:v>420</c:v>
                </c:pt>
                <c:pt idx="319">
                  <c:v>421</c:v>
                </c:pt>
                <c:pt idx="320">
                  <c:v>422</c:v>
                </c:pt>
                <c:pt idx="321">
                  <c:v>423</c:v>
                </c:pt>
                <c:pt idx="322">
                  <c:v>424</c:v>
                </c:pt>
                <c:pt idx="323">
                  <c:v>425</c:v>
                </c:pt>
                <c:pt idx="324">
                  <c:v>426</c:v>
                </c:pt>
                <c:pt idx="325">
                  <c:v>427</c:v>
                </c:pt>
                <c:pt idx="326">
                  <c:v>428</c:v>
                </c:pt>
                <c:pt idx="327">
                  <c:v>429</c:v>
                </c:pt>
                <c:pt idx="328">
                  <c:v>430</c:v>
                </c:pt>
                <c:pt idx="329">
                  <c:v>431</c:v>
                </c:pt>
                <c:pt idx="330">
                  <c:v>432</c:v>
                </c:pt>
                <c:pt idx="331">
                  <c:v>433</c:v>
                </c:pt>
                <c:pt idx="332">
                  <c:v>434</c:v>
                </c:pt>
                <c:pt idx="333">
                  <c:v>435</c:v>
                </c:pt>
                <c:pt idx="334">
                  <c:v>436</c:v>
                </c:pt>
                <c:pt idx="335">
                  <c:v>437</c:v>
                </c:pt>
                <c:pt idx="336">
                  <c:v>438</c:v>
                </c:pt>
                <c:pt idx="337">
                  <c:v>439</c:v>
                </c:pt>
                <c:pt idx="338">
                  <c:v>440</c:v>
                </c:pt>
                <c:pt idx="339">
                  <c:v>441</c:v>
                </c:pt>
                <c:pt idx="340">
                  <c:v>442</c:v>
                </c:pt>
                <c:pt idx="341">
                  <c:v>443</c:v>
                </c:pt>
                <c:pt idx="342">
                  <c:v>444</c:v>
                </c:pt>
                <c:pt idx="343">
                  <c:v>445</c:v>
                </c:pt>
                <c:pt idx="344">
                  <c:v>446</c:v>
                </c:pt>
                <c:pt idx="345">
                  <c:v>447</c:v>
                </c:pt>
                <c:pt idx="346">
                  <c:v>448</c:v>
                </c:pt>
                <c:pt idx="347">
                  <c:v>449</c:v>
                </c:pt>
                <c:pt idx="348">
                  <c:v>450</c:v>
                </c:pt>
                <c:pt idx="349">
                  <c:v>451</c:v>
                </c:pt>
                <c:pt idx="350">
                  <c:v>452</c:v>
                </c:pt>
                <c:pt idx="351">
                  <c:v>453</c:v>
                </c:pt>
                <c:pt idx="352">
                  <c:v>454</c:v>
                </c:pt>
                <c:pt idx="353">
                  <c:v>455</c:v>
                </c:pt>
                <c:pt idx="354">
                  <c:v>456</c:v>
                </c:pt>
                <c:pt idx="355">
                  <c:v>457</c:v>
                </c:pt>
                <c:pt idx="356">
                  <c:v>458</c:v>
                </c:pt>
                <c:pt idx="357">
                  <c:v>459</c:v>
                </c:pt>
                <c:pt idx="358">
                  <c:v>460</c:v>
                </c:pt>
                <c:pt idx="359">
                  <c:v>461</c:v>
                </c:pt>
                <c:pt idx="360">
                  <c:v>462</c:v>
                </c:pt>
                <c:pt idx="361">
                  <c:v>463</c:v>
                </c:pt>
                <c:pt idx="362">
                  <c:v>464</c:v>
                </c:pt>
                <c:pt idx="363">
                  <c:v>465</c:v>
                </c:pt>
                <c:pt idx="364">
                  <c:v>466</c:v>
                </c:pt>
                <c:pt idx="365">
                  <c:v>467</c:v>
                </c:pt>
                <c:pt idx="366">
                  <c:v>468</c:v>
                </c:pt>
                <c:pt idx="367">
                  <c:v>469</c:v>
                </c:pt>
                <c:pt idx="368">
                  <c:v>470</c:v>
                </c:pt>
                <c:pt idx="369">
                  <c:v>471</c:v>
                </c:pt>
                <c:pt idx="370">
                  <c:v>472</c:v>
                </c:pt>
                <c:pt idx="371">
                  <c:v>473</c:v>
                </c:pt>
                <c:pt idx="372">
                  <c:v>474</c:v>
                </c:pt>
                <c:pt idx="373">
                  <c:v>475</c:v>
                </c:pt>
                <c:pt idx="374">
                  <c:v>476</c:v>
                </c:pt>
                <c:pt idx="375">
                  <c:v>477</c:v>
                </c:pt>
                <c:pt idx="376">
                  <c:v>478</c:v>
                </c:pt>
                <c:pt idx="377">
                  <c:v>479</c:v>
                </c:pt>
                <c:pt idx="378">
                  <c:v>480</c:v>
                </c:pt>
                <c:pt idx="379">
                  <c:v>481</c:v>
                </c:pt>
                <c:pt idx="380">
                  <c:v>482</c:v>
                </c:pt>
                <c:pt idx="381">
                  <c:v>483</c:v>
                </c:pt>
                <c:pt idx="382">
                  <c:v>484</c:v>
                </c:pt>
                <c:pt idx="383">
                  <c:v>485</c:v>
                </c:pt>
                <c:pt idx="384">
                  <c:v>486</c:v>
                </c:pt>
                <c:pt idx="385">
                  <c:v>487</c:v>
                </c:pt>
                <c:pt idx="386">
                  <c:v>488</c:v>
                </c:pt>
                <c:pt idx="387">
                  <c:v>489</c:v>
                </c:pt>
                <c:pt idx="388">
                  <c:v>490</c:v>
                </c:pt>
                <c:pt idx="389">
                  <c:v>491</c:v>
                </c:pt>
                <c:pt idx="390">
                  <c:v>492</c:v>
                </c:pt>
                <c:pt idx="391">
                  <c:v>493</c:v>
                </c:pt>
                <c:pt idx="392">
                  <c:v>494</c:v>
                </c:pt>
                <c:pt idx="393">
                  <c:v>495</c:v>
                </c:pt>
                <c:pt idx="394">
                  <c:v>496</c:v>
                </c:pt>
                <c:pt idx="395">
                  <c:v>497</c:v>
                </c:pt>
                <c:pt idx="396">
                  <c:v>498</c:v>
                </c:pt>
                <c:pt idx="397">
                  <c:v>499</c:v>
                </c:pt>
                <c:pt idx="398">
                  <c:v>500</c:v>
                </c:pt>
              </c:numCache>
            </c:numRef>
          </c:cat>
          <c:val>
            <c:numRef>
              <c:f>'Illustration protection'!$C$4:$C$402</c:f>
              <c:numCache>
                <c:formatCode>General</c:formatCode>
                <c:ptCount val="399"/>
                <c:pt idx="0">
                  <c:v>100</c:v>
                </c:pt>
                <c:pt idx="1">
                  <c:v>100.22655656165362</c:v>
                </c:pt>
                <c:pt idx="2">
                  <c:v>100.34217174512507</c:v>
                </c:pt>
                <c:pt idx="3">
                  <c:v>100.46639656991891</c:v>
                </c:pt>
                <c:pt idx="4">
                  <c:v>100.24328386479419</c:v>
                </c:pt>
                <c:pt idx="5">
                  <c:v>99.947112203305608</c:v>
                </c:pt>
                <c:pt idx="6">
                  <c:v>99.563122200329133</c:v>
                </c:pt>
                <c:pt idx="7">
                  <c:v>99.538597487188426</c:v>
                </c:pt>
                <c:pt idx="8">
                  <c:v>100.1969177281614</c:v>
                </c:pt>
                <c:pt idx="9">
                  <c:v>100.00360528340528</c:v>
                </c:pt>
                <c:pt idx="10">
                  <c:v>100.26880879903463</c:v>
                </c:pt>
                <c:pt idx="11">
                  <c:v>99.725898972841435</c:v>
                </c:pt>
                <c:pt idx="12">
                  <c:v>99.80283924936127</c:v>
                </c:pt>
                <c:pt idx="13">
                  <c:v>100.54675554796258</c:v>
                </c:pt>
                <c:pt idx="14">
                  <c:v>100.82614492707526</c:v>
                </c:pt>
                <c:pt idx="15">
                  <c:v>101.48085859258637</c:v>
                </c:pt>
                <c:pt idx="16">
                  <c:v>101.30726209368848</c:v>
                </c:pt>
                <c:pt idx="17">
                  <c:v>101.7691441911717</c:v>
                </c:pt>
                <c:pt idx="18">
                  <c:v>101.94971340262921</c:v>
                </c:pt>
                <c:pt idx="19">
                  <c:v>101.3115899842427</c:v>
                </c:pt>
                <c:pt idx="20">
                  <c:v>101.08990581251989</c:v>
                </c:pt>
                <c:pt idx="21">
                  <c:v>101.22695568007086</c:v>
                </c:pt>
                <c:pt idx="22">
                  <c:v>100.86389375024281</c:v>
                </c:pt>
                <c:pt idx="23">
                  <c:v>100.1651798640969</c:v>
                </c:pt>
                <c:pt idx="24">
                  <c:v>100.27145362103992</c:v>
                </c:pt>
                <c:pt idx="25">
                  <c:v>99.504214801118565</c:v>
                </c:pt>
                <c:pt idx="26">
                  <c:v>100.05433777823549</c:v>
                </c:pt>
                <c:pt idx="27">
                  <c:v>99.815101605931574</c:v>
                </c:pt>
                <c:pt idx="28">
                  <c:v>100.48231806637715</c:v>
                </c:pt>
                <c:pt idx="29">
                  <c:v>101.0814904697755</c:v>
                </c:pt>
                <c:pt idx="30">
                  <c:v>101.26886265519357</c:v>
                </c:pt>
                <c:pt idx="31">
                  <c:v>101.29112938772113</c:v>
                </c:pt>
                <c:pt idx="32">
                  <c:v>101.1686623588196</c:v>
                </c:pt>
                <c:pt idx="33">
                  <c:v>99.414328091808073</c:v>
                </c:pt>
                <c:pt idx="34">
                  <c:v>99.258224083981901</c:v>
                </c:pt>
                <c:pt idx="35">
                  <c:v>98.554216327897876</c:v>
                </c:pt>
                <c:pt idx="36">
                  <c:v>98.665549990535681</c:v>
                </c:pt>
                <c:pt idx="37">
                  <c:v>99.625862050819876</c:v>
                </c:pt>
                <c:pt idx="38">
                  <c:v>99.759936206251737</c:v>
                </c:pt>
                <c:pt idx="39">
                  <c:v>100.30215483131104</c:v>
                </c:pt>
                <c:pt idx="40">
                  <c:v>100.07640806430295</c:v>
                </c:pt>
                <c:pt idx="41">
                  <c:v>99.831237126366574</c:v>
                </c:pt>
                <c:pt idx="42">
                  <c:v>99.316022836500224</c:v>
                </c:pt>
                <c:pt idx="43">
                  <c:v>100.30831371477609</c:v>
                </c:pt>
                <c:pt idx="44">
                  <c:v>100.48076245179803</c:v>
                </c:pt>
                <c:pt idx="45">
                  <c:v>100.76667677265718</c:v>
                </c:pt>
                <c:pt idx="46">
                  <c:v>100.40022320648558</c:v>
                </c:pt>
                <c:pt idx="47">
                  <c:v>100.48099933193132</c:v>
                </c:pt>
                <c:pt idx="48">
                  <c:v>100.48644757499656</c:v>
                </c:pt>
                <c:pt idx="49">
                  <c:v>101.10896856523506</c:v>
                </c:pt>
                <c:pt idx="50">
                  <c:v>101.11489056856684</c:v>
                </c:pt>
                <c:pt idx="51">
                  <c:v>100.85384866170124</c:v>
                </c:pt>
                <c:pt idx="52">
                  <c:v>100.55969021817783</c:v>
                </c:pt>
                <c:pt idx="53">
                  <c:v>101.30137785140387</c:v>
                </c:pt>
                <c:pt idx="54">
                  <c:v>101.81989442981798</c:v>
                </c:pt>
                <c:pt idx="55">
                  <c:v>102.07677855886746</c:v>
                </c:pt>
                <c:pt idx="56">
                  <c:v>102.07725339089899</c:v>
                </c:pt>
                <c:pt idx="57">
                  <c:v>102.76908366081598</c:v>
                </c:pt>
                <c:pt idx="58">
                  <c:v>102.97397368241457</c:v>
                </c:pt>
                <c:pt idx="59">
                  <c:v>102.79401234247048</c:v>
                </c:pt>
                <c:pt idx="60">
                  <c:v>102.81941585615651</c:v>
                </c:pt>
                <c:pt idx="61">
                  <c:v>103.10930081139624</c:v>
                </c:pt>
                <c:pt idx="62">
                  <c:v>103.69927961055332</c:v>
                </c:pt>
                <c:pt idx="63">
                  <c:v>103.90535671223071</c:v>
                </c:pt>
                <c:pt idx="64">
                  <c:v>104.1845579467614</c:v>
                </c:pt>
                <c:pt idx="65">
                  <c:v>104.09813851702569</c:v>
                </c:pt>
                <c:pt idx="66">
                  <c:v>104.26005623977221</c:v>
                </c:pt>
                <c:pt idx="67">
                  <c:v>104.23251598194436</c:v>
                </c:pt>
                <c:pt idx="68">
                  <c:v>103.33911951464938</c:v>
                </c:pt>
                <c:pt idx="69">
                  <c:v>104.59528765402165</c:v>
                </c:pt>
                <c:pt idx="70">
                  <c:v>104.25340859133104</c:v>
                </c:pt>
                <c:pt idx="71">
                  <c:v>104.43788083557453</c:v>
                </c:pt>
                <c:pt idx="72">
                  <c:v>104.57124290675294</c:v>
                </c:pt>
                <c:pt idx="73">
                  <c:v>104.74454473763022</c:v>
                </c:pt>
                <c:pt idx="74">
                  <c:v>104.14108710401912</c:v>
                </c:pt>
                <c:pt idx="75">
                  <c:v>104.00451148895688</c:v>
                </c:pt>
                <c:pt idx="76">
                  <c:v>103.19630520217684</c:v>
                </c:pt>
                <c:pt idx="77">
                  <c:v>103.88285589906954</c:v>
                </c:pt>
                <c:pt idx="78">
                  <c:v>104.15715482343826</c:v>
                </c:pt>
                <c:pt idx="79">
                  <c:v>104.45325993844715</c:v>
                </c:pt>
                <c:pt idx="80">
                  <c:v>104.75120136424675</c:v>
                </c:pt>
                <c:pt idx="81">
                  <c:v>105.25503913745955</c:v>
                </c:pt>
                <c:pt idx="82">
                  <c:v>105.34754329354372</c:v>
                </c:pt>
                <c:pt idx="83">
                  <c:v>105.12787461519993</c:v>
                </c:pt>
                <c:pt idx="84">
                  <c:v>105.39230336906833</c:v>
                </c:pt>
                <c:pt idx="85">
                  <c:v>106.08551069257747</c:v>
                </c:pt>
                <c:pt idx="86">
                  <c:v>106.61643404995387</c:v>
                </c:pt>
                <c:pt idx="87">
                  <c:v>106.69585449165393</c:v>
                </c:pt>
                <c:pt idx="88">
                  <c:v>106.29094796229293</c:v>
                </c:pt>
                <c:pt idx="89">
                  <c:v>106.38804289535398</c:v>
                </c:pt>
                <c:pt idx="90">
                  <c:v>106.61964759383767</c:v>
                </c:pt>
                <c:pt idx="91">
                  <c:v>106.98989375702317</c:v>
                </c:pt>
                <c:pt idx="92">
                  <c:v>106.95752877933617</c:v>
                </c:pt>
                <c:pt idx="93">
                  <c:v>107.06219849440907</c:v>
                </c:pt>
                <c:pt idx="94">
                  <c:v>107.89251663966681</c:v>
                </c:pt>
                <c:pt idx="95">
                  <c:v>108.16226921573002</c:v>
                </c:pt>
                <c:pt idx="96">
                  <c:v>108.01327796732301</c:v>
                </c:pt>
                <c:pt idx="97">
                  <c:v>108.226753396357</c:v>
                </c:pt>
                <c:pt idx="98">
                  <c:v>108.32851208237363</c:v>
                </c:pt>
                <c:pt idx="99">
                  <c:v>108.48512092844361</c:v>
                </c:pt>
                <c:pt idx="100">
                  <c:v>108.35419920298617</c:v>
                </c:pt>
                <c:pt idx="101">
                  <c:v>108.7465054826263</c:v>
                </c:pt>
                <c:pt idx="102">
                  <c:v>109.25621238507132</c:v>
                </c:pt>
                <c:pt idx="103">
                  <c:v>109.00124691035376</c:v>
                </c:pt>
                <c:pt idx="104">
                  <c:v>109.54254443840088</c:v>
                </c:pt>
                <c:pt idx="105">
                  <c:v>108.83365976176962</c:v>
                </c:pt>
                <c:pt idx="106">
                  <c:v>109.48765292582989</c:v>
                </c:pt>
                <c:pt idx="107">
                  <c:v>109.75382075005173</c:v>
                </c:pt>
                <c:pt idx="108">
                  <c:v>109.5862336014676</c:v>
                </c:pt>
                <c:pt idx="109">
                  <c:v>110.74276416429014</c:v>
                </c:pt>
                <c:pt idx="110">
                  <c:v>110.8236451277111</c:v>
                </c:pt>
                <c:pt idx="111">
                  <c:v>109.85486594258036</c:v>
                </c:pt>
                <c:pt idx="112">
                  <c:v>108.91902166499226</c:v>
                </c:pt>
                <c:pt idx="113">
                  <c:v>110.30766490954365</c:v>
                </c:pt>
                <c:pt idx="114">
                  <c:v>111.79264835983189</c:v>
                </c:pt>
                <c:pt idx="115">
                  <c:v>111.21281474948998</c:v>
                </c:pt>
                <c:pt idx="116">
                  <c:v>111.66202246134083</c:v>
                </c:pt>
                <c:pt idx="117">
                  <c:v>112.09023715661498</c:v>
                </c:pt>
                <c:pt idx="118">
                  <c:v>111.61725164027416</c:v>
                </c:pt>
                <c:pt idx="119">
                  <c:v>112.39934861498445</c:v>
                </c:pt>
                <c:pt idx="120">
                  <c:v>112.40513240526579</c:v>
                </c:pt>
                <c:pt idx="121">
                  <c:v>112.0086214493116</c:v>
                </c:pt>
                <c:pt idx="122">
                  <c:v>111.11963146162394</c:v>
                </c:pt>
                <c:pt idx="123">
                  <c:v>111.19417809191678</c:v>
                </c:pt>
                <c:pt idx="124">
                  <c:v>112.25389700013146</c:v>
                </c:pt>
                <c:pt idx="125">
                  <c:v>112.93959747015272</c:v>
                </c:pt>
                <c:pt idx="126">
                  <c:v>111.96042319696708</c:v>
                </c:pt>
                <c:pt idx="127">
                  <c:v>111.35612421979431</c:v>
                </c:pt>
                <c:pt idx="128">
                  <c:v>111.78348205724902</c:v>
                </c:pt>
                <c:pt idx="129">
                  <c:v>110.33325019781634</c:v>
                </c:pt>
                <c:pt idx="130">
                  <c:v>109.90889136272976</c:v>
                </c:pt>
                <c:pt idx="131">
                  <c:v>108.73413929225285</c:v>
                </c:pt>
                <c:pt idx="132">
                  <c:v>108.83224951258079</c:v>
                </c:pt>
                <c:pt idx="133">
                  <c:v>109.72552378936575</c:v>
                </c:pt>
                <c:pt idx="134">
                  <c:v>110.56952874153188</c:v>
                </c:pt>
                <c:pt idx="135">
                  <c:v>110.41508011957455</c:v>
                </c:pt>
                <c:pt idx="136">
                  <c:v>109.99462406936806</c:v>
                </c:pt>
                <c:pt idx="137">
                  <c:v>109.94893180179488</c:v>
                </c:pt>
                <c:pt idx="138">
                  <c:v>108.92162096291227</c:v>
                </c:pt>
                <c:pt idx="139">
                  <c:v>108.93234718472122</c:v>
                </c:pt>
                <c:pt idx="140">
                  <c:v>108.32483772232584</c:v>
                </c:pt>
                <c:pt idx="141">
                  <c:v>107.71502389330389</c:v>
                </c:pt>
                <c:pt idx="142">
                  <c:v>108.28150560647711</c:v>
                </c:pt>
                <c:pt idx="143">
                  <c:v>109.72112542248414</c:v>
                </c:pt>
                <c:pt idx="144">
                  <c:v>110.22543492016668</c:v>
                </c:pt>
                <c:pt idx="145">
                  <c:v>109.86966987227731</c:v>
                </c:pt>
                <c:pt idx="146">
                  <c:v>110.13164033365999</c:v>
                </c:pt>
                <c:pt idx="147">
                  <c:v>110.01799619512515</c:v>
                </c:pt>
                <c:pt idx="148">
                  <c:v>109.67466438312155</c:v>
                </c:pt>
                <c:pt idx="149">
                  <c:v>108.94066721197029</c:v>
                </c:pt>
                <c:pt idx="150">
                  <c:v>107.99617025229624</c:v>
                </c:pt>
                <c:pt idx="151">
                  <c:v>107.50046481057511</c:v>
                </c:pt>
                <c:pt idx="152">
                  <c:v>107.85017480422931</c:v>
                </c:pt>
                <c:pt idx="153">
                  <c:v>108.64514304889398</c:v>
                </c:pt>
                <c:pt idx="154">
                  <c:v>109.19424033352443</c:v>
                </c:pt>
                <c:pt idx="155">
                  <c:v>109.33857637167029</c:v>
                </c:pt>
                <c:pt idx="156">
                  <c:v>109.43392959144084</c:v>
                </c:pt>
                <c:pt idx="157">
                  <c:v>109.45560233204196</c:v>
                </c:pt>
                <c:pt idx="158">
                  <c:v>109.20524570479047</c:v>
                </c:pt>
                <c:pt idx="159">
                  <c:v>109.52137282325174</c:v>
                </c:pt>
                <c:pt idx="160">
                  <c:v>109.41361696767767</c:v>
                </c:pt>
                <c:pt idx="161">
                  <c:v>109.39154649123479</c:v>
                </c:pt>
                <c:pt idx="162">
                  <c:v>109.31927649974537</c:v>
                </c:pt>
                <c:pt idx="163">
                  <c:v>109.95737292160869</c:v>
                </c:pt>
                <c:pt idx="164">
                  <c:v>110.53401821298399</c:v>
                </c:pt>
                <c:pt idx="165">
                  <c:v>110.56928769984857</c:v>
                </c:pt>
                <c:pt idx="166">
                  <c:v>111.26256031281908</c:v>
                </c:pt>
                <c:pt idx="167">
                  <c:v>111.13251760358212</c:v>
                </c:pt>
                <c:pt idx="168">
                  <c:v>110.97586049628165</c:v>
                </c:pt>
                <c:pt idx="169">
                  <c:v>110.91116370749322</c:v>
                </c:pt>
                <c:pt idx="170">
                  <c:v>109.28357425844071</c:v>
                </c:pt>
                <c:pt idx="171">
                  <c:v>108.9429965141162</c:v>
                </c:pt>
                <c:pt idx="172">
                  <c:v>109.97187019535058</c:v>
                </c:pt>
                <c:pt idx="173">
                  <c:v>110.01492926213621</c:v>
                </c:pt>
                <c:pt idx="174">
                  <c:v>109.65812322630961</c:v>
                </c:pt>
                <c:pt idx="175">
                  <c:v>109.16197026078484</c:v>
                </c:pt>
                <c:pt idx="176">
                  <c:v>108.37327529378184</c:v>
                </c:pt>
                <c:pt idx="177">
                  <c:v>108.24929114670567</c:v>
                </c:pt>
                <c:pt idx="178">
                  <c:v>109.20459657313044</c:v>
                </c:pt>
                <c:pt idx="179">
                  <c:v>109.00942432066496</c:v>
                </c:pt>
                <c:pt idx="180">
                  <c:v>106.9865136906208</c:v>
                </c:pt>
                <c:pt idx="181">
                  <c:v>107.11020804001264</c:v>
                </c:pt>
                <c:pt idx="182">
                  <c:v>105.61703330914239</c:v>
                </c:pt>
                <c:pt idx="183">
                  <c:v>103.75541110571851</c:v>
                </c:pt>
                <c:pt idx="184">
                  <c:v>104.77475304674857</c:v>
                </c:pt>
                <c:pt idx="185">
                  <c:v>104.30334871241868</c:v>
                </c:pt>
                <c:pt idx="186">
                  <c:v>104.33644441182952</c:v>
                </c:pt>
                <c:pt idx="187">
                  <c:v>104.92985918958195</c:v>
                </c:pt>
                <c:pt idx="188">
                  <c:v>104.67863924982963</c:v>
                </c:pt>
                <c:pt idx="189">
                  <c:v>104.88031663329377</c:v>
                </c:pt>
                <c:pt idx="190">
                  <c:v>104.592605723527</c:v>
                </c:pt>
                <c:pt idx="191">
                  <c:v>103.94726699465198</c:v>
                </c:pt>
                <c:pt idx="192">
                  <c:v>104.11051489263656</c:v>
                </c:pt>
                <c:pt idx="193">
                  <c:v>104.0236321562781</c:v>
                </c:pt>
                <c:pt idx="194">
                  <c:v>103.77505744847231</c:v>
                </c:pt>
                <c:pt idx="195">
                  <c:v>103.95086357366685</c:v>
                </c:pt>
                <c:pt idx="196">
                  <c:v>104.08274127830046</c:v>
                </c:pt>
                <c:pt idx="197">
                  <c:v>104.58098980522632</c:v>
                </c:pt>
                <c:pt idx="198">
                  <c:v>104.7141331745224</c:v>
                </c:pt>
                <c:pt idx="199">
                  <c:v>104.57712464877238</c:v>
                </c:pt>
                <c:pt idx="200">
                  <c:v>105.06622292394808</c:v>
                </c:pt>
                <c:pt idx="201">
                  <c:v>105.25741354196609</c:v>
                </c:pt>
                <c:pt idx="202">
                  <c:v>104.8402974561963</c:v>
                </c:pt>
                <c:pt idx="203">
                  <c:v>104.84332120421665</c:v>
                </c:pt>
                <c:pt idx="204">
                  <c:v>104.98531035081726</c:v>
                </c:pt>
                <c:pt idx="205">
                  <c:v>105.03624717839266</c:v>
                </c:pt>
                <c:pt idx="206">
                  <c:v>105.0356399829149</c:v>
                </c:pt>
                <c:pt idx="207">
                  <c:v>105.41228101928264</c:v>
                </c:pt>
                <c:pt idx="208">
                  <c:v>105.4638722055378</c:v>
                </c:pt>
                <c:pt idx="209">
                  <c:v>105.36245699950906</c:v>
                </c:pt>
                <c:pt idx="210">
                  <c:v>105.52303365948539</c:v>
                </c:pt>
                <c:pt idx="211">
                  <c:v>105.5642860577064</c:v>
                </c:pt>
                <c:pt idx="212">
                  <c:v>105.72533355302454</c:v>
                </c:pt>
                <c:pt idx="213">
                  <c:v>105.69346163894737</c:v>
                </c:pt>
                <c:pt idx="214">
                  <c:v>105.37704386103518</c:v>
                </c:pt>
                <c:pt idx="215">
                  <c:v>104.9285417541316</c:v>
                </c:pt>
                <c:pt idx="216">
                  <c:v>104.99557867444214</c:v>
                </c:pt>
                <c:pt idx="217">
                  <c:v>105.04208022767423</c:v>
                </c:pt>
                <c:pt idx="218">
                  <c:v>105.33599945745394</c:v>
                </c:pt>
                <c:pt idx="219">
                  <c:v>105.43387072709342</c:v>
                </c:pt>
                <c:pt idx="220">
                  <c:v>105.30420993775047</c:v>
                </c:pt>
                <c:pt idx="221">
                  <c:v>104.86568769629989</c:v>
                </c:pt>
                <c:pt idx="222">
                  <c:v>104.93559387973528</c:v>
                </c:pt>
                <c:pt idx="223">
                  <c:v>104.94744200618796</c:v>
                </c:pt>
                <c:pt idx="224">
                  <c:v>104.97660989867958</c:v>
                </c:pt>
                <c:pt idx="225">
                  <c:v>104.96324733464985</c:v>
                </c:pt>
                <c:pt idx="226">
                  <c:v>104.9699089164702</c:v>
                </c:pt>
                <c:pt idx="227">
                  <c:v>105.30990796677706</c:v>
                </c:pt>
                <c:pt idx="228">
                  <c:v>105.51188105918179</c:v>
                </c:pt>
                <c:pt idx="229">
                  <c:v>105.5358854134119</c:v>
                </c:pt>
                <c:pt idx="230">
                  <c:v>105.5345440366853</c:v>
                </c:pt>
                <c:pt idx="231">
                  <c:v>105.85785175349743</c:v>
                </c:pt>
                <c:pt idx="232">
                  <c:v>106.21241374136477</c:v>
                </c:pt>
                <c:pt idx="233">
                  <c:v>105.96585087689294</c:v>
                </c:pt>
                <c:pt idx="234">
                  <c:v>105.94401884974086</c:v>
                </c:pt>
                <c:pt idx="235">
                  <c:v>105.71560994498522</c:v>
                </c:pt>
                <c:pt idx="236">
                  <c:v>105.43647710942572</c:v>
                </c:pt>
                <c:pt idx="237">
                  <c:v>105.00228916240097</c:v>
                </c:pt>
                <c:pt idx="238">
                  <c:v>105.24192168538507</c:v>
                </c:pt>
                <c:pt idx="239">
                  <c:v>105.34717866276058</c:v>
                </c:pt>
                <c:pt idx="240">
                  <c:v>105.34562983376345</c:v>
                </c:pt>
                <c:pt idx="241">
                  <c:v>105.54909495786178</c:v>
                </c:pt>
                <c:pt idx="242">
                  <c:v>105.72285813501934</c:v>
                </c:pt>
                <c:pt idx="243">
                  <c:v>105.86285202677365</c:v>
                </c:pt>
                <c:pt idx="244">
                  <c:v>105.78848511839752</c:v>
                </c:pt>
                <c:pt idx="245">
                  <c:v>105.62241480211019</c:v>
                </c:pt>
                <c:pt idx="246">
                  <c:v>105.46589271725415</c:v>
                </c:pt>
                <c:pt idx="247">
                  <c:v>105.64452173877719</c:v>
                </c:pt>
                <c:pt idx="248">
                  <c:v>105.89714989739143</c:v>
                </c:pt>
                <c:pt idx="249">
                  <c:v>106.2332330824326</c:v>
                </c:pt>
                <c:pt idx="250">
                  <c:v>106.43546044852734</c:v>
                </c:pt>
                <c:pt idx="251">
                  <c:v>106.54917629308689</c:v>
                </c:pt>
                <c:pt idx="252">
                  <c:v>106.73832398657395</c:v>
                </c:pt>
                <c:pt idx="253">
                  <c:v>106.77779157688865</c:v>
                </c:pt>
                <c:pt idx="254">
                  <c:v>106.61626680911924</c:v>
                </c:pt>
                <c:pt idx="255">
                  <c:v>106.88491789345709</c:v>
                </c:pt>
                <c:pt idx="256">
                  <c:v>106.9983089069009</c:v>
                </c:pt>
                <c:pt idx="257">
                  <c:v>107.04926177482039</c:v>
                </c:pt>
                <c:pt idx="258">
                  <c:v>107.02639563122538</c:v>
                </c:pt>
                <c:pt idx="259">
                  <c:v>107.28199526373956</c:v>
                </c:pt>
                <c:pt idx="260">
                  <c:v>106.93618399622036</c:v>
                </c:pt>
                <c:pt idx="261">
                  <c:v>106.97909716981651</c:v>
                </c:pt>
                <c:pt idx="262">
                  <c:v>107.26090411759257</c:v>
                </c:pt>
                <c:pt idx="263">
                  <c:v>107.79904157918494</c:v>
                </c:pt>
                <c:pt idx="264">
                  <c:v>107.80572392251867</c:v>
                </c:pt>
                <c:pt idx="265">
                  <c:v>107.62999917516514</c:v>
                </c:pt>
                <c:pt idx="266">
                  <c:v>107.68773879803292</c:v>
                </c:pt>
                <c:pt idx="267">
                  <c:v>107.82806800804073</c:v>
                </c:pt>
                <c:pt idx="268">
                  <c:v>107.85657693297652</c:v>
                </c:pt>
                <c:pt idx="269">
                  <c:v>108.45596212751873</c:v>
                </c:pt>
                <c:pt idx="270">
                  <c:v>108.59511757930336</c:v>
                </c:pt>
                <c:pt idx="271">
                  <c:v>108.61934019734323</c:v>
                </c:pt>
                <c:pt idx="272">
                  <c:v>109.12751676840196</c:v>
                </c:pt>
                <c:pt idx="273">
                  <c:v>108.92386735006674</c:v>
                </c:pt>
                <c:pt idx="274">
                  <c:v>108.62482268290783</c:v>
                </c:pt>
                <c:pt idx="275">
                  <c:v>108.47121340554386</c:v>
                </c:pt>
                <c:pt idx="276">
                  <c:v>108.25062437253598</c:v>
                </c:pt>
                <c:pt idx="277">
                  <c:v>108.11859927688559</c:v>
                </c:pt>
                <c:pt idx="278">
                  <c:v>108.53202540433257</c:v>
                </c:pt>
                <c:pt idx="279">
                  <c:v>108.68513627391823</c:v>
                </c:pt>
                <c:pt idx="280">
                  <c:v>108.79939002312385</c:v>
                </c:pt>
                <c:pt idx="281">
                  <c:v>108.93952360411465</c:v>
                </c:pt>
                <c:pt idx="282">
                  <c:v>110.12901735871725</c:v>
                </c:pt>
                <c:pt idx="283">
                  <c:v>110.37293812556321</c:v>
                </c:pt>
                <c:pt idx="284">
                  <c:v>110.18822820281471</c:v>
                </c:pt>
                <c:pt idx="285">
                  <c:v>110.31980785636463</c:v>
                </c:pt>
                <c:pt idx="286">
                  <c:v>110.69311528253469</c:v>
                </c:pt>
                <c:pt idx="287">
                  <c:v>110.94251853494524</c:v>
                </c:pt>
                <c:pt idx="288">
                  <c:v>111.26419091525253</c:v>
                </c:pt>
                <c:pt idx="289">
                  <c:v>111.62653337029343</c:v>
                </c:pt>
                <c:pt idx="290">
                  <c:v>111.18344885511964</c:v>
                </c:pt>
                <c:pt idx="291">
                  <c:v>111.33088747658684</c:v>
                </c:pt>
                <c:pt idx="292">
                  <c:v>111.20005102874615</c:v>
                </c:pt>
                <c:pt idx="293">
                  <c:v>111.35371546532325</c:v>
                </c:pt>
                <c:pt idx="294">
                  <c:v>111.30917292736693</c:v>
                </c:pt>
                <c:pt idx="295">
                  <c:v>111.18690203106787</c:v>
                </c:pt>
                <c:pt idx="296">
                  <c:v>111.28348842408241</c:v>
                </c:pt>
                <c:pt idx="297">
                  <c:v>111.05967997355286</c:v>
                </c:pt>
                <c:pt idx="298">
                  <c:v>110.65525515289187</c:v>
                </c:pt>
                <c:pt idx="299">
                  <c:v>110.93739157875025</c:v>
                </c:pt>
                <c:pt idx="300">
                  <c:v>110.62240571470437</c:v>
                </c:pt>
                <c:pt idx="301">
                  <c:v>110.56125779974333</c:v>
                </c:pt>
                <c:pt idx="302">
                  <c:v>110.31980785636463</c:v>
                </c:pt>
                <c:pt idx="303">
                  <c:v>110.18822820281471</c:v>
                </c:pt>
                <c:pt idx="304">
                  <c:v>110.31980785636463</c:v>
                </c:pt>
                <c:pt idx="305">
                  <c:v>110.69311528253469</c:v>
                </c:pt>
                <c:pt idx="306">
                  <c:v>110.94251853494524</c:v>
                </c:pt>
                <c:pt idx="307">
                  <c:v>111.26419091525253</c:v>
                </c:pt>
                <c:pt idx="308">
                  <c:v>111.79429632641487</c:v>
                </c:pt>
                <c:pt idx="309">
                  <c:v>111.57988302724978</c:v>
                </c:pt>
                <c:pt idx="310">
                  <c:v>111.59301349806059</c:v>
                </c:pt>
                <c:pt idx="311">
                  <c:v>111.55048895501012</c:v>
                </c:pt>
                <c:pt idx="312">
                  <c:v>110.48977467769092</c:v>
                </c:pt>
                <c:pt idx="313">
                  <c:v>111.33859275639885</c:v>
                </c:pt>
                <c:pt idx="314">
                  <c:v>111.00887470080264</c:v>
                </c:pt>
                <c:pt idx="315">
                  <c:v>111.73110532514157</c:v>
                </c:pt>
                <c:pt idx="316">
                  <c:v>111.73110532514157</c:v>
                </c:pt>
                <c:pt idx="317">
                  <c:v>112.80451660733132</c:v>
                </c:pt>
                <c:pt idx="318">
                  <c:v>112.34920952544205</c:v>
                </c:pt>
                <c:pt idx="319">
                  <c:v>112.36017513445422</c:v>
                </c:pt>
                <c:pt idx="320">
                  <c:v>111.92417502227867</c:v>
                </c:pt>
                <c:pt idx="321">
                  <c:v>112.29672455923003</c:v>
                </c:pt>
                <c:pt idx="322">
                  <c:v>112.52522649076649</c:v>
                </c:pt>
                <c:pt idx="323">
                  <c:v>112.62550538328675</c:v>
                </c:pt>
                <c:pt idx="324">
                  <c:v>112.752593980043</c:v>
                </c:pt>
                <c:pt idx="325">
                  <c:v>112.76187257228405</c:v>
                </c:pt>
                <c:pt idx="326">
                  <c:v>112.75512450519965</c:v>
                </c:pt>
                <c:pt idx="327">
                  <c:v>112.27376238651226</c:v>
                </c:pt>
                <c:pt idx="328">
                  <c:v>112.83975651321654</c:v>
                </c:pt>
                <c:pt idx="329">
                  <c:v>113.200871825386</c:v>
                </c:pt>
                <c:pt idx="330">
                  <c:v>113.200871825386</c:v>
                </c:pt>
                <c:pt idx="331">
                  <c:v>113.38025794204636</c:v>
                </c:pt>
                <c:pt idx="332">
                  <c:v>113.84453897818845</c:v>
                </c:pt>
                <c:pt idx="333">
                  <c:v>113.86391813960297</c:v>
                </c:pt>
                <c:pt idx="334">
                  <c:v>113.09930559252517</c:v>
                </c:pt>
                <c:pt idx="335">
                  <c:v>113.08374767420648</c:v>
                </c:pt>
                <c:pt idx="336">
                  <c:v>113.25634048736768</c:v>
                </c:pt>
                <c:pt idx="337">
                  <c:v>113.25634048736768</c:v>
                </c:pt>
                <c:pt idx="338">
                  <c:v>113.35205352872011</c:v>
                </c:pt>
                <c:pt idx="339">
                  <c:v>113.63346078813366</c:v>
                </c:pt>
                <c:pt idx="340">
                  <c:v>113.41337538221015</c:v>
                </c:pt>
                <c:pt idx="341">
                  <c:v>113.83662354606142</c:v>
                </c:pt>
                <c:pt idx="342">
                  <c:v>114.03869452024753</c:v>
                </c:pt>
                <c:pt idx="343">
                  <c:v>113.78403596250466</c:v>
                </c:pt>
                <c:pt idx="344">
                  <c:v>113.86482795938772</c:v>
                </c:pt>
                <c:pt idx="345">
                  <c:v>113.58378462788804</c:v>
                </c:pt>
                <c:pt idx="346">
                  <c:v>112.75812317325557</c:v>
                </c:pt>
                <c:pt idx="347">
                  <c:v>112.31140165895859</c:v>
                </c:pt>
                <c:pt idx="348">
                  <c:v>112.4492393563435</c:v>
                </c:pt>
                <c:pt idx="349">
                  <c:v>113.00868754196721</c:v>
                </c:pt>
                <c:pt idx="350">
                  <c:v>112.65012756480945</c:v>
                </c:pt>
                <c:pt idx="351">
                  <c:v>112.35006899980915</c:v>
                </c:pt>
                <c:pt idx="352">
                  <c:v>112.29511588481212</c:v>
                </c:pt>
                <c:pt idx="353">
                  <c:v>112.8169885133269</c:v>
                </c:pt>
                <c:pt idx="354">
                  <c:v>113.00632201052692</c:v>
                </c:pt>
                <c:pt idx="355">
                  <c:v>113.57013777997722</c:v>
                </c:pt>
                <c:pt idx="356">
                  <c:v>113.60245259839191</c:v>
                </c:pt>
                <c:pt idx="357">
                  <c:v>113.92880480136161</c:v>
                </c:pt>
                <c:pt idx="358">
                  <c:v>113.70690361202121</c:v>
                </c:pt>
                <c:pt idx="359">
                  <c:v>114.23913691021636</c:v>
                </c:pt>
                <c:pt idx="360">
                  <c:v>114.30037944143284</c:v>
                </c:pt>
                <c:pt idx="361">
                  <c:v>114.61895045583243</c:v>
                </c:pt>
                <c:pt idx="362">
                  <c:v>114.7319150051914</c:v>
                </c:pt>
                <c:pt idx="363">
                  <c:v>114.84304868665147</c:v>
                </c:pt>
                <c:pt idx="364">
                  <c:v>115.04572576305398</c:v>
                </c:pt>
                <c:pt idx="365">
                  <c:v>114.94621809275156</c:v>
                </c:pt>
                <c:pt idx="366">
                  <c:v>114.85879415058156</c:v>
                </c:pt>
                <c:pt idx="367">
                  <c:v>115.03355049152664</c:v>
                </c:pt>
                <c:pt idx="368">
                  <c:v>115.26185971851302</c:v>
                </c:pt>
                <c:pt idx="369">
                  <c:v>115.50124569628744</c:v>
                </c:pt>
                <c:pt idx="370">
                  <c:v>115.59800706474155</c:v>
                </c:pt>
                <c:pt idx="371">
                  <c:v>116.01068468914193</c:v>
                </c:pt>
                <c:pt idx="372">
                  <c:v>116.12364923850085</c:v>
                </c:pt>
                <c:pt idx="373">
                  <c:v>115.93268971665098</c:v>
                </c:pt>
                <c:pt idx="374">
                  <c:v>115.31165932536167</c:v>
                </c:pt>
                <c:pt idx="375">
                  <c:v>115.31202549894144</c:v>
                </c:pt>
                <c:pt idx="376">
                  <c:v>115.20684213815262</c:v>
                </c:pt>
                <c:pt idx="377">
                  <c:v>114.6933201568785</c:v>
                </c:pt>
                <c:pt idx="378">
                  <c:v>114.58053109122399</c:v>
                </c:pt>
                <c:pt idx="379">
                  <c:v>114.53329237666749</c:v>
                </c:pt>
                <c:pt idx="380">
                  <c:v>114.84264403360385</c:v>
                </c:pt>
                <c:pt idx="381">
                  <c:v>114.41033017960099</c:v>
                </c:pt>
                <c:pt idx="382">
                  <c:v>113.89831205253556</c:v>
                </c:pt>
                <c:pt idx="383">
                  <c:v>113.80905388214701</c:v>
                </c:pt>
                <c:pt idx="384">
                  <c:v>113.20300063603004</c:v>
                </c:pt>
                <c:pt idx="385">
                  <c:v>112.75168230672197</c:v>
                </c:pt>
                <c:pt idx="386">
                  <c:v>113.18120270542657</c:v>
                </c:pt>
                <c:pt idx="387">
                  <c:v>112.63099068514784</c:v>
                </c:pt>
                <c:pt idx="388">
                  <c:v>111.95548861775227</c:v>
                </c:pt>
                <c:pt idx="389">
                  <c:v>112.2918893329536</c:v>
                </c:pt>
                <c:pt idx="390">
                  <c:v>112.24600347428253</c:v>
                </c:pt>
                <c:pt idx="391">
                  <c:v>112.51794002562154</c:v>
                </c:pt>
                <c:pt idx="392">
                  <c:v>112.46624559268339</c:v>
                </c:pt>
                <c:pt idx="393">
                  <c:v>113.22095760260966</c:v>
                </c:pt>
                <c:pt idx="394">
                  <c:v>113.30554089931752</c:v>
                </c:pt>
                <c:pt idx="395">
                  <c:v>112.86980817132506</c:v>
                </c:pt>
                <c:pt idx="396">
                  <c:v>111.80354359520976</c:v>
                </c:pt>
                <c:pt idx="397">
                  <c:v>111.77180364422384</c:v>
                </c:pt>
                <c:pt idx="398">
                  <c:v>112.19926361014141</c:v>
                </c:pt>
              </c:numCache>
            </c:numRef>
          </c:val>
          <c:smooth val="0"/>
          <c:extLst>
            <c:ext xmlns:c16="http://schemas.microsoft.com/office/drawing/2014/chart" uri="{C3380CC4-5D6E-409C-BE32-E72D297353CC}">
              <c16:uniqueId val="{00000000-7D44-5A4B-8111-1C1A6C046B96}"/>
            </c:ext>
          </c:extLst>
        </c:ser>
        <c:ser>
          <c:idx val="3"/>
          <c:order val="1"/>
          <c:tx>
            <c:strRef>
              <c:f>'Illustration protection'!$D$3</c:f>
              <c:strCache>
                <c:ptCount val="1"/>
                <c:pt idx="0">
                  <c:v>Floor NAV</c:v>
                </c:pt>
              </c:strCache>
            </c:strRef>
          </c:tx>
          <c:spPr>
            <a:ln>
              <a:solidFill>
                <a:srgbClr val="00B0F0"/>
              </a:solidFill>
            </a:ln>
          </c:spPr>
          <c:marker>
            <c:symbol val="none"/>
          </c:marker>
          <c:cat>
            <c:numRef>
              <c:f>'Illustration protection'!$A$4:$A$402</c:f>
              <c:numCache>
                <c:formatCode>General</c:formatCode>
                <c:ptCount val="399"/>
                <c:pt idx="0">
                  <c:v>102</c:v>
                </c:pt>
                <c:pt idx="1">
                  <c:v>103</c:v>
                </c:pt>
                <c:pt idx="2">
                  <c:v>104</c:v>
                </c:pt>
                <c:pt idx="3">
                  <c:v>105</c:v>
                </c:pt>
                <c:pt idx="4">
                  <c:v>106</c:v>
                </c:pt>
                <c:pt idx="5">
                  <c:v>107</c:v>
                </c:pt>
                <c:pt idx="6">
                  <c:v>108</c:v>
                </c:pt>
                <c:pt idx="7">
                  <c:v>109</c:v>
                </c:pt>
                <c:pt idx="8">
                  <c:v>110</c:v>
                </c:pt>
                <c:pt idx="9">
                  <c:v>111</c:v>
                </c:pt>
                <c:pt idx="10">
                  <c:v>112</c:v>
                </c:pt>
                <c:pt idx="11">
                  <c:v>113</c:v>
                </c:pt>
                <c:pt idx="12">
                  <c:v>114</c:v>
                </c:pt>
                <c:pt idx="13">
                  <c:v>115</c:v>
                </c:pt>
                <c:pt idx="14">
                  <c:v>116</c:v>
                </c:pt>
                <c:pt idx="15">
                  <c:v>117</c:v>
                </c:pt>
                <c:pt idx="16">
                  <c:v>118</c:v>
                </c:pt>
                <c:pt idx="17">
                  <c:v>119</c:v>
                </c:pt>
                <c:pt idx="18">
                  <c:v>120</c:v>
                </c:pt>
                <c:pt idx="19">
                  <c:v>121</c:v>
                </c:pt>
                <c:pt idx="20">
                  <c:v>122</c:v>
                </c:pt>
                <c:pt idx="21">
                  <c:v>123</c:v>
                </c:pt>
                <c:pt idx="22">
                  <c:v>124</c:v>
                </c:pt>
                <c:pt idx="23">
                  <c:v>125</c:v>
                </c:pt>
                <c:pt idx="24">
                  <c:v>126</c:v>
                </c:pt>
                <c:pt idx="25">
                  <c:v>127</c:v>
                </c:pt>
                <c:pt idx="26">
                  <c:v>128</c:v>
                </c:pt>
                <c:pt idx="27">
                  <c:v>129</c:v>
                </c:pt>
                <c:pt idx="28">
                  <c:v>130</c:v>
                </c:pt>
                <c:pt idx="29">
                  <c:v>131</c:v>
                </c:pt>
                <c:pt idx="30">
                  <c:v>132</c:v>
                </c:pt>
                <c:pt idx="31">
                  <c:v>133</c:v>
                </c:pt>
                <c:pt idx="32">
                  <c:v>134</c:v>
                </c:pt>
                <c:pt idx="33">
                  <c:v>135</c:v>
                </c:pt>
                <c:pt idx="34">
                  <c:v>136</c:v>
                </c:pt>
                <c:pt idx="35">
                  <c:v>137</c:v>
                </c:pt>
                <c:pt idx="36">
                  <c:v>138</c:v>
                </c:pt>
                <c:pt idx="37">
                  <c:v>139</c:v>
                </c:pt>
                <c:pt idx="38">
                  <c:v>140</c:v>
                </c:pt>
                <c:pt idx="39">
                  <c:v>141</c:v>
                </c:pt>
                <c:pt idx="40">
                  <c:v>142</c:v>
                </c:pt>
                <c:pt idx="41">
                  <c:v>143</c:v>
                </c:pt>
                <c:pt idx="42">
                  <c:v>144</c:v>
                </c:pt>
                <c:pt idx="43">
                  <c:v>145</c:v>
                </c:pt>
                <c:pt idx="44">
                  <c:v>146</c:v>
                </c:pt>
                <c:pt idx="45">
                  <c:v>147</c:v>
                </c:pt>
                <c:pt idx="46">
                  <c:v>148</c:v>
                </c:pt>
                <c:pt idx="47">
                  <c:v>149</c:v>
                </c:pt>
                <c:pt idx="48">
                  <c:v>150</c:v>
                </c:pt>
                <c:pt idx="49">
                  <c:v>151</c:v>
                </c:pt>
                <c:pt idx="50">
                  <c:v>152</c:v>
                </c:pt>
                <c:pt idx="51">
                  <c:v>153</c:v>
                </c:pt>
                <c:pt idx="52">
                  <c:v>154</c:v>
                </c:pt>
                <c:pt idx="53">
                  <c:v>155</c:v>
                </c:pt>
                <c:pt idx="54">
                  <c:v>156</c:v>
                </c:pt>
                <c:pt idx="55">
                  <c:v>157</c:v>
                </c:pt>
                <c:pt idx="56">
                  <c:v>158</c:v>
                </c:pt>
                <c:pt idx="57">
                  <c:v>159</c:v>
                </c:pt>
                <c:pt idx="58">
                  <c:v>160</c:v>
                </c:pt>
                <c:pt idx="59">
                  <c:v>161</c:v>
                </c:pt>
                <c:pt idx="60">
                  <c:v>162</c:v>
                </c:pt>
                <c:pt idx="61">
                  <c:v>163</c:v>
                </c:pt>
                <c:pt idx="62">
                  <c:v>164</c:v>
                </c:pt>
                <c:pt idx="63">
                  <c:v>165</c:v>
                </c:pt>
                <c:pt idx="64">
                  <c:v>166</c:v>
                </c:pt>
                <c:pt idx="65">
                  <c:v>167</c:v>
                </c:pt>
                <c:pt idx="66">
                  <c:v>168</c:v>
                </c:pt>
                <c:pt idx="67">
                  <c:v>169</c:v>
                </c:pt>
                <c:pt idx="68">
                  <c:v>170</c:v>
                </c:pt>
                <c:pt idx="69">
                  <c:v>171</c:v>
                </c:pt>
                <c:pt idx="70">
                  <c:v>172</c:v>
                </c:pt>
                <c:pt idx="71">
                  <c:v>173</c:v>
                </c:pt>
                <c:pt idx="72">
                  <c:v>174</c:v>
                </c:pt>
                <c:pt idx="73">
                  <c:v>175</c:v>
                </c:pt>
                <c:pt idx="74">
                  <c:v>176</c:v>
                </c:pt>
                <c:pt idx="75">
                  <c:v>177</c:v>
                </c:pt>
                <c:pt idx="76">
                  <c:v>178</c:v>
                </c:pt>
                <c:pt idx="77">
                  <c:v>179</c:v>
                </c:pt>
                <c:pt idx="78">
                  <c:v>180</c:v>
                </c:pt>
                <c:pt idx="79">
                  <c:v>181</c:v>
                </c:pt>
                <c:pt idx="80">
                  <c:v>182</c:v>
                </c:pt>
                <c:pt idx="81">
                  <c:v>183</c:v>
                </c:pt>
                <c:pt idx="82">
                  <c:v>184</c:v>
                </c:pt>
                <c:pt idx="83">
                  <c:v>185</c:v>
                </c:pt>
                <c:pt idx="84">
                  <c:v>186</c:v>
                </c:pt>
                <c:pt idx="85">
                  <c:v>187</c:v>
                </c:pt>
                <c:pt idx="86">
                  <c:v>188</c:v>
                </c:pt>
                <c:pt idx="87">
                  <c:v>189</c:v>
                </c:pt>
                <c:pt idx="88">
                  <c:v>190</c:v>
                </c:pt>
                <c:pt idx="89">
                  <c:v>191</c:v>
                </c:pt>
                <c:pt idx="90">
                  <c:v>192</c:v>
                </c:pt>
                <c:pt idx="91">
                  <c:v>193</c:v>
                </c:pt>
                <c:pt idx="92">
                  <c:v>194</c:v>
                </c:pt>
                <c:pt idx="93">
                  <c:v>195</c:v>
                </c:pt>
                <c:pt idx="94">
                  <c:v>196</c:v>
                </c:pt>
                <c:pt idx="95">
                  <c:v>197</c:v>
                </c:pt>
                <c:pt idx="96">
                  <c:v>198</c:v>
                </c:pt>
                <c:pt idx="97">
                  <c:v>199</c:v>
                </c:pt>
                <c:pt idx="98">
                  <c:v>200</c:v>
                </c:pt>
                <c:pt idx="99">
                  <c:v>201</c:v>
                </c:pt>
                <c:pt idx="100">
                  <c:v>202</c:v>
                </c:pt>
                <c:pt idx="101">
                  <c:v>203</c:v>
                </c:pt>
                <c:pt idx="102">
                  <c:v>204</c:v>
                </c:pt>
                <c:pt idx="103">
                  <c:v>205</c:v>
                </c:pt>
                <c:pt idx="104">
                  <c:v>206</c:v>
                </c:pt>
                <c:pt idx="105">
                  <c:v>207</c:v>
                </c:pt>
                <c:pt idx="106">
                  <c:v>208</c:v>
                </c:pt>
                <c:pt idx="107">
                  <c:v>209</c:v>
                </c:pt>
                <c:pt idx="108">
                  <c:v>210</c:v>
                </c:pt>
                <c:pt idx="109">
                  <c:v>211</c:v>
                </c:pt>
                <c:pt idx="110">
                  <c:v>212</c:v>
                </c:pt>
                <c:pt idx="111">
                  <c:v>213</c:v>
                </c:pt>
                <c:pt idx="112">
                  <c:v>214</c:v>
                </c:pt>
                <c:pt idx="113">
                  <c:v>215</c:v>
                </c:pt>
                <c:pt idx="114">
                  <c:v>216</c:v>
                </c:pt>
                <c:pt idx="115">
                  <c:v>217</c:v>
                </c:pt>
                <c:pt idx="116">
                  <c:v>218</c:v>
                </c:pt>
                <c:pt idx="117">
                  <c:v>219</c:v>
                </c:pt>
                <c:pt idx="118">
                  <c:v>220</c:v>
                </c:pt>
                <c:pt idx="119">
                  <c:v>221</c:v>
                </c:pt>
                <c:pt idx="120">
                  <c:v>222</c:v>
                </c:pt>
                <c:pt idx="121">
                  <c:v>223</c:v>
                </c:pt>
                <c:pt idx="122">
                  <c:v>224</c:v>
                </c:pt>
                <c:pt idx="123">
                  <c:v>225</c:v>
                </c:pt>
                <c:pt idx="124">
                  <c:v>226</c:v>
                </c:pt>
                <c:pt idx="125">
                  <c:v>227</c:v>
                </c:pt>
                <c:pt idx="126">
                  <c:v>228</c:v>
                </c:pt>
                <c:pt idx="127">
                  <c:v>229</c:v>
                </c:pt>
                <c:pt idx="128">
                  <c:v>230</c:v>
                </c:pt>
                <c:pt idx="129">
                  <c:v>231</c:v>
                </c:pt>
                <c:pt idx="130">
                  <c:v>232</c:v>
                </c:pt>
                <c:pt idx="131">
                  <c:v>233</c:v>
                </c:pt>
                <c:pt idx="132">
                  <c:v>234</c:v>
                </c:pt>
                <c:pt idx="133">
                  <c:v>235</c:v>
                </c:pt>
                <c:pt idx="134">
                  <c:v>236</c:v>
                </c:pt>
                <c:pt idx="135">
                  <c:v>237</c:v>
                </c:pt>
                <c:pt idx="136">
                  <c:v>238</c:v>
                </c:pt>
                <c:pt idx="137">
                  <c:v>239</c:v>
                </c:pt>
                <c:pt idx="138">
                  <c:v>240</c:v>
                </c:pt>
                <c:pt idx="139">
                  <c:v>241</c:v>
                </c:pt>
                <c:pt idx="140">
                  <c:v>242</c:v>
                </c:pt>
                <c:pt idx="141">
                  <c:v>243</c:v>
                </c:pt>
                <c:pt idx="142">
                  <c:v>244</c:v>
                </c:pt>
                <c:pt idx="143">
                  <c:v>245</c:v>
                </c:pt>
                <c:pt idx="144">
                  <c:v>246</c:v>
                </c:pt>
                <c:pt idx="145">
                  <c:v>247</c:v>
                </c:pt>
                <c:pt idx="146">
                  <c:v>248</c:v>
                </c:pt>
                <c:pt idx="147">
                  <c:v>249</c:v>
                </c:pt>
                <c:pt idx="148">
                  <c:v>250</c:v>
                </c:pt>
                <c:pt idx="149">
                  <c:v>251</c:v>
                </c:pt>
                <c:pt idx="150">
                  <c:v>252</c:v>
                </c:pt>
                <c:pt idx="151">
                  <c:v>253</c:v>
                </c:pt>
                <c:pt idx="152">
                  <c:v>254</c:v>
                </c:pt>
                <c:pt idx="153">
                  <c:v>255</c:v>
                </c:pt>
                <c:pt idx="154">
                  <c:v>256</c:v>
                </c:pt>
                <c:pt idx="155">
                  <c:v>257</c:v>
                </c:pt>
                <c:pt idx="156">
                  <c:v>258</c:v>
                </c:pt>
                <c:pt idx="157">
                  <c:v>259</c:v>
                </c:pt>
                <c:pt idx="158">
                  <c:v>260</c:v>
                </c:pt>
                <c:pt idx="159">
                  <c:v>261</c:v>
                </c:pt>
                <c:pt idx="160">
                  <c:v>262</c:v>
                </c:pt>
                <c:pt idx="161">
                  <c:v>263</c:v>
                </c:pt>
                <c:pt idx="162">
                  <c:v>264</c:v>
                </c:pt>
                <c:pt idx="163">
                  <c:v>265</c:v>
                </c:pt>
                <c:pt idx="164">
                  <c:v>266</c:v>
                </c:pt>
                <c:pt idx="165">
                  <c:v>267</c:v>
                </c:pt>
                <c:pt idx="166">
                  <c:v>268</c:v>
                </c:pt>
                <c:pt idx="167">
                  <c:v>269</c:v>
                </c:pt>
                <c:pt idx="168">
                  <c:v>270</c:v>
                </c:pt>
                <c:pt idx="169">
                  <c:v>271</c:v>
                </c:pt>
                <c:pt idx="170">
                  <c:v>272</c:v>
                </c:pt>
                <c:pt idx="171">
                  <c:v>273</c:v>
                </c:pt>
                <c:pt idx="172">
                  <c:v>274</c:v>
                </c:pt>
                <c:pt idx="173">
                  <c:v>275</c:v>
                </c:pt>
                <c:pt idx="174">
                  <c:v>276</c:v>
                </c:pt>
                <c:pt idx="175">
                  <c:v>277</c:v>
                </c:pt>
                <c:pt idx="176">
                  <c:v>278</c:v>
                </c:pt>
                <c:pt idx="177">
                  <c:v>279</c:v>
                </c:pt>
                <c:pt idx="178">
                  <c:v>280</c:v>
                </c:pt>
                <c:pt idx="179">
                  <c:v>281</c:v>
                </c:pt>
                <c:pt idx="180">
                  <c:v>282</c:v>
                </c:pt>
                <c:pt idx="181">
                  <c:v>283</c:v>
                </c:pt>
                <c:pt idx="182">
                  <c:v>284</c:v>
                </c:pt>
                <c:pt idx="183">
                  <c:v>285</c:v>
                </c:pt>
                <c:pt idx="184">
                  <c:v>286</c:v>
                </c:pt>
                <c:pt idx="185">
                  <c:v>287</c:v>
                </c:pt>
                <c:pt idx="186">
                  <c:v>288</c:v>
                </c:pt>
                <c:pt idx="187">
                  <c:v>289</c:v>
                </c:pt>
                <c:pt idx="188">
                  <c:v>290</c:v>
                </c:pt>
                <c:pt idx="189">
                  <c:v>291</c:v>
                </c:pt>
                <c:pt idx="190">
                  <c:v>292</c:v>
                </c:pt>
                <c:pt idx="191">
                  <c:v>293</c:v>
                </c:pt>
                <c:pt idx="192">
                  <c:v>294</c:v>
                </c:pt>
                <c:pt idx="193">
                  <c:v>295</c:v>
                </c:pt>
                <c:pt idx="194">
                  <c:v>296</c:v>
                </c:pt>
                <c:pt idx="195">
                  <c:v>297</c:v>
                </c:pt>
                <c:pt idx="196">
                  <c:v>298</c:v>
                </c:pt>
                <c:pt idx="197">
                  <c:v>299</c:v>
                </c:pt>
                <c:pt idx="198">
                  <c:v>300</c:v>
                </c:pt>
                <c:pt idx="199">
                  <c:v>301</c:v>
                </c:pt>
                <c:pt idx="200">
                  <c:v>302</c:v>
                </c:pt>
                <c:pt idx="201">
                  <c:v>303</c:v>
                </c:pt>
                <c:pt idx="202">
                  <c:v>304</c:v>
                </c:pt>
                <c:pt idx="203">
                  <c:v>305</c:v>
                </c:pt>
                <c:pt idx="204">
                  <c:v>306</c:v>
                </c:pt>
                <c:pt idx="205">
                  <c:v>307</c:v>
                </c:pt>
                <c:pt idx="206">
                  <c:v>308</c:v>
                </c:pt>
                <c:pt idx="207">
                  <c:v>309</c:v>
                </c:pt>
                <c:pt idx="208">
                  <c:v>310</c:v>
                </c:pt>
                <c:pt idx="209">
                  <c:v>311</c:v>
                </c:pt>
                <c:pt idx="210">
                  <c:v>312</c:v>
                </c:pt>
                <c:pt idx="211">
                  <c:v>313</c:v>
                </c:pt>
                <c:pt idx="212">
                  <c:v>314</c:v>
                </c:pt>
                <c:pt idx="213">
                  <c:v>315</c:v>
                </c:pt>
                <c:pt idx="214">
                  <c:v>316</c:v>
                </c:pt>
                <c:pt idx="215">
                  <c:v>317</c:v>
                </c:pt>
                <c:pt idx="216">
                  <c:v>318</c:v>
                </c:pt>
                <c:pt idx="217">
                  <c:v>319</c:v>
                </c:pt>
                <c:pt idx="218">
                  <c:v>320</c:v>
                </c:pt>
                <c:pt idx="219">
                  <c:v>321</c:v>
                </c:pt>
                <c:pt idx="220">
                  <c:v>322</c:v>
                </c:pt>
                <c:pt idx="221">
                  <c:v>323</c:v>
                </c:pt>
                <c:pt idx="222">
                  <c:v>324</c:v>
                </c:pt>
                <c:pt idx="223">
                  <c:v>325</c:v>
                </c:pt>
                <c:pt idx="224">
                  <c:v>326</c:v>
                </c:pt>
                <c:pt idx="225">
                  <c:v>327</c:v>
                </c:pt>
                <c:pt idx="226">
                  <c:v>328</c:v>
                </c:pt>
                <c:pt idx="227">
                  <c:v>329</c:v>
                </c:pt>
                <c:pt idx="228">
                  <c:v>330</c:v>
                </c:pt>
                <c:pt idx="229">
                  <c:v>331</c:v>
                </c:pt>
                <c:pt idx="230">
                  <c:v>332</c:v>
                </c:pt>
                <c:pt idx="231">
                  <c:v>333</c:v>
                </c:pt>
                <c:pt idx="232">
                  <c:v>334</c:v>
                </c:pt>
                <c:pt idx="233">
                  <c:v>335</c:v>
                </c:pt>
                <c:pt idx="234">
                  <c:v>336</c:v>
                </c:pt>
                <c:pt idx="235">
                  <c:v>337</c:v>
                </c:pt>
                <c:pt idx="236">
                  <c:v>338</c:v>
                </c:pt>
                <c:pt idx="237">
                  <c:v>339</c:v>
                </c:pt>
                <c:pt idx="238">
                  <c:v>340</c:v>
                </c:pt>
                <c:pt idx="239">
                  <c:v>341</c:v>
                </c:pt>
                <c:pt idx="240">
                  <c:v>342</c:v>
                </c:pt>
                <c:pt idx="241">
                  <c:v>343</c:v>
                </c:pt>
                <c:pt idx="242">
                  <c:v>344</c:v>
                </c:pt>
                <c:pt idx="243">
                  <c:v>345</c:v>
                </c:pt>
                <c:pt idx="244">
                  <c:v>346</c:v>
                </c:pt>
                <c:pt idx="245">
                  <c:v>347</c:v>
                </c:pt>
                <c:pt idx="246">
                  <c:v>348</c:v>
                </c:pt>
                <c:pt idx="247">
                  <c:v>349</c:v>
                </c:pt>
                <c:pt idx="248">
                  <c:v>350</c:v>
                </c:pt>
                <c:pt idx="249">
                  <c:v>351</c:v>
                </c:pt>
                <c:pt idx="250">
                  <c:v>352</c:v>
                </c:pt>
                <c:pt idx="251">
                  <c:v>353</c:v>
                </c:pt>
                <c:pt idx="252">
                  <c:v>354</c:v>
                </c:pt>
                <c:pt idx="253">
                  <c:v>355</c:v>
                </c:pt>
                <c:pt idx="254">
                  <c:v>356</c:v>
                </c:pt>
                <c:pt idx="255">
                  <c:v>357</c:v>
                </c:pt>
                <c:pt idx="256">
                  <c:v>358</c:v>
                </c:pt>
                <c:pt idx="257">
                  <c:v>359</c:v>
                </c:pt>
                <c:pt idx="258">
                  <c:v>360</c:v>
                </c:pt>
                <c:pt idx="259">
                  <c:v>361</c:v>
                </c:pt>
                <c:pt idx="260">
                  <c:v>362</c:v>
                </c:pt>
                <c:pt idx="261">
                  <c:v>363</c:v>
                </c:pt>
                <c:pt idx="262">
                  <c:v>364</c:v>
                </c:pt>
                <c:pt idx="263">
                  <c:v>365</c:v>
                </c:pt>
                <c:pt idx="264">
                  <c:v>366</c:v>
                </c:pt>
                <c:pt idx="265">
                  <c:v>367</c:v>
                </c:pt>
                <c:pt idx="266">
                  <c:v>368</c:v>
                </c:pt>
                <c:pt idx="267">
                  <c:v>369</c:v>
                </c:pt>
                <c:pt idx="268">
                  <c:v>370</c:v>
                </c:pt>
                <c:pt idx="269">
                  <c:v>371</c:v>
                </c:pt>
                <c:pt idx="270">
                  <c:v>372</c:v>
                </c:pt>
                <c:pt idx="271">
                  <c:v>373</c:v>
                </c:pt>
                <c:pt idx="272">
                  <c:v>374</c:v>
                </c:pt>
                <c:pt idx="273">
                  <c:v>375</c:v>
                </c:pt>
                <c:pt idx="274">
                  <c:v>376</c:v>
                </c:pt>
                <c:pt idx="275">
                  <c:v>377</c:v>
                </c:pt>
                <c:pt idx="276">
                  <c:v>378</c:v>
                </c:pt>
                <c:pt idx="277">
                  <c:v>379</c:v>
                </c:pt>
                <c:pt idx="278">
                  <c:v>380</c:v>
                </c:pt>
                <c:pt idx="279">
                  <c:v>381</c:v>
                </c:pt>
                <c:pt idx="280">
                  <c:v>382</c:v>
                </c:pt>
                <c:pt idx="281">
                  <c:v>383</c:v>
                </c:pt>
                <c:pt idx="282">
                  <c:v>384</c:v>
                </c:pt>
                <c:pt idx="283">
                  <c:v>385</c:v>
                </c:pt>
                <c:pt idx="284">
                  <c:v>386</c:v>
                </c:pt>
                <c:pt idx="285">
                  <c:v>387</c:v>
                </c:pt>
                <c:pt idx="286">
                  <c:v>388</c:v>
                </c:pt>
                <c:pt idx="287">
                  <c:v>389</c:v>
                </c:pt>
                <c:pt idx="288">
                  <c:v>390</c:v>
                </c:pt>
                <c:pt idx="289">
                  <c:v>391</c:v>
                </c:pt>
                <c:pt idx="290">
                  <c:v>392</c:v>
                </c:pt>
                <c:pt idx="291">
                  <c:v>393</c:v>
                </c:pt>
                <c:pt idx="292">
                  <c:v>394</c:v>
                </c:pt>
                <c:pt idx="293">
                  <c:v>395</c:v>
                </c:pt>
                <c:pt idx="294">
                  <c:v>396</c:v>
                </c:pt>
                <c:pt idx="295">
                  <c:v>397</c:v>
                </c:pt>
                <c:pt idx="296">
                  <c:v>398</c:v>
                </c:pt>
                <c:pt idx="297">
                  <c:v>399</c:v>
                </c:pt>
                <c:pt idx="298">
                  <c:v>400</c:v>
                </c:pt>
                <c:pt idx="299">
                  <c:v>401</c:v>
                </c:pt>
                <c:pt idx="300">
                  <c:v>402</c:v>
                </c:pt>
                <c:pt idx="301">
                  <c:v>403</c:v>
                </c:pt>
                <c:pt idx="302">
                  <c:v>404</c:v>
                </c:pt>
                <c:pt idx="303">
                  <c:v>405</c:v>
                </c:pt>
                <c:pt idx="304">
                  <c:v>406</c:v>
                </c:pt>
                <c:pt idx="305">
                  <c:v>407</c:v>
                </c:pt>
                <c:pt idx="306">
                  <c:v>408</c:v>
                </c:pt>
                <c:pt idx="307">
                  <c:v>409</c:v>
                </c:pt>
                <c:pt idx="308">
                  <c:v>410</c:v>
                </c:pt>
                <c:pt idx="309">
                  <c:v>411</c:v>
                </c:pt>
                <c:pt idx="310">
                  <c:v>412</c:v>
                </c:pt>
                <c:pt idx="311">
                  <c:v>413</c:v>
                </c:pt>
                <c:pt idx="312">
                  <c:v>414</c:v>
                </c:pt>
                <c:pt idx="313">
                  <c:v>415</c:v>
                </c:pt>
                <c:pt idx="314">
                  <c:v>416</c:v>
                </c:pt>
                <c:pt idx="315">
                  <c:v>417</c:v>
                </c:pt>
                <c:pt idx="316">
                  <c:v>418</c:v>
                </c:pt>
                <c:pt idx="317">
                  <c:v>419</c:v>
                </c:pt>
                <c:pt idx="318">
                  <c:v>420</c:v>
                </c:pt>
                <c:pt idx="319">
                  <c:v>421</c:v>
                </c:pt>
                <c:pt idx="320">
                  <c:v>422</c:v>
                </c:pt>
                <c:pt idx="321">
                  <c:v>423</c:v>
                </c:pt>
                <c:pt idx="322">
                  <c:v>424</c:v>
                </c:pt>
                <c:pt idx="323">
                  <c:v>425</c:v>
                </c:pt>
                <c:pt idx="324">
                  <c:v>426</c:v>
                </c:pt>
                <c:pt idx="325">
                  <c:v>427</c:v>
                </c:pt>
                <c:pt idx="326">
                  <c:v>428</c:v>
                </c:pt>
                <c:pt idx="327">
                  <c:v>429</c:v>
                </c:pt>
                <c:pt idx="328">
                  <c:v>430</c:v>
                </c:pt>
                <c:pt idx="329">
                  <c:v>431</c:v>
                </c:pt>
                <c:pt idx="330">
                  <c:v>432</c:v>
                </c:pt>
                <c:pt idx="331">
                  <c:v>433</c:v>
                </c:pt>
                <c:pt idx="332">
                  <c:v>434</c:v>
                </c:pt>
                <c:pt idx="333">
                  <c:v>435</c:v>
                </c:pt>
                <c:pt idx="334">
                  <c:v>436</c:v>
                </c:pt>
                <c:pt idx="335">
                  <c:v>437</c:v>
                </c:pt>
                <c:pt idx="336">
                  <c:v>438</c:v>
                </c:pt>
                <c:pt idx="337">
                  <c:v>439</c:v>
                </c:pt>
                <c:pt idx="338">
                  <c:v>440</c:v>
                </c:pt>
                <c:pt idx="339">
                  <c:v>441</c:v>
                </c:pt>
                <c:pt idx="340">
                  <c:v>442</c:v>
                </c:pt>
                <c:pt idx="341">
                  <c:v>443</c:v>
                </c:pt>
                <c:pt idx="342">
                  <c:v>444</c:v>
                </c:pt>
                <c:pt idx="343">
                  <c:v>445</c:v>
                </c:pt>
                <c:pt idx="344">
                  <c:v>446</c:v>
                </c:pt>
                <c:pt idx="345">
                  <c:v>447</c:v>
                </c:pt>
                <c:pt idx="346">
                  <c:v>448</c:v>
                </c:pt>
                <c:pt idx="347">
                  <c:v>449</c:v>
                </c:pt>
                <c:pt idx="348">
                  <c:v>450</c:v>
                </c:pt>
                <c:pt idx="349">
                  <c:v>451</c:v>
                </c:pt>
                <c:pt idx="350">
                  <c:v>452</c:v>
                </c:pt>
                <c:pt idx="351">
                  <c:v>453</c:v>
                </c:pt>
                <c:pt idx="352">
                  <c:v>454</c:v>
                </c:pt>
                <c:pt idx="353">
                  <c:v>455</c:v>
                </c:pt>
                <c:pt idx="354">
                  <c:v>456</c:v>
                </c:pt>
                <c:pt idx="355">
                  <c:v>457</c:v>
                </c:pt>
                <c:pt idx="356">
                  <c:v>458</c:v>
                </c:pt>
                <c:pt idx="357">
                  <c:v>459</c:v>
                </c:pt>
                <c:pt idx="358">
                  <c:v>460</c:v>
                </c:pt>
                <c:pt idx="359">
                  <c:v>461</c:v>
                </c:pt>
                <c:pt idx="360">
                  <c:v>462</c:v>
                </c:pt>
                <c:pt idx="361">
                  <c:v>463</c:v>
                </c:pt>
                <c:pt idx="362">
                  <c:v>464</c:v>
                </c:pt>
                <c:pt idx="363">
                  <c:v>465</c:v>
                </c:pt>
                <c:pt idx="364">
                  <c:v>466</c:v>
                </c:pt>
                <c:pt idx="365">
                  <c:v>467</c:v>
                </c:pt>
                <c:pt idx="366">
                  <c:v>468</c:v>
                </c:pt>
                <c:pt idx="367">
                  <c:v>469</c:v>
                </c:pt>
                <c:pt idx="368">
                  <c:v>470</c:v>
                </c:pt>
                <c:pt idx="369">
                  <c:v>471</c:v>
                </c:pt>
                <c:pt idx="370">
                  <c:v>472</c:v>
                </c:pt>
                <c:pt idx="371">
                  <c:v>473</c:v>
                </c:pt>
                <c:pt idx="372">
                  <c:v>474</c:v>
                </c:pt>
                <c:pt idx="373">
                  <c:v>475</c:v>
                </c:pt>
                <c:pt idx="374">
                  <c:v>476</c:v>
                </c:pt>
                <c:pt idx="375">
                  <c:v>477</c:v>
                </c:pt>
                <c:pt idx="376">
                  <c:v>478</c:v>
                </c:pt>
                <c:pt idx="377">
                  <c:v>479</c:v>
                </c:pt>
                <c:pt idx="378">
                  <c:v>480</c:v>
                </c:pt>
                <c:pt idx="379">
                  <c:v>481</c:v>
                </c:pt>
                <c:pt idx="380">
                  <c:v>482</c:v>
                </c:pt>
                <c:pt idx="381">
                  <c:v>483</c:v>
                </c:pt>
                <c:pt idx="382">
                  <c:v>484</c:v>
                </c:pt>
                <c:pt idx="383">
                  <c:v>485</c:v>
                </c:pt>
                <c:pt idx="384">
                  <c:v>486</c:v>
                </c:pt>
                <c:pt idx="385">
                  <c:v>487</c:v>
                </c:pt>
                <c:pt idx="386">
                  <c:v>488</c:v>
                </c:pt>
                <c:pt idx="387">
                  <c:v>489</c:v>
                </c:pt>
                <c:pt idx="388">
                  <c:v>490</c:v>
                </c:pt>
                <c:pt idx="389">
                  <c:v>491</c:v>
                </c:pt>
                <c:pt idx="390">
                  <c:v>492</c:v>
                </c:pt>
                <c:pt idx="391">
                  <c:v>493</c:v>
                </c:pt>
                <c:pt idx="392">
                  <c:v>494</c:v>
                </c:pt>
                <c:pt idx="393">
                  <c:v>495</c:v>
                </c:pt>
                <c:pt idx="394">
                  <c:v>496</c:v>
                </c:pt>
                <c:pt idx="395">
                  <c:v>497</c:v>
                </c:pt>
                <c:pt idx="396">
                  <c:v>498</c:v>
                </c:pt>
                <c:pt idx="397">
                  <c:v>499</c:v>
                </c:pt>
                <c:pt idx="398">
                  <c:v>500</c:v>
                </c:pt>
              </c:numCache>
            </c:numRef>
          </c:cat>
          <c:val>
            <c:numRef>
              <c:f>'Illustration protection'!$D$4:$D$402</c:f>
              <c:numCache>
                <c:formatCode>General</c:formatCode>
                <c:ptCount val="399"/>
                <c:pt idx="0">
                  <c:v>90</c:v>
                </c:pt>
                <c:pt idx="1">
                  <c:v>90.203900905488268</c:v>
                </c:pt>
                <c:pt idx="2">
                  <c:v>90.307954570612566</c:v>
                </c:pt>
                <c:pt idx="3">
                  <c:v>90.419756912927028</c:v>
                </c:pt>
                <c:pt idx="4">
                  <c:v>90.419756912927028</c:v>
                </c:pt>
                <c:pt idx="5">
                  <c:v>90.419756912927028</c:v>
                </c:pt>
                <c:pt idx="6">
                  <c:v>90.419756912927028</c:v>
                </c:pt>
                <c:pt idx="7">
                  <c:v>90.419756912927028</c:v>
                </c:pt>
                <c:pt idx="8">
                  <c:v>90.419756912927028</c:v>
                </c:pt>
                <c:pt idx="9">
                  <c:v>90.419756912927028</c:v>
                </c:pt>
                <c:pt idx="10">
                  <c:v>90.419756912927028</c:v>
                </c:pt>
                <c:pt idx="11">
                  <c:v>90.419756912927028</c:v>
                </c:pt>
                <c:pt idx="12">
                  <c:v>90.419756912927028</c:v>
                </c:pt>
                <c:pt idx="13">
                  <c:v>90.492079993166314</c:v>
                </c:pt>
                <c:pt idx="14">
                  <c:v>90.743530434367742</c:v>
                </c:pt>
                <c:pt idx="15">
                  <c:v>91.332772733327744</c:v>
                </c:pt>
                <c:pt idx="16">
                  <c:v>91.332772733327744</c:v>
                </c:pt>
                <c:pt idx="17">
                  <c:v>91.592229772054537</c:v>
                </c:pt>
                <c:pt idx="18">
                  <c:v>91.75474206236629</c:v>
                </c:pt>
                <c:pt idx="19">
                  <c:v>91.75474206236629</c:v>
                </c:pt>
                <c:pt idx="20">
                  <c:v>91.75474206236629</c:v>
                </c:pt>
                <c:pt idx="21">
                  <c:v>91.75474206236629</c:v>
                </c:pt>
                <c:pt idx="22">
                  <c:v>91.75474206236629</c:v>
                </c:pt>
                <c:pt idx="23">
                  <c:v>91.75474206236629</c:v>
                </c:pt>
                <c:pt idx="24">
                  <c:v>91.75474206236629</c:v>
                </c:pt>
                <c:pt idx="25">
                  <c:v>91.75474206236629</c:v>
                </c:pt>
                <c:pt idx="26">
                  <c:v>91.75474206236629</c:v>
                </c:pt>
                <c:pt idx="27">
                  <c:v>91.75474206236629</c:v>
                </c:pt>
                <c:pt idx="28">
                  <c:v>91.75474206236629</c:v>
                </c:pt>
                <c:pt idx="29">
                  <c:v>91.75474206236629</c:v>
                </c:pt>
                <c:pt idx="30">
                  <c:v>91.75474206236629</c:v>
                </c:pt>
                <c:pt idx="31">
                  <c:v>91.75474206236629</c:v>
                </c:pt>
                <c:pt idx="32">
                  <c:v>91.75474206236629</c:v>
                </c:pt>
                <c:pt idx="33">
                  <c:v>91.75474206236629</c:v>
                </c:pt>
                <c:pt idx="34">
                  <c:v>91.75474206236629</c:v>
                </c:pt>
                <c:pt idx="35">
                  <c:v>91.75474206236629</c:v>
                </c:pt>
                <c:pt idx="36">
                  <c:v>91.75474206236629</c:v>
                </c:pt>
                <c:pt idx="37">
                  <c:v>91.75474206236629</c:v>
                </c:pt>
                <c:pt idx="38">
                  <c:v>91.75474206236629</c:v>
                </c:pt>
                <c:pt idx="39">
                  <c:v>91.75474206236629</c:v>
                </c:pt>
                <c:pt idx="40">
                  <c:v>91.75474206236629</c:v>
                </c:pt>
                <c:pt idx="41">
                  <c:v>91.75474206236629</c:v>
                </c:pt>
                <c:pt idx="42">
                  <c:v>91.75474206236629</c:v>
                </c:pt>
                <c:pt idx="43">
                  <c:v>91.75474206236629</c:v>
                </c:pt>
                <c:pt idx="44">
                  <c:v>91.75474206236629</c:v>
                </c:pt>
                <c:pt idx="45">
                  <c:v>91.75474206236629</c:v>
                </c:pt>
                <c:pt idx="46">
                  <c:v>91.75474206236629</c:v>
                </c:pt>
                <c:pt idx="47">
                  <c:v>91.75474206236629</c:v>
                </c:pt>
                <c:pt idx="48">
                  <c:v>91.75474206236629</c:v>
                </c:pt>
                <c:pt idx="49">
                  <c:v>91.75474206236629</c:v>
                </c:pt>
                <c:pt idx="50">
                  <c:v>91.75474206236629</c:v>
                </c:pt>
                <c:pt idx="51">
                  <c:v>91.75474206236629</c:v>
                </c:pt>
                <c:pt idx="52">
                  <c:v>91.75474206236629</c:v>
                </c:pt>
                <c:pt idx="53">
                  <c:v>91.75474206236629</c:v>
                </c:pt>
                <c:pt idx="54">
                  <c:v>91.75474206236629</c:v>
                </c:pt>
                <c:pt idx="55">
                  <c:v>91.869100702980717</c:v>
                </c:pt>
                <c:pt idx="56">
                  <c:v>91.869528051809098</c:v>
                </c:pt>
                <c:pt idx="57">
                  <c:v>92.49217529473438</c:v>
                </c:pt>
                <c:pt idx="58">
                  <c:v>92.676576314173118</c:v>
                </c:pt>
                <c:pt idx="59">
                  <c:v>92.676576314173118</c:v>
                </c:pt>
                <c:pt idx="60">
                  <c:v>92.676576314173118</c:v>
                </c:pt>
                <c:pt idx="61">
                  <c:v>92.798370730256622</c:v>
                </c:pt>
                <c:pt idx="62">
                  <c:v>93.329351649497994</c:v>
                </c:pt>
                <c:pt idx="63">
                  <c:v>93.51482104100765</c:v>
                </c:pt>
                <c:pt idx="64">
                  <c:v>93.766102152085267</c:v>
                </c:pt>
                <c:pt idx="65">
                  <c:v>93.766102152085267</c:v>
                </c:pt>
                <c:pt idx="66">
                  <c:v>93.834050615794993</c:v>
                </c:pt>
                <c:pt idx="67">
                  <c:v>93.834050615794993</c:v>
                </c:pt>
                <c:pt idx="68">
                  <c:v>93.834050615794993</c:v>
                </c:pt>
                <c:pt idx="69">
                  <c:v>94.135758888619478</c:v>
                </c:pt>
                <c:pt idx="70">
                  <c:v>94.135758888619478</c:v>
                </c:pt>
                <c:pt idx="71">
                  <c:v>94.135758888619478</c:v>
                </c:pt>
                <c:pt idx="72">
                  <c:v>94.135758888619478</c:v>
                </c:pt>
                <c:pt idx="73">
                  <c:v>94.270090263867203</c:v>
                </c:pt>
                <c:pt idx="74">
                  <c:v>94.270090263867203</c:v>
                </c:pt>
                <c:pt idx="75">
                  <c:v>94.270090263867203</c:v>
                </c:pt>
                <c:pt idx="76">
                  <c:v>94.270090263867203</c:v>
                </c:pt>
                <c:pt idx="77">
                  <c:v>94.270090263867203</c:v>
                </c:pt>
                <c:pt idx="78">
                  <c:v>94.270090263867203</c:v>
                </c:pt>
                <c:pt idx="79">
                  <c:v>94.270090263867203</c:v>
                </c:pt>
                <c:pt idx="80">
                  <c:v>94.276081227822075</c:v>
                </c:pt>
                <c:pt idx="81">
                  <c:v>94.729535223713597</c:v>
                </c:pt>
                <c:pt idx="82">
                  <c:v>94.812788964189352</c:v>
                </c:pt>
                <c:pt idx="83">
                  <c:v>94.812788964189352</c:v>
                </c:pt>
                <c:pt idx="84">
                  <c:v>94.853073032161504</c:v>
                </c:pt>
                <c:pt idx="85">
                  <c:v>95.476959623319729</c:v>
                </c:pt>
                <c:pt idx="86">
                  <c:v>95.954790644958479</c:v>
                </c:pt>
                <c:pt idx="87">
                  <c:v>96.026269042488536</c:v>
                </c:pt>
                <c:pt idx="88">
                  <c:v>96.026269042488536</c:v>
                </c:pt>
                <c:pt idx="89">
                  <c:v>96.026269042488536</c:v>
                </c:pt>
                <c:pt idx="90">
                  <c:v>96.026269042488536</c:v>
                </c:pt>
                <c:pt idx="91">
                  <c:v>96.290904381320857</c:v>
                </c:pt>
                <c:pt idx="92">
                  <c:v>96.290904381320857</c:v>
                </c:pt>
                <c:pt idx="93">
                  <c:v>96.355978644968175</c:v>
                </c:pt>
                <c:pt idx="94">
                  <c:v>97.103264975700128</c:v>
                </c:pt>
                <c:pt idx="95">
                  <c:v>97.346042294157016</c:v>
                </c:pt>
                <c:pt idx="96">
                  <c:v>97.346042294157016</c:v>
                </c:pt>
                <c:pt idx="97">
                  <c:v>97.404078056721303</c:v>
                </c:pt>
                <c:pt idx="98">
                  <c:v>97.495660874136277</c:v>
                </c:pt>
                <c:pt idx="99">
                  <c:v>97.495660874136277</c:v>
                </c:pt>
                <c:pt idx="100">
                  <c:v>97.518779282687547</c:v>
                </c:pt>
                <c:pt idx="101">
                  <c:v>97.871854934363682</c:v>
                </c:pt>
                <c:pt idx="102">
                  <c:v>98.330591146564188</c:v>
                </c:pt>
                <c:pt idx="103">
                  <c:v>98.330591146564188</c:v>
                </c:pt>
                <c:pt idx="104">
                  <c:v>98.588289994560796</c:v>
                </c:pt>
                <c:pt idx="105">
                  <c:v>98.588289994560796</c:v>
                </c:pt>
                <c:pt idx="106">
                  <c:v>98.588289994560796</c:v>
                </c:pt>
                <c:pt idx="107">
                  <c:v>98.778438675046559</c:v>
                </c:pt>
                <c:pt idx="108">
                  <c:v>98.778438675046559</c:v>
                </c:pt>
                <c:pt idx="109">
                  <c:v>99.668487747861121</c:v>
                </c:pt>
                <c:pt idx="110">
                  <c:v>99.741280614939996</c:v>
                </c:pt>
                <c:pt idx="111">
                  <c:v>99.741280614939996</c:v>
                </c:pt>
                <c:pt idx="112">
                  <c:v>99.741280614939996</c:v>
                </c:pt>
                <c:pt idx="113">
                  <c:v>99.741280614939996</c:v>
                </c:pt>
                <c:pt idx="114">
                  <c:v>100.6133835238487</c:v>
                </c:pt>
                <c:pt idx="115">
                  <c:v>100.6133835238487</c:v>
                </c:pt>
                <c:pt idx="116">
                  <c:v>100.6133835238487</c:v>
                </c:pt>
                <c:pt idx="117">
                  <c:v>100.88121344095347</c:v>
                </c:pt>
                <c:pt idx="118">
                  <c:v>100.88121344095347</c:v>
                </c:pt>
                <c:pt idx="119">
                  <c:v>101.15941375348601</c:v>
                </c:pt>
                <c:pt idx="120">
                  <c:v>101.16461916473921</c:v>
                </c:pt>
                <c:pt idx="121">
                  <c:v>101.16461916473921</c:v>
                </c:pt>
                <c:pt idx="122">
                  <c:v>101.16461916473921</c:v>
                </c:pt>
                <c:pt idx="123">
                  <c:v>101.16461916473921</c:v>
                </c:pt>
                <c:pt idx="124">
                  <c:v>101.16461916473921</c:v>
                </c:pt>
                <c:pt idx="125">
                  <c:v>101.64563772313745</c:v>
                </c:pt>
                <c:pt idx="126">
                  <c:v>101.64563772313745</c:v>
                </c:pt>
                <c:pt idx="127">
                  <c:v>101.64563772313745</c:v>
                </c:pt>
                <c:pt idx="128">
                  <c:v>101.64563772313745</c:v>
                </c:pt>
                <c:pt idx="129">
                  <c:v>101.64563772313745</c:v>
                </c:pt>
                <c:pt idx="130">
                  <c:v>101.64563772313745</c:v>
                </c:pt>
                <c:pt idx="131">
                  <c:v>101.64563772313745</c:v>
                </c:pt>
                <c:pt idx="132">
                  <c:v>101.64563772313745</c:v>
                </c:pt>
                <c:pt idx="133">
                  <c:v>101.64563772313745</c:v>
                </c:pt>
                <c:pt idx="134">
                  <c:v>101.64563772313745</c:v>
                </c:pt>
                <c:pt idx="135">
                  <c:v>101.64563772313745</c:v>
                </c:pt>
                <c:pt idx="136">
                  <c:v>101.64563772313745</c:v>
                </c:pt>
                <c:pt idx="137">
                  <c:v>101.64563772313745</c:v>
                </c:pt>
                <c:pt idx="138">
                  <c:v>101.64563772313745</c:v>
                </c:pt>
                <c:pt idx="139">
                  <c:v>101.64563772313745</c:v>
                </c:pt>
                <c:pt idx="140">
                  <c:v>101.64563772313745</c:v>
                </c:pt>
                <c:pt idx="141">
                  <c:v>101.64563772313745</c:v>
                </c:pt>
                <c:pt idx="142">
                  <c:v>101.64563772313745</c:v>
                </c:pt>
                <c:pt idx="143">
                  <c:v>101.64563772313745</c:v>
                </c:pt>
                <c:pt idx="144">
                  <c:v>101.64563772313745</c:v>
                </c:pt>
                <c:pt idx="145">
                  <c:v>101.64563772313745</c:v>
                </c:pt>
                <c:pt idx="146">
                  <c:v>101.64563772313745</c:v>
                </c:pt>
                <c:pt idx="147">
                  <c:v>101.64563772313745</c:v>
                </c:pt>
                <c:pt idx="148">
                  <c:v>101.64563772313745</c:v>
                </c:pt>
                <c:pt idx="149">
                  <c:v>101.64563772313745</c:v>
                </c:pt>
                <c:pt idx="150">
                  <c:v>101.64563772313745</c:v>
                </c:pt>
                <c:pt idx="151">
                  <c:v>101.64563772313745</c:v>
                </c:pt>
                <c:pt idx="152">
                  <c:v>101.64563772313745</c:v>
                </c:pt>
                <c:pt idx="153">
                  <c:v>101.64563772313745</c:v>
                </c:pt>
                <c:pt idx="154">
                  <c:v>101.64563772313745</c:v>
                </c:pt>
                <c:pt idx="155">
                  <c:v>101.64563772313745</c:v>
                </c:pt>
                <c:pt idx="156">
                  <c:v>101.64563772313745</c:v>
                </c:pt>
                <c:pt idx="157">
                  <c:v>101.64563772313745</c:v>
                </c:pt>
                <c:pt idx="158">
                  <c:v>101.64563772313745</c:v>
                </c:pt>
                <c:pt idx="159">
                  <c:v>101.64563772313745</c:v>
                </c:pt>
                <c:pt idx="160">
                  <c:v>101.64563772313745</c:v>
                </c:pt>
                <c:pt idx="161">
                  <c:v>101.64563772313745</c:v>
                </c:pt>
                <c:pt idx="162">
                  <c:v>101.64563772313745</c:v>
                </c:pt>
                <c:pt idx="163">
                  <c:v>101.64563772313745</c:v>
                </c:pt>
                <c:pt idx="164">
                  <c:v>101.64563772313745</c:v>
                </c:pt>
                <c:pt idx="165">
                  <c:v>101.64563772313745</c:v>
                </c:pt>
                <c:pt idx="166">
                  <c:v>101.64563772313745</c:v>
                </c:pt>
                <c:pt idx="167">
                  <c:v>101.64563772313745</c:v>
                </c:pt>
                <c:pt idx="168">
                  <c:v>101.64563772313745</c:v>
                </c:pt>
                <c:pt idx="169">
                  <c:v>101.64563772313745</c:v>
                </c:pt>
                <c:pt idx="170">
                  <c:v>101.64563772313745</c:v>
                </c:pt>
                <c:pt idx="171">
                  <c:v>101.64563772313745</c:v>
                </c:pt>
                <c:pt idx="172">
                  <c:v>101.64563772313745</c:v>
                </c:pt>
                <c:pt idx="173">
                  <c:v>101.64563772313745</c:v>
                </c:pt>
                <c:pt idx="174">
                  <c:v>101.64563772313745</c:v>
                </c:pt>
                <c:pt idx="175">
                  <c:v>101.64563772313745</c:v>
                </c:pt>
                <c:pt idx="176">
                  <c:v>101.64563772313745</c:v>
                </c:pt>
                <c:pt idx="177">
                  <c:v>101.64563772313745</c:v>
                </c:pt>
                <c:pt idx="178">
                  <c:v>101.64563772313745</c:v>
                </c:pt>
                <c:pt idx="179">
                  <c:v>101.64563772313745</c:v>
                </c:pt>
                <c:pt idx="180">
                  <c:v>101.64563772313745</c:v>
                </c:pt>
                <c:pt idx="181">
                  <c:v>101.64563772313745</c:v>
                </c:pt>
                <c:pt idx="182">
                  <c:v>101.64563772313745</c:v>
                </c:pt>
                <c:pt idx="183">
                  <c:v>101.64563772313745</c:v>
                </c:pt>
                <c:pt idx="184">
                  <c:v>101.64563772313745</c:v>
                </c:pt>
                <c:pt idx="185">
                  <c:v>101.64563772313745</c:v>
                </c:pt>
                <c:pt idx="186">
                  <c:v>101.64563772313745</c:v>
                </c:pt>
                <c:pt idx="187">
                  <c:v>101.64563772313745</c:v>
                </c:pt>
                <c:pt idx="188">
                  <c:v>101.64563772313745</c:v>
                </c:pt>
                <c:pt idx="189">
                  <c:v>101.64563772313745</c:v>
                </c:pt>
                <c:pt idx="190">
                  <c:v>101.64563772313745</c:v>
                </c:pt>
                <c:pt idx="191">
                  <c:v>101.64563772313745</c:v>
                </c:pt>
                <c:pt idx="192">
                  <c:v>101.64563772313745</c:v>
                </c:pt>
                <c:pt idx="193">
                  <c:v>101.64563772313745</c:v>
                </c:pt>
                <c:pt idx="194">
                  <c:v>101.64563772313745</c:v>
                </c:pt>
                <c:pt idx="195">
                  <c:v>101.64563772313745</c:v>
                </c:pt>
                <c:pt idx="196">
                  <c:v>101.64563772313745</c:v>
                </c:pt>
                <c:pt idx="197">
                  <c:v>101.64563772313745</c:v>
                </c:pt>
                <c:pt idx="198">
                  <c:v>101.64563772313745</c:v>
                </c:pt>
                <c:pt idx="199">
                  <c:v>94.242719857070171</c:v>
                </c:pt>
                <c:pt idx="200">
                  <c:v>94.559600631553266</c:v>
                </c:pt>
                <c:pt idx="201">
                  <c:v>94.731672187769476</c:v>
                </c:pt>
                <c:pt idx="202">
                  <c:v>94.731672187769476</c:v>
                </c:pt>
                <c:pt idx="203">
                  <c:v>94.731672187769476</c:v>
                </c:pt>
                <c:pt idx="204">
                  <c:v>94.731672187769476</c:v>
                </c:pt>
                <c:pt idx="205">
                  <c:v>94.731672187769476</c:v>
                </c:pt>
                <c:pt idx="206">
                  <c:v>94.731672187769476</c:v>
                </c:pt>
                <c:pt idx="207">
                  <c:v>94.871052917354376</c:v>
                </c:pt>
                <c:pt idx="208">
                  <c:v>94.917484984984014</c:v>
                </c:pt>
                <c:pt idx="209">
                  <c:v>94.917484984984014</c:v>
                </c:pt>
                <c:pt idx="210">
                  <c:v>94.97073029353686</c:v>
                </c:pt>
                <c:pt idx="211">
                  <c:v>95.007857451935763</c:v>
                </c:pt>
                <c:pt idx="212">
                  <c:v>95.152800197722087</c:v>
                </c:pt>
                <c:pt idx="213">
                  <c:v>95.152800197722087</c:v>
                </c:pt>
                <c:pt idx="214">
                  <c:v>95.152800197722087</c:v>
                </c:pt>
                <c:pt idx="215">
                  <c:v>95.152800197722087</c:v>
                </c:pt>
                <c:pt idx="216">
                  <c:v>95.152800197722087</c:v>
                </c:pt>
                <c:pt idx="217">
                  <c:v>95.152800197722087</c:v>
                </c:pt>
                <c:pt idx="218">
                  <c:v>95.152800197722087</c:v>
                </c:pt>
                <c:pt idx="219">
                  <c:v>95.152800197722087</c:v>
                </c:pt>
                <c:pt idx="220">
                  <c:v>95.152800197722087</c:v>
                </c:pt>
                <c:pt idx="221">
                  <c:v>95.152800197722087</c:v>
                </c:pt>
                <c:pt idx="222">
                  <c:v>95.152800197722087</c:v>
                </c:pt>
                <c:pt idx="223">
                  <c:v>95.152800197722087</c:v>
                </c:pt>
                <c:pt idx="224">
                  <c:v>95.152800197722087</c:v>
                </c:pt>
                <c:pt idx="225">
                  <c:v>95.152800197722087</c:v>
                </c:pt>
                <c:pt idx="226">
                  <c:v>95.152800197722087</c:v>
                </c:pt>
                <c:pt idx="227">
                  <c:v>95.152800197722087</c:v>
                </c:pt>
                <c:pt idx="228">
                  <c:v>95.152800197722087</c:v>
                </c:pt>
                <c:pt idx="229">
                  <c:v>95.152800197722087</c:v>
                </c:pt>
                <c:pt idx="230">
                  <c:v>95.152800197722087</c:v>
                </c:pt>
                <c:pt idx="231">
                  <c:v>95.272066578147687</c:v>
                </c:pt>
                <c:pt idx="232">
                  <c:v>95.591172367228296</c:v>
                </c:pt>
                <c:pt idx="233">
                  <c:v>95.591172367228296</c:v>
                </c:pt>
                <c:pt idx="234">
                  <c:v>95.591172367228296</c:v>
                </c:pt>
                <c:pt idx="235">
                  <c:v>95.591172367228296</c:v>
                </c:pt>
                <c:pt idx="236">
                  <c:v>95.591172367228296</c:v>
                </c:pt>
                <c:pt idx="237">
                  <c:v>95.591172367228296</c:v>
                </c:pt>
                <c:pt idx="238">
                  <c:v>95.591172367228296</c:v>
                </c:pt>
                <c:pt idx="239">
                  <c:v>95.591172367228296</c:v>
                </c:pt>
                <c:pt idx="240">
                  <c:v>95.591172367228296</c:v>
                </c:pt>
                <c:pt idx="241">
                  <c:v>95.591172367228296</c:v>
                </c:pt>
                <c:pt idx="242">
                  <c:v>95.591172367228296</c:v>
                </c:pt>
                <c:pt idx="243">
                  <c:v>95.591172367228296</c:v>
                </c:pt>
                <c:pt idx="244">
                  <c:v>95.591172367228296</c:v>
                </c:pt>
                <c:pt idx="245">
                  <c:v>95.591172367228296</c:v>
                </c:pt>
                <c:pt idx="246">
                  <c:v>95.591172367228296</c:v>
                </c:pt>
                <c:pt idx="247">
                  <c:v>95.591172367228296</c:v>
                </c:pt>
                <c:pt idx="248">
                  <c:v>95.591172367228296</c:v>
                </c:pt>
                <c:pt idx="249">
                  <c:v>95.609909774189347</c:v>
                </c:pt>
                <c:pt idx="250">
                  <c:v>95.79191440367461</c:v>
                </c:pt>
                <c:pt idx="251">
                  <c:v>95.894258663778203</c:v>
                </c:pt>
                <c:pt idx="252">
                  <c:v>96.06449158791655</c:v>
                </c:pt>
                <c:pt idx="253">
                  <c:v>96.100012419199786</c:v>
                </c:pt>
                <c:pt idx="254">
                  <c:v>96.100012419199786</c:v>
                </c:pt>
                <c:pt idx="255">
                  <c:v>96.196426104111382</c:v>
                </c:pt>
                <c:pt idx="256">
                  <c:v>96.298478016210808</c:v>
                </c:pt>
                <c:pt idx="257">
                  <c:v>96.344335597338358</c:v>
                </c:pt>
                <c:pt idx="258">
                  <c:v>96.344335597338358</c:v>
                </c:pt>
                <c:pt idx="259">
                  <c:v>96.553795737365604</c:v>
                </c:pt>
                <c:pt idx="260">
                  <c:v>96.553795737365604</c:v>
                </c:pt>
                <c:pt idx="261">
                  <c:v>96.553795737365604</c:v>
                </c:pt>
                <c:pt idx="262">
                  <c:v>96.553795737365604</c:v>
                </c:pt>
                <c:pt idx="263">
                  <c:v>97.01913742126645</c:v>
                </c:pt>
                <c:pt idx="264">
                  <c:v>97.025151530266797</c:v>
                </c:pt>
                <c:pt idx="265">
                  <c:v>97.025151530266797</c:v>
                </c:pt>
                <c:pt idx="266">
                  <c:v>97.025151530266797</c:v>
                </c:pt>
                <c:pt idx="267">
                  <c:v>97.045261207236663</c:v>
                </c:pt>
                <c:pt idx="268">
                  <c:v>97.070919239678872</c:v>
                </c:pt>
                <c:pt idx="269">
                  <c:v>97.610365914766859</c:v>
                </c:pt>
                <c:pt idx="270">
                  <c:v>97.735605821373028</c:v>
                </c:pt>
                <c:pt idx="271">
                  <c:v>97.757406177608914</c:v>
                </c:pt>
                <c:pt idx="272">
                  <c:v>98.214765091561773</c:v>
                </c:pt>
                <c:pt idx="273">
                  <c:v>98.214765091561773</c:v>
                </c:pt>
                <c:pt idx="274">
                  <c:v>98.214765091561773</c:v>
                </c:pt>
                <c:pt idx="275">
                  <c:v>98.214765091561773</c:v>
                </c:pt>
                <c:pt idx="276">
                  <c:v>98.214765091561773</c:v>
                </c:pt>
                <c:pt idx="277">
                  <c:v>98.214765091561773</c:v>
                </c:pt>
                <c:pt idx="278">
                  <c:v>98.214765091561773</c:v>
                </c:pt>
                <c:pt idx="279">
                  <c:v>98.214765091561773</c:v>
                </c:pt>
                <c:pt idx="280">
                  <c:v>98.214765091561773</c:v>
                </c:pt>
                <c:pt idx="281">
                  <c:v>98.214765091561773</c:v>
                </c:pt>
                <c:pt idx="282">
                  <c:v>99.116115622845527</c:v>
                </c:pt>
                <c:pt idx="283">
                  <c:v>99.335644313006895</c:v>
                </c:pt>
                <c:pt idx="284">
                  <c:v>99.335644313006895</c:v>
                </c:pt>
                <c:pt idx="285">
                  <c:v>99.335644313006895</c:v>
                </c:pt>
                <c:pt idx="286">
                  <c:v>99.623803754281226</c:v>
                </c:pt>
                <c:pt idx="287">
                  <c:v>99.84826668145071</c:v>
                </c:pt>
                <c:pt idx="288">
                  <c:v>100.13777182372728</c:v>
                </c:pt>
                <c:pt idx="289">
                  <c:v>100.46388003326409</c:v>
                </c:pt>
                <c:pt idx="290">
                  <c:v>100.46388003326409</c:v>
                </c:pt>
                <c:pt idx="291">
                  <c:v>100.46388003326409</c:v>
                </c:pt>
                <c:pt idx="292">
                  <c:v>100.46388003326409</c:v>
                </c:pt>
                <c:pt idx="293">
                  <c:v>100.46388003326409</c:v>
                </c:pt>
                <c:pt idx="294">
                  <c:v>100.46388003326409</c:v>
                </c:pt>
                <c:pt idx="295">
                  <c:v>100.46388003326409</c:v>
                </c:pt>
                <c:pt idx="296">
                  <c:v>100.46388003326409</c:v>
                </c:pt>
                <c:pt idx="297">
                  <c:v>100.46388003326409</c:v>
                </c:pt>
                <c:pt idx="298">
                  <c:v>100.46388003326409</c:v>
                </c:pt>
                <c:pt idx="299">
                  <c:v>99.589729637602687</c:v>
                </c:pt>
                <c:pt idx="300">
                  <c:v>99.589729637602687</c:v>
                </c:pt>
                <c:pt idx="301">
                  <c:v>99.589729637602687</c:v>
                </c:pt>
                <c:pt idx="302">
                  <c:v>99.589729637602687</c:v>
                </c:pt>
                <c:pt idx="303">
                  <c:v>99.589729637602687</c:v>
                </c:pt>
                <c:pt idx="304">
                  <c:v>99.589729637602687</c:v>
                </c:pt>
                <c:pt idx="305">
                  <c:v>99.623803754281226</c:v>
                </c:pt>
                <c:pt idx="306">
                  <c:v>99.84826668145071</c:v>
                </c:pt>
                <c:pt idx="307">
                  <c:v>100.13777182372728</c:v>
                </c:pt>
                <c:pt idx="308">
                  <c:v>100.61486669377338</c:v>
                </c:pt>
                <c:pt idx="309">
                  <c:v>100.61486669377338</c:v>
                </c:pt>
                <c:pt idx="310">
                  <c:v>100.61486669377338</c:v>
                </c:pt>
                <c:pt idx="311">
                  <c:v>100.61486669377338</c:v>
                </c:pt>
                <c:pt idx="312">
                  <c:v>100.61486669377338</c:v>
                </c:pt>
                <c:pt idx="313">
                  <c:v>100.61486669377338</c:v>
                </c:pt>
                <c:pt idx="314">
                  <c:v>100.61486669377338</c:v>
                </c:pt>
                <c:pt idx="315">
                  <c:v>100.61486669377338</c:v>
                </c:pt>
                <c:pt idx="316">
                  <c:v>100.61486669377338</c:v>
                </c:pt>
                <c:pt idx="317">
                  <c:v>101.52406494659819</c:v>
                </c:pt>
                <c:pt idx="318">
                  <c:v>101.52406494659819</c:v>
                </c:pt>
                <c:pt idx="319">
                  <c:v>101.52406494659819</c:v>
                </c:pt>
                <c:pt idx="320">
                  <c:v>101.52406494659819</c:v>
                </c:pt>
                <c:pt idx="321">
                  <c:v>101.52406494659819</c:v>
                </c:pt>
                <c:pt idx="322">
                  <c:v>101.52406494659819</c:v>
                </c:pt>
                <c:pt idx="323">
                  <c:v>101.52406494659819</c:v>
                </c:pt>
                <c:pt idx="324">
                  <c:v>101.52406494659819</c:v>
                </c:pt>
                <c:pt idx="325">
                  <c:v>101.52406494659819</c:v>
                </c:pt>
                <c:pt idx="326">
                  <c:v>101.52406494659819</c:v>
                </c:pt>
                <c:pt idx="327">
                  <c:v>101.52406494659819</c:v>
                </c:pt>
                <c:pt idx="328">
                  <c:v>101.55578086189489</c:v>
                </c:pt>
                <c:pt idx="329">
                  <c:v>101.8807846428474</c:v>
                </c:pt>
                <c:pt idx="330">
                  <c:v>101.8807846428474</c:v>
                </c:pt>
                <c:pt idx="331">
                  <c:v>102.04223214784172</c:v>
                </c:pt>
                <c:pt idx="332">
                  <c:v>102.46008508036961</c:v>
                </c:pt>
                <c:pt idx="333">
                  <c:v>102.47752632564267</c:v>
                </c:pt>
                <c:pt idx="334">
                  <c:v>102.47752632564267</c:v>
                </c:pt>
                <c:pt idx="335">
                  <c:v>102.47752632564267</c:v>
                </c:pt>
                <c:pt idx="336">
                  <c:v>102.47752632564267</c:v>
                </c:pt>
                <c:pt idx="337">
                  <c:v>102.47752632564267</c:v>
                </c:pt>
                <c:pt idx="338">
                  <c:v>102.47752632564267</c:v>
                </c:pt>
                <c:pt idx="339">
                  <c:v>102.47752632564267</c:v>
                </c:pt>
                <c:pt idx="340">
                  <c:v>102.47752632564267</c:v>
                </c:pt>
                <c:pt idx="341">
                  <c:v>102.47752632564267</c:v>
                </c:pt>
                <c:pt idx="342">
                  <c:v>102.63482506822278</c:v>
                </c:pt>
                <c:pt idx="343">
                  <c:v>102.63482506822278</c:v>
                </c:pt>
                <c:pt idx="344">
                  <c:v>102.63482506822278</c:v>
                </c:pt>
                <c:pt idx="345">
                  <c:v>102.63482506822278</c:v>
                </c:pt>
                <c:pt idx="346">
                  <c:v>102.63482506822278</c:v>
                </c:pt>
                <c:pt idx="347">
                  <c:v>102.63482506822278</c:v>
                </c:pt>
                <c:pt idx="348">
                  <c:v>102.63482506822278</c:v>
                </c:pt>
                <c:pt idx="349">
                  <c:v>102.63482506822278</c:v>
                </c:pt>
                <c:pt idx="350">
                  <c:v>102.63482506822278</c:v>
                </c:pt>
                <c:pt idx="351">
                  <c:v>102.63482506822278</c:v>
                </c:pt>
                <c:pt idx="352">
                  <c:v>102.63482506822278</c:v>
                </c:pt>
                <c:pt idx="353">
                  <c:v>102.63482506822278</c:v>
                </c:pt>
                <c:pt idx="354">
                  <c:v>102.63482506822278</c:v>
                </c:pt>
                <c:pt idx="355">
                  <c:v>102.63482506822278</c:v>
                </c:pt>
                <c:pt idx="356">
                  <c:v>102.63482506822278</c:v>
                </c:pt>
                <c:pt idx="357">
                  <c:v>102.63482506822278</c:v>
                </c:pt>
                <c:pt idx="358">
                  <c:v>102.63482506822278</c:v>
                </c:pt>
                <c:pt idx="359">
                  <c:v>102.81522321919472</c:v>
                </c:pt>
                <c:pt idx="360">
                  <c:v>102.87034149728956</c:v>
                </c:pt>
                <c:pt idx="361">
                  <c:v>103.15705541024919</c:v>
                </c:pt>
                <c:pt idx="362">
                  <c:v>103.25872350467226</c:v>
                </c:pt>
                <c:pt idx="363">
                  <c:v>103.35874381798632</c:v>
                </c:pt>
                <c:pt idx="364">
                  <c:v>103.54115318674859</c:v>
                </c:pt>
                <c:pt idx="365">
                  <c:v>103.54115318674859</c:v>
                </c:pt>
                <c:pt idx="366">
                  <c:v>103.54115318674859</c:v>
                </c:pt>
                <c:pt idx="367">
                  <c:v>103.54115318674859</c:v>
                </c:pt>
                <c:pt idx="368">
                  <c:v>103.73567374666172</c:v>
                </c:pt>
                <c:pt idx="369">
                  <c:v>103.95112112665871</c:v>
                </c:pt>
                <c:pt idx="370">
                  <c:v>104.0382063582674</c:v>
                </c:pt>
                <c:pt idx="371">
                  <c:v>104.40961622022773</c:v>
                </c:pt>
                <c:pt idx="372">
                  <c:v>104.51128431465077</c:v>
                </c:pt>
                <c:pt idx="373">
                  <c:v>104.51128431465077</c:v>
                </c:pt>
                <c:pt idx="374">
                  <c:v>104.51128431465077</c:v>
                </c:pt>
                <c:pt idx="375">
                  <c:v>104.51128431465077</c:v>
                </c:pt>
                <c:pt idx="376">
                  <c:v>104.51128431465077</c:v>
                </c:pt>
                <c:pt idx="377">
                  <c:v>104.51128431465077</c:v>
                </c:pt>
                <c:pt idx="378">
                  <c:v>104.51128431465077</c:v>
                </c:pt>
                <c:pt idx="379">
                  <c:v>104.51128431465077</c:v>
                </c:pt>
                <c:pt idx="380">
                  <c:v>104.51128431465077</c:v>
                </c:pt>
                <c:pt idx="381">
                  <c:v>104.51128431465077</c:v>
                </c:pt>
                <c:pt idx="382">
                  <c:v>104.51128431465077</c:v>
                </c:pt>
                <c:pt idx="383">
                  <c:v>104.51128431465077</c:v>
                </c:pt>
                <c:pt idx="384">
                  <c:v>104.51128431465077</c:v>
                </c:pt>
                <c:pt idx="385">
                  <c:v>104.51128431465077</c:v>
                </c:pt>
                <c:pt idx="386">
                  <c:v>104.51128431465077</c:v>
                </c:pt>
                <c:pt idx="387">
                  <c:v>104.51128431465077</c:v>
                </c:pt>
                <c:pt idx="388">
                  <c:v>104.51128431465077</c:v>
                </c:pt>
                <c:pt idx="389">
                  <c:v>104.51128431465077</c:v>
                </c:pt>
                <c:pt idx="390">
                  <c:v>104.51128431465077</c:v>
                </c:pt>
                <c:pt idx="391">
                  <c:v>104.51128431465077</c:v>
                </c:pt>
                <c:pt idx="392">
                  <c:v>104.51128431465077</c:v>
                </c:pt>
                <c:pt idx="393">
                  <c:v>104.51128431465077</c:v>
                </c:pt>
                <c:pt idx="394">
                  <c:v>104.51128431465077</c:v>
                </c:pt>
                <c:pt idx="395">
                  <c:v>104.51128431465077</c:v>
                </c:pt>
                <c:pt idx="396">
                  <c:v>104.51128431465077</c:v>
                </c:pt>
                <c:pt idx="397">
                  <c:v>104.51128431465077</c:v>
                </c:pt>
                <c:pt idx="398">
                  <c:v>104.51128431465077</c:v>
                </c:pt>
              </c:numCache>
            </c:numRef>
          </c:val>
          <c:smooth val="0"/>
          <c:extLst>
            <c:ext xmlns:c16="http://schemas.microsoft.com/office/drawing/2014/chart" uri="{C3380CC4-5D6E-409C-BE32-E72D297353CC}">
              <c16:uniqueId val="{00000001-7D44-5A4B-8111-1C1A6C046B96}"/>
            </c:ext>
          </c:extLst>
        </c:ser>
        <c:dLbls>
          <c:showLegendKey val="0"/>
          <c:showVal val="0"/>
          <c:showCatName val="0"/>
          <c:showSerName val="0"/>
          <c:showPercent val="0"/>
          <c:showBubbleSize val="0"/>
        </c:dLbls>
        <c:smooth val="0"/>
        <c:axId val="362567552"/>
        <c:axId val="362569088"/>
      </c:lineChart>
      <c:catAx>
        <c:axId val="362567552"/>
        <c:scaling>
          <c:orientation val="minMax"/>
        </c:scaling>
        <c:delete val="1"/>
        <c:axPos val="b"/>
        <c:majorGridlines>
          <c:spPr>
            <a:ln>
              <a:prstDash val="dash"/>
            </a:ln>
          </c:spPr>
        </c:majorGridlines>
        <c:numFmt formatCode="General" sourceLinked="1"/>
        <c:majorTickMark val="out"/>
        <c:minorTickMark val="none"/>
        <c:tickLblPos val="nextTo"/>
        <c:crossAx val="362569088"/>
        <c:crosses val="autoZero"/>
        <c:auto val="1"/>
        <c:lblAlgn val="ctr"/>
        <c:lblOffset val="100"/>
        <c:tickLblSkip val="100"/>
        <c:tickMarkSkip val="100"/>
        <c:noMultiLvlLbl val="0"/>
      </c:catAx>
      <c:valAx>
        <c:axId val="362569088"/>
        <c:scaling>
          <c:orientation val="minMax"/>
          <c:min val="85"/>
        </c:scaling>
        <c:delete val="0"/>
        <c:axPos val="l"/>
        <c:majorGridlines>
          <c:spPr>
            <a:ln>
              <a:noFill/>
              <a:prstDash val="dash"/>
            </a:ln>
          </c:spPr>
        </c:majorGridlines>
        <c:numFmt formatCode="#,##0" sourceLinked="0"/>
        <c:majorTickMark val="out"/>
        <c:minorTickMark val="none"/>
        <c:tickLblPos val="nextTo"/>
        <c:spPr>
          <a:ln w="12700">
            <a:solidFill>
              <a:schemeClr val="tx1"/>
            </a:solidFill>
          </a:ln>
        </c:spPr>
        <c:txPr>
          <a:bodyPr/>
          <a:lstStyle/>
          <a:p>
            <a:pPr>
              <a:defRPr sz="800" b="1"/>
            </a:pPr>
            <a:endParaRPr lang="en-US"/>
          </a:p>
        </c:txPr>
        <c:crossAx val="362567552"/>
        <c:crosses val="autoZero"/>
        <c:crossBetween val="between"/>
      </c:valAx>
    </c:plotArea>
    <c:legend>
      <c:legendPos val="r"/>
      <c:legendEntry>
        <c:idx val="0"/>
        <c:txPr>
          <a:bodyPr/>
          <a:lstStyle/>
          <a:p>
            <a:pPr>
              <a:defRPr sz="800" b="1">
                <a:solidFill>
                  <a:schemeClr val="tx1"/>
                </a:solidFill>
              </a:defRPr>
            </a:pPr>
            <a:endParaRPr lang="en-US"/>
          </a:p>
        </c:txPr>
      </c:legendEntry>
      <c:legendEntry>
        <c:idx val="1"/>
        <c:txPr>
          <a:bodyPr/>
          <a:lstStyle/>
          <a:p>
            <a:pPr>
              <a:defRPr sz="800" b="1">
                <a:solidFill>
                  <a:schemeClr val="tx1"/>
                </a:solidFill>
              </a:defRPr>
            </a:pPr>
            <a:endParaRPr lang="en-US"/>
          </a:p>
        </c:txPr>
      </c:legendEntry>
      <c:layout>
        <c:manualLayout>
          <c:xMode val="edge"/>
          <c:yMode val="edge"/>
          <c:x val="7.5794485131346054E-2"/>
          <c:y val="4.3264378750568232E-2"/>
          <c:w val="0.18015784632966"/>
          <c:h val="0.12378389004242234"/>
        </c:manualLayout>
      </c:layout>
      <c:overlay val="0"/>
      <c:txPr>
        <a:bodyPr/>
        <a:lstStyle/>
        <a:p>
          <a:pPr>
            <a:defRPr sz="800">
              <a:solidFill>
                <a:schemeClr val="tx1"/>
              </a:solidFill>
            </a:defRPr>
          </a:pPr>
          <a:endParaRPr lang="en-US"/>
        </a:p>
      </c:txPr>
    </c:legend>
    <c:plotVisOnly val="1"/>
    <c:dispBlanksAs val="gap"/>
    <c:showDLblsOverMax val="0"/>
  </c:chart>
  <c:spPr>
    <a:noFill/>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8395934665868"/>
          <c:y val="0.11493949301097935"/>
          <c:w val="0.86188165787228987"/>
          <c:h val="0.60294021278582099"/>
        </c:manualLayout>
      </c:layout>
      <c:lineChart>
        <c:grouping val="standard"/>
        <c:varyColors val="0"/>
        <c:ser>
          <c:idx val="0"/>
          <c:order val="0"/>
          <c:tx>
            <c:strRef>
              <c:f>scenarios!$C$1</c:f>
              <c:strCache>
                <c:ptCount val="1"/>
                <c:pt idx="0">
                  <c:v>NAV</c:v>
                </c:pt>
              </c:strCache>
            </c:strRef>
          </c:tx>
          <c:spPr>
            <a:ln w="15875">
              <a:solidFill>
                <a:schemeClr val="accent2"/>
              </a:solidFill>
            </a:ln>
          </c:spPr>
          <c:marker>
            <c:symbol val="none"/>
          </c:marker>
          <c:cat>
            <c:numRef>
              <c:f>scenarios!$A$694:$A$1592</c:f>
              <c:numCache>
                <c:formatCode>m/d/yy</c:formatCode>
                <c:ptCount val="899"/>
                <c:pt idx="0">
                  <c:v>40907</c:v>
                </c:pt>
                <c:pt idx="1">
                  <c:v>40910</c:v>
                </c:pt>
                <c:pt idx="2">
                  <c:v>40911</c:v>
                </c:pt>
                <c:pt idx="3">
                  <c:v>40912</c:v>
                </c:pt>
                <c:pt idx="4">
                  <c:v>40913</c:v>
                </c:pt>
                <c:pt idx="5">
                  <c:v>40914</c:v>
                </c:pt>
                <c:pt idx="6">
                  <c:v>40917</c:v>
                </c:pt>
                <c:pt idx="7">
                  <c:v>40918</c:v>
                </c:pt>
                <c:pt idx="8">
                  <c:v>40919</c:v>
                </c:pt>
                <c:pt idx="9">
                  <c:v>40920</c:v>
                </c:pt>
                <c:pt idx="10">
                  <c:v>40921</c:v>
                </c:pt>
                <c:pt idx="11">
                  <c:v>40924</c:v>
                </c:pt>
                <c:pt idx="12">
                  <c:v>40925</c:v>
                </c:pt>
                <c:pt idx="13">
                  <c:v>40926</c:v>
                </c:pt>
                <c:pt idx="14">
                  <c:v>40927</c:v>
                </c:pt>
                <c:pt idx="15">
                  <c:v>40928</c:v>
                </c:pt>
                <c:pt idx="16">
                  <c:v>40931</c:v>
                </c:pt>
                <c:pt idx="17">
                  <c:v>40932</c:v>
                </c:pt>
                <c:pt idx="18">
                  <c:v>40933</c:v>
                </c:pt>
                <c:pt idx="19">
                  <c:v>40934</c:v>
                </c:pt>
                <c:pt idx="20">
                  <c:v>40935</c:v>
                </c:pt>
                <c:pt idx="21">
                  <c:v>40938</c:v>
                </c:pt>
                <c:pt idx="22">
                  <c:v>40939</c:v>
                </c:pt>
                <c:pt idx="23">
                  <c:v>40940</c:v>
                </c:pt>
                <c:pt idx="24">
                  <c:v>40941</c:v>
                </c:pt>
                <c:pt idx="25">
                  <c:v>40942</c:v>
                </c:pt>
                <c:pt idx="26">
                  <c:v>40945</c:v>
                </c:pt>
                <c:pt idx="27">
                  <c:v>40946</c:v>
                </c:pt>
                <c:pt idx="28">
                  <c:v>40947</c:v>
                </c:pt>
                <c:pt idx="29">
                  <c:v>40948</c:v>
                </c:pt>
                <c:pt idx="30">
                  <c:v>40949</c:v>
                </c:pt>
                <c:pt idx="31">
                  <c:v>40952</c:v>
                </c:pt>
                <c:pt idx="32">
                  <c:v>40953</c:v>
                </c:pt>
                <c:pt idx="33">
                  <c:v>40954</c:v>
                </c:pt>
                <c:pt idx="34">
                  <c:v>40955</c:v>
                </c:pt>
                <c:pt idx="35">
                  <c:v>40956</c:v>
                </c:pt>
                <c:pt idx="36">
                  <c:v>40959</c:v>
                </c:pt>
                <c:pt idx="37">
                  <c:v>40960</c:v>
                </c:pt>
                <c:pt idx="38">
                  <c:v>40961</c:v>
                </c:pt>
                <c:pt idx="39">
                  <c:v>40962</c:v>
                </c:pt>
                <c:pt idx="40">
                  <c:v>40963</c:v>
                </c:pt>
                <c:pt idx="41">
                  <c:v>40966</c:v>
                </c:pt>
                <c:pt idx="42">
                  <c:v>40967</c:v>
                </c:pt>
                <c:pt idx="43">
                  <c:v>40968</c:v>
                </c:pt>
                <c:pt idx="44">
                  <c:v>40969</c:v>
                </c:pt>
                <c:pt idx="45">
                  <c:v>40970</c:v>
                </c:pt>
                <c:pt idx="46">
                  <c:v>40973</c:v>
                </c:pt>
                <c:pt idx="47">
                  <c:v>40974</c:v>
                </c:pt>
                <c:pt idx="48">
                  <c:v>40975</c:v>
                </c:pt>
                <c:pt idx="49">
                  <c:v>40976</c:v>
                </c:pt>
                <c:pt idx="50">
                  <c:v>40977</c:v>
                </c:pt>
                <c:pt idx="51">
                  <c:v>40980</c:v>
                </c:pt>
                <c:pt idx="52">
                  <c:v>40981</c:v>
                </c:pt>
                <c:pt idx="53">
                  <c:v>40982</c:v>
                </c:pt>
                <c:pt idx="54">
                  <c:v>40983</c:v>
                </c:pt>
                <c:pt idx="55">
                  <c:v>40984</c:v>
                </c:pt>
                <c:pt idx="56">
                  <c:v>40987</c:v>
                </c:pt>
                <c:pt idx="57">
                  <c:v>40988</c:v>
                </c:pt>
                <c:pt idx="58">
                  <c:v>40989</c:v>
                </c:pt>
                <c:pt idx="59">
                  <c:v>40990</c:v>
                </c:pt>
                <c:pt idx="60">
                  <c:v>40991</c:v>
                </c:pt>
                <c:pt idx="61">
                  <c:v>40994</c:v>
                </c:pt>
                <c:pt idx="62">
                  <c:v>40995</c:v>
                </c:pt>
                <c:pt idx="63">
                  <c:v>40996</c:v>
                </c:pt>
                <c:pt idx="64">
                  <c:v>40997</c:v>
                </c:pt>
                <c:pt idx="65">
                  <c:v>40998</c:v>
                </c:pt>
                <c:pt idx="66">
                  <c:v>41001</c:v>
                </c:pt>
                <c:pt idx="67">
                  <c:v>41002</c:v>
                </c:pt>
                <c:pt idx="68">
                  <c:v>41003</c:v>
                </c:pt>
                <c:pt idx="69">
                  <c:v>41004</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41031</c:v>
                </c:pt>
                <c:pt idx="86">
                  <c:v>41032</c:v>
                </c:pt>
                <c:pt idx="87">
                  <c:v>41033</c:v>
                </c:pt>
                <c:pt idx="88">
                  <c:v>41036</c:v>
                </c:pt>
                <c:pt idx="89">
                  <c:v>41038</c:v>
                </c:pt>
                <c:pt idx="90">
                  <c:v>41039</c:v>
                </c:pt>
                <c:pt idx="91">
                  <c:v>41040</c:v>
                </c:pt>
                <c:pt idx="92">
                  <c:v>41043</c:v>
                </c:pt>
                <c:pt idx="93">
                  <c:v>41044</c:v>
                </c:pt>
                <c:pt idx="94">
                  <c:v>41045</c:v>
                </c:pt>
                <c:pt idx="95">
                  <c:v>41047</c:v>
                </c:pt>
                <c:pt idx="96">
                  <c:v>41050</c:v>
                </c:pt>
                <c:pt idx="97">
                  <c:v>41051</c:v>
                </c:pt>
                <c:pt idx="98">
                  <c:v>41052</c:v>
                </c:pt>
                <c:pt idx="99">
                  <c:v>41053</c:v>
                </c:pt>
                <c:pt idx="100">
                  <c:v>41054</c:v>
                </c:pt>
                <c:pt idx="101">
                  <c:v>41058</c:v>
                </c:pt>
                <c:pt idx="102">
                  <c:v>41059</c:v>
                </c:pt>
                <c:pt idx="103">
                  <c:v>41060</c:v>
                </c:pt>
                <c:pt idx="104">
                  <c:v>41061</c:v>
                </c:pt>
                <c:pt idx="105">
                  <c:v>41064</c:v>
                </c:pt>
                <c:pt idx="106">
                  <c:v>41065</c:v>
                </c:pt>
                <c:pt idx="107">
                  <c:v>41066</c:v>
                </c:pt>
                <c:pt idx="108">
                  <c:v>41067</c:v>
                </c:pt>
                <c:pt idx="109">
                  <c:v>41068</c:v>
                </c:pt>
                <c:pt idx="110">
                  <c:v>41071</c:v>
                </c:pt>
                <c:pt idx="111">
                  <c:v>41072</c:v>
                </c:pt>
                <c:pt idx="112">
                  <c:v>41073</c:v>
                </c:pt>
                <c:pt idx="113">
                  <c:v>41074</c:v>
                </c:pt>
                <c:pt idx="114">
                  <c:v>41075</c:v>
                </c:pt>
                <c:pt idx="115">
                  <c:v>41078</c:v>
                </c:pt>
                <c:pt idx="116">
                  <c:v>41079</c:v>
                </c:pt>
                <c:pt idx="117">
                  <c:v>41080</c:v>
                </c:pt>
                <c:pt idx="118">
                  <c:v>41081</c:v>
                </c:pt>
                <c:pt idx="119">
                  <c:v>41082</c:v>
                </c:pt>
                <c:pt idx="120">
                  <c:v>41085</c:v>
                </c:pt>
                <c:pt idx="121">
                  <c:v>41086</c:v>
                </c:pt>
                <c:pt idx="122">
                  <c:v>41087</c:v>
                </c:pt>
                <c:pt idx="123">
                  <c:v>41088</c:v>
                </c:pt>
                <c:pt idx="124">
                  <c:v>41089</c:v>
                </c:pt>
                <c:pt idx="125">
                  <c:v>41092</c:v>
                </c:pt>
                <c:pt idx="126">
                  <c:v>41093</c:v>
                </c:pt>
                <c:pt idx="127">
                  <c:v>41094</c:v>
                </c:pt>
                <c:pt idx="128">
                  <c:v>41095</c:v>
                </c:pt>
                <c:pt idx="129">
                  <c:v>41096</c:v>
                </c:pt>
                <c:pt idx="130">
                  <c:v>41099</c:v>
                </c:pt>
                <c:pt idx="131">
                  <c:v>41100</c:v>
                </c:pt>
                <c:pt idx="132">
                  <c:v>41101</c:v>
                </c:pt>
                <c:pt idx="133">
                  <c:v>41102</c:v>
                </c:pt>
                <c:pt idx="134">
                  <c:v>41103</c:v>
                </c:pt>
                <c:pt idx="135">
                  <c:v>41106</c:v>
                </c:pt>
                <c:pt idx="136">
                  <c:v>41107</c:v>
                </c:pt>
                <c:pt idx="137">
                  <c:v>41108</c:v>
                </c:pt>
                <c:pt idx="138">
                  <c:v>41109</c:v>
                </c:pt>
                <c:pt idx="139">
                  <c:v>41110</c:v>
                </c:pt>
                <c:pt idx="140">
                  <c:v>41113</c:v>
                </c:pt>
                <c:pt idx="141">
                  <c:v>41114</c:v>
                </c:pt>
                <c:pt idx="142">
                  <c:v>41115</c:v>
                </c:pt>
                <c:pt idx="143">
                  <c:v>41116</c:v>
                </c:pt>
                <c:pt idx="144">
                  <c:v>41117</c:v>
                </c:pt>
                <c:pt idx="145">
                  <c:v>41120</c:v>
                </c:pt>
                <c:pt idx="146">
                  <c:v>41121</c:v>
                </c:pt>
                <c:pt idx="147">
                  <c:v>41122</c:v>
                </c:pt>
                <c:pt idx="148">
                  <c:v>41123</c:v>
                </c:pt>
                <c:pt idx="149">
                  <c:v>41124</c:v>
                </c:pt>
                <c:pt idx="150">
                  <c:v>41127</c:v>
                </c:pt>
                <c:pt idx="151">
                  <c:v>41128</c:v>
                </c:pt>
                <c:pt idx="152">
                  <c:v>41129</c:v>
                </c:pt>
                <c:pt idx="153">
                  <c:v>41130</c:v>
                </c:pt>
                <c:pt idx="154">
                  <c:v>41131</c:v>
                </c:pt>
                <c:pt idx="155">
                  <c:v>41134</c:v>
                </c:pt>
                <c:pt idx="156">
                  <c:v>41135</c:v>
                </c:pt>
                <c:pt idx="157">
                  <c:v>41137</c:v>
                </c:pt>
                <c:pt idx="158">
                  <c:v>41138</c:v>
                </c:pt>
                <c:pt idx="159">
                  <c:v>41141</c:v>
                </c:pt>
                <c:pt idx="160">
                  <c:v>41142</c:v>
                </c:pt>
                <c:pt idx="161">
                  <c:v>41143</c:v>
                </c:pt>
                <c:pt idx="162">
                  <c:v>41144</c:v>
                </c:pt>
                <c:pt idx="163">
                  <c:v>41145</c:v>
                </c:pt>
                <c:pt idx="164">
                  <c:v>41148</c:v>
                </c:pt>
                <c:pt idx="165">
                  <c:v>41149</c:v>
                </c:pt>
                <c:pt idx="166">
                  <c:v>41150</c:v>
                </c:pt>
                <c:pt idx="167">
                  <c:v>41151</c:v>
                </c:pt>
                <c:pt idx="168">
                  <c:v>41152</c:v>
                </c:pt>
                <c:pt idx="169">
                  <c:v>41155</c:v>
                </c:pt>
                <c:pt idx="170">
                  <c:v>41156</c:v>
                </c:pt>
                <c:pt idx="171">
                  <c:v>41157</c:v>
                </c:pt>
                <c:pt idx="172">
                  <c:v>41158</c:v>
                </c:pt>
                <c:pt idx="173">
                  <c:v>41159</c:v>
                </c:pt>
                <c:pt idx="174">
                  <c:v>41162</c:v>
                </c:pt>
                <c:pt idx="175">
                  <c:v>41163</c:v>
                </c:pt>
                <c:pt idx="176">
                  <c:v>41164</c:v>
                </c:pt>
                <c:pt idx="177">
                  <c:v>41165</c:v>
                </c:pt>
                <c:pt idx="178">
                  <c:v>41166</c:v>
                </c:pt>
                <c:pt idx="179">
                  <c:v>41169</c:v>
                </c:pt>
                <c:pt idx="180">
                  <c:v>41170</c:v>
                </c:pt>
                <c:pt idx="181">
                  <c:v>41171</c:v>
                </c:pt>
                <c:pt idx="182">
                  <c:v>41172</c:v>
                </c:pt>
                <c:pt idx="183">
                  <c:v>41173</c:v>
                </c:pt>
                <c:pt idx="184">
                  <c:v>41176</c:v>
                </c:pt>
                <c:pt idx="185">
                  <c:v>41177</c:v>
                </c:pt>
                <c:pt idx="186">
                  <c:v>41178</c:v>
                </c:pt>
                <c:pt idx="187">
                  <c:v>41179</c:v>
                </c:pt>
                <c:pt idx="188">
                  <c:v>41180</c:v>
                </c:pt>
                <c:pt idx="189">
                  <c:v>41183</c:v>
                </c:pt>
                <c:pt idx="190">
                  <c:v>41184</c:v>
                </c:pt>
                <c:pt idx="191">
                  <c:v>41185</c:v>
                </c:pt>
                <c:pt idx="192">
                  <c:v>41186</c:v>
                </c:pt>
                <c:pt idx="193">
                  <c:v>41187</c:v>
                </c:pt>
                <c:pt idx="194">
                  <c:v>41190</c:v>
                </c:pt>
                <c:pt idx="195">
                  <c:v>41191</c:v>
                </c:pt>
                <c:pt idx="196">
                  <c:v>41192</c:v>
                </c:pt>
                <c:pt idx="197">
                  <c:v>41193</c:v>
                </c:pt>
                <c:pt idx="198">
                  <c:v>41194</c:v>
                </c:pt>
                <c:pt idx="199">
                  <c:v>41197</c:v>
                </c:pt>
                <c:pt idx="200">
                  <c:v>41198</c:v>
                </c:pt>
                <c:pt idx="201">
                  <c:v>41199</c:v>
                </c:pt>
                <c:pt idx="202">
                  <c:v>41200</c:v>
                </c:pt>
                <c:pt idx="203">
                  <c:v>41201</c:v>
                </c:pt>
                <c:pt idx="204">
                  <c:v>41204</c:v>
                </c:pt>
                <c:pt idx="205">
                  <c:v>41205</c:v>
                </c:pt>
                <c:pt idx="206">
                  <c:v>41206</c:v>
                </c:pt>
                <c:pt idx="207">
                  <c:v>41207</c:v>
                </c:pt>
                <c:pt idx="208">
                  <c:v>41208</c:v>
                </c:pt>
                <c:pt idx="209">
                  <c:v>41211</c:v>
                </c:pt>
                <c:pt idx="210">
                  <c:v>41212</c:v>
                </c:pt>
                <c:pt idx="211">
                  <c:v>41213</c:v>
                </c:pt>
                <c:pt idx="212">
                  <c:v>41215</c:v>
                </c:pt>
                <c:pt idx="213">
                  <c:v>41218</c:v>
                </c:pt>
                <c:pt idx="214">
                  <c:v>41219</c:v>
                </c:pt>
                <c:pt idx="215">
                  <c:v>41220</c:v>
                </c:pt>
                <c:pt idx="216">
                  <c:v>41221</c:v>
                </c:pt>
                <c:pt idx="217">
                  <c:v>41222</c:v>
                </c:pt>
                <c:pt idx="218">
                  <c:v>41225</c:v>
                </c:pt>
                <c:pt idx="219">
                  <c:v>41226</c:v>
                </c:pt>
                <c:pt idx="220">
                  <c:v>41227</c:v>
                </c:pt>
                <c:pt idx="221">
                  <c:v>41228</c:v>
                </c:pt>
                <c:pt idx="222">
                  <c:v>41229</c:v>
                </c:pt>
                <c:pt idx="223">
                  <c:v>41232</c:v>
                </c:pt>
                <c:pt idx="224">
                  <c:v>41233</c:v>
                </c:pt>
                <c:pt idx="225">
                  <c:v>41234</c:v>
                </c:pt>
                <c:pt idx="226">
                  <c:v>41235</c:v>
                </c:pt>
                <c:pt idx="227">
                  <c:v>41236</c:v>
                </c:pt>
                <c:pt idx="228">
                  <c:v>41239</c:v>
                </c:pt>
                <c:pt idx="229">
                  <c:v>41240</c:v>
                </c:pt>
                <c:pt idx="230">
                  <c:v>41241</c:v>
                </c:pt>
                <c:pt idx="231">
                  <c:v>41242</c:v>
                </c:pt>
                <c:pt idx="232">
                  <c:v>41243</c:v>
                </c:pt>
                <c:pt idx="233">
                  <c:v>41246</c:v>
                </c:pt>
                <c:pt idx="234">
                  <c:v>41247</c:v>
                </c:pt>
                <c:pt idx="235">
                  <c:v>41248</c:v>
                </c:pt>
                <c:pt idx="236">
                  <c:v>41249</c:v>
                </c:pt>
                <c:pt idx="237">
                  <c:v>41250</c:v>
                </c:pt>
                <c:pt idx="238">
                  <c:v>41253</c:v>
                </c:pt>
                <c:pt idx="239">
                  <c:v>41254</c:v>
                </c:pt>
                <c:pt idx="240">
                  <c:v>41255</c:v>
                </c:pt>
                <c:pt idx="241">
                  <c:v>41256</c:v>
                </c:pt>
                <c:pt idx="242">
                  <c:v>41257</c:v>
                </c:pt>
                <c:pt idx="243">
                  <c:v>41260</c:v>
                </c:pt>
                <c:pt idx="244">
                  <c:v>41261</c:v>
                </c:pt>
                <c:pt idx="245">
                  <c:v>41262</c:v>
                </c:pt>
                <c:pt idx="246">
                  <c:v>41263</c:v>
                </c:pt>
                <c:pt idx="247">
                  <c:v>41264</c:v>
                </c:pt>
                <c:pt idx="248">
                  <c:v>41267</c:v>
                </c:pt>
                <c:pt idx="249">
                  <c:v>41270</c:v>
                </c:pt>
                <c:pt idx="250">
                  <c:v>41271</c:v>
                </c:pt>
                <c:pt idx="251">
                  <c:v>41274</c:v>
                </c:pt>
                <c:pt idx="252">
                  <c:v>41276</c:v>
                </c:pt>
                <c:pt idx="253">
                  <c:v>41277</c:v>
                </c:pt>
                <c:pt idx="254">
                  <c:v>41278</c:v>
                </c:pt>
                <c:pt idx="255">
                  <c:v>41281</c:v>
                </c:pt>
                <c:pt idx="256">
                  <c:v>41282</c:v>
                </c:pt>
                <c:pt idx="257">
                  <c:v>41283</c:v>
                </c:pt>
                <c:pt idx="258">
                  <c:v>41284</c:v>
                </c:pt>
                <c:pt idx="259">
                  <c:v>41285</c:v>
                </c:pt>
                <c:pt idx="260">
                  <c:v>41288</c:v>
                </c:pt>
                <c:pt idx="261">
                  <c:v>41289</c:v>
                </c:pt>
                <c:pt idx="262">
                  <c:v>41290</c:v>
                </c:pt>
                <c:pt idx="263">
                  <c:v>41291</c:v>
                </c:pt>
                <c:pt idx="264">
                  <c:v>41292</c:v>
                </c:pt>
                <c:pt idx="265">
                  <c:v>41295</c:v>
                </c:pt>
                <c:pt idx="266">
                  <c:v>41296</c:v>
                </c:pt>
                <c:pt idx="267">
                  <c:v>41297</c:v>
                </c:pt>
                <c:pt idx="268">
                  <c:v>41298</c:v>
                </c:pt>
                <c:pt idx="269">
                  <c:v>41299</c:v>
                </c:pt>
                <c:pt idx="270">
                  <c:v>41302</c:v>
                </c:pt>
                <c:pt idx="271">
                  <c:v>41303</c:v>
                </c:pt>
                <c:pt idx="272">
                  <c:v>41304</c:v>
                </c:pt>
                <c:pt idx="273">
                  <c:v>41305</c:v>
                </c:pt>
                <c:pt idx="274">
                  <c:v>41306</c:v>
                </c:pt>
                <c:pt idx="275">
                  <c:v>41309</c:v>
                </c:pt>
                <c:pt idx="276">
                  <c:v>41310</c:v>
                </c:pt>
                <c:pt idx="277">
                  <c:v>41311</c:v>
                </c:pt>
                <c:pt idx="278">
                  <c:v>41312</c:v>
                </c:pt>
                <c:pt idx="279">
                  <c:v>41313</c:v>
                </c:pt>
                <c:pt idx="280">
                  <c:v>41316</c:v>
                </c:pt>
                <c:pt idx="281">
                  <c:v>41317</c:v>
                </c:pt>
                <c:pt idx="282">
                  <c:v>41318</c:v>
                </c:pt>
                <c:pt idx="283">
                  <c:v>41319</c:v>
                </c:pt>
                <c:pt idx="284">
                  <c:v>41320</c:v>
                </c:pt>
                <c:pt idx="285">
                  <c:v>41323</c:v>
                </c:pt>
                <c:pt idx="286">
                  <c:v>41324</c:v>
                </c:pt>
                <c:pt idx="287">
                  <c:v>41325</c:v>
                </c:pt>
                <c:pt idx="288">
                  <c:v>41326</c:v>
                </c:pt>
                <c:pt idx="289">
                  <c:v>41327</c:v>
                </c:pt>
                <c:pt idx="290">
                  <c:v>41330</c:v>
                </c:pt>
                <c:pt idx="291">
                  <c:v>41331</c:v>
                </c:pt>
                <c:pt idx="292">
                  <c:v>41332</c:v>
                </c:pt>
                <c:pt idx="293">
                  <c:v>41333</c:v>
                </c:pt>
                <c:pt idx="294">
                  <c:v>41334</c:v>
                </c:pt>
                <c:pt idx="295">
                  <c:v>41337</c:v>
                </c:pt>
                <c:pt idx="296">
                  <c:v>41338</c:v>
                </c:pt>
                <c:pt idx="297">
                  <c:v>41339</c:v>
                </c:pt>
                <c:pt idx="298">
                  <c:v>41340</c:v>
                </c:pt>
                <c:pt idx="299">
                  <c:v>41341</c:v>
                </c:pt>
                <c:pt idx="300">
                  <c:v>41344</c:v>
                </c:pt>
                <c:pt idx="301">
                  <c:v>41345</c:v>
                </c:pt>
                <c:pt idx="302">
                  <c:v>41346</c:v>
                </c:pt>
                <c:pt idx="303">
                  <c:v>41347</c:v>
                </c:pt>
                <c:pt idx="304">
                  <c:v>41348</c:v>
                </c:pt>
                <c:pt idx="305">
                  <c:v>41351</c:v>
                </c:pt>
                <c:pt idx="306">
                  <c:v>41352</c:v>
                </c:pt>
                <c:pt idx="307">
                  <c:v>41353</c:v>
                </c:pt>
                <c:pt idx="308">
                  <c:v>41354</c:v>
                </c:pt>
                <c:pt idx="309">
                  <c:v>41355</c:v>
                </c:pt>
                <c:pt idx="310">
                  <c:v>41358</c:v>
                </c:pt>
                <c:pt idx="311">
                  <c:v>41359</c:v>
                </c:pt>
                <c:pt idx="312">
                  <c:v>41360</c:v>
                </c:pt>
                <c:pt idx="313">
                  <c:v>41361</c:v>
                </c:pt>
                <c:pt idx="314">
                  <c:v>41366</c:v>
                </c:pt>
                <c:pt idx="315">
                  <c:v>41367</c:v>
                </c:pt>
                <c:pt idx="316">
                  <c:v>41368</c:v>
                </c:pt>
                <c:pt idx="317">
                  <c:v>41369</c:v>
                </c:pt>
                <c:pt idx="318">
                  <c:v>41372</c:v>
                </c:pt>
                <c:pt idx="319">
                  <c:v>41373</c:v>
                </c:pt>
                <c:pt idx="320">
                  <c:v>41374</c:v>
                </c:pt>
                <c:pt idx="321">
                  <c:v>41375</c:v>
                </c:pt>
                <c:pt idx="322">
                  <c:v>41376</c:v>
                </c:pt>
                <c:pt idx="323">
                  <c:v>41379</c:v>
                </c:pt>
                <c:pt idx="324">
                  <c:v>41380</c:v>
                </c:pt>
                <c:pt idx="325">
                  <c:v>41381</c:v>
                </c:pt>
                <c:pt idx="326">
                  <c:v>41382</c:v>
                </c:pt>
                <c:pt idx="327">
                  <c:v>41383</c:v>
                </c:pt>
                <c:pt idx="328">
                  <c:v>41386</c:v>
                </c:pt>
                <c:pt idx="329">
                  <c:v>41387</c:v>
                </c:pt>
                <c:pt idx="330">
                  <c:v>41388</c:v>
                </c:pt>
                <c:pt idx="331">
                  <c:v>41389</c:v>
                </c:pt>
                <c:pt idx="332">
                  <c:v>41390</c:v>
                </c:pt>
                <c:pt idx="333">
                  <c:v>41393</c:v>
                </c:pt>
                <c:pt idx="334">
                  <c:v>41394</c:v>
                </c:pt>
                <c:pt idx="335">
                  <c:v>41396</c:v>
                </c:pt>
                <c:pt idx="336">
                  <c:v>41397</c:v>
                </c:pt>
                <c:pt idx="337">
                  <c:v>41400</c:v>
                </c:pt>
                <c:pt idx="338">
                  <c:v>41401</c:v>
                </c:pt>
                <c:pt idx="339">
                  <c:v>41404</c:v>
                </c:pt>
                <c:pt idx="340">
                  <c:v>41407</c:v>
                </c:pt>
                <c:pt idx="341">
                  <c:v>41408</c:v>
                </c:pt>
                <c:pt idx="342">
                  <c:v>41409</c:v>
                </c:pt>
                <c:pt idx="343">
                  <c:v>41410</c:v>
                </c:pt>
                <c:pt idx="344">
                  <c:v>41411</c:v>
                </c:pt>
                <c:pt idx="345">
                  <c:v>41415</c:v>
                </c:pt>
                <c:pt idx="346">
                  <c:v>41416</c:v>
                </c:pt>
                <c:pt idx="347">
                  <c:v>41417</c:v>
                </c:pt>
                <c:pt idx="348">
                  <c:v>41418</c:v>
                </c:pt>
                <c:pt idx="349">
                  <c:v>41421</c:v>
                </c:pt>
                <c:pt idx="350">
                  <c:v>41422</c:v>
                </c:pt>
                <c:pt idx="351">
                  <c:v>41423</c:v>
                </c:pt>
                <c:pt idx="352">
                  <c:v>41424</c:v>
                </c:pt>
                <c:pt idx="353">
                  <c:v>41425</c:v>
                </c:pt>
                <c:pt idx="354">
                  <c:v>41428</c:v>
                </c:pt>
                <c:pt idx="355">
                  <c:v>41429</c:v>
                </c:pt>
                <c:pt idx="356">
                  <c:v>41430</c:v>
                </c:pt>
                <c:pt idx="357">
                  <c:v>41431</c:v>
                </c:pt>
                <c:pt idx="358">
                  <c:v>41432</c:v>
                </c:pt>
                <c:pt idx="359">
                  <c:v>41435</c:v>
                </c:pt>
                <c:pt idx="360">
                  <c:v>41436</c:v>
                </c:pt>
                <c:pt idx="361">
                  <c:v>41437</c:v>
                </c:pt>
                <c:pt idx="362">
                  <c:v>41438</c:v>
                </c:pt>
                <c:pt idx="363">
                  <c:v>41439</c:v>
                </c:pt>
                <c:pt idx="364">
                  <c:v>41442</c:v>
                </c:pt>
                <c:pt idx="365">
                  <c:v>41443</c:v>
                </c:pt>
                <c:pt idx="366">
                  <c:v>41444</c:v>
                </c:pt>
                <c:pt idx="367">
                  <c:v>41445</c:v>
                </c:pt>
                <c:pt idx="368">
                  <c:v>41446</c:v>
                </c:pt>
                <c:pt idx="369">
                  <c:v>41449</c:v>
                </c:pt>
                <c:pt idx="370">
                  <c:v>41450</c:v>
                </c:pt>
                <c:pt idx="371">
                  <c:v>41451</c:v>
                </c:pt>
                <c:pt idx="372">
                  <c:v>41452</c:v>
                </c:pt>
                <c:pt idx="373">
                  <c:v>41453</c:v>
                </c:pt>
                <c:pt idx="374">
                  <c:v>41456</c:v>
                </c:pt>
                <c:pt idx="375">
                  <c:v>41457</c:v>
                </c:pt>
                <c:pt idx="376">
                  <c:v>41458</c:v>
                </c:pt>
                <c:pt idx="377">
                  <c:v>41459</c:v>
                </c:pt>
                <c:pt idx="378">
                  <c:v>41460</c:v>
                </c:pt>
                <c:pt idx="379">
                  <c:v>41463</c:v>
                </c:pt>
                <c:pt idx="380">
                  <c:v>41464</c:v>
                </c:pt>
                <c:pt idx="381">
                  <c:v>41465</c:v>
                </c:pt>
                <c:pt idx="382">
                  <c:v>41466</c:v>
                </c:pt>
                <c:pt idx="383">
                  <c:v>41467</c:v>
                </c:pt>
                <c:pt idx="384">
                  <c:v>41470</c:v>
                </c:pt>
                <c:pt idx="385">
                  <c:v>41471</c:v>
                </c:pt>
                <c:pt idx="386">
                  <c:v>41472</c:v>
                </c:pt>
                <c:pt idx="387">
                  <c:v>41473</c:v>
                </c:pt>
                <c:pt idx="388">
                  <c:v>41474</c:v>
                </c:pt>
                <c:pt idx="389">
                  <c:v>41477</c:v>
                </c:pt>
                <c:pt idx="390">
                  <c:v>41478</c:v>
                </c:pt>
                <c:pt idx="391">
                  <c:v>41479</c:v>
                </c:pt>
                <c:pt idx="392">
                  <c:v>41480</c:v>
                </c:pt>
                <c:pt idx="393">
                  <c:v>41481</c:v>
                </c:pt>
                <c:pt idx="394">
                  <c:v>41484</c:v>
                </c:pt>
                <c:pt idx="395">
                  <c:v>41485</c:v>
                </c:pt>
                <c:pt idx="396">
                  <c:v>41486</c:v>
                </c:pt>
                <c:pt idx="397">
                  <c:v>41487</c:v>
                </c:pt>
                <c:pt idx="398">
                  <c:v>41488</c:v>
                </c:pt>
                <c:pt idx="399">
                  <c:v>41491</c:v>
                </c:pt>
                <c:pt idx="400">
                  <c:v>41492</c:v>
                </c:pt>
                <c:pt idx="401">
                  <c:v>41493</c:v>
                </c:pt>
                <c:pt idx="402">
                  <c:v>41494</c:v>
                </c:pt>
                <c:pt idx="403">
                  <c:v>41495</c:v>
                </c:pt>
                <c:pt idx="404">
                  <c:v>41498</c:v>
                </c:pt>
                <c:pt idx="405">
                  <c:v>41499</c:v>
                </c:pt>
                <c:pt idx="406">
                  <c:v>41500</c:v>
                </c:pt>
                <c:pt idx="407">
                  <c:v>41502</c:v>
                </c:pt>
                <c:pt idx="408">
                  <c:v>41505</c:v>
                </c:pt>
                <c:pt idx="409">
                  <c:v>41506</c:v>
                </c:pt>
                <c:pt idx="410">
                  <c:v>41507</c:v>
                </c:pt>
                <c:pt idx="411">
                  <c:v>41508</c:v>
                </c:pt>
                <c:pt idx="412">
                  <c:v>41509</c:v>
                </c:pt>
                <c:pt idx="413">
                  <c:v>41512</c:v>
                </c:pt>
                <c:pt idx="414">
                  <c:v>41513</c:v>
                </c:pt>
                <c:pt idx="415">
                  <c:v>41514</c:v>
                </c:pt>
                <c:pt idx="416">
                  <c:v>41515</c:v>
                </c:pt>
                <c:pt idx="417">
                  <c:v>41516</c:v>
                </c:pt>
                <c:pt idx="418">
                  <c:v>41519</c:v>
                </c:pt>
                <c:pt idx="419">
                  <c:v>41520</c:v>
                </c:pt>
                <c:pt idx="420">
                  <c:v>41521</c:v>
                </c:pt>
                <c:pt idx="421">
                  <c:v>41522</c:v>
                </c:pt>
                <c:pt idx="422">
                  <c:v>41523</c:v>
                </c:pt>
                <c:pt idx="423">
                  <c:v>41526</c:v>
                </c:pt>
                <c:pt idx="424">
                  <c:v>41527</c:v>
                </c:pt>
                <c:pt idx="425">
                  <c:v>41528</c:v>
                </c:pt>
                <c:pt idx="426">
                  <c:v>41529</c:v>
                </c:pt>
                <c:pt idx="427">
                  <c:v>41530</c:v>
                </c:pt>
                <c:pt idx="428">
                  <c:v>41533</c:v>
                </c:pt>
                <c:pt idx="429">
                  <c:v>41534</c:v>
                </c:pt>
                <c:pt idx="430">
                  <c:v>41535</c:v>
                </c:pt>
                <c:pt idx="431">
                  <c:v>41536</c:v>
                </c:pt>
                <c:pt idx="432">
                  <c:v>41537</c:v>
                </c:pt>
                <c:pt idx="433">
                  <c:v>41540</c:v>
                </c:pt>
                <c:pt idx="434">
                  <c:v>41541</c:v>
                </c:pt>
                <c:pt idx="435">
                  <c:v>41542</c:v>
                </c:pt>
                <c:pt idx="436">
                  <c:v>41543</c:v>
                </c:pt>
                <c:pt idx="437">
                  <c:v>41544</c:v>
                </c:pt>
                <c:pt idx="438">
                  <c:v>41547</c:v>
                </c:pt>
                <c:pt idx="439">
                  <c:v>41548</c:v>
                </c:pt>
                <c:pt idx="440">
                  <c:v>41549</c:v>
                </c:pt>
                <c:pt idx="441">
                  <c:v>41550</c:v>
                </c:pt>
                <c:pt idx="442">
                  <c:v>41551</c:v>
                </c:pt>
                <c:pt idx="443">
                  <c:v>41554</c:v>
                </c:pt>
                <c:pt idx="444">
                  <c:v>41555</c:v>
                </c:pt>
                <c:pt idx="445">
                  <c:v>41556</c:v>
                </c:pt>
                <c:pt idx="446">
                  <c:v>41557</c:v>
                </c:pt>
                <c:pt idx="447">
                  <c:v>41558</c:v>
                </c:pt>
                <c:pt idx="448">
                  <c:v>41561</c:v>
                </c:pt>
                <c:pt idx="449">
                  <c:v>41562</c:v>
                </c:pt>
                <c:pt idx="450">
                  <c:v>41563</c:v>
                </c:pt>
                <c:pt idx="451">
                  <c:v>41564</c:v>
                </c:pt>
                <c:pt idx="452">
                  <c:v>41565</c:v>
                </c:pt>
                <c:pt idx="453">
                  <c:v>41568</c:v>
                </c:pt>
                <c:pt idx="454">
                  <c:v>41569</c:v>
                </c:pt>
                <c:pt idx="455">
                  <c:v>41570</c:v>
                </c:pt>
                <c:pt idx="456">
                  <c:v>41571</c:v>
                </c:pt>
                <c:pt idx="457">
                  <c:v>41572</c:v>
                </c:pt>
                <c:pt idx="458">
                  <c:v>41575</c:v>
                </c:pt>
                <c:pt idx="459">
                  <c:v>41576</c:v>
                </c:pt>
                <c:pt idx="460">
                  <c:v>41577</c:v>
                </c:pt>
                <c:pt idx="461">
                  <c:v>41578</c:v>
                </c:pt>
                <c:pt idx="462">
                  <c:v>41582</c:v>
                </c:pt>
                <c:pt idx="463">
                  <c:v>41583</c:v>
                </c:pt>
                <c:pt idx="464">
                  <c:v>41584</c:v>
                </c:pt>
                <c:pt idx="465">
                  <c:v>41585</c:v>
                </c:pt>
                <c:pt idx="466">
                  <c:v>41586</c:v>
                </c:pt>
                <c:pt idx="467">
                  <c:v>41590</c:v>
                </c:pt>
                <c:pt idx="468">
                  <c:v>41591</c:v>
                </c:pt>
                <c:pt idx="469">
                  <c:v>41592</c:v>
                </c:pt>
                <c:pt idx="470">
                  <c:v>41593</c:v>
                </c:pt>
                <c:pt idx="471">
                  <c:v>41596</c:v>
                </c:pt>
                <c:pt idx="472">
                  <c:v>41597</c:v>
                </c:pt>
                <c:pt idx="473">
                  <c:v>41598</c:v>
                </c:pt>
                <c:pt idx="474">
                  <c:v>41599</c:v>
                </c:pt>
                <c:pt idx="475">
                  <c:v>41600</c:v>
                </c:pt>
                <c:pt idx="476">
                  <c:v>41603</c:v>
                </c:pt>
                <c:pt idx="477">
                  <c:v>41604</c:v>
                </c:pt>
                <c:pt idx="478">
                  <c:v>41605</c:v>
                </c:pt>
                <c:pt idx="479">
                  <c:v>41606</c:v>
                </c:pt>
                <c:pt idx="480">
                  <c:v>41607</c:v>
                </c:pt>
                <c:pt idx="481">
                  <c:v>41610</c:v>
                </c:pt>
                <c:pt idx="482">
                  <c:v>41611</c:v>
                </c:pt>
                <c:pt idx="483">
                  <c:v>41612</c:v>
                </c:pt>
                <c:pt idx="484">
                  <c:v>41613</c:v>
                </c:pt>
                <c:pt idx="485">
                  <c:v>41614</c:v>
                </c:pt>
                <c:pt idx="486">
                  <c:v>41617</c:v>
                </c:pt>
                <c:pt idx="487">
                  <c:v>41618</c:v>
                </c:pt>
                <c:pt idx="488">
                  <c:v>41619</c:v>
                </c:pt>
                <c:pt idx="489">
                  <c:v>41620</c:v>
                </c:pt>
                <c:pt idx="490">
                  <c:v>41621</c:v>
                </c:pt>
                <c:pt idx="491">
                  <c:v>41624</c:v>
                </c:pt>
                <c:pt idx="492">
                  <c:v>41625</c:v>
                </c:pt>
                <c:pt idx="493">
                  <c:v>41626</c:v>
                </c:pt>
                <c:pt idx="494">
                  <c:v>41627</c:v>
                </c:pt>
                <c:pt idx="495">
                  <c:v>41628</c:v>
                </c:pt>
                <c:pt idx="496">
                  <c:v>41631</c:v>
                </c:pt>
                <c:pt idx="497">
                  <c:v>41632</c:v>
                </c:pt>
                <c:pt idx="498">
                  <c:v>41635</c:v>
                </c:pt>
                <c:pt idx="499">
                  <c:v>41638</c:v>
                </c:pt>
                <c:pt idx="500">
                  <c:v>41639</c:v>
                </c:pt>
                <c:pt idx="501">
                  <c:v>41641</c:v>
                </c:pt>
                <c:pt idx="502">
                  <c:v>41642</c:v>
                </c:pt>
                <c:pt idx="503">
                  <c:v>41645</c:v>
                </c:pt>
                <c:pt idx="504">
                  <c:v>41646</c:v>
                </c:pt>
                <c:pt idx="505">
                  <c:v>41647</c:v>
                </c:pt>
                <c:pt idx="506">
                  <c:v>41648</c:v>
                </c:pt>
                <c:pt idx="507">
                  <c:v>41649</c:v>
                </c:pt>
                <c:pt idx="508">
                  <c:v>41652</c:v>
                </c:pt>
                <c:pt idx="509">
                  <c:v>41653</c:v>
                </c:pt>
                <c:pt idx="510">
                  <c:v>41654</c:v>
                </c:pt>
                <c:pt idx="511">
                  <c:v>41655</c:v>
                </c:pt>
                <c:pt idx="512">
                  <c:v>41656</c:v>
                </c:pt>
                <c:pt idx="513">
                  <c:v>41659</c:v>
                </c:pt>
                <c:pt idx="514">
                  <c:v>41660</c:v>
                </c:pt>
                <c:pt idx="515">
                  <c:v>41661</c:v>
                </c:pt>
                <c:pt idx="516">
                  <c:v>41662</c:v>
                </c:pt>
                <c:pt idx="517">
                  <c:v>41663</c:v>
                </c:pt>
                <c:pt idx="518">
                  <c:v>41666</c:v>
                </c:pt>
                <c:pt idx="519">
                  <c:v>41667</c:v>
                </c:pt>
                <c:pt idx="520">
                  <c:v>41668</c:v>
                </c:pt>
                <c:pt idx="521">
                  <c:v>41669</c:v>
                </c:pt>
                <c:pt idx="522">
                  <c:v>41670</c:v>
                </c:pt>
                <c:pt idx="523">
                  <c:v>41673</c:v>
                </c:pt>
                <c:pt idx="524">
                  <c:v>41674</c:v>
                </c:pt>
                <c:pt idx="525">
                  <c:v>41675</c:v>
                </c:pt>
                <c:pt idx="526">
                  <c:v>41676</c:v>
                </c:pt>
                <c:pt idx="527">
                  <c:v>41677</c:v>
                </c:pt>
                <c:pt idx="528">
                  <c:v>41680</c:v>
                </c:pt>
                <c:pt idx="529">
                  <c:v>41681</c:v>
                </c:pt>
                <c:pt idx="530">
                  <c:v>41682</c:v>
                </c:pt>
                <c:pt idx="531">
                  <c:v>41683</c:v>
                </c:pt>
                <c:pt idx="532">
                  <c:v>41684</c:v>
                </c:pt>
                <c:pt idx="533">
                  <c:v>41687</c:v>
                </c:pt>
                <c:pt idx="534">
                  <c:v>41688</c:v>
                </c:pt>
                <c:pt idx="535">
                  <c:v>41689</c:v>
                </c:pt>
                <c:pt idx="536">
                  <c:v>41690</c:v>
                </c:pt>
                <c:pt idx="537">
                  <c:v>41691</c:v>
                </c:pt>
                <c:pt idx="538">
                  <c:v>41694</c:v>
                </c:pt>
                <c:pt idx="539">
                  <c:v>41695</c:v>
                </c:pt>
                <c:pt idx="540">
                  <c:v>41696</c:v>
                </c:pt>
                <c:pt idx="541">
                  <c:v>41697</c:v>
                </c:pt>
                <c:pt idx="542">
                  <c:v>41698</c:v>
                </c:pt>
                <c:pt idx="543">
                  <c:v>41701</c:v>
                </c:pt>
                <c:pt idx="544">
                  <c:v>41702</c:v>
                </c:pt>
                <c:pt idx="545">
                  <c:v>41703</c:v>
                </c:pt>
                <c:pt idx="546">
                  <c:v>41704</c:v>
                </c:pt>
                <c:pt idx="547">
                  <c:v>41705</c:v>
                </c:pt>
                <c:pt idx="548">
                  <c:v>41708</c:v>
                </c:pt>
                <c:pt idx="549">
                  <c:v>41709</c:v>
                </c:pt>
                <c:pt idx="550">
                  <c:v>41710</c:v>
                </c:pt>
                <c:pt idx="551">
                  <c:v>41711</c:v>
                </c:pt>
                <c:pt idx="552">
                  <c:v>41712</c:v>
                </c:pt>
                <c:pt idx="553">
                  <c:v>41715</c:v>
                </c:pt>
                <c:pt idx="554">
                  <c:v>41716</c:v>
                </c:pt>
                <c:pt idx="555">
                  <c:v>41717</c:v>
                </c:pt>
                <c:pt idx="556">
                  <c:v>41718</c:v>
                </c:pt>
                <c:pt idx="557">
                  <c:v>41719</c:v>
                </c:pt>
                <c:pt idx="558">
                  <c:v>41722</c:v>
                </c:pt>
                <c:pt idx="559">
                  <c:v>41723</c:v>
                </c:pt>
                <c:pt idx="560">
                  <c:v>41724</c:v>
                </c:pt>
                <c:pt idx="561">
                  <c:v>41725</c:v>
                </c:pt>
                <c:pt idx="562">
                  <c:v>41726</c:v>
                </c:pt>
                <c:pt idx="563">
                  <c:v>41729</c:v>
                </c:pt>
                <c:pt idx="564">
                  <c:v>41730</c:v>
                </c:pt>
                <c:pt idx="565">
                  <c:v>41731</c:v>
                </c:pt>
                <c:pt idx="566">
                  <c:v>41732</c:v>
                </c:pt>
                <c:pt idx="567">
                  <c:v>41733</c:v>
                </c:pt>
                <c:pt idx="568">
                  <c:v>41736</c:v>
                </c:pt>
                <c:pt idx="569">
                  <c:v>41737</c:v>
                </c:pt>
                <c:pt idx="570">
                  <c:v>41738</c:v>
                </c:pt>
                <c:pt idx="571">
                  <c:v>41739</c:v>
                </c:pt>
                <c:pt idx="572">
                  <c:v>41740</c:v>
                </c:pt>
                <c:pt idx="573">
                  <c:v>41743</c:v>
                </c:pt>
                <c:pt idx="574">
                  <c:v>41744</c:v>
                </c:pt>
                <c:pt idx="575">
                  <c:v>41745</c:v>
                </c:pt>
                <c:pt idx="576">
                  <c:v>41746</c:v>
                </c:pt>
                <c:pt idx="577">
                  <c:v>41751</c:v>
                </c:pt>
                <c:pt idx="578">
                  <c:v>41752</c:v>
                </c:pt>
                <c:pt idx="579">
                  <c:v>41753</c:v>
                </c:pt>
                <c:pt idx="580">
                  <c:v>41754</c:v>
                </c:pt>
                <c:pt idx="581">
                  <c:v>41757</c:v>
                </c:pt>
                <c:pt idx="582">
                  <c:v>41758</c:v>
                </c:pt>
                <c:pt idx="583">
                  <c:v>41759</c:v>
                </c:pt>
                <c:pt idx="584">
                  <c:v>41761</c:v>
                </c:pt>
                <c:pt idx="585">
                  <c:v>41764</c:v>
                </c:pt>
                <c:pt idx="586">
                  <c:v>41765</c:v>
                </c:pt>
                <c:pt idx="587">
                  <c:v>41766</c:v>
                </c:pt>
                <c:pt idx="588">
                  <c:v>41768</c:v>
                </c:pt>
                <c:pt idx="589">
                  <c:v>41771</c:v>
                </c:pt>
                <c:pt idx="590">
                  <c:v>41772</c:v>
                </c:pt>
                <c:pt idx="591">
                  <c:v>41773</c:v>
                </c:pt>
                <c:pt idx="592">
                  <c:v>41774</c:v>
                </c:pt>
                <c:pt idx="593">
                  <c:v>41775</c:v>
                </c:pt>
                <c:pt idx="594">
                  <c:v>41778</c:v>
                </c:pt>
                <c:pt idx="595">
                  <c:v>41779</c:v>
                </c:pt>
                <c:pt idx="596">
                  <c:v>41780</c:v>
                </c:pt>
                <c:pt idx="597">
                  <c:v>41781</c:v>
                </c:pt>
                <c:pt idx="598">
                  <c:v>41782</c:v>
                </c:pt>
                <c:pt idx="599">
                  <c:v>41785</c:v>
                </c:pt>
                <c:pt idx="600">
                  <c:v>41786</c:v>
                </c:pt>
                <c:pt idx="601">
                  <c:v>41787</c:v>
                </c:pt>
                <c:pt idx="602">
                  <c:v>41789</c:v>
                </c:pt>
                <c:pt idx="603">
                  <c:v>41792</c:v>
                </c:pt>
                <c:pt idx="604">
                  <c:v>41793</c:v>
                </c:pt>
                <c:pt idx="605">
                  <c:v>41794</c:v>
                </c:pt>
                <c:pt idx="606">
                  <c:v>41795</c:v>
                </c:pt>
                <c:pt idx="607">
                  <c:v>41796</c:v>
                </c:pt>
                <c:pt idx="608">
                  <c:v>41800</c:v>
                </c:pt>
                <c:pt idx="609">
                  <c:v>41801</c:v>
                </c:pt>
                <c:pt idx="610">
                  <c:v>41802</c:v>
                </c:pt>
                <c:pt idx="611">
                  <c:v>41803</c:v>
                </c:pt>
                <c:pt idx="612">
                  <c:v>41806</c:v>
                </c:pt>
                <c:pt idx="613">
                  <c:v>41807</c:v>
                </c:pt>
                <c:pt idx="614">
                  <c:v>41808</c:v>
                </c:pt>
                <c:pt idx="615">
                  <c:v>41809</c:v>
                </c:pt>
                <c:pt idx="616">
                  <c:v>41810</c:v>
                </c:pt>
                <c:pt idx="617">
                  <c:v>41813</c:v>
                </c:pt>
                <c:pt idx="618">
                  <c:v>41814</c:v>
                </c:pt>
                <c:pt idx="619">
                  <c:v>41815</c:v>
                </c:pt>
                <c:pt idx="620">
                  <c:v>41816</c:v>
                </c:pt>
                <c:pt idx="621">
                  <c:v>41817</c:v>
                </c:pt>
                <c:pt idx="622">
                  <c:v>41820</c:v>
                </c:pt>
                <c:pt idx="623">
                  <c:v>41821</c:v>
                </c:pt>
                <c:pt idx="624">
                  <c:v>41822</c:v>
                </c:pt>
                <c:pt idx="625">
                  <c:v>41823</c:v>
                </c:pt>
                <c:pt idx="626">
                  <c:v>41824</c:v>
                </c:pt>
                <c:pt idx="627">
                  <c:v>41827</c:v>
                </c:pt>
                <c:pt idx="628">
                  <c:v>41828</c:v>
                </c:pt>
                <c:pt idx="629">
                  <c:v>41829</c:v>
                </c:pt>
                <c:pt idx="630">
                  <c:v>41830</c:v>
                </c:pt>
                <c:pt idx="631">
                  <c:v>41831</c:v>
                </c:pt>
                <c:pt idx="632">
                  <c:v>41835</c:v>
                </c:pt>
                <c:pt idx="633">
                  <c:v>41836</c:v>
                </c:pt>
                <c:pt idx="634">
                  <c:v>41837</c:v>
                </c:pt>
                <c:pt idx="635">
                  <c:v>41838</c:v>
                </c:pt>
                <c:pt idx="636">
                  <c:v>41841</c:v>
                </c:pt>
                <c:pt idx="637">
                  <c:v>41842</c:v>
                </c:pt>
                <c:pt idx="638">
                  <c:v>41843</c:v>
                </c:pt>
                <c:pt idx="639">
                  <c:v>41844</c:v>
                </c:pt>
                <c:pt idx="640">
                  <c:v>41845</c:v>
                </c:pt>
                <c:pt idx="641">
                  <c:v>41848</c:v>
                </c:pt>
                <c:pt idx="642">
                  <c:v>41849</c:v>
                </c:pt>
                <c:pt idx="643">
                  <c:v>41850</c:v>
                </c:pt>
                <c:pt idx="644">
                  <c:v>41851</c:v>
                </c:pt>
                <c:pt idx="645">
                  <c:v>41852</c:v>
                </c:pt>
                <c:pt idx="646">
                  <c:v>41855</c:v>
                </c:pt>
                <c:pt idx="647">
                  <c:v>41856</c:v>
                </c:pt>
                <c:pt idx="648">
                  <c:v>41857</c:v>
                </c:pt>
                <c:pt idx="649">
                  <c:v>41858</c:v>
                </c:pt>
                <c:pt idx="650">
                  <c:v>41859</c:v>
                </c:pt>
                <c:pt idx="651">
                  <c:v>41862</c:v>
                </c:pt>
                <c:pt idx="652">
                  <c:v>41863</c:v>
                </c:pt>
                <c:pt idx="653">
                  <c:v>41864</c:v>
                </c:pt>
                <c:pt idx="654">
                  <c:v>41865</c:v>
                </c:pt>
                <c:pt idx="655">
                  <c:v>41869</c:v>
                </c:pt>
                <c:pt idx="656">
                  <c:v>41870</c:v>
                </c:pt>
                <c:pt idx="657">
                  <c:v>41871</c:v>
                </c:pt>
                <c:pt idx="658">
                  <c:v>41872</c:v>
                </c:pt>
                <c:pt idx="659">
                  <c:v>41873</c:v>
                </c:pt>
                <c:pt idx="660">
                  <c:v>41876</c:v>
                </c:pt>
                <c:pt idx="661">
                  <c:v>41877</c:v>
                </c:pt>
                <c:pt idx="662">
                  <c:v>41878</c:v>
                </c:pt>
                <c:pt idx="663">
                  <c:v>41879</c:v>
                </c:pt>
                <c:pt idx="664">
                  <c:v>41880</c:v>
                </c:pt>
                <c:pt idx="665">
                  <c:v>41883</c:v>
                </c:pt>
                <c:pt idx="666">
                  <c:v>41884</c:v>
                </c:pt>
                <c:pt idx="667">
                  <c:v>41885</c:v>
                </c:pt>
                <c:pt idx="668">
                  <c:v>41886</c:v>
                </c:pt>
                <c:pt idx="669">
                  <c:v>41887</c:v>
                </c:pt>
                <c:pt idx="670">
                  <c:v>41890</c:v>
                </c:pt>
                <c:pt idx="671">
                  <c:v>41891</c:v>
                </c:pt>
                <c:pt idx="672">
                  <c:v>41892</c:v>
                </c:pt>
                <c:pt idx="673">
                  <c:v>41893</c:v>
                </c:pt>
                <c:pt idx="674">
                  <c:v>41894</c:v>
                </c:pt>
                <c:pt idx="675">
                  <c:v>41897</c:v>
                </c:pt>
                <c:pt idx="676">
                  <c:v>41898</c:v>
                </c:pt>
                <c:pt idx="677">
                  <c:v>41899</c:v>
                </c:pt>
                <c:pt idx="678">
                  <c:v>41900</c:v>
                </c:pt>
                <c:pt idx="679">
                  <c:v>41901</c:v>
                </c:pt>
                <c:pt idx="680">
                  <c:v>41904</c:v>
                </c:pt>
                <c:pt idx="681">
                  <c:v>41905</c:v>
                </c:pt>
                <c:pt idx="682">
                  <c:v>41906</c:v>
                </c:pt>
                <c:pt idx="683">
                  <c:v>41907</c:v>
                </c:pt>
                <c:pt idx="684">
                  <c:v>41908</c:v>
                </c:pt>
                <c:pt idx="685">
                  <c:v>41911</c:v>
                </c:pt>
                <c:pt idx="686">
                  <c:v>41912</c:v>
                </c:pt>
                <c:pt idx="687">
                  <c:v>41913</c:v>
                </c:pt>
                <c:pt idx="688">
                  <c:v>41914</c:v>
                </c:pt>
                <c:pt idx="689">
                  <c:v>41915</c:v>
                </c:pt>
                <c:pt idx="690">
                  <c:v>41918</c:v>
                </c:pt>
                <c:pt idx="691">
                  <c:v>41919</c:v>
                </c:pt>
                <c:pt idx="692">
                  <c:v>41920</c:v>
                </c:pt>
                <c:pt idx="693">
                  <c:v>41921</c:v>
                </c:pt>
                <c:pt idx="694">
                  <c:v>41922</c:v>
                </c:pt>
                <c:pt idx="695">
                  <c:v>41925</c:v>
                </c:pt>
                <c:pt idx="696">
                  <c:v>41926</c:v>
                </c:pt>
                <c:pt idx="697">
                  <c:v>41927</c:v>
                </c:pt>
                <c:pt idx="698">
                  <c:v>41928</c:v>
                </c:pt>
                <c:pt idx="699">
                  <c:v>41929</c:v>
                </c:pt>
                <c:pt idx="700">
                  <c:v>41932</c:v>
                </c:pt>
                <c:pt idx="701">
                  <c:v>41933</c:v>
                </c:pt>
                <c:pt idx="702">
                  <c:v>41934</c:v>
                </c:pt>
                <c:pt idx="703">
                  <c:v>41935</c:v>
                </c:pt>
                <c:pt idx="704">
                  <c:v>41936</c:v>
                </c:pt>
                <c:pt idx="705">
                  <c:v>41939</c:v>
                </c:pt>
                <c:pt idx="706">
                  <c:v>41940</c:v>
                </c:pt>
                <c:pt idx="707">
                  <c:v>41941</c:v>
                </c:pt>
                <c:pt idx="708">
                  <c:v>41942</c:v>
                </c:pt>
                <c:pt idx="709">
                  <c:v>41943</c:v>
                </c:pt>
                <c:pt idx="710">
                  <c:v>41946</c:v>
                </c:pt>
                <c:pt idx="711">
                  <c:v>41947</c:v>
                </c:pt>
                <c:pt idx="712">
                  <c:v>41948</c:v>
                </c:pt>
                <c:pt idx="713">
                  <c:v>41949</c:v>
                </c:pt>
                <c:pt idx="714">
                  <c:v>41950</c:v>
                </c:pt>
                <c:pt idx="715">
                  <c:v>41953</c:v>
                </c:pt>
                <c:pt idx="716">
                  <c:v>41955</c:v>
                </c:pt>
                <c:pt idx="717">
                  <c:v>41956</c:v>
                </c:pt>
                <c:pt idx="718">
                  <c:v>41957</c:v>
                </c:pt>
                <c:pt idx="719">
                  <c:v>41960</c:v>
                </c:pt>
                <c:pt idx="720">
                  <c:v>41961</c:v>
                </c:pt>
                <c:pt idx="721">
                  <c:v>41962</c:v>
                </c:pt>
                <c:pt idx="722">
                  <c:v>41963</c:v>
                </c:pt>
                <c:pt idx="723">
                  <c:v>41964</c:v>
                </c:pt>
                <c:pt idx="724">
                  <c:v>41967</c:v>
                </c:pt>
                <c:pt idx="725">
                  <c:v>41968</c:v>
                </c:pt>
                <c:pt idx="726">
                  <c:v>41969</c:v>
                </c:pt>
                <c:pt idx="727">
                  <c:v>41970</c:v>
                </c:pt>
                <c:pt idx="728">
                  <c:v>41971</c:v>
                </c:pt>
                <c:pt idx="729">
                  <c:v>41974</c:v>
                </c:pt>
                <c:pt idx="730">
                  <c:v>41975</c:v>
                </c:pt>
                <c:pt idx="731">
                  <c:v>41976</c:v>
                </c:pt>
                <c:pt idx="732">
                  <c:v>41977</c:v>
                </c:pt>
                <c:pt idx="733">
                  <c:v>41978</c:v>
                </c:pt>
                <c:pt idx="734">
                  <c:v>41981</c:v>
                </c:pt>
                <c:pt idx="735">
                  <c:v>41982</c:v>
                </c:pt>
                <c:pt idx="736">
                  <c:v>41983</c:v>
                </c:pt>
                <c:pt idx="737">
                  <c:v>41984</c:v>
                </c:pt>
                <c:pt idx="738">
                  <c:v>41985</c:v>
                </c:pt>
                <c:pt idx="739">
                  <c:v>41988</c:v>
                </c:pt>
                <c:pt idx="740">
                  <c:v>41989</c:v>
                </c:pt>
                <c:pt idx="741">
                  <c:v>41990</c:v>
                </c:pt>
                <c:pt idx="742">
                  <c:v>41991</c:v>
                </c:pt>
                <c:pt idx="743">
                  <c:v>41992</c:v>
                </c:pt>
                <c:pt idx="744">
                  <c:v>41995</c:v>
                </c:pt>
                <c:pt idx="745">
                  <c:v>41996</c:v>
                </c:pt>
                <c:pt idx="746">
                  <c:v>41997</c:v>
                </c:pt>
                <c:pt idx="747">
                  <c:v>42002</c:v>
                </c:pt>
                <c:pt idx="748">
                  <c:v>42003</c:v>
                </c:pt>
                <c:pt idx="749">
                  <c:v>42004</c:v>
                </c:pt>
                <c:pt idx="750">
                  <c:v>42006</c:v>
                </c:pt>
                <c:pt idx="751">
                  <c:v>42009</c:v>
                </c:pt>
                <c:pt idx="752">
                  <c:v>42010</c:v>
                </c:pt>
                <c:pt idx="753">
                  <c:v>42011</c:v>
                </c:pt>
                <c:pt idx="754">
                  <c:v>42012</c:v>
                </c:pt>
                <c:pt idx="755">
                  <c:v>42013</c:v>
                </c:pt>
                <c:pt idx="756">
                  <c:v>42016</c:v>
                </c:pt>
                <c:pt idx="757">
                  <c:v>42017</c:v>
                </c:pt>
                <c:pt idx="758">
                  <c:v>42018</c:v>
                </c:pt>
                <c:pt idx="759">
                  <c:v>42019</c:v>
                </c:pt>
                <c:pt idx="760">
                  <c:v>42020</c:v>
                </c:pt>
                <c:pt idx="761">
                  <c:v>42023</c:v>
                </c:pt>
                <c:pt idx="762">
                  <c:v>42024</c:v>
                </c:pt>
                <c:pt idx="763">
                  <c:v>42025</c:v>
                </c:pt>
                <c:pt idx="764">
                  <c:v>42026</c:v>
                </c:pt>
                <c:pt idx="765">
                  <c:v>42027</c:v>
                </c:pt>
                <c:pt idx="766">
                  <c:v>42030</c:v>
                </c:pt>
                <c:pt idx="767">
                  <c:v>42031</c:v>
                </c:pt>
                <c:pt idx="768">
                  <c:v>42032</c:v>
                </c:pt>
                <c:pt idx="769">
                  <c:v>42033</c:v>
                </c:pt>
                <c:pt idx="770">
                  <c:v>42034</c:v>
                </c:pt>
                <c:pt idx="771">
                  <c:v>42037</c:v>
                </c:pt>
                <c:pt idx="772">
                  <c:v>42038</c:v>
                </c:pt>
                <c:pt idx="773">
                  <c:v>42039</c:v>
                </c:pt>
                <c:pt idx="774">
                  <c:v>42040</c:v>
                </c:pt>
                <c:pt idx="775">
                  <c:v>42041</c:v>
                </c:pt>
                <c:pt idx="776">
                  <c:v>42044</c:v>
                </c:pt>
                <c:pt idx="777">
                  <c:v>42045</c:v>
                </c:pt>
                <c:pt idx="778">
                  <c:v>42046</c:v>
                </c:pt>
                <c:pt idx="779">
                  <c:v>42047</c:v>
                </c:pt>
                <c:pt idx="780">
                  <c:v>42048</c:v>
                </c:pt>
                <c:pt idx="781">
                  <c:v>42051</c:v>
                </c:pt>
                <c:pt idx="782">
                  <c:v>42052</c:v>
                </c:pt>
                <c:pt idx="783">
                  <c:v>42053</c:v>
                </c:pt>
                <c:pt idx="784">
                  <c:v>42054</c:v>
                </c:pt>
                <c:pt idx="785">
                  <c:v>42055</c:v>
                </c:pt>
                <c:pt idx="786">
                  <c:v>42058</c:v>
                </c:pt>
                <c:pt idx="787">
                  <c:v>42059</c:v>
                </c:pt>
                <c:pt idx="788">
                  <c:v>42060</c:v>
                </c:pt>
                <c:pt idx="789">
                  <c:v>42061</c:v>
                </c:pt>
                <c:pt idx="790">
                  <c:v>42062</c:v>
                </c:pt>
                <c:pt idx="791">
                  <c:v>42065</c:v>
                </c:pt>
                <c:pt idx="792">
                  <c:v>42066</c:v>
                </c:pt>
                <c:pt idx="793">
                  <c:v>42067</c:v>
                </c:pt>
                <c:pt idx="794">
                  <c:v>42068</c:v>
                </c:pt>
                <c:pt idx="795">
                  <c:v>42069</c:v>
                </c:pt>
                <c:pt idx="796">
                  <c:v>42072</c:v>
                </c:pt>
                <c:pt idx="797">
                  <c:v>42073</c:v>
                </c:pt>
                <c:pt idx="798">
                  <c:v>42074</c:v>
                </c:pt>
                <c:pt idx="799">
                  <c:v>42075</c:v>
                </c:pt>
                <c:pt idx="800">
                  <c:v>42076</c:v>
                </c:pt>
                <c:pt idx="801">
                  <c:v>42079</c:v>
                </c:pt>
                <c:pt idx="802">
                  <c:v>42080</c:v>
                </c:pt>
                <c:pt idx="803">
                  <c:v>42081</c:v>
                </c:pt>
                <c:pt idx="804">
                  <c:v>42082</c:v>
                </c:pt>
                <c:pt idx="805">
                  <c:v>42083</c:v>
                </c:pt>
                <c:pt idx="806">
                  <c:v>42086</c:v>
                </c:pt>
                <c:pt idx="807">
                  <c:v>42087</c:v>
                </c:pt>
                <c:pt idx="808">
                  <c:v>42088</c:v>
                </c:pt>
                <c:pt idx="809">
                  <c:v>42089</c:v>
                </c:pt>
                <c:pt idx="810">
                  <c:v>42090</c:v>
                </c:pt>
                <c:pt idx="811">
                  <c:v>42093</c:v>
                </c:pt>
                <c:pt idx="812">
                  <c:v>42094</c:v>
                </c:pt>
                <c:pt idx="813">
                  <c:v>42095</c:v>
                </c:pt>
                <c:pt idx="814">
                  <c:v>42096</c:v>
                </c:pt>
                <c:pt idx="815">
                  <c:v>42101</c:v>
                </c:pt>
                <c:pt idx="816">
                  <c:v>42102</c:v>
                </c:pt>
                <c:pt idx="817">
                  <c:v>42103</c:v>
                </c:pt>
                <c:pt idx="818">
                  <c:v>42104</c:v>
                </c:pt>
                <c:pt idx="819">
                  <c:v>42107</c:v>
                </c:pt>
                <c:pt idx="820">
                  <c:v>42108</c:v>
                </c:pt>
                <c:pt idx="821">
                  <c:v>42109</c:v>
                </c:pt>
                <c:pt idx="822">
                  <c:v>42110</c:v>
                </c:pt>
                <c:pt idx="823">
                  <c:v>42111</c:v>
                </c:pt>
                <c:pt idx="824">
                  <c:v>42114</c:v>
                </c:pt>
                <c:pt idx="825">
                  <c:v>42115</c:v>
                </c:pt>
                <c:pt idx="826">
                  <c:v>42116</c:v>
                </c:pt>
                <c:pt idx="827">
                  <c:v>42117</c:v>
                </c:pt>
                <c:pt idx="828">
                  <c:v>42118</c:v>
                </c:pt>
                <c:pt idx="829">
                  <c:v>42121</c:v>
                </c:pt>
                <c:pt idx="830">
                  <c:v>42122</c:v>
                </c:pt>
                <c:pt idx="831">
                  <c:v>42123</c:v>
                </c:pt>
                <c:pt idx="832">
                  <c:v>42124</c:v>
                </c:pt>
                <c:pt idx="833">
                  <c:v>42128</c:v>
                </c:pt>
                <c:pt idx="834">
                  <c:v>42129</c:v>
                </c:pt>
                <c:pt idx="835">
                  <c:v>42130</c:v>
                </c:pt>
                <c:pt idx="836">
                  <c:v>42131</c:v>
                </c:pt>
                <c:pt idx="837">
                  <c:v>42135</c:v>
                </c:pt>
                <c:pt idx="838">
                  <c:v>42136</c:v>
                </c:pt>
                <c:pt idx="839">
                  <c:v>42137</c:v>
                </c:pt>
                <c:pt idx="840">
                  <c:v>42139</c:v>
                </c:pt>
                <c:pt idx="841">
                  <c:v>42142</c:v>
                </c:pt>
                <c:pt idx="842">
                  <c:v>42143</c:v>
                </c:pt>
                <c:pt idx="843">
                  <c:v>42144</c:v>
                </c:pt>
                <c:pt idx="844">
                  <c:v>42145</c:v>
                </c:pt>
                <c:pt idx="845">
                  <c:v>42146</c:v>
                </c:pt>
                <c:pt idx="846">
                  <c:v>42150</c:v>
                </c:pt>
                <c:pt idx="847">
                  <c:v>42151</c:v>
                </c:pt>
                <c:pt idx="848">
                  <c:v>42152</c:v>
                </c:pt>
                <c:pt idx="849">
                  <c:v>42153</c:v>
                </c:pt>
                <c:pt idx="850">
                  <c:v>42156</c:v>
                </c:pt>
                <c:pt idx="851">
                  <c:v>42157</c:v>
                </c:pt>
                <c:pt idx="852">
                  <c:v>42158</c:v>
                </c:pt>
                <c:pt idx="853">
                  <c:v>42159</c:v>
                </c:pt>
                <c:pt idx="854">
                  <c:v>42160</c:v>
                </c:pt>
                <c:pt idx="855">
                  <c:v>42163</c:v>
                </c:pt>
                <c:pt idx="856">
                  <c:v>42164</c:v>
                </c:pt>
                <c:pt idx="857">
                  <c:v>42165</c:v>
                </c:pt>
                <c:pt idx="858">
                  <c:v>42166</c:v>
                </c:pt>
                <c:pt idx="859">
                  <c:v>42167</c:v>
                </c:pt>
                <c:pt idx="860">
                  <c:v>42170</c:v>
                </c:pt>
                <c:pt idx="861">
                  <c:v>42171</c:v>
                </c:pt>
                <c:pt idx="862">
                  <c:v>42172</c:v>
                </c:pt>
                <c:pt idx="863">
                  <c:v>42173</c:v>
                </c:pt>
                <c:pt idx="864">
                  <c:v>42174</c:v>
                </c:pt>
                <c:pt idx="865">
                  <c:v>42177</c:v>
                </c:pt>
                <c:pt idx="866">
                  <c:v>42178</c:v>
                </c:pt>
                <c:pt idx="867">
                  <c:v>42179</c:v>
                </c:pt>
                <c:pt idx="868">
                  <c:v>42180</c:v>
                </c:pt>
                <c:pt idx="869">
                  <c:v>42181</c:v>
                </c:pt>
                <c:pt idx="870">
                  <c:v>42184</c:v>
                </c:pt>
                <c:pt idx="871">
                  <c:v>42185</c:v>
                </c:pt>
                <c:pt idx="872">
                  <c:v>42186</c:v>
                </c:pt>
                <c:pt idx="873">
                  <c:v>42187</c:v>
                </c:pt>
                <c:pt idx="874">
                  <c:v>42188</c:v>
                </c:pt>
                <c:pt idx="875">
                  <c:v>42191</c:v>
                </c:pt>
                <c:pt idx="876">
                  <c:v>42192</c:v>
                </c:pt>
                <c:pt idx="877">
                  <c:v>42193</c:v>
                </c:pt>
                <c:pt idx="878">
                  <c:v>42194</c:v>
                </c:pt>
                <c:pt idx="879">
                  <c:v>42195</c:v>
                </c:pt>
                <c:pt idx="880">
                  <c:v>42198</c:v>
                </c:pt>
                <c:pt idx="881">
                  <c:v>42200</c:v>
                </c:pt>
                <c:pt idx="882">
                  <c:v>42201</c:v>
                </c:pt>
                <c:pt idx="883">
                  <c:v>42202</c:v>
                </c:pt>
                <c:pt idx="884">
                  <c:v>42205</c:v>
                </c:pt>
                <c:pt idx="885">
                  <c:v>42206</c:v>
                </c:pt>
                <c:pt idx="886">
                  <c:v>42207</c:v>
                </c:pt>
                <c:pt idx="887">
                  <c:v>42208</c:v>
                </c:pt>
                <c:pt idx="888">
                  <c:v>42209</c:v>
                </c:pt>
                <c:pt idx="889">
                  <c:v>42212</c:v>
                </c:pt>
                <c:pt idx="890">
                  <c:v>42213</c:v>
                </c:pt>
                <c:pt idx="891">
                  <c:v>42214</c:v>
                </c:pt>
                <c:pt idx="892">
                  <c:v>42215</c:v>
                </c:pt>
                <c:pt idx="893">
                  <c:v>42216</c:v>
                </c:pt>
                <c:pt idx="894">
                  <c:v>42219</c:v>
                </c:pt>
                <c:pt idx="895">
                  <c:v>42220</c:v>
                </c:pt>
                <c:pt idx="896">
                  <c:v>42221</c:v>
                </c:pt>
                <c:pt idx="897">
                  <c:v>42222</c:v>
                </c:pt>
                <c:pt idx="898">
                  <c:v>42223</c:v>
                </c:pt>
              </c:numCache>
            </c:numRef>
          </c:cat>
          <c:val>
            <c:numRef>
              <c:f>scenarios!$I$694:$I$1592</c:f>
              <c:numCache>
                <c:formatCode>General</c:formatCode>
                <c:ptCount val="899"/>
                <c:pt idx="0">
                  <c:v>100</c:v>
                </c:pt>
                <c:pt idx="1">
                  <c:v>100.12183692596064</c:v>
                </c:pt>
                <c:pt idx="2">
                  <c:v>100.0937207122774</c:v>
                </c:pt>
                <c:pt idx="3">
                  <c:v>100.08434864104967</c:v>
                </c:pt>
                <c:pt idx="4">
                  <c:v>100.06560449859418</c:v>
                </c:pt>
                <c:pt idx="5">
                  <c:v>100.21555763823807</c:v>
                </c:pt>
                <c:pt idx="6">
                  <c:v>100.20618556701031</c:v>
                </c:pt>
                <c:pt idx="7">
                  <c:v>100.11246485473289</c:v>
                </c:pt>
                <c:pt idx="8">
                  <c:v>100.2249297094658</c:v>
                </c:pt>
                <c:pt idx="9">
                  <c:v>100.0937207122774</c:v>
                </c:pt>
                <c:pt idx="10">
                  <c:v>100.13120899718837</c:v>
                </c:pt>
                <c:pt idx="11">
                  <c:v>100.21555763823801</c:v>
                </c:pt>
                <c:pt idx="12">
                  <c:v>100.45923149015927</c:v>
                </c:pt>
                <c:pt idx="13">
                  <c:v>100.40299906279282</c:v>
                </c:pt>
                <c:pt idx="14">
                  <c:v>100.75913776944702</c:v>
                </c:pt>
                <c:pt idx="15">
                  <c:v>100.73102155576379</c:v>
                </c:pt>
                <c:pt idx="16">
                  <c:v>100.90909090909088</c:v>
                </c:pt>
                <c:pt idx="17">
                  <c:v>100.90909090909088</c:v>
                </c:pt>
                <c:pt idx="18">
                  <c:v>100.88097469540767</c:v>
                </c:pt>
                <c:pt idx="19">
                  <c:v>101.26522961574503</c:v>
                </c:pt>
                <c:pt idx="20">
                  <c:v>100.95595126522959</c:v>
                </c:pt>
                <c:pt idx="21">
                  <c:v>100.82474226804119</c:v>
                </c:pt>
                <c:pt idx="22">
                  <c:v>100.83411433926895</c:v>
                </c:pt>
                <c:pt idx="23">
                  <c:v>101.4151827553889</c:v>
                </c:pt>
                <c:pt idx="24">
                  <c:v>101.6026241799437</c:v>
                </c:pt>
                <c:pt idx="25">
                  <c:v>101.90253045923143</c:v>
                </c:pt>
                <c:pt idx="26">
                  <c:v>101.61199625117146</c:v>
                </c:pt>
                <c:pt idx="27">
                  <c:v>101.62136832239921</c:v>
                </c:pt>
                <c:pt idx="28">
                  <c:v>101.63074039362692</c:v>
                </c:pt>
                <c:pt idx="29">
                  <c:v>101.74320524835983</c:v>
                </c:pt>
                <c:pt idx="30">
                  <c:v>101.46204311152758</c:v>
                </c:pt>
                <c:pt idx="31">
                  <c:v>101.56513589503274</c:v>
                </c:pt>
                <c:pt idx="32">
                  <c:v>101.52764761012176</c:v>
                </c:pt>
                <c:pt idx="33">
                  <c:v>101.50890346766627</c:v>
                </c:pt>
                <c:pt idx="34">
                  <c:v>101.47141518275531</c:v>
                </c:pt>
                <c:pt idx="35">
                  <c:v>101.59325210871597</c:v>
                </c:pt>
                <c:pt idx="36">
                  <c:v>101.68697282099338</c:v>
                </c:pt>
                <c:pt idx="37">
                  <c:v>101.67760074976565</c:v>
                </c:pt>
                <c:pt idx="38">
                  <c:v>101.68697282099339</c:v>
                </c:pt>
                <c:pt idx="39">
                  <c:v>101.67760074976565</c:v>
                </c:pt>
                <c:pt idx="40">
                  <c:v>101.64948453608243</c:v>
                </c:pt>
                <c:pt idx="41">
                  <c:v>101.75257731958757</c:v>
                </c:pt>
                <c:pt idx="42">
                  <c:v>101.7619493908153</c:v>
                </c:pt>
                <c:pt idx="43">
                  <c:v>101.83692596063723</c:v>
                </c:pt>
                <c:pt idx="44">
                  <c:v>101.85567010309271</c:v>
                </c:pt>
                <c:pt idx="45">
                  <c:v>102.07122774133074</c:v>
                </c:pt>
                <c:pt idx="46">
                  <c:v>102.01499531396429</c:v>
                </c:pt>
                <c:pt idx="47">
                  <c:v>101.94939081537011</c:v>
                </c:pt>
                <c:pt idx="48">
                  <c:v>101.92127460168689</c:v>
                </c:pt>
                <c:pt idx="49">
                  <c:v>101.91190253045914</c:v>
                </c:pt>
                <c:pt idx="50">
                  <c:v>101.90253045923141</c:v>
                </c:pt>
                <c:pt idx="51">
                  <c:v>101.95876288659787</c:v>
                </c:pt>
                <c:pt idx="52">
                  <c:v>101.88378631677593</c:v>
                </c:pt>
                <c:pt idx="53">
                  <c:v>101.70571696344885</c:v>
                </c:pt>
                <c:pt idx="54">
                  <c:v>101.65885660731013</c:v>
                </c:pt>
                <c:pt idx="55">
                  <c:v>101.62136832239919</c:v>
                </c:pt>
                <c:pt idx="56">
                  <c:v>101.59325210871597</c:v>
                </c:pt>
                <c:pt idx="57">
                  <c:v>101.67760074976562</c:v>
                </c:pt>
                <c:pt idx="58">
                  <c:v>101.69634489222111</c:v>
                </c:pt>
                <c:pt idx="59">
                  <c:v>101.64948453608238</c:v>
                </c:pt>
                <c:pt idx="60">
                  <c:v>101.49953139643853</c:v>
                </c:pt>
                <c:pt idx="61">
                  <c:v>101.52764761012175</c:v>
                </c:pt>
                <c:pt idx="62">
                  <c:v>101.53701968134949</c:v>
                </c:pt>
                <c:pt idx="63">
                  <c:v>101.60262417994366</c:v>
                </c:pt>
                <c:pt idx="64">
                  <c:v>101.66822867853784</c:v>
                </c:pt>
                <c:pt idx="65">
                  <c:v>101.50890346766626</c:v>
                </c:pt>
                <c:pt idx="66">
                  <c:v>101.54639175257721</c:v>
                </c:pt>
                <c:pt idx="67">
                  <c:v>101.57450796626044</c:v>
                </c:pt>
                <c:pt idx="68">
                  <c:v>101.53701968134949</c:v>
                </c:pt>
                <c:pt idx="69">
                  <c:v>101.5838800374882</c:v>
                </c:pt>
                <c:pt idx="70">
                  <c:v>101.50890346766626</c:v>
                </c:pt>
                <c:pt idx="71">
                  <c:v>101.47141518275529</c:v>
                </c:pt>
                <c:pt idx="72">
                  <c:v>101.4995313964385</c:v>
                </c:pt>
                <c:pt idx="73">
                  <c:v>101.42455482661659</c:v>
                </c:pt>
                <c:pt idx="74">
                  <c:v>101.46204311152755</c:v>
                </c:pt>
                <c:pt idx="75">
                  <c:v>101.49015932521077</c:v>
                </c:pt>
                <c:pt idx="76">
                  <c:v>101.38706654170562</c:v>
                </c:pt>
                <c:pt idx="77">
                  <c:v>101.33083411433918</c:v>
                </c:pt>
                <c:pt idx="78">
                  <c:v>101.25585754451724</c:v>
                </c:pt>
                <c:pt idx="79">
                  <c:v>101.30271790065595</c:v>
                </c:pt>
                <c:pt idx="80">
                  <c:v>101.30271790065595</c:v>
                </c:pt>
                <c:pt idx="81">
                  <c:v>101.4526710402998</c:v>
                </c:pt>
                <c:pt idx="82">
                  <c:v>101.42455482661659</c:v>
                </c:pt>
                <c:pt idx="83">
                  <c:v>101.65885660731011</c:v>
                </c:pt>
                <c:pt idx="84">
                  <c:v>101.4995313964385</c:v>
                </c:pt>
                <c:pt idx="85">
                  <c:v>101.43392689784432</c:v>
                </c:pt>
                <c:pt idx="86">
                  <c:v>101.32146204311141</c:v>
                </c:pt>
                <c:pt idx="87">
                  <c:v>101.04029990627919</c:v>
                </c:pt>
                <c:pt idx="88">
                  <c:v>101.33083411433914</c:v>
                </c:pt>
                <c:pt idx="89">
                  <c:v>100.67478912839725</c:v>
                </c:pt>
                <c:pt idx="90">
                  <c:v>100.88097469540756</c:v>
                </c:pt>
                <c:pt idx="91">
                  <c:v>100.83411433926885</c:v>
                </c:pt>
                <c:pt idx="92">
                  <c:v>100.53420805998113</c:v>
                </c:pt>
                <c:pt idx="93">
                  <c:v>100.35613870665405</c:v>
                </c:pt>
                <c:pt idx="94">
                  <c:v>100.34676663542629</c:v>
                </c:pt>
                <c:pt idx="95">
                  <c:v>99.999999999999872</c:v>
                </c:pt>
                <c:pt idx="96">
                  <c:v>100.13120899718824</c:v>
                </c:pt>
                <c:pt idx="97">
                  <c:v>100.63730084348627</c:v>
                </c:pt>
                <c:pt idx="98">
                  <c:v>99.878163074039222</c:v>
                </c:pt>
                <c:pt idx="99">
                  <c:v>100.26241799437663</c:v>
                </c:pt>
                <c:pt idx="100">
                  <c:v>100.43111527647596</c:v>
                </c:pt>
                <c:pt idx="101">
                  <c:v>100.48734770384242</c:v>
                </c:pt>
                <c:pt idx="102">
                  <c:v>99.9156513589502</c:v>
                </c:pt>
                <c:pt idx="103">
                  <c:v>99.953139643861164</c:v>
                </c:pt>
                <c:pt idx="104">
                  <c:v>99.194001874414113</c:v>
                </c:pt>
                <c:pt idx="105">
                  <c:v>99.025304592314768</c:v>
                </c:pt>
                <c:pt idx="106">
                  <c:v>99.184629803186382</c:v>
                </c:pt>
                <c:pt idx="107">
                  <c:v>99.222118088097361</c:v>
                </c:pt>
                <c:pt idx="108">
                  <c:v>99.081537019681235</c:v>
                </c:pt>
                <c:pt idx="109">
                  <c:v>99.156513589503163</c:v>
                </c:pt>
                <c:pt idx="110">
                  <c:v>99.194001874414113</c:v>
                </c:pt>
                <c:pt idx="111">
                  <c:v>99.006560449859279</c:v>
                </c:pt>
                <c:pt idx="112">
                  <c:v>98.95032802249284</c:v>
                </c:pt>
                <c:pt idx="113">
                  <c:v>98.997188378631535</c:v>
                </c:pt>
                <c:pt idx="114">
                  <c:v>99.343955014057954</c:v>
                </c:pt>
                <c:pt idx="115">
                  <c:v>99.240862230552793</c:v>
                </c:pt>
                <c:pt idx="116">
                  <c:v>99.325210871602465</c:v>
                </c:pt>
                <c:pt idx="117">
                  <c:v>99.259606373008268</c:v>
                </c:pt>
                <c:pt idx="118">
                  <c:v>99.287722586691487</c:v>
                </c:pt>
                <c:pt idx="119">
                  <c:v>99.325210871602451</c:v>
                </c:pt>
                <c:pt idx="120">
                  <c:v>99.222118088097304</c:v>
                </c:pt>
                <c:pt idx="121">
                  <c:v>99.119025304592142</c:v>
                </c:pt>
                <c:pt idx="122">
                  <c:v>99.306466729146948</c:v>
                </c:pt>
                <c:pt idx="123">
                  <c:v>99.278350515463728</c:v>
                </c:pt>
                <c:pt idx="124">
                  <c:v>99.700093720712076</c:v>
                </c:pt>
                <c:pt idx="125">
                  <c:v>100.00937207122753</c:v>
                </c:pt>
                <c:pt idx="126">
                  <c:v>100.14995313964366</c:v>
                </c:pt>
                <c:pt idx="127">
                  <c:v>100.32802249297075</c:v>
                </c:pt>
                <c:pt idx="128">
                  <c:v>100.29053420805978</c:v>
                </c:pt>
                <c:pt idx="129">
                  <c:v>100.35613870665398</c:v>
                </c:pt>
                <c:pt idx="130">
                  <c:v>100.23430178069334</c:v>
                </c:pt>
                <c:pt idx="131">
                  <c:v>100.27179006560432</c:v>
                </c:pt>
                <c:pt idx="132">
                  <c:v>100.37488284910947</c:v>
                </c:pt>
                <c:pt idx="133">
                  <c:v>100.43111527647592</c:v>
                </c:pt>
                <c:pt idx="134">
                  <c:v>100.53420805998108</c:v>
                </c:pt>
                <c:pt idx="135">
                  <c:v>100.59044048734754</c:v>
                </c:pt>
                <c:pt idx="136">
                  <c:v>100.67478912839721</c:v>
                </c:pt>
                <c:pt idx="137">
                  <c:v>100.69353327085267</c:v>
                </c:pt>
                <c:pt idx="138">
                  <c:v>100.81537019681328</c:v>
                </c:pt>
                <c:pt idx="139">
                  <c:v>100.78725398313007</c:v>
                </c:pt>
                <c:pt idx="140">
                  <c:v>100.46860356138687</c:v>
                </c:pt>
                <c:pt idx="141">
                  <c:v>100.2530459231488</c:v>
                </c:pt>
                <c:pt idx="142">
                  <c:v>100.19681349578235</c:v>
                </c:pt>
                <c:pt idx="143">
                  <c:v>100.37488284910945</c:v>
                </c:pt>
                <c:pt idx="144">
                  <c:v>100.44048734770364</c:v>
                </c:pt>
                <c:pt idx="145">
                  <c:v>100.67478912839715</c:v>
                </c:pt>
                <c:pt idx="146">
                  <c:v>100.6185567010307</c:v>
                </c:pt>
                <c:pt idx="147">
                  <c:v>100.51546391752555</c:v>
                </c:pt>
                <c:pt idx="148">
                  <c:v>100.53420805998104</c:v>
                </c:pt>
                <c:pt idx="149">
                  <c:v>100.74039362699135</c:v>
                </c:pt>
                <c:pt idx="150">
                  <c:v>100.91846298031844</c:v>
                </c:pt>
                <c:pt idx="151">
                  <c:v>100.98406747891262</c:v>
                </c:pt>
                <c:pt idx="152">
                  <c:v>100.96532333645713</c:v>
                </c:pt>
                <c:pt idx="153">
                  <c:v>101.06841611996229</c:v>
                </c:pt>
                <c:pt idx="154">
                  <c:v>101.11527647610097</c:v>
                </c:pt>
                <c:pt idx="155">
                  <c:v>101.04029990627905</c:v>
                </c:pt>
                <c:pt idx="156">
                  <c:v>101.04967197750679</c:v>
                </c:pt>
                <c:pt idx="157">
                  <c:v>101.25585754451708</c:v>
                </c:pt>
                <c:pt idx="158">
                  <c:v>101.34020618556676</c:v>
                </c:pt>
                <c:pt idx="159">
                  <c:v>101.2839737582003</c:v>
                </c:pt>
                <c:pt idx="160">
                  <c:v>101.31208997188355</c:v>
                </c:pt>
                <c:pt idx="161">
                  <c:v>101.2839737582003</c:v>
                </c:pt>
                <c:pt idx="162">
                  <c:v>101.25585754451708</c:v>
                </c:pt>
                <c:pt idx="163">
                  <c:v>101.28397375820033</c:v>
                </c:pt>
                <c:pt idx="164">
                  <c:v>101.34957825679452</c:v>
                </c:pt>
                <c:pt idx="165">
                  <c:v>101.39643861293321</c:v>
                </c:pt>
                <c:pt idx="166">
                  <c:v>101.34020618556679</c:v>
                </c:pt>
                <c:pt idx="167">
                  <c:v>101.20899718837839</c:v>
                </c:pt>
                <c:pt idx="168">
                  <c:v>101.41518275538873</c:v>
                </c:pt>
                <c:pt idx="169">
                  <c:v>101.38706654170551</c:v>
                </c:pt>
                <c:pt idx="170">
                  <c:v>101.38706654170551</c:v>
                </c:pt>
                <c:pt idx="171">
                  <c:v>101.33083411433905</c:v>
                </c:pt>
                <c:pt idx="172">
                  <c:v>101.45267104029966</c:v>
                </c:pt>
                <c:pt idx="173">
                  <c:v>101.56513589503255</c:v>
                </c:pt>
                <c:pt idx="174">
                  <c:v>101.49953139643837</c:v>
                </c:pt>
                <c:pt idx="175">
                  <c:v>101.53701968134936</c:v>
                </c:pt>
                <c:pt idx="176">
                  <c:v>101.55576382380482</c:v>
                </c:pt>
                <c:pt idx="177">
                  <c:v>101.67760074976545</c:v>
                </c:pt>
                <c:pt idx="178">
                  <c:v>101.65885660730997</c:v>
                </c:pt>
                <c:pt idx="179">
                  <c:v>101.65885660730997</c:v>
                </c:pt>
                <c:pt idx="180">
                  <c:v>101.6401124648545</c:v>
                </c:pt>
                <c:pt idx="181">
                  <c:v>101.7338331771319</c:v>
                </c:pt>
                <c:pt idx="182">
                  <c:v>101.6682286785377</c:v>
                </c:pt>
                <c:pt idx="183">
                  <c:v>101.65885660730997</c:v>
                </c:pt>
                <c:pt idx="184">
                  <c:v>101.65885660730997</c:v>
                </c:pt>
                <c:pt idx="185">
                  <c:v>101.56513589503255</c:v>
                </c:pt>
                <c:pt idx="186">
                  <c:v>101.46204311152741</c:v>
                </c:pt>
                <c:pt idx="187">
                  <c:v>101.49953139643837</c:v>
                </c:pt>
                <c:pt idx="188">
                  <c:v>101.49015932521064</c:v>
                </c:pt>
                <c:pt idx="189">
                  <c:v>101.4151827553887</c:v>
                </c:pt>
                <c:pt idx="190">
                  <c:v>101.45267104029966</c:v>
                </c:pt>
                <c:pt idx="191">
                  <c:v>101.58388003748806</c:v>
                </c:pt>
                <c:pt idx="192">
                  <c:v>101.60262417994355</c:v>
                </c:pt>
                <c:pt idx="193">
                  <c:v>101.65885660731</c:v>
                </c:pt>
                <c:pt idx="194">
                  <c:v>101.69634489222096</c:v>
                </c:pt>
                <c:pt idx="195">
                  <c:v>101.5651358950326</c:v>
                </c:pt>
                <c:pt idx="196">
                  <c:v>101.42455482661646</c:v>
                </c:pt>
                <c:pt idx="197">
                  <c:v>101.42455482661646</c:v>
                </c:pt>
                <c:pt idx="198">
                  <c:v>101.48078725398291</c:v>
                </c:pt>
                <c:pt idx="199">
                  <c:v>101.53701968134938</c:v>
                </c:pt>
                <c:pt idx="200">
                  <c:v>101.70571696344872</c:v>
                </c:pt>
                <c:pt idx="201">
                  <c:v>101.73383317713196</c:v>
                </c:pt>
                <c:pt idx="202">
                  <c:v>101.75257731958742</c:v>
                </c:pt>
                <c:pt idx="203">
                  <c:v>101.63074039362681</c:v>
                </c:pt>
                <c:pt idx="204">
                  <c:v>101.61199625117132</c:v>
                </c:pt>
                <c:pt idx="205">
                  <c:v>101.52764761012165</c:v>
                </c:pt>
                <c:pt idx="206">
                  <c:v>101.49953139643841</c:v>
                </c:pt>
                <c:pt idx="207">
                  <c:v>101.38706654170552</c:v>
                </c:pt>
                <c:pt idx="208">
                  <c:v>101.49953139643844</c:v>
                </c:pt>
                <c:pt idx="209">
                  <c:v>101.6776007497655</c:v>
                </c:pt>
                <c:pt idx="210">
                  <c:v>101.59325210871586</c:v>
                </c:pt>
                <c:pt idx="211">
                  <c:v>101.73383317713198</c:v>
                </c:pt>
                <c:pt idx="212">
                  <c:v>101.77132146204295</c:v>
                </c:pt>
                <c:pt idx="213">
                  <c:v>101.89315838800358</c:v>
                </c:pt>
                <c:pt idx="214">
                  <c:v>101.93064667291453</c:v>
                </c:pt>
                <c:pt idx="215">
                  <c:v>102.09934395501388</c:v>
                </c:pt>
                <c:pt idx="216">
                  <c:v>102.1274601686971</c:v>
                </c:pt>
                <c:pt idx="217">
                  <c:v>102.08997188378615</c:v>
                </c:pt>
                <c:pt idx="218">
                  <c:v>102.17432052483582</c:v>
                </c:pt>
                <c:pt idx="219">
                  <c:v>102.16494845360809</c:v>
                </c:pt>
                <c:pt idx="220">
                  <c:v>102.02436738519194</c:v>
                </c:pt>
                <c:pt idx="221">
                  <c:v>101.96813495782551</c:v>
                </c:pt>
                <c:pt idx="222">
                  <c:v>102.08059981255839</c:v>
                </c:pt>
                <c:pt idx="223">
                  <c:v>102.10871602624164</c:v>
                </c:pt>
                <c:pt idx="224">
                  <c:v>102.0337394564197</c:v>
                </c:pt>
                <c:pt idx="225">
                  <c:v>101.99625117150872</c:v>
                </c:pt>
                <c:pt idx="226">
                  <c:v>102.04311152764744</c:v>
                </c:pt>
                <c:pt idx="227">
                  <c:v>102.10871602624164</c:v>
                </c:pt>
                <c:pt idx="228">
                  <c:v>102.15557638238033</c:v>
                </c:pt>
                <c:pt idx="229">
                  <c:v>102.17432052483584</c:v>
                </c:pt>
                <c:pt idx="230">
                  <c:v>102.32427366447972</c:v>
                </c:pt>
                <c:pt idx="231">
                  <c:v>102.45548266166809</c:v>
                </c:pt>
                <c:pt idx="232">
                  <c:v>102.41799437675712</c:v>
                </c:pt>
                <c:pt idx="233">
                  <c:v>102.277413308341</c:v>
                </c:pt>
                <c:pt idx="234">
                  <c:v>102.38050609184617</c:v>
                </c:pt>
                <c:pt idx="235">
                  <c:v>102.50234301780682</c:v>
                </c:pt>
                <c:pt idx="236">
                  <c:v>102.78350515463906</c:v>
                </c:pt>
                <c:pt idx="237">
                  <c:v>102.7647610121836</c:v>
                </c:pt>
                <c:pt idx="238">
                  <c:v>102.73664479850035</c:v>
                </c:pt>
                <c:pt idx="239">
                  <c:v>102.7928772258668</c:v>
                </c:pt>
                <c:pt idx="240">
                  <c:v>102.59606373008423</c:v>
                </c:pt>
                <c:pt idx="241">
                  <c:v>102.65229615745068</c:v>
                </c:pt>
                <c:pt idx="242">
                  <c:v>102.57731958762876</c:v>
                </c:pt>
                <c:pt idx="243">
                  <c:v>102.56794751640102</c:v>
                </c:pt>
                <c:pt idx="244">
                  <c:v>102.41799437675716</c:v>
                </c:pt>
                <c:pt idx="245">
                  <c:v>102.35238987816295</c:v>
                </c:pt>
                <c:pt idx="246">
                  <c:v>102.41799437675716</c:v>
                </c:pt>
                <c:pt idx="247">
                  <c:v>102.45548266166813</c:v>
                </c:pt>
                <c:pt idx="248">
                  <c:v>102.45548266166813</c:v>
                </c:pt>
                <c:pt idx="249">
                  <c:v>102.63355201499522</c:v>
                </c:pt>
                <c:pt idx="250">
                  <c:v>102.43673851921264</c:v>
                </c:pt>
                <c:pt idx="251">
                  <c:v>102.71790065604489</c:v>
                </c:pt>
                <c:pt idx="252">
                  <c:v>102.75538894095587</c:v>
                </c:pt>
                <c:pt idx="253">
                  <c:v>102.68978444236167</c:v>
                </c:pt>
                <c:pt idx="254">
                  <c:v>102.68041237113394</c:v>
                </c:pt>
                <c:pt idx="255">
                  <c:v>102.62417994376749</c:v>
                </c:pt>
                <c:pt idx="256">
                  <c:v>102.77413308341133</c:v>
                </c:pt>
                <c:pt idx="257">
                  <c:v>102.95220243673842</c:v>
                </c:pt>
                <c:pt idx="258">
                  <c:v>102.70852858481716</c:v>
                </c:pt>
                <c:pt idx="259">
                  <c:v>102.65229615745071</c:v>
                </c:pt>
                <c:pt idx="260">
                  <c:v>102.65229615745071</c:v>
                </c:pt>
                <c:pt idx="261">
                  <c:v>102.6991565135894</c:v>
                </c:pt>
                <c:pt idx="262">
                  <c:v>102.7835051546391</c:v>
                </c:pt>
                <c:pt idx="263">
                  <c:v>102.6710402999062</c:v>
                </c:pt>
                <c:pt idx="264">
                  <c:v>102.94283036551069</c:v>
                </c:pt>
                <c:pt idx="265">
                  <c:v>102.7647610121836</c:v>
                </c:pt>
                <c:pt idx="266">
                  <c:v>102.9053420805997</c:v>
                </c:pt>
                <c:pt idx="267">
                  <c:v>102.9053420805997</c:v>
                </c:pt>
                <c:pt idx="268">
                  <c:v>102.77413308341133</c:v>
                </c:pt>
                <c:pt idx="269">
                  <c:v>102.59606373008423</c:v>
                </c:pt>
                <c:pt idx="270">
                  <c:v>102.43673851921262</c:v>
                </c:pt>
                <c:pt idx="271">
                  <c:v>102.39925023430168</c:v>
                </c:pt>
                <c:pt idx="272">
                  <c:v>102.22118088097459</c:v>
                </c:pt>
                <c:pt idx="273">
                  <c:v>102.26804123711331</c:v>
                </c:pt>
                <c:pt idx="274">
                  <c:v>102.1930646672914</c:v>
                </c:pt>
                <c:pt idx="275">
                  <c:v>102.12746016869718</c:v>
                </c:pt>
                <c:pt idx="276">
                  <c:v>102.17432052483588</c:v>
                </c:pt>
                <c:pt idx="277">
                  <c:v>102.25866916588555</c:v>
                </c:pt>
                <c:pt idx="278">
                  <c:v>102.38050609184621</c:v>
                </c:pt>
                <c:pt idx="279">
                  <c:v>102.58669165885649</c:v>
                </c:pt>
                <c:pt idx="280">
                  <c:v>102.45548266166813</c:v>
                </c:pt>
                <c:pt idx="281">
                  <c:v>102.37113402061846</c:v>
                </c:pt>
                <c:pt idx="282">
                  <c:v>102.1930646672914</c:v>
                </c:pt>
                <c:pt idx="283">
                  <c:v>102.23992502343006</c:v>
                </c:pt>
                <c:pt idx="284">
                  <c:v>102.21180880974686</c:v>
                </c:pt>
                <c:pt idx="285">
                  <c:v>102.26804123711331</c:v>
                </c:pt>
                <c:pt idx="286">
                  <c:v>102.33364573570746</c:v>
                </c:pt>
                <c:pt idx="287">
                  <c:v>102.23055295220232</c:v>
                </c:pt>
                <c:pt idx="288">
                  <c:v>102.40862230552941</c:v>
                </c:pt>
                <c:pt idx="289">
                  <c:v>102.58669165885649</c:v>
                </c:pt>
                <c:pt idx="290">
                  <c:v>102.55857544517329</c:v>
                </c:pt>
                <c:pt idx="291">
                  <c:v>102.95220243673839</c:v>
                </c:pt>
                <c:pt idx="292">
                  <c:v>103.09278350515454</c:v>
                </c:pt>
                <c:pt idx="293">
                  <c:v>103.11152764761</c:v>
                </c:pt>
                <c:pt idx="294">
                  <c:v>103.25210871602613</c:v>
                </c:pt>
                <c:pt idx="295">
                  <c:v>103.28022492970936</c:v>
                </c:pt>
                <c:pt idx="296">
                  <c:v>103.28022492970936</c:v>
                </c:pt>
                <c:pt idx="297">
                  <c:v>103.29896907216482</c:v>
                </c:pt>
                <c:pt idx="298">
                  <c:v>103.08341143392678</c:v>
                </c:pt>
                <c:pt idx="299">
                  <c:v>103.02717900656036</c:v>
                </c:pt>
                <c:pt idx="300">
                  <c:v>103.03655107778809</c:v>
                </c:pt>
                <c:pt idx="301">
                  <c:v>103.0646672914713</c:v>
                </c:pt>
                <c:pt idx="302">
                  <c:v>103.05529522024355</c:v>
                </c:pt>
                <c:pt idx="303">
                  <c:v>103.27085285848159</c:v>
                </c:pt>
                <c:pt idx="304">
                  <c:v>103.30834114339255</c:v>
                </c:pt>
                <c:pt idx="305">
                  <c:v>103.40206185566996</c:v>
                </c:pt>
                <c:pt idx="306">
                  <c:v>103.52389878163058</c:v>
                </c:pt>
                <c:pt idx="307">
                  <c:v>103.44892221180866</c:v>
                </c:pt>
                <c:pt idx="308">
                  <c:v>103.39268978444221</c:v>
                </c:pt>
                <c:pt idx="309">
                  <c:v>103.42080599812542</c:v>
                </c:pt>
                <c:pt idx="310">
                  <c:v>103.49578256794739</c:v>
                </c:pt>
                <c:pt idx="311">
                  <c:v>103.55201499531384</c:v>
                </c:pt>
                <c:pt idx="312">
                  <c:v>103.71134020618544</c:v>
                </c:pt>
                <c:pt idx="313">
                  <c:v>103.65510777881902</c:v>
                </c:pt>
                <c:pt idx="314">
                  <c:v>103.70196813495771</c:v>
                </c:pt>
                <c:pt idx="315">
                  <c:v>103.74882849109642</c:v>
                </c:pt>
                <c:pt idx="316">
                  <c:v>104.04873477038414</c:v>
                </c:pt>
                <c:pt idx="317">
                  <c:v>104.13308341143382</c:v>
                </c:pt>
                <c:pt idx="318">
                  <c:v>104.07685098406736</c:v>
                </c:pt>
                <c:pt idx="319">
                  <c:v>104.06747891283963</c:v>
                </c:pt>
                <c:pt idx="320">
                  <c:v>103.96438612933447</c:v>
                </c:pt>
                <c:pt idx="321">
                  <c:v>103.95501405810673</c:v>
                </c:pt>
                <c:pt idx="322">
                  <c:v>104.02999062792865</c:v>
                </c:pt>
                <c:pt idx="323">
                  <c:v>103.82380506091835</c:v>
                </c:pt>
                <c:pt idx="324">
                  <c:v>103.73008434864094</c:v>
                </c:pt>
                <c:pt idx="325">
                  <c:v>103.87066541705705</c:v>
                </c:pt>
                <c:pt idx="326">
                  <c:v>103.8144329896906</c:v>
                </c:pt>
                <c:pt idx="327">
                  <c:v>103.86129334582932</c:v>
                </c:pt>
                <c:pt idx="328">
                  <c:v>104.02061855670091</c:v>
                </c:pt>
                <c:pt idx="329">
                  <c:v>104.09559512652282</c:v>
                </c:pt>
                <c:pt idx="330">
                  <c:v>104.15182755388928</c:v>
                </c:pt>
                <c:pt idx="331">
                  <c:v>104.25492033739442</c:v>
                </c:pt>
                <c:pt idx="332">
                  <c:v>104.30178069353315</c:v>
                </c:pt>
                <c:pt idx="333">
                  <c:v>104.37675726335509</c:v>
                </c:pt>
                <c:pt idx="334">
                  <c:v>104.43298969072154</c:v>
                </c:pt>
                <c:pt idx="335">
                  <c:v>104.66729147141507</c:v>
                </c:pt>
                <c:pt idx="336">
                  <c:v>104.451733833177</c:v>
                </c:pt>
                <c:pt idx="337">
                  <c:v>104.47047797563249</c:v>
                </c:pt>
                <c:pt idx="338">
                  <c:v>104.46110590440473</c:v>
                </c:pt>
                <c:pt idx="339">
                  <c:v>104.31115276476089</c:v>
                </c:pt>
                <c:pt idx="340">
                  <c:v>104.20805998125573</c:v>
                </c:pt>
                <c:pt idx="341">
                  <c:v>104.55482661668216</c:v>
                </c:pt>
                <c:pt idx="342">
                  <c:v>104.76101218369249</c:v>
                </c:pt>
                <c:pt idx="343">
                  <c:v>104.92970946579183</c:v>
                </c:pt>
                <c:pt idx="344">
                  <c:v>104.89222118088088</c:v>
                </c:pt>
                <c:pt idx="345">
                  <c:v>104.85473289596992</c:v>
                </c:pt>
                <c:pt idx="346">
                  <c:v>104.29240862230542</c:v>
                </c:pt>
                <c:pt idx="347">
                  <c:v>103.98313027178996</c:v>
                </c:pt>
                <c:pt idx="348">
                  <c:v>103.87066541705707</c:v>
                </c:pt>
                <c:pt idx="349">
                  <c:v>103.92689784442352</c:v>
                </c:pt>
                <c:pt idx="350">
                  <c:v>103.54264292408615</c:v>
                </c:pt>
                <c:pt idx="351">
                  <c:v>103.149015932521</c:v>
                </c:pt>
                <c:pt idx="352">
                  <c:v>103.18650421743195</c:v>
                </c:pt>
                <c:pt idx="353">
                  <c:v>102.9240862230552</c:v>
                </c:pt>
                <c:pt idx="354">
                  <c:v>102.83973758200553</c:v>
                </c:pt>
                <c:pt idx="355">
                  <c:v>102.75538894095587</c:v>
                </c:pt>
                <c:pt idx="356">
                  <c:v>102.65229615745071</c:v>
                </c:pt>
                <c:pt idx="357">
                  <c:v>102.51171508903458</c:v>
                </c:pt>
                <c:pt idx="358">
                  <c:v>102.36176194939071</c:v>
                </c:pt>
                <c:pt idx="359">
                  <c:v>102.10871602624169</c:v>
                </c:pt>
                <c:pt idx="360">
                  <c:v>101.67760074976559</c:v>
                </c:pt>
                <c:pt idx="361">
                  <c:v>101.44329896907207</c:v>
                </c:pt>
                <c:pt idx="362">
                  <c:v>101.79943767572624</c:v>
                </c:pt>
                <c:pt idx="363">
                  <c:v>102.21180880974686</c:v>
                </c:pt>
                <c:pt idx="364">
                  <c:v>102.22118088097459</c:v>
                </c:pt>
                <c:pt idx="365">
                  <c:v>102.00562324273655</c:v>
                </c:pt>
                <c:pt idx="366">
                  <c:v>101.37769447047789</c:v>
                </c:pt>
                <c:pt idx="367">
                  <c:v>100.28116213683214</c:v>
                </c:pt>
                <c:pt idx="368">
                  <c:v>99.559512652296064</c:v>
                </c:pt>
                <c:pt idx="369">
                  <c:v>98.903467666354175</c:v>
                </c:pt>
                <c:pt idx="370">
                  <c:v>98.894095595126416</c:v>
                </c:pt>
                <c:pt idx="371">
                  <c:v>99.850046860356073</c:v>
                </c:pt>
                <c:pt idx="372">
                  <c:v>100.47797563261473</c:v>
                </c:pt>
                <c:pt idx="373">
                  <c:v>100.39362699156507</c:v>
                </c:pt>
                <c:pt idx="374">
                  <c:v>100.63730084348634</c:v>
                </c:pt>
                <c:pt idx="375">
                  <c:v>100.59981255857538</c:v>
                </c:pt>
                <c:pt idx="376">
                  <c:v>100.22492970946573</c:v>
                </c:pt>
                <c:pt idx="377">
                  <c:v>100.74039362699151</c:v>
                </c:pt>
                <c:pt idx="378">
                  <c:v>99.456419868790931</c:v>
                </c:pt>
                <c:pt idx="379">
                  <c:v>100.05623242736637</c:v>
                </c:pt>
                <c:pt idx="380">
                  <c:v>100.52483598875341</c:v>
                </c:pt>
                <c:pt idx="381">
                  <c:v>100.24367385192117</c:v>
                </c:pt>
                <c:pt idx="382">
                  <c:v>101.09653233364565</c:v>
                </c:pt>
                <c:pt idx="383">
                  <c:v>100.94657919400179</c:v>
                </c:pt>
                <c:pt idx="384">
                  <c:v>101.36832239925016</c:v>
                </c:pt>
                <c:pt idx="385">
                  <c:v>101.42455482661661</c:v>
                </c:pt>
                <c:pt idx="386">
                  <c:v>101.81818181818174</c:v>
                </c:pt>
                <c:pt idx="387">
                  <c:v>102.05248359887528</c:v>
                </c:pt>
                <c:pt idx="388">
                  <c:v>102.2118088097469</c:v>
                </c:pt>
                <c:pt idx="389">
                  <c:v>102.38987816307394</c:v>
                </c:pt>
                <c:pt idx="390">
                  <c:v>102.26804123711332</c:v>
                </c:pt>
                <c:pt idx="391">
                  <c:v>101.88378631677593</c:v>
                </c:pt>
                <c:pt idx="392">
                  <c:v>101.69634489222111</c:v>
                </c:pt>
                <c:pt idx="393">
                  <c:v>101.86504217432042</c:v>
                </c:pt>
                <c:pt idx="394">
                  <c:v>101.76194939081526</c:v>
                </c:pt>
                <c:pt idx="395">
                  <c:v>101.79943767572624</c:v>
                </c:pt>
                <c:pt idx="396">
                  <c:v>101.76194939081526</c:v>
                </c:pt>
                <c:pt idx="397">
                  <c:v>101.60262417994366</c:v>
                </c:pt>
                <c:pt idx="398">
                  <c:v>102.17432052483588</c:v>
                </c:pt>
                <c:pt idx="399">
                  <c:v>102.04311152764751</c:v>
                </c:pt>
                <c:pt idx="400">
                  <c:v>101.78069353327075</c:v>
                </c:pt>
                <c:pt idx="401">
                  <c:v>101.89315838800366</c:v>
                </c:pt>
                <c:pt idx="402">
                  <c:v>102.12746016869718</c:v>
                </c:pt>
                <c:pt idx="403">
                  <c:v>102.19306466729137</c:v>
                </c:pt>
                <c:pt idx="404">
                  <c:v>102.21180880974686</c:v>
                </c:pt>
                <c:pt idx="405">
                  <c:v>101.57450796626041</c:v>
                </c:pt>
                <c:pt idx="406">
                  <c:v>101.60262417994363</c:v>
                </c:pt>
                <c:pt idx="407">
                  <c:v>100.99343955014047</c:v>
                </c:pt>
                <c:pt idx="408">
                  <c:v>100.44985941893148</c:v>
                </c:pt>
                <c:pt idx="409">
                  <c:v>100.58106841611982</c:v>
                </c:pt>
                <c:pt idx="410">
                  <c:v>100.11246485473278</c:v>
                </c:pt>
                <c:pt idx="411">
                  <c:v>100.20618556701019</c:v>
                </c:pt>
                <c:pt idx="412">
                  <c:v>100.5435801312089</c:v>
                </c:pt>
                <c:pt idx="413">
                  <c:v>100.65604498594179</c:v>
                </c:pt>
                <c:pt idx="414">
                  <c:v>100.57169634489212</c:v>
                </c:pt>
                <c:pt idx="415">
                  <c:v>100.2999062792876</c:v>
                </c:pt>
                <c:pt idx="416">
                  <c:v>100.69353327085275</c:v>
                </c:pt>
                <c:pt idx="417">
                  <c:v>100.49671977507018</c:v>
                </c:pt>
                <c:pt idx="418">
                  <c:v>100.78725398313017</c:v>
                </c:pt>
                <c:pt idx="419">
                  <c:v>100.37488284910954</c:v>
                </c:pt>
                <c:pt idx="420">
                  <c:v>100.19681349578246</c:v>
                </c:pt>
                <c:pt idx="421">
                  <c:v>99.775070290534103</c:v>
                </c:pt>
                <c:pt idx="422">
                  <c:v>100.28116213683211</c:v>
                </c:pt>
                <c:pt idx="423">
                  <c:v>100.61855670103081</c:v>
                </c:pt>
                <c:pt idx="424">
                  <c:v>100.48734770384242</c:v>
                </c:pt>
                <c:pt idx="425">
                  <c:v>100.7778819119024</c:v>
                </c:pt>
                <c:pt idx="426">
                  <c:v>100.83411433926885</c:v>
                </c:pt>
                <c:pt idx="427">
                  <c:v>100.91846298031852</c:v>
                </c:pt>
                <c:pt idx="428">
                  <c:v>101.37769447047786</c:v>
                </c:pt>
                <c:pt idx="429">
                  <c:v>101.4058106841611</c:v>
                </c:pt>
                <c:pt idx="430">
                  <c:v>102.18369259606361</c:v>
                </c:pt>
                <c:pt idx="431">
                  <c:v>102.37113402061846</c:v>
                </c:pt>
                <c:pt idx="432">
                  <c:v>102.18369259606361</c:v>
                </c:pt>
                <c:pt idx="433">
                  <c:v>102.09934395501395</c:v>
                </c:pt>
                <c:pt idx="434">
                  <c:v>102.26804123711328</c:v>
                </c:pt>
                <c:pt idx="435">
                  <c:v>102.53045923149004</c:v>
                </c:pt>
                <c:pt idx="436">
                  <c:v>102.68978444236166</c:v>
                </c:pt>
                <c:pt idx="437">
                  <c:v>102.47422680412362</c:v>
                </c:pt>
                <c:pt idx="438">
                  <c:v>102.314901593252</c:v>
                </c:pt>
                <c:pt idx="439">
                  <c:v>102.33364573570746</c:v>
                </c:pt>
                <c:pt idx="440">
                  <c:v>102.70852858481712</c:v>
                </c:pt>
                <c:pt idx="441">
                  <c:v>102.69915651358939</c:v>
                </c:pt>
                <c:pt idx="442">
                  <c:v>102.65229615745066</c:v>
                </c:pt>
                <c:pt idx="443">
                  <c:v>102.76476101218357</c:v>
                </c:pt>
                <c:pt idx="444">
                  <c:v>102.62417994376744</c:v>
                </c:pt>
                <c:pt idx="445">
                  <c:v>102.72727272727262</c:v>
                </c:pt>
                <c:pt idx="446">
                  <c:v>102.78350515463907</c:v>
                </c:pt>
                <c:pt idx="447">
                  <c:v>102.7647610121836</c:v>
                </c:pt>
                <c:pt idx="448">
                  <c:v>102.71790065604489</c:v>
                </c:pt>
                <c:pt idx="449">
                  <c:v>102.73664479850039</c:v>
                </c:pt>
                <c:pt idx="450">
                  <c:v>102.98969072164941</c:v>
                </c:pt>
                <c:pt idx="451">
                  <c:v>103.19587628865972</c:v>
                </c:pt>
                <c:pt idx="452">
                  <c:v>103.25210871602617</c:v>
                </c:pt>
                <c:pt idx="453">
                  <c:v>103.25210871602617</c:v>
                </c:pt>
                <c:pt idx="454">
                  <c:v>103.66447985004679</c:v>
                </c:pt>
                <c:pt idx="455">
                  <c:v>103.72071227741324</c:v>
                </c:pt>
                <c:pt idx="456">
                  <c:v>103.65510777881903</c:v>
                </c:pt>
                <c:pt idx="457">
                  <c:v>103.81443298969064</c:v>
                </c:pt>
                <c:pt idx="458">
                  <c:v>103.80506091846289</c:v>
                </c:pt>
                <c:pt idx="459">
                  <c:v>104.02061855670095</c:v>
                </c:pt>
                <c:pt idx="460">
                  <c:v>104.03936269915644</c:v>
                </c:pt>
                <c:pt idx="461">
                  <c:v>104.10496719775063</c:v>
                </c:pt>
                <c:pt idx="462">
                  <c:v>104.16119962511708</c:v>
                </c:pt>
                <c:pt idx="463">
                  <c:v>103.94564198687904</c:v>
                </c:pt>
                <c:pt idx="464">
                  <c:v>103.86129334582934</c:v>
                </c:pt>
                <c:pt idx="465">
                  <c:v>103.99250234301772</c:v>
                </c:pt>
                <c:pt idx="466">
                  <c:v>103.84254920337386</c:v>
                </c:pt>
                <c:pt idx="467">
                  <c:v>103.68322399250225</c:v>
                </c:pt>
                <c:pt idx="468">
                  <c:v>103.84254920337386</c:v>
                </c:pt>
                <c:pt idx="469">
                  <c:v>104.07685098406738</c:v>
                </c:pt>
                <c:pt idx="470">
                  <c:v>104.11433926897836</c:v>
                </c:pt>
                <c:pt idx="471">
                  <c:v>104.24554826616672</c:v>
                </c:pt>
                <c:pt idx="472">
                  <c:v>104.01124648547319</c:v>
                </c:pt>
                <c:pt idx="473">
                  <c:v>103.86129334582932</c:v>
                </c:pt>
                <c:pt idx="474">
                  <c:v>103.77694470477965</c:v>
                </c:pt>
                <c:pt idx="475">
                  <c:v>103.94564198687901</c:v>
                </c:pt>
                <c:pt idx="476">
                  <c:v>104.04873477038414</c:v>
                </c:pt>
                <c:pt idx="477">
                  <c:v>104.17994376757254</c:v>
                </c:pt>
                <c:pt idx="478">
                  <c:v>104.07685098406738</c:v>
                </c:pt>
                <c:pt idx="479">
                  <c:v>104.07685098406738</c:v>
                </c:pt>
                <c:pt idx="480">
                  <c:v>103.99250234301772</c:v>
                </c:pt>
                <c:pt idx="481">
                  <c:v>103.64573570759129</c:v>
                </c:pt>
                <c:pt idx="482">
                  <c:v>103.60824742268031</c:v>
                </c:pt>
                <c:pt idx="483">
                  <c:v>103.28959700093709</c:v>
                </c:pt>
                <c:pt idx="484">
                  <c:v>102.98969072164938</c:v>
                </c:pt>
                <c:pt idx="485">
                  <c:v>103.08341143392681</c:v>
                </c:pt>
                <c:pt idx="486">
                  <c:v>103.11152764761002</c:v>
                </c:pt>
                <c:pt idx="487">
                  <c:v>103.2427366447984</c:v>
                </c:pt>
                <c:pt idx="488">
                  <c:v>103.13027179006551</c:v>
                </c:pt>
                <c:pt idx="489">
                  <c:v>102.98969072164938</c:v>
                </c:pt>
                <c:pt idx="490">
                  <c:v>103.07403936269905</c:v>
                </c:pt>
                <c:pt idx="491">
                  <c:v>103.23336457357067</c:v>
                </c:pt>
                <c:pt idx="492">
                  <c:v>103.19587628865968</c:v>
                </c:pt>
                <c:pt idx="493">
                  <c:v>103.14901593252097</c:v>
                </c:pt>
                <c:pt idx="494">
                  <c:v>103.03655107778809</c:v>
                </c:pt>
                <c:pt idx="495">
                  <c:v>103.1583880037487</c:v>
                </c:pt>
                <c:pt idx="496">
                  <c:v>103.04592314901582</c:v>
                </c:pt>
                <c:pt idx="497">
                  <c:v>102.97094657919391</c:v>
                </c:pt>
                <c:pt idx="498">
                  <c:v>102.77413308341133</c:v>
                </c:pt>
                <c:pt idx="499">
                  <c:v>102.85848172446099</c:v>
                </c:pt>
                <c:pt idx="500">
                  <c:v>102.86785379568875</c:v>
                </c:pt>
                <c:pt idx="501">
                  <c:v>102.98969072164937</c:v>
                </c:pt>
                <c:pt idx="502">
                  <c:v>103.08341143392678</c:v>
                </c:pt>
                <c:pt idx="503">
                  <c:v>103.19587628865969</c:v>
                </c:pt>
                <c:pt idx="504">
                  <c:v>103.47703842549194</c:v>
                </c:pt>
                <c:pt idx="505">
                  <c:v>103.17713214620422</c:v>
                </c:pt>
                <c:pt idx="506">
                  <c:v>103.07403936269905</c:v>
                </c:pt>
                <c:pt idx="507">
                  <c:v>103.37394564198678</c:v>
                </c:pt>
                <c:pt idx="508">
                  <c:v>103.5145267104029</c:v>
                </c:pt>
                <c:pt idx="509">
                  <c:v>103.5145267104029</c:v>
                </c:pt>
                <c:pt idx="510">
                  <c:v>103.64573570759129</c:v>
                </c:pt>
                <c:pt idx="511">
                  <c:v>103.73008434864097</c:v>
                </c:pt>
                <c:pt idx="512">
                  <c:v>103.76757263355194</c:v>
                </c:pt>
                <c:pt idx="513">
                  <c:v>103.79568884723516</c:v>
                </c:pt>
                <c:pt idx="514">
                  <c:v>103.83317713214615</c:v>
                </c:pt>
                <c:pt idx="515">
                  <c:v>103.6457357075913</c:v>
                </c:pt>
                <c:pt idx="516">
                  <c:v>103.73945641986873</c:v>
                </c:pt>
                <c:pt idx="517">
                  <c:v>103.58950328022485</c:v>
                </c:pt>
                <c:pt idx="518">
                  <c:v>103.51452671040293</c:v>
                </c:pt>
                <c:pt idx="519">
                  <c:v>103.56138706654163</c:v>
                </c:pt>
                <c:pt idx="520">
                  <c:v>103.64573570759133</c:v>
                </c:pt>
                <c:pt idx="521">
                  <c:v>103.73945641986873</c:v>
                </c:pt>
                <c:pt idx="522">
                  <c:v>103.93626991565131</c:v>
                </c:pt>
                <c:pt idx="523">
                  <c:v>104.02061855670097</c:v>
                </c:pt>
                <c:pt idx="524">
                  <c:v>103.99250234301776</c:v>
                </c:pt>
                <c:pt idx="525">
                  <c:v>103.8894095595126</c:v>
                </c:pt>
                <c:pt idx="526">
                  <c:v>103.90815370196809</c:v>
                </c:pt>
                <c:pt idx="527">
                  <c:v>104.24554826616679</c:v>
                </c:pt>
                <c:pt idx="528">
                  <c:v>104.21743205248355</c:v>
                </c:pt>
                <c:pt idx="529">
                  <c:v>104.34864104967194</c:v>
                </c:pt>
                <c:pt idx="530">
                  <c:v>104.35801312089967</c:v>
                </c:pt>
                <c:pt idx="531">
                  <c:v>104.4611059044048</c:v>
                </c:pt>
                <c:pt idx="532">
                  <c:v>104.54545454545448</c:v>
                </c:pt>
                <c:pt idx="533">
                  <c:v>104.52671040299902</c:v>
                </c:pt>
                <c:pt idx="534">
                  <c:v>104.62043111527642</c:v>
                </c:pt>
                <c:pt idx="535">
                  <c:v>104.64854732895962</c:v>
                </c:pt>
                <c:pt idx="536">
                  <c:v>104.51733833177124</c:v>
                </c:pt>
                <c:pt idx="537">
                  <c:v>104.67666354264284</c:v>
                </c:pt>
                <c:pt idx="538">
                  <c:v>104.81724461105897</c:v>
                </c:pt>
                <c:pt idx="539">
                  <c:v>104.92033739456413</c:v>
                </c:pt>
                <c:pt idx="540">
                  <c:v>104.96719775070282</c:v>
                </c:pt>
                <c:pt idx="541">
                  <c:v>105.11715089034669</c:v>
                </c:pt>
                <c:pt idx="542">
                  <c:v>105.05154639175251</c:v>
                </c:pt>
                <c:pt idx="543">
                  <c:v>104.97656982193058</c:v>
                </c:pt>
                <c:pt idx="544">
                  <c:v>105.02343017806928</c:v>
                </c:pt>
                <c:pt idx="545">
                  <c:v>104.99531396438606</c:v>
                </c:pt>
                <c:pt idx="546">
                  <c:v>104.75164011246478</c:v>
                </c:pt>
                <c:pt idx="547">
                  <c:v>104.59231490159317</c:v>
                </c:pt>
                <c:pt idx="548">
                  <c:v>104.5735707591377</c:v>
                </c:pt>
                <c:pt idx="549">
                  <c:v>104.5735707591377</c:v>
                </c:pt>
                <c:pt idx="550">
                  <c:v>104.64854732895962</c:v>
                </c:pt>
                <c:pt idx="551">
                  <c:v>104.70477975632608</c:v>
                </c:pt>
                <c:pt idx="552">
                  <c:v>104.66729147141511</c:v>
                </c:pt>
                <c:pt idx="553">
                  <c:v>104.70477975632608</c:v>
                </c:pt>
                <c:pt idx="554">
                  <c:v>104.77038425492024</c:v>
                </c:pt>
                <c:pt idx="555">
                  <c:v>104.47047797563253</c:v>
                </c:pt>
                <c:pt idx="556">
                  <c:v>104.55482661668221</c:v>
                </c:pt>
                <c:pt idx="557">
                  <c:v>104.58294283036543</c:v>
                </c:pt>
                <c:pt idx="558">
                  <c:v>104.58294283036543</c:v>
                </c:pt>
                <c:pt idx="559">
                  <c:v>104.64854732895961</c:v>
                </c:pt>
                <c:pt idx="560">
                  <c:v>104.71415182755379</c:v>
                </c:pt>
                <c:pt idx="561">
                  <c:v>104.73289597000928</c:v>
                </c:pt>
                <c:pt idx="562">
                  <c:v>104.70477975632603</c:v>
                </c:pt>
                <c:pt idx="563">
                  <c:v>104.62980318650412</c:v>
                </c:pt>
                <c:pt idx="564">
                  <c:v>104.72352389878152</c:v>
                </c:pt>
                <c:pt idx="565">
                  <c:v>104.62043111527638</c:v>
                </c:pt>
                <c:pt idx="566">
                  <c:v>104.69540768509829</c:v>
                </c:pt>
                <c:pt idx="567">
                  <c:v>104.89222118088088</c:v>
                </c:pt>
                <c:pt idx="568">
                  <c:v>104.72352389878152</c:v>
                </c:pt>
                <c:pt idx="569">
                  <c:v>104.74226804123701</c:v>
                </c:pt>
                <c:pt idx="570">
                  <c:v>104.75164011246476</c:v>
                </c:pt>
                <c:pt idx="571">
                  <c:v>104.80787253983119</c:v>
                </c:pt>
                <c:pt idx="572">
                  <c:v>104.74226804123701</c:v>
                </c:pt>
                <c:pt idx="573">
                  <c:v>104.77975632614796</c:v>
                </c:pt>
                <c:pt idx="574">
                  <c:v>104.78912839737571</c:v>
                </c:pt>
                <c:pt idx="575">
                  <c:v>104.90159325210861</c:v>
                </c:pt>
                <c:pt idx="576">
                  <c:v>104.76101218369249</c:v>
                </c:pt>
                <c:pt idx="577">
                  <c:v>104.83598875351443</c:v>
                </c:pt>
                <c:pt idx="578">
                  <c:v>104.82661668228668</c:v>
                </c:pt>
                <c:pt idx="579">
                  <c:v>104.89222118088088</c:v>
                </c:pt>
                <c:pt idx="580">
                  <c:v>104.87347703842541</c:v>
                </c:pt>
                <c:pt idx="581">
                  <c:v>104.85473289596992</c:v>
                </c:pt>
                <c:pt idx="582">
                  <c:v>104.92033739456407</c:v>
                </c:pt>
                <c:pt idx="583">
                  <c:v>104.99531396438601</c:v>
                </c:pt>
                <c:pt idx="584">
                  <c:v>105.07029053420796</c:v>
                </c:pt>
                <c:pt idx="585">
                  <c:v>105.02343017806925</c:v>
                </c:pt>
                <c:pt idx="586">
                  <c:v>104.95782567947505</c:v>
                </c:pt>
                <c:pt idx="587">
                  <c:v>104.94845360824732</c:v>
                </c:pt>
                <c:pt idx="588">
                  <c:v>105.10777881911892</c:v>
                </c:pt>
                <c:pt idx="589">
                  <c:v>105.19212746016859</c:v>
                </c:pt>
                <c:pt idx="590">
                  <c:v>105.32333645735696</c:v>
                </c:pt>
                <c:pt idx="591">
                  <c:v>105.55763823805049</c:v>
                </c:pt>
                <c:pt idx="592">
                  <c:v>105.61387066541693</c:v>
                </c:pt>
                <c:pt idx="593">
                  <c:v>105.4920337394563</c:v>
                </c:pt>
                <c:pt idx="594">
                  <c:v>105.47328959700081</c:v>
                </c:pt>
                <c:pt idx="595">
                  <c:v>105.57638238050598</c:v>
                </c:pt>
                <c:pt idx="596">
                  <c:v>105.54826616682276</c:v>
                </c:pt>
                <c:pt idx="597">
                  <c:v>105.4920337394563</c:v>
                </c:pt>
                <c:pt idx="598">
                  <c:v>105.57638238050598</c:v>
                </c:pt>
                <c:pt idx="599">
                  <c:v>105.64198687910016</c:v>
                </c:pt>
                <c:pt idx="600">
                  <c:v>105.78256794751628</c:v>
                </c:pt>
                <c:pt idx="601">
                  <c:v>106.1012183692595</c:v>
                </c:pt>
                <c:pt idx="602">
                  <c:v>105.97000937207113</c:v>
                </c:pt>
                <c:pt idx="603">
                  <c:v>105.94189315838791</c:v>
                </c:pt>
                <c:pt idx="604">
                  <c:v>105.83880037488275</c:v>
                </c:pt>
                <c:pt idx="605">
                  <c:v>105.76382380506082</c:v>
                </c:pt>
                <c:pt idx="606">
                  <c:v>105.89503280224919</c:v>
                </c:pt>
                <c:pt idx="607">
                  <c:v>106.0543580131208</c:v>
                </c:pt>
                <c:pt idx="608">
                  <c:v>106.16682286785371</c:v>
                </c:pt>
                <c:pt idx="609">
                  <c:v>106.08247422680404</c:v>
                </c:pt>
                <c:pt idx="610">
                  <c:v>105.99812558575437</c:v>
                </c:pt>
                <c:pt idx="611">
                  <c:v>106.09184629803178</c:v>
                </c:pt>
                <c:pt idx="612">
                  <c:v>106.119962511715</c:v>
                </c:pt>
                <c:pt idx="613">
                  <c:v>106.06373008434855</c:v>
                </c:pt>
                <c:pt idx="614">
                  <c:v>106.20431115276467</c:v>
                </c:pt>
                <c:pt idx="615">
                  <c:v>106.45735707591371</c:v>
                </c:pt>
                <c:pt idx="616">
                  <c:v>106.46672914714146</c:v>
                </c:pt>
                <c:pt idx="617">
                  <c:v>106.40112464854727</c:v>
                </c:pt>
                <c:pt idx="618">
                  <c:v>106.34489222118081</c:v>
                </c:pt>
                <c:pt idx="619">
                  <c:v>106.48547328959694</c:v>
                </c:pt>
                <c:pt idx="620">
                  <c:v>106.56044985941888</c:v>
                </c:pt>
                <c:pt idx="621">
                  <c:v>106.44798500468598</c:v>
                </c:pt>
                <c:pt idx="622">
                  <c:v>106.46672914714144</c:v>
                </c:pt>
                <c:pt idx="623">
                  <c:v>106.56982193064657</c:v>
                </c:pt>
                <c:pt idx="624">
                  <c:v>106.51358950328014</c:v>
                </c:pt>
                <c:pt idx="625">
                  <c:v>106.61668228678529</c:v>
                </c:pt>
                <c:pt idx="626">
                  <c:v>106.66354264292399</c:v>
                </c:pt>
                <c:pt idx="627">
                  <c:v>106.5979381443298</c:v>
                </c:pt>
                <c:pt idx="628">
                  <c:v>106.46672914714142</c:v>
                </c:pt>
                <c:pt idx="629">
                  <c:v>106.44798500468595</c:v>
                </c:pt>
                <c:pt idx="630">
                  <c:v>106.38238050609176</c:v>
                </c:pt>
                <c:pt idx="631">
                  <c:v>106.41049671977498</c:v>
                </c:pt>
                <c:pt idx="632">
                  <c:v>106.47610121836917</c:v>
                </c:pt>
                <c:pt idx="633">
                  <c:v>106.62605435801302</c:v>
                </c:pt>
                <c:pt idx="634">
                  <c:v>106.62605435801302</c:v>
                </c:pt>
                <c:pt idx="635">
                  <c:v>106.61668228678529</c:v>
                </c:pt>
                <c:pt idx="636">
                  <c:v>106.63542642924075</c:v>
                </c:pt>
                <c:pt idx="637">
                  <c:v>106.65417057169624</c:v>
                </c:pt>
                <c:pt idx="638">
                  <c:v>106.74789128397366</c:v>
                </c:pt>
                <c:pt idx="639">
                  <c:v>106.81349578256784</c:v>
                </c:pt>
                <c:pt idx="640">
                  <c:v>106.73851921274591</c:v>
                </c:pt>
                <c:pt idx="641">
                  <c:v>106.69165885660721</c:v>
                </c:pt>
                <c:pt idx="642">
                  <c:v>106.89784442361751</c:v>
                </c:pt>
                <c:pt idx="643">
                  <c:v>106.83223992502332</c:v>
                </c:pt>
                <c:pt idx="644">
                  <c:v>106.4198687910027</c:v>
                </c:pt>
                <c:pt idx="645">
                  <c:v>106.14807872539819</c:v>
                </c:pt>
                <c:pt idx="646">
                  <c:v>106.27928772258659</c:v>
                </c:pt>
                <c:pt idx="647">
                  <c:v>106.04498594189305</c:v>
                </c:pt>
                <c:pt idx="648">
                  <c:v>106.02624179943756</c:v>
                </c:pt>
                <c:pt idx="649">
                  <c:v>105.78256794751628</c:v>
                </c:pt>
                <c:pt idx="650">
                  <c:v>105.86691658856596</c:v>
                </c:pt>
                <c:pt idx="651">
                  <c:v>106.39175257731948</c:v>
                </c:pt>
                <c:pt idx="652">
                  <c:v>106.24179943767562</c:v>
                </c:pt>
                <c:pt idx="653">
                  <c:v>106.71040299906267</c:v>
                </c:pt>
                <c:pt idx="654">
                  <c:v>106.83223992502332</c:v>
                </c:pt>
                <c:pt idx="655">
                  <c:v>107.16963448922201</c:v>
                </c:pt>
                <c:pt idx="656">
                  <c:v>107.3945641986878</c:v>
                </c:pt>
                <c:pt idx="657">
                  <c:v>107.33833177132135</c:v>
                </c:pt>
                <c:pt idx="658">
                  <c:v>107.68509840674778</c:v>
                </c:pt>
                <c:pt idx="659">
                  <c:v>107.51640112464843</c:v>
                </c:pt>
                <c:pt idx="660">
                  <c:v>108.18181818181807</c:v>
                </c:pt>
                <c:pt idx="661">
                  <c:v>108.58481724461093</c:v>
                </c:pt>
                <c:pt idx="662">
                  <c:v>108.61293345829417</c:v>
                </c:pt>
                <c:pt idx="663">
                  <c:v>108.25679475164</c:v>
                </c:pt>
                <c:pt idx="664">
                  <c:v>108.37863167760062</c:v>
                </c:pt>
                <c:pt idx="665">
                  <c:v>108.45360824742254</c:v>
                </c:pt>
                <c:pt idx="666">
                  <c:v>108.40674789128384</c:v>
                </c:pt>
                <c:pt idx="667">
                  <c:v>108.65042174320511</c:v>
                </c:pt>
                <c:pt idx="668">
                  <c:v>109.16588566073089</c:v>
                </c:pt>
                <c:pt idx="669">
                  <c:v>109.29709465791927</c:v>
                </c:pt>
                <c:pt idx="670">
                  <c:v>109.09090909090897</c:v>
                </c:pt>
                <c:pt idx="671">
                  <c:v>108.70665417057157</c:v>
                </c:pt>
                <c:pt idx="672">
                  <c:v>108.6223055295219</c:v>
                </c:pt>
                <c:pt idx="673">
                  <c:v>108.57544517338317</c:v>
                </c:pt>
                <c:pt idx="674">
                  <c:v>108.37863167760062</c:v>
                </c:pt>
                <c:pt idx="675">
                  <c:v>108.35051546391739</c:v>
                </c:pt>
                <c:pt idx="676">
                  <c:v>108.1911902530458</c:v>
                </c:pt>
                <c:pt idx="677">
                  <c:v>108.4629803186503</c:v>
                </c:pt>
                <c:pt idx="678">
                  <c:v>108.65979381443287</c:v>
                </c:pt>
                <c:pt idx="679">
                  <c:v>108.87535145267091</c:v>
                </c:pt>
                <c:pt idx="680">
                  <c:v>108.7160262417993</c:v>
                </c:pt>
                <c:pt idx="681">
                  <c:v>108.37863167760062</c:v>
                </c:pt>
                <c:pt idx="682">
                  <c:v>108.69728209934382</c:v>
                </c:pt>
                <c:pt idx="683">
                  <c:v>108.28491096532322</c:v>
                </c:pt>
                <c:pt idx="684">
                  <c:v>108.31302717900641</c:v>
                </c:pt>
                <c:pt idx="685">
                  <c:v>107.9850046860355</c:v>
                </c:pt>
                <c:pt idx="686">
                  <c:v>108.36925960637286</c:v>
                </c:pt>
                <c:pt idx="687">
                  <c:v>108.34114339268966</c:v>
                </c:pt>
                <c:pt idx="688">
                  <c:v>107.64761012183679</c:v>
                </c:pt>
                <c:pt idx="689">
                  <c:v>107.9850046860355</c:v>
                </c:pt>
                <c:pt idx="690">
                  <c:v>107.9850046860355</c:v>
                </c:pt>
                <c:pt idx="691">
                  <c:v>107.69447047797549</c:v>
                </c:pt>
                <c:pt idx="692">
                  <c:v>107.70384254920327</c:v>
                </c:pt>
                <c:pt idx="693">
                  <c:v>107.41330834114326</c:v>
                </c:pt>
                <c:pt idx="694">
                  <c:v>106.86035613870652</c:v>
                </c:pt>
                <c:pt idx="695">
                  <c:v>106.99156513589492</c:v>
                </c:pt>
                <c:pt idx="696">
                  <c:v>107.2820993439549</c:v>
                </c:pt>
                <c:pt idx="697">
                  <c:v>106.24179943767562</c:v>
                </c:pt>
                <c:pt idx="698">
                  <c:v>105.55763823805049</c:v>
                </c:pt>
                <c:pt idx="699">
                  <c:v>106.52296157450787</c:v>
                </c:pt>
                <c:pt idx="700">
                  <c:v>106.40112464854722</c:v>
                </c:pt>
                <c:pt idx="701">
                  <c:v>107.15089034676653</c:v>
                </c:pt>
                <c:pt idx="702">
                  <c:v>107.24461105904395</c:v>
                </c:pt>
                <c:pt idx="703">
                  <c:v>107.46954076850975</c:v>
                </c:pt>
                <c:pt idx="704">
                  <c:v>107.33833177132135</c:v>
                </c:pt>
                <c:pt idx="705">
                  <c:v>107.0759137769446</c:v>
                </c:pt>
                <c:pt idx="706">
                  <c:v>107.31021555763813</c:v>
                </c:pt>
                <c:pt idx="707">
                  <c:v>107.02905342080591</c:v>
                </c:pt>
                <c:pt idx="708">
                  <c:v>107.17900656044976</c:v>
                </c:pt>
                <c:pt idx="709">
                  <c:v>107.95688847235228</c:v>
                </c:pt>
                <c:pt idx="710">
                  <c:v>107.66635426429229</c:v>
                </c:pt>
                <c:pt idx="711">
                  <c:v>107.31021555763813</c:v>
                </c:pt>
                <c:pt idx="712">
                  <c:v>107.76944704779746</c:v>
                </c:pt>
                <c:pt idx="713">
                  <c:v>107.82567947516388</c:v>
                </c:pt>
                <c:pt idx="714">
                  <c:v>107.69447047797551</c:v>
                </c:pt>
                <c:pt idx="715">
                  <c:v>107.89128397375809</c:v>
                </c:pt>
                <c:pt idx="716">
                  <c:v>107.51640112464843</c:v>
                </c:pt>
                <c:pt idx="717">
                  <c:v>107.68509840674776</c:v>
                </c:pt>
                <c:pt idx="718">
                  <c:v>107.713214620431</c:v>
                </c:pt>
                <c:pt idx="719">
                  <c:v>107.91940018744131</c:v>
                </c:pt>
                <c:pt idx="720">
                  <c:v>108.20993439550126</c:v>
                </c:pt>
                <c:pt idx="721">
                  <c:v>108.09746954076837</c:v>
                </c:pt>
                <c:pt idx="722">
                  <c:v>107.95688847235225</c:v>
                </c:pt>
                <c:pt idx="723">
                  <c:v>109.10965323336444</c:v>
                </c:pt>
                <c:pt idx="724">
                  <c:v>109.21274601686959</c:v>
                </c:pt>
                <c:pt idx="725">
                  <c:v>109.48453608247407</c:v>
                </c:pt>
                <c:pt idx="726">
                  <c:v>109.67197750702888</c:v>
                </c:pt>
                <c:pt idx="727">
                  <c:v>109.84067478912824</c:v>
                </c:pt>
                <c:pt idx="728">
                  <c:v>109.77507029053403</c:v>
                </c:pt>
                <c:pt idx="729">
                  <c:v>109.40018744142439</c:v>
                </c:pt>
                <c:pt idx="730">
                  <c:v>109.2877225866915</c:v>
                </c:pt>
                <c:pt idx="731">
                  <c:v>109.41893158387987</c:v>
                </c:pt>
                <c:pt idx="732">
                  <c:v>109.30646672914699</c:v>
                </c:pt>
                <c:pt idx="733">
                  <c:v>109.42830365510763</c:v>
                </c:pt>
                <c:pt idx="734">
                  <c:v>109.34395501405795</c:v>
                </c:pt>
                <c:pt idx="735">
                  <c:v>109.11902530459217</c:v>
                </c:pt>
                <c:pt idx="736">
                  <c:v>108.95970009372056</c:v>
                </c:pt>
                <c:pt idx="737">
                  <c:v>108.97844423617602</c:v>
                </c:pt>
                <c:pt idx="738">
                  <c:v>108.66916588566056</c:v>
                </c:pt>
                <c:pt idx="739">
                  <c:v>108.29428303655091</c:v>
                </c:pt>
                <c:pt idx="740">
                  <c:v>108.46298031865025</c:v>
                </c:pt>
                <c:pt idx="741">
                  <c:v>108.62230552952185</c:v>
                </c:pt>
                <c:pt idx="742">
                  <c:v>109.24086223055278</c:v>
                </c:pt>
                <c:pt idx="743">
                  <c:v>109.32521087160245</c:v>
                </c:pt>
                <c:pt idx="744">
                  <c:v>109.62511715089019</c:v>
                </c:pt>
                <c:pt idx="745">
                  <c:v>109.43767572633536</c:v>
                </c:pt>
                <c:pt idx="746">
                  <c:v>109.37207122774117</c:v>
                </c:pt>
                <c:pt idx="747">
                  <c:v>109.70946579193985</c:v>
                </c:pt>
                <c:pt idx="748">
                  <c:v>109.66260543580115</c:v>
                </c:pt>
                <c:pt idx="749">
                  <c:v>109.56888472352372</c:v>
                </c:pt>
                <c:pt idx="750">
                  <c:v>109.86879100281146</c:v>
                </c:pt>
                <c:pt idx="751">
                  <c:v>109.57825679475147</c:v>
                </c:pt>
                <c:pt idx="752">
                  <c:v>109.63448922211794</c:v>
                </c:pt>
                <c:pt idx="753">
                  <c:v>110.03748828491081</c:v>
                </c:pt>
                <c:pt idx="754">
                  <c:v>110.33739456419853</c:v>
                </c:pt>
                <c:pt idx="755">
                  <c:v>110.2436738519211</c:v>
                </c:pt>
                <c:pt idx="756">
                  <c:v>110.47797563261463</c:v>
                </c:pt>
                <c:pt idx="757">
                  <c:v>110.70290534208044</c:v>
                </c:pt>
                <c:pt idx="758">
                  <c:v>110.63730084348624</c:v>
                </c:pt>
                <c:pt idx="759">
                  <c:v>111.04029990627915</c:v>
                </c:pt>
                <c:pt idx="760">
                  <c:v>111.14339268978428</c:v>
                </c:pt>
                <c:pt idx="761">
                  <c:v>111.19025304592299</c:v>
                </c:pt>
                <c:pt idx="762">
                  <c:v>111.36832239925005</c:v>
                </c:pt>
                <c:pt idx="763">
                  <c:v>111.43392689784423</c:v>
                </c:pt>
                <c:pt idx="764">
                  <c:v>111.65885660731003</c:v>
                </c:pt>
                <c:pt idx="765">
                  <c:v>112.05248359887517</c:v>
                </c:pt>
                <c:pt idx="766">
                  <c:v>112.07122774133063</c:v>
                </c:pt>
                <c:pt idx="767">
                  <c:v>111.92127460168678</c:v>
                </c:pt>
                <c:pt idx="768">
                  <c:v>112.11808809746935</c:v>
                </c:pt>
                <c:pt idx="769">
                  <c:v>112.0618556701029</c:v>
                </c:pt>
                <c:pt idx="770">
                  <c:v>112.21180880974677</c:v>
                </c:pt>
                <c:pt idx="771">
                  <c:v>112.35238987816287</c:v>
                </c:pt>
                <c:pt idx="772">
                  <c:v>112.16494845360805</c:v>
                </c:pt>
                <c:pt idx="773">
                  <c:v>112.08059981255838</c:v>
                </c:pt>
                <c:pt idx="774">
                  <c:v>111.98687910028096</c:v>
                </c:pt>
                <c:pt idx="775">
                  <c:v>111.51827553889389</c:v>
                </c:pt>
                <c:pt idx="776">
                  <c:v>111.31208997188358</c:v>
                </c:pt>
                <c:pt idx="777">
                  <c:v>111.30271790065585</c:v>
                </c:pt>
                <c:pt idx="778">
                  <c:v>111.31208997188359</c:v>
                </c:pt>
                <c:pt idx="779">
                  <c:v>111.48078725398294</c:v>
                </c:pt>
                <c:pt idx="780">
                  <c:v>111.46204311152748</c:v>
                </c:pt>
                <c:pt idx="781">
                  <c:v>111.38706654170551</c:v>
                </c:pt>
                <c:pt idx="782">
                  <c:v>110.85285848172428</c:v>
                </c:pt>
                <c:pt idx="783">
                  <c:v>111.19962511715072</c:v>
                </c:pt>
                <c:pt idx="784">
                  <c:v>111.06841611996232</c:v>
                </c:pt>
                <c:pt idx="785">
                  <c:v>111.06841611996232</c:v>
                </c:pt>
                <c:pt idx="786">
                  <c:v>111.52764761012163</c:v>
                </c:pt>
                <c:pt idx="787">
                  <c:v>112.00562324273645</c:v>
                </c:pt>
                <c:pt idx="788">
                  <c:v>112.03373945641965</c:v>
                </c:pt>
                <c:pt idx="789">
                  <c:v>111.94001874414224</c:v>
                </c:pt>
                <c:pt idx="790">
                  <c:v>112.09934395501384</c:v>
                </c:pt>
                <c:pt idx="791">
                  <c:v>111.74320524835967</c:v>
                </c:pt>
                <c:pt idx="792">
                  <c:v>111.46204311152744</c:v>
                </c:pt>
                <c:pt idx="793">
                  <c:v>111.54639175257708</c:v>
                </c:pt>
                <c:pt idx="794">
                  <c:v>111.78069353327061</c:v>
                </c:pt>
                <c:pt idx="795">
                  <c:v>111.02155576382356</c:v>
                </c:pt>
                <c:pt idx="796">
                  <c:v>111.20899718837838</c:v>
                </c:pt>
                <c:pt idx="797">
                  <c:v>111.31208997188354</c:v>
                </c:pt>
                <c:pt idx="798">
                  <c:v>111.72446110590415</c:v>
                </c:pt>
                <c:pt idx="799">
                  <c:v>111.75257731958739</c:v>
                </c:pt>
                <c:pt idx="800">
                  <c:v>111.66822867853772</c:v>
                </c:pt>
                <c:pt idx="801">
                  <c:v>111.96813495782546</c:v>
                </c:pt>
                <c:pt idx="802">
                  <c:v>112.09934395501382</c:v>
                </c:pt>
                <c:pt idx="803">
                  <c:v>112.7741330834112</c:v>
                </c:pt>
                <c:pt idx="804">
                  <c:v>112.44611059044026</c:v>
                </c:pt>
                <c:pt idx="805">
                  <c:v>112.95220243673828</c:v>
                </c:pt>
                <c:pt idx="806">
                  <c:v>112.90534208059955</c:v>
                </c:pt>
                <c:pt idx="807">
                  <c:v>113.13964386129307</c:v>
                </c:pt>
                <c:pt idx="808">
                  <c:v>112.74601686972794</c:v>
                </c:pt>
                <c:pt idx="809">
                  <c:v>112.21180880974669</c:v>
                </c:pt>
                <c:pt idx="810">
                  <c:v>112.59606373008407</c:v>
                </c:pt>
                <c:pt idx="811">
                  <c:v>112.79287722586662</c:v>
                </c:pt>
                <c:pt idx="812">
                  <c:v>112.78350515463889</c:v>
                </c:pt>
                <c:pt idx="813">
                  <c:v>113.24273664479823</c:v>
                </c:pt>
                <c:pt idx="814">
                  <c:v>113.07403936269888</c:v>
                </c:pt>
                <c:pt idx="815">
                  <c:v>113.4208059981253</c:v>
                </c:pt>
                <c:pt idx="816">
                  <c:v>113.36457357075884</c:v>
                </c:pt>
                <c:pt idx="817">
                  <c:v>113.13964386129307</c:v>
                </c:pt>
                <c:pt idx="818">
                  <c:v>113.27085285848145</c:v>
                </c:pt>
                <c:pt idx="819">
                  <c:v>113.30834114339243</c:v>
                </c:pt>
                <c:pt idx="820">
                  <c:v>113.19587628865952</c:v>
                </c:pt>
                <c:pt idx="821">
                  <c:v>113.31771321462017</c:v>
                </c:pt>
                <c:pt idx="822">
                  <c:v>113.09278350515437</c:v>
                </c:pt>
                <c:pt idx="823">
                  <c:v>112.76476101218343</c:v>
                </c:pt>
                <c:pt idx="824">
                  <c:v>112.60543580131184</c:v>
                </c:pt>
                <c:pt idx="825">
                  <c:v>112.6241799437673</c:v>
                </c:pt>
                <c:pt idx="826">
                  <c:v>112.40862230552926</c:v>
                </c:pt>
                <c:pt idx="827">
                  <c:v>112.55857544517312</c:v>
                </c:pt>
                <c:pt idx="828">
                  <c:v>112.671040299906</c:v>
                </c:pt>
                <c:pt idx="829">
                  <c:v>112.87722586691633</c:v>
                </c:pt>
                <c:pt idx="830">
                  <c:v>112.49297094657895</c:v>
                </c:pt>
                <c:pt idx="831">
                  <c:v>111.86504217432028</c:v>
                </c:pt>
                <c:pt idx="832">
                  <c:v>111.69634489222094</c:v>
                </c:pt>
                <c:pt idx="833">
                  <c:v>111.52764761012159</c:v>
                </c:pt>
                <c:pt idx="834">
                  <c:v>110.73102155576358</c:v>
                </c:pt>
                <c:pt idx="835">
                  <c:v>110.22492970946554</c:v>
                </c:pt>
                <c:pt idx="836">
                  <c:v>110.81537019681322</c:v>
                </c:pt>
                <c:pt idx="837">
                  <c:v>110.74039362699131</c:v>
                </c:pt>
                <c:pt idx="838">
                  <c:v>110.29053420805973</c:v>
                </c:pt>
                <c:pt idx="839">
                  <c:v>109.99062792877199</c:v>
                </c:pt>
                <c:pt idx="840">
                  <c:v>111.02155576382353</c:v>
                </c:pt>
                <c:pt idx="841">
                  <c:v>110.48734770384227</c:v>
                </c:pt>
                <c:pt idx="842">
                  <c:v>110.86223055295193</c:v>
                </c:pt>
                <c:pt idx="843">
                  <c:v>110.83411433926871</c:v>
                </c:pt>
                <c:pt idx="844">
                  <c:v>111.25585754451706</c:v>
                </c:pt>
                <c:pt idx="845">
                  <c:v>111.11527647610093</c:v>
                </c:pt>
                <c:pt idx="846">
                  <c:v>111.26522961574479</c:v>
                </c:pt>
                <c:pt idx="847">
                  <c:v>111.76194939081509</c:v>
                </c:pt>
                <c:pt idx="848">
                  <c:v>112.05248359887507</c:v>
                </c:pt>
                <c:pt idx="849">
                  <c:v>111.9681349578254</c:v>
                </c:pt>
                <c:pt idx="850">
                  <c:v>111.43392689784415</c:v>
                </c:pt>
                <c:pt idx="851">
                  <c:v>110.78725398312999</c:v>
                </c:pt>
                <c:pt idx="852">
                  <c:v>110.30927835051519</c:v>
                </c:pt>
                <c:pt idx="853">
                  <c:v>110.42174320524809</c:v>
                </c:pt>
                <c:pt idx="854">
                  <c:v>109.70946579193976</c:v>
                </c:pt>
                <c:pt idx="855">
                  <c:v>109.42830365510751</c:v>
                </c:pt>
                <c:pt idx="856">
                  <c:v>109.03467666354238</c:v>
                </c:pt>
                <c:pt idx="857">
                  <c:v>109.3533270852856</c:v>
                </c:pt>
                <c:pt idx="858">
                  <c:v>110.13120899718811</c:v>
                </c:pt>
                <c:pt idx="859">
                  <c:v>109.60637300843462</c:v>
                </c:pt>
                <c:pt idx="860">
                  <c:v>108.90346766635399</c:v>
                </c:pt>
                <c:pt idx="861">
                  <c:v>109.2221180880972</c:v>
                </c:pt>
                <c:pt idx="862">
                  <c:v>109.00656044985915</c:v>
                </c:pt>
                <c:pt idx="863">
                  <c:v>108.90346766635399</c:v>
                </c:pt>
                <c:pt idx="864">
                  <c:v>109.30646672914688</c:v>
                </c:pt>
                <c:pt idx="865">
                  <c:v>109.84067478912813</c:v>
                </c:pt>
                <c:pt idx="866">
                  <c:v>110.01874414245523</c:v>
                </c:pt>
                <c:pt idx="867">
                  <c:v>109.92502343017783</c:v>
                </c:pt>
                <c:pt idx="868">
                  <c:v>109.90627928772234</c:v>
                </c:pt>
                <c:pt idx="869">
                  <c:v>109.80318650421719</c:v>
                </c:pt>
                <c:pt idx="870">
                  <c:v>108.44423617619468</c:v>
                </c:pt>
                <c:pt idx="871">
                  <c:v>108.59418931583855</c:v>
                </c:pt>
                <c:pt idx="872">
                  <c:v>108.93158388003724</c:v>
                </c:pt>
                <c:pt idx="873">
                  <c:v>108.70665417057144</c:v>
                </c:pt>
                <c:pt idx="874">
                  <c:v>108.76288659793789</c:v>
                </c:pt>
                <c:pt idx="875">
                  <c:v>108.5848172446108</c:v>
                </c:pt>
                <c:pt idx="876">
                  <c:v>108.85660731021531</c:v>
                </c:pt>
                <c:pt idx="877">
                  <c:v>108.86597938144303</c:v>
                </c:pt>
                <c:pt idx="878">
                  <c:v>109.24086223055269</c:v>
                </c:pt>
                <c:pt idx="879">
                  <c:v>109.29709465791915</c:v>
                </c:pt>
                <c:pt idx="880">
                  <c:v>110.03748828491071</c:v>
                </c:pt>
                <c:pt idx="881">
                  <c:v>110.72164948453582</c:v>
                </c:pt>
                <c:pt idx="882">
                  <c:v>111.3495782567945</c:v>
                </c:pt>
                <c:pt idx="883">
                  <c:v>111.51827553889385</c:v>
                </c:pt>
                <c:pt idx="884">
                  <c:v>111.6869728209932</c:v>
                </c:pt>
                <c:pt idx="885">
                  <c:v>111.2558575445171</c:v>
                </c:pt>
                <c:pt idx="886">
                  <c:v>111.22774133083388</c:v>
                </c:pt>
                <c:pt idx="887">
                  <c:v>111.18088097469516</c:v>
                </c:pt>
                <c:pt idx="888">
                  <c:v>110.93720712277391</c:v>
                </c:pt>
                <c:pt idx="889">
                  <c:v>110.29990627928747</c:v>
                </c:pt>
                <c:pt idx="890">
                  <c:v>110.61855670103067</c:v>
                </c:pt>
                <c:pt idx="891">
                  <c:v>110.79662605435776</c:v>
                </c:pt>
                <c:pt idx="892">
                  <c:v>111.0965323336455</c:v>
                </c:pt>
                <c:pt idx="893">
                  <c:v>111.21836925960613</c:v>
                </c:pt>
                <c:pt idx="894">
                  <c:v>111.44329896907192</c:v>
                </c:pt>
                <c:pt idx="895">
                  <c:v>111.35895032802226</c:v>
                </c:pt>
                <c:pt idx="896">
                  <c:v>111.45267104029966</c:v>
                </c:pt>
                <c:pt idx="897">
                  <c:v>111.28397375820029</c:v>
                </c:pt>
                <c:pt idx="898">
                  <c:v>111.24648547328934</c:v>
                </c:pt>
              </c:numCache>
            </c:numRef>
          </c:val>
          <c:smooth val="0"/>
          <c:extLst>
            <c:ext xmlns:c16="http://schemas.microsoft.com/office/drawing/2014/chart" uri="{C3380CC4-5D6E-409C-BE32-E72D297353CC}">
              <c16:uniqueId val="{00000000-48F6-B44C-A587-D62FF9125F7E}"/>
            </c:ext>
          </c:extLst>
        </c:ser>
        <c:ser>
          <c:idx val="1"/>
          <c:order val="1"/>
          <c:tx>
            <c:strRef>
              <c:f>scenarios!$G$1</c:f>
              <c:strCache>
                <c:ptCount val="1"/>
                <c:pt idx="0">
                  <c:v>Floor NAV</c:v>
                </c:pt>
              </c:strCache>
            </c:strRef>
          </c:tx>
          <c:spPr>
            <a:ln w="15875">
              <a:solidFill>
                <a:schemeClr val="accent1"/>
              </a:solidFill>
            </a:ln>
          </c:spPr>
          <c:marker>
            <c:symbol val="none"/>
          </c:marker>
          <c:cat>
            <c:numRef>
              <c:f>scenarios!$A$694:$A$1592</c:f>
              <c:numCache>
                <c:formatCode>m/d/yy</c:formatCode>
                <c:ptCount val="899"/>
                <c:pt idx="0">
                  <c:v>40907</c:v>
                </c:pt>
                <c:pt idx="1">
                  <c:v>40910</c:v>
                </c:pt>
                <c:pt idx="2">
                  <c:v>40911</c:v>
                </c:pt>
                <c:pt idx="3">
                  <c:v>40912</c:v>
                </c:pt>
                <c:pt idx="4">
                  <c:v>40913</c:v>
                </c:pt>
                <c:pt idx="5">
                  <c:v>40914</c:v>
                </c:pt>
                <c:pt idx="6">
                  <c:v>40917</c:v>
                </c:pt>
                <c:pt idx="7">
                  <c:v>40918</c:v>
                </c:pt>
                <c:pt idx="8">
                  <c:v>40919</c:v>
                </c:pt>
                <c:pt idx="9">
                  <c:v>40920</c:v>
                </c:pt>
                <c:pt idx="10">
                  <c:v>40921</c:v>
                </c:pt>
                <c:pt idx="11">
                  <c:v>40924</c:v>
                </c:pt>
                <c:pt idx="12">
                  <c:v>40925</c:v>
                </c:pt>
                <c:pt idx="13">
                  <c:v>40926</c:v>
                </c:pt>
                <c:pt idx="14">
                  <c:v>40927</c:v>
                </c:pt>
                <c:pt idx="15">
                  <c:v>40928</c:v>
                </c:pt>
                <c:pt idx="16">
                  <c:v>40931</c:v>
                </c:pt>
                <c:pt idx="17">
                  <c:v>40932</c:v>
                </c:pt>
                <c:pt idx="18">
                  <c:v>40933</c:v>
                </c:pt>
                <c:pt idx="19">
                  <c:v>40934</c:v>
                </c:pt>
                <c:pt idx="20">
                  <c:v>40935</c:v>
                </c:pt>
                <c:pt idx="21">
                  <c:v>40938</c:v>
                </c:pt>
                <c:pt idx="22">
                  <c:v>40939</c:v>
                </c:pt>
                <c:pt idx="23">
                  <c:v>40940</c:v>
                </c:pt>
                <c:pt idx="24">
                  <c:v>40941</c:v>
                </c:pt>
                <c:pt idx="25">
                  <c:v>40942</c:v>
                </c:pt>
                <c:pt idx="26">
                  <c:v>40945</c:v>
                </c:pt>
                <c:pt idx="27">
                  <c:v>40946</c:v>
                </c:pt>
                <c:pt idx="28">
                  <c:v>40947</c:v>
                </c:pt>
                <c:pt idx="29">
                  <c:v>40948</c:v>
                </c:pt>
                <c:pt idx="30">
                  <c:v>40949</c:v>
                </c:pt>
                <c:pt idx="31">
                  <c:v>40952</c:v>
                </c:pt>
                <c:pt idx="32">
                  <c:v>40953</c:v>
                </c:pt>
                <c:pt idx="33">
                  <c:v>40954</c:v>
                </c:pt>
                <c:pt idx="34">
                  <c:v>40955</c:v>
                </c:pt>
                <c:pt idx="35">
                  <c:v>40956</c:v>
                </c:pt>
                <c:pt idx="36">
                  <c:v>40959</c:v>
                </c:pt>
                <c:pt idx="37">
                  <c:v>40960</c:v>
                </c:pt>
                <c:pt idx="38">
                  <c:v>40961</c:v>
                </c:pt>
                <c:pt idx="39">
                  <c:v>40962</c:v>
                </c:pt>
                <c:pt idx="40">
                  <c:v>40963</c:v>
                </c:pt>
                <c:pt idx="41">
                  <c:v>40966</c:v>
                </c:pt>
                <c:pt idx="42">
                  <c:v>40967</c:v>
                </c:pt>
                <c:pt idx="43">
                  <c:v>40968</c:v>
                </c:pt>
                <c:pt idx="44">
                  <c:v>40969</c:v>
                </c:pt>
                <c:pt idx="45">
                  <c:v>40970</c:v>
                </c:pt>
                <c:pt idx="46">
                  <c:v>40973</c:v>
                </c:pt>
                <c:pt idx="47">
                  <c:v>40974</c:v>
                </c:pt>
                <c:pt idx="48">
                  <c:v>40975</c:v>
                </c:pt>
                <c:pt idx="49">
                  <c:v>40976</c:v>
                </c:pt>
                <c:pt idx="50">
                  <c:v>40977</c:v>
                </c:pt>
                <c:pt idx="51">
                  <c:v>40980</c:v>
                </c:pt>
                <c:pt idx="52">
                  <c:v>40981</c:v>
                </c:pt>
                <c:pt idx="53">
                  <c:v>40982</c:v>
                </c:pt>
                <c:pt idx="54">
                  <c:v>40983</c:v>
                </c:pt>
                <c:pt idx="55">
                  <c:v>40984</c:v>
                </c:pt>
                <c:pt idx="56">
                  <c:v>40987</c:v>
                </c:pt>
                <c:pt idx="57">
                  <c:v>40988</c:v>
                </c:pt>
                <c:pt idx="58">
                  <c:v>40989</c:v>
                </c:pt>
                <c:pt idx="59">
                  <c:v>40990</c:v>
                </c:pt>
                <c:pt idx="60">
                  <c:v>40991</c:v>
                </c:pt>
                <c:pt idx="61">
                  <c:v>40994</c:v>
                </c:pt>
                <c:pt idx="62">
                  <c:v>40995</c:v>
                </c:pt>
                <c:pt idx="63">
                  <c:v>40996</c:v>
                </c:pt>
                <c:pt idx="64">
                  <c:v>40997</c:v>
                </c:pt>
                <c:pt idx="65">
                  <c:v>40998</c:v>
                </c:pt>
                <c:pt idx="66">
                  <c:v>41001</c:v>
                </c:pt>
                <c:pt idx="67">
                  <c:v>41002</c:v>
                </c:pt>
                <c:pt idx="68">
                  <c:v>41003</c:v>
                </c:pt>
                <c:pt idx="69">
                  <c:v>41004</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41031</c:v>
                </c:pt>
                <c:pt idx="86">
                  <c:v>41032</c:v>
                </c:pt>
                <c:pt idx="87">
                  <c:v>41033</c:v>
                </c:pt>
                <c:pt idx="88">
                  <c:v>41036</c:v>
                </c:pt>
                <c:pt idx="89">
                  <c:v>41038</c:v>
                </c:pt>
                <c:pt idx="90">
                  <c:v>41039</c:v>
                </c:pt>
                <c:pt idx="91">
                  <c:v>41040</c:v>
                </c:pt>
                <c:pt idx="92">
                  <c:v>41043</c:v>
                </c:pt>
                <c:pt idx="93">
                  <c:v>41044</c:v>
                </c:pt>
                <c:pt idx="94">
                  <c:v>41045</c:v>
                </c:pt>
                <c:pt idx="95">
                  <c:v>41047</c:v>
                </c:pt>
                <c:pt idx="96">
                  <c:v>41050</c:v>
                </c:pt>
                <c:pt idx="97">
                  <c:v>41051</c:v>
                </c:pt>
                <c:pt idx="98">
                  <c:v>41052</c:v>
                </c:pt>
                <c:pt idx="99">
                  <c:v>41053</c:v>
                </c:pt>
                <c:pt idx="100">
                  <c:v>41054</c:v>
                </c:pt>
                <c:pt idx="101">
                  <c:v>41058</c:v>
                </c:pt>
                <c:pt idx="102">
                  <c:v>41059</c:v>
                </c:pt>
                <c:pt idx="103">
                  <c:v>41060</c:v>
                </c:pt>
                <c:pt idx="104">
                  <c:v>41061</c:v>
                </c:pt>
                <c:pt idx="105">
                  <c:v>41064</c:v>
                </c:pt>
                <c:pt idx="106">
                  <c:v>41065</c:v>
                </c:pt>
                <c:pt idx="107">
                  <c:v>41066</c:v>
                </c:pt>
                <c:pt idx="108">
                  <c:v>41067</c:v>
                </c:pt>
                <c:pt idx="109">
                  <c:v>41068</c:v>
                </c:pt>
                <c:pt idx="110">
                  <c:v>41071</c:v>
                </c:pt>
                <c:pt idx="111">
                  <c:v>41072</c:v>
                </c:pt>
                <c:pt idx="112">
                  <c:v>41073</c:v>
                </c:pt>
                <c:pt idx="113">
                  <c:v>41074</c:v>
                </c:pt>
                <c:pt idx="114">
                  <c:v>41075</c:v>
                </c:pt>
                <c:pt idx="115">
                  <c:v>41078</c:v>
                </c:pt>
                <c:pt idx="116">
                  <c:v>41079</c:v>
                </c:pt>
                <c:pt idx="117">
                  <c:v>41080</c:v>
                </c:pt>
                <c:pt idx="118">
                  <c:v>41081</c:v>
                </c:pt>
                <c:pt idx="119">
                  <c:v>41082</c:v>
                </c:pt>
                <c:pt idx="120">
                  <c:v>41085</c:v>
                </c:pt>
                <c:pt idx="121">
                  <c:v>41086</c:v>
                </c:pt>
                <c:pt idx="122">
                  <c:v>41087</c:v>
                </c:pt>
                <c:pt idx="123">
                  <c:v>41088</c:v>
                </c:pt>
                <c:pt idx="124">
                  <c:v>41089</c:v>
                </c:pt>
                <c:pt idx="125">
                  <c:v>41092</c:v>
                </c:pt>
                <c:pt idx="126">
                  <c:v>41093</c:v>
                </c:pt>
                <c:pt idx="127">
                  <c:v>41094</c:v>
                </c:pt>
                <c:pt idx="128">
                  <c:v>41095</c:v>
                </c:pt>
                <c:pt idx="129">
                  <c:v>41096</c:v>
                </c:pt>
                <c:pt idx="130">
                  <c:v>41099</c:v>
                </c:pt>
                <c:pt idx="131">
                  <c:v>41100</c:v>
                </c:pt>
                <c:pt idx="132">
                  <c:v>41101</c:v>
                </c:pt>
                <c:pt idx="133">
                  <c:v>41102</c:v>
                </c:pt>
                <c:pt idx="134">
                  <c:v>41103</c:v>
                </c:pt>
                <c:pt idx="135">
                  <c:v>41106</c:v>
                </c:pt>
                <c:pt idx="136">
                  <c:v>41107</c:v>
                </c:pt>
                <c:pt idx="137">
                  <c:v>41108</c:v>
                </c:pt>
                <c:pt idx="138">
                  <c:v>41109</c:v>
                </c:pt>
                <c:pt idx="139">
                  <c:v>41110</c:v>
                </c:pt>
                <c:pt idx="140">
                  <c:v>41113</c:v>
                </c:pt>
                <c:pt idx="141">
                  <c:v>41114</c:v>
                </c:pt>
                <c:pt idx="142">
                  <c:v>41115</c:v>
                </c:pt>
                <c:pt idx="143">
                  <c:v>41116</c:v>
                </c:pt>
                <c:pt idx="144">
                  <c:v>41117</c:v>
                </c:pt>
                <c:pt idx="145">
                  <c:v>41120</c:v>
                </c:pt>
                <c:pt idx="146">
                  <c:v>41121</c:v>
                </c:pt>
                <c:pt idx="147">
                  <c:v>41122</c:v>
                </c:pt>
                <c:pt idx="148">
                  <c:v>41123</c:v>
                </c:pt>
                <c:pt idx="149">
                  <c:v>41124</c:v>
                </c:pt>
                <c:pt idx="150">
                  <c:v>41127</c:v>
                </c:pt>
                <c:pt idx="151">
                  <c:v>41128</c:v>
                </c:pt>
                <c:pt idx="152">
                  <c:v>41129</c:v>
                </c:pt>
                <c:pt idx="153">
                  <c:v>41130</c:v>
                </c:pt>
                <c:pt idx="154">
                  <c:v>41131</c:v>
                </c:pt>
                <c:pt idx="155">
                  <c:v>41134</c:v>
                </c:pt>
                <c:pt idx="156">
                  <c:v>41135</c:v>
                </c:pt>
                <c:pt idx="157">
                  <c:v>41137</c:v>
                </c:pt>
                <c:pt idx="158">
                  <c:v>41138</c:v>
                </c:pt>
                <c:pt idx="159">
                  <c:v>41141</c:v>
                </c:pt>
                <c:pt idx="160">
                  <c:v>41142</c:v>
                </c:pt>
                <c:pt idx="161">
                  <c:v>41143</c:v>
                </c:pt>
                <c:pt idx="162">
                  <c:v>41144</c:v>
                </c:pt>
                <c:pt idx="163">
                  <c:v>41145</c:v>
                </c:pt>
                <c:pt idx="164">
                  <c:v>41148</c:v>
                </c:pt>
                <c:pt idx="165">
                  <c:v>41149</c:v>
                </c:pt>
                <c:pt idx="166">
                  <c:v>41150</c:v>
                </c:pt>
                <c:pt idx="167">
                  <c:v>41151</c:v>
                </c:pt>
                <c:pt idx="168">
                  <c:v>41152</c:v>
                </c:pt>
                <c:pt idx="169">
                  <c:v>41155</c:v>
                </c:pt>
                <c:pt idx="170">
                  <c:v>41156</c:v>
                </c:pt>
                <c:pt idx="171">
                  <c:v>41157</c:v>
                </c:pt>
                <c:pt idx="172">
                  <c:v>41158</c:v>
                </c:pt>
                <c:pt idx="173">
                  <c:v>41159</c:v>
                </c:pt>
                <c:pt idx="174">
                  <c:v>41162</c:v>
                </c:pt>
                <c:pt idx="175">
                  <c:v>41163</c:v>
                </c:pt>
                <c:pt idx="176">
                  <c:v>41164</c:v>
                </c:pt>
                <c:pt idx="177">
                  <c:v>41165</c:v>
                </c:pt>
                <c:pt idx="178">
                  <c:v>41166</c:v>
                </c:pt>
                <c:pt idx="179">
                  <c:v>41169</c:v>
                </c:pt>
                <c:pt idx="180">
                  <c:v>41170</c:v>
                </c:pt>
                <c:pt idx="181">
                  <c:v>41171</c:v>
                </c:pt>
                <c:pt idx="182">
                  <c:v>41172</c:v>
                </c:pt>
                <c:pt idx="183">
                  <c:v>41173</c:v>
                </c:pt>
                <c:pt idx="184">
                  <c:v>41176</c:v>
                </c:pt>
                <c:pt idx="185">
                  <c:v>41177</c:v>
                </c:pt>
                <c:pt idx="186">
                  <c:v>41178</c:v>
                </c:pt>
                <c:pt idx="187">
                  <c:v>41179</c:v>
                </c:pt>
                <c:pt idx="188">
                  <c:v>41180</c:v>
                </c:pt>
                <c:pt idx="189">
                  <c:v>41183</c:v>
                </c:pt>
                <c:pt idx="190">
                  <c:v>41184</c:v>
                </c:pt>
                <c:pt idx="191">
                  <c:v>41185</c:v>
                </c:pt>
                <c:pt idx="192">
                  <c:v>41186</c:v>
                </c:pt>
                <c:pt idx="193">
                  <c:v>41187</c:v>
                </c:pt>
                <c:pt idx="194">
                  <c:v>41190</c:v>
                </c:pt>
                <c:pt idx="195">
                  <c:v>41191</c:v>
                </c:pt>
                <c:pt idx="196">
                  <c:v>41192</c:v>
                </c:pt>
                <c:pt idx="197">
                  <c:v>41193</c:v>
                </c:pt>
                <c:pt idx="198">
                  <c:v>41194</c:v>
                </c:pt>
                <c:pt idx="199">
                  <c:v>41197</c:v>
                </c:pt>
                <c:pt idx="200">
                  <c:v>41198</c:v>
                </c:pt>
                <c:pt idx="201">
                  <c:v>41199</c:v>
                </c:pt>
                <c:pt idx="202">
                  <c:v>41200</c:v>
                </c:pt>
                <c:pt idx="203">
                  <c:v>41201</c:v>
                </c:pt>
                <c:pt idx="204">
                  <c:v>41204</c:v>
                </c:pt>
                <c:pt idx="205">
                  <c:v>41205</c:v>
                </c:pt>
                <c:pt idx="206">
                  <c:v>41206</c:v>
                </c:pt>
                <c:pt idx="207">
                  <c:v>41207</c:v>
                </c:pt>
                <c:pt idx="208">
                  <c:v>41208</c:v>
                </c:pt>
                <c:pt idx="209">
                  <c:v>41211</c:v>
                </c:pt>
                <c:pt idx="210">
                  <c:v>41212</c:v>
                </c:pt>
                <c:pt idx="211">
                  <c:v>41213</c:v>
                </c:pt>
                <c:pt idx="212">
                  <c:v>41215</c:v>
                </c:pt>
                <c:pt idx="213">
                  <c:v>41218</c:v>
                </c:pt>
                <c:pt idx="214">
                  <c:v>41219</c:v>
                </c:pt>
                <c:pt idx="215">
                  <c:v>41220</c:v>
                </c:pt>
                <c:pt idx="216">
                  <c:v>41221</c:v>
                </c:pt>
                <c:pt idx="217">
                  <c:v>41222</c:v>
                </c:pt>
                <c:pt idx="218">
                  <c:v>41225</c:v>
                </c:pt>
                <c:pt idx="219">
                  <c:v>41226</c:v>
                </c:pt>
                <c:pt idx="220">
                  <c:v>41227</c:v>
                </c:pt>
                <c:pt idx="221">
                  <c:v>41228</c:v>
                </c:pt>
                <c:pt idx="222">
                  <c:v>41229</c:v>
                </c:pt>
                <c:pt idx="223">
                  <c:v>41232</c:v>
                </c:pt>
                <c:pt idx="224">
                  <c:v>41233</c:v>
                </c:pt>
                <c:pt idx="225">
                  <c:v>41234</c:v>
                </c:pt>
                <c:pt idx="226">
                  <c:v>41235</c:v>
                </c:pt>
                <c:pt idx="227">
                  <c:v>41236</c:v>
                </c:pt>
                <c:pt idx="228">
                  <c:v>41239</c:v>
                </c:pt>
                <c:pt idx="229">
                  <c:v>41240</c:v>
                </c:pt>
                <c:pt idx="230">
                  <c:v>41241</c:v>
                </c:pt>
                <c:pt idx="231">
                  <c:v>41242</c:v>
                </c:pt>
                <c:pt idx="232">
                  <c:v>41243</c:v>
                </c:pt>
                <c:pt idx="233">
                  <c:v>41246</c:v>
                </c:pt>
                <c:pt idx="234">
                  <c:v>41247</c:v>
                </c:pt>
                <c:pt idx="235">
                  <c:v>41248</c:v>
                </c:pt>
                <c:pt idx="236">
                  <c:v>41249</c:v>
                </c:pt>
                <c:pt idx="237">
                  <c:v>41250</c:v>
                </c:pt>
                <c:pt idx="238">
                  <c:v>41253</c:v>
                </c:pt>
                <c:pt idx="239">
                  <c:v>41254</c:v>
                </c:pt>
                <c:pt idx="240">
                  <c:v>41255</c:v>
                </c:pt>
                <c:pt idx="241">
                  <c:v>41256</c:v>
                </c:pt>
                <c:pt idx="242">
                  <c:v>41257</c:v>
                </c:pt>
                <c:pt idx="243">
                  <c:v>41260</c:v>
                </c:pt>
                <c:pt idx="244">
                  <c:v>41261</c:v>
                </c:pt>
                <c:pt idx="245">
                  <c:v>41262</c:v>
                </c:pt>
                <c:pt idx="246">
                  <c:v>41263</c:v>
                </c:pt>
                <c:pt idx="247">
                  <c:v>41264</c:v>
                </c:pt>
                <c:pt idx="248">
                  <c:v>41267</c:v>
                </c:pt>
                <c:pt idx="249">
                  <c:v>41270</c:v>
                </c:pt>
                <c:pt idx="250">
                  <c:v>41271</c:v>
                </c:pt>
                <c:pt idx="251">
                  <c:v>41274</c:v>
                </c:pt>
                <c:pt idx="252">
                  <c:v>41276</c:v>
                </c:pt>
                <c:pt idx="253">
                  <c:v>41277</c:v>
                </c:pt>
                <c:pt idx="254">
                  <c:v>41278</c:v>
                </c:pt>
                <c:pt idx="255">
                  <c:v>41281</c:v>
                </c:pt>
                <c:pt idx="256">
                  <c:v>41282</c:v>
                </c:pt>
                <c:pt idx="257">
                  <c:v>41283</c:v>
                </c:pt>
                <c:pt idx="258">
                  <c:v>41284</c:v>
                </c:pt>
                <c:pt idx="259">
                  <c:v>41285</c:v>
                </c:pt>
                <c:pt idx="260">
                  <c:v>41288</c:v>
                </c:pt>
                <c:pt idx="261">
                  <c:v>41289</c:v>
                </c:pt>
                <c:pt idx="262">
                  <c:v>41290</c:v>
                </c:pt>
                <c:pt idx="263">
                  <c:v>41291</c:v>
                </c:pt>
                <c:pt idx="264">
                  <c:v>41292</c:v>
                </c:pt>
                <c:pt idx="265">
                  <c:v>41295</c:v>
                </c:pt>
                <c:pt idx="266">
                  <c:v>41296</c:v>
                </c:pt>
                <c:pt idx="267">
                  <c:v>41297</c:v>
                </c:pt>
                <c:pt idx="268">
                  <c:v>41298</c:v>
                </c:pt>
                <c:pt idx="269">
                  <c:v>41299</c:v>
                </c:pt>
                <c:pt idx="270">
                  <c:v>41302</c:v>
                </c:pt>
                <c:pt idx="271">
                  <c:v>41303</c:v>
                </c:pt>
                <c:pt idx="272">
                  <c:v>41304</c:v>
                </c:pt>
                <c:pt idx="273">
                  <c:v>41305</c:v>
                </c:pt>
                <c:pt idx="274">
                  <c:v>41306</c:v>
                </c:pt>
                <c:pt idx="275">
                  <c:v>41309</c:v>
                </c:pt>
                <c:pt idx="276">
                  <c:v>41310</c:v>
                </c:pt>
                <c:pt idx="277">
                  <c:v>41311</c:v>
                </c:pt>
                <c:pt idx="278">
                  <c:v>41312</c:v>
                </c:pt>
                <c:pt idx="279">
                  <c:v>41313</c:v>
                </c:pt>
                <c:pt idx="280">
                  <c:v>41316</c:v>
                </c:pt>
                <c:pt idx="281">
                  <c:v>41317</c:v>
                </c:pt>
                <c:pt idx="282">
                  <c:v>41318</c:v>
                </c:pt>
                <c:pt idx="283">
                  <c:v>41319</c:v>
                </c:pt>
                <c:pt idx="284">
                  <c:v>41320</c:v>
                </c:pt>
                <c:pt idx="285">
                  <c:v>41323</c:v>
                </c:pt>
                <c:pt idx="286">
                  <c:v>41324</c:v>
                </c:pt>
                <c:pt idx="287">
                  <c:v>41325</c:v>
                </c:pt>
                <c:pt idx="288">
                  <c:v>41326</c:v>
                </c:pt>
                <c:pt idx="289">
                  <c:v>41327</c:v>
                </c:pt>
                <c:pt idx="290">
                  <c:v>41330</c:v>
                </c:pt>
                <c:pt idx="291">
                  <c:v>41331</c:v>
                </c:pt>
                <c:pt idx="292">
                  <c:v>41332</c:v>
                </c:pt>
                <c:pt idx="293">
                  <c:v>41333</c:v>
                </c:pt>
                <c:pt idx="294">
                  <c:v>41334</c:v>
                </c:pt>
                <c:pt idx="295">
                  <c:v>41337</c:v>
                </c:pt>
                <c:pt idx="296">
                  <c:v>41338</c:v>
                </c:pt>
                <c:pt idx="297">
                  <c:v>41339</c:v>
                </c:pt>
                <c:pt idx="298">
                  <c:v>41340</c:v>
                </c:pt>
                <c:pt idx="299">
                  <c:v>41341</c:v>
                </c:pt>
                <c:pt idx="300">
                  <c:v>41344</c:v>
                </c:pt>
                <c:pt idx="301">
                  <c:v>41345</c:v>
                </c:pt>
                <c:pt idx="302">
                  <c:v>41346</c:v>
                </c:pt>
                <c:pt idx="303">
                  <c:v>41347</c:v>
                </c:pt>
                <c:pt idx="304">
                  <c:v>41348</c:v>
                </c:pt>
                <c:pt idx="305">
                  <c:v>41351</c:v>
                </c:pt>
                <c:pt idx="306">
                  <c:v>41352</c:v>
                </c:pt>
                <c:pt idx="307">
                  <c:v>41353</c:v>
                </c:pt>
                <c:pt idx="308">
                  <c:v>41354</c:v>
                </c:pt>
                <c:pt idx="309">
                  <c:v>41355</c:v>
                </c:pt>
                <c:pt idx="310">
                  <c:v>41358</c:v>
                </c:pt>
                <c:pt idx="311">
                  <c:v>41359</c:v>
                </c:pt>
                <c:pt idx="312">
                  <c:v>41360</c:v>
                </c:pt>
                <c:pt idx="313">
                  <c:v>41361</c:v>
                </c:pt>
                <c:pt idx="314">
                  <c:v>41366</c:v>
                </c:pt>
                <c:pt idx="315">
                  <c:v>41367</c:v>
                </c:pt>
                <c:pt idx="316">
                  <c:v>41368</c:v>
                </c:pt>
                <c:pt idx="317">
                  <c:v>41369</c:v>
                </c:pt>
                <c:pt idx="318">
                  <c:v>41372</c:v>
                </c:pt>
                <c:pt idx="319">
                  <c:v>41373</c:v>
                </c:pt>
                <c:pt idx="320">
                  <c:v>41374</c:v>
                </c:pt>
                <c:pt idx="321">
                  <c:v>41375</c:v>
                </c:pt>
                <c:pt idx="322">
                  <c:v>41376</c:v>
                </c:pt>
                <c:pt idx="323">
                  <c:v>41379</c:v>
                </c:pt>
                <c:pt idx="324">
                  <c:v>41380</c:v>
                </c:pt>
                <c:pt idx="325">
                  <c:v>41381</c:v>
                </c:pt>
                <c:pt idx="326">
                  <c:v>41382</c:v>
                </c:pt>
                <c:pt idx="327">
                  <c:v>41383</c:v>
                </c:pt>
                <c:pt idx="328">
                  <c:v>41386</c:v>
                </c:pt>
                <c:pt idx="329">
                  <c:v>41387</c:v>
                </c:pt>
                <c:pt idx="330">
                  <c:v>41388</c:v>
                </c:pt>
                <c:pt idx="331">
                  <c:v>41389</c:v>
                </c:pt>
                <c:pt idx="332">
                  <c:v>41390</c:v>
                </c:pt>
                <c:pt idx="333">
                  <c:v>41393</c:v>
                </c:pt>
                <c:pt idx="334">
                  <c:v>41394</c:v>
                </c:pt>
                <c:pt idx="335">
                  <c:v>41396</c:v>
                </c:pt>
                <c:pt idx="336">
                  <c:v>41397</c:v>
                </c:pt>
                <c:pt idx="337">
                  <c:v>41400</c:v>
                </c:pt>
                <c:pt idx="338">
                  <c:v>41401</c:v>
                </c:pt>
                <c:pt idx="339">
                  <c:v>41404</c:v>
                </c:pt>
                <c:pt idx="340">
                  <c:v>41407</c:v>
                </c:pt>
                <c:pt idx="341">
                  <c:v>41408</c:v>
                </c:pt>
                <c:pt idx="342">
                  <c:v>41409</c:v>
                </c:pt>
                <c:pt idx="343">
                  <c:v>41410</c:v>
                </c:pt>
                <c:pt idx="344">
                  <c:v>41411</c:v>
                </c:pt>
                <c:pt idx="345">
                  <c:v>41415</c:v>
                </c:pt>
                <c:pt idx="346">
                  <c:v>41416</c:v>
                </c:pt>
                <c:pt idx="347">
                  <c:v>41417</c:v>
                </c:pt>
                <c:pt idx="348">
                  <c:v>41418</c:v>
                </c:pt>
                <c:pt idx="349">
                  <c:v>41421</c:v>
                </c:pt>
                <c:pt idx="350">
                  <c:v>41422</c:v>
                </c:pt>
                <c:pt idx="351">
                  <c:v>41423</c:v>
                </c:pt>
                <c:pt idx="352">
                  <c:v>41424</c:v>
                </c:pt>
                <c:pt idx="353">
                  <c:v>41425</c:v>
                </c:pt>
                <c:pt idx="354">
                  <c:v>41428</c:v>
                </c:pt>
                <c:pt idx="355">
                  <c:v>41429</c:v>
                </c:pt>
                <c:pt idx="356">
                  <c:v>41430</c:v>
                </c:pt>
                <c:pt idx="357">
                  <c:v>41431</c:v>
                </c:pt>
                <c:pt idx="358">
                  <c:v>41432</c:v>
                </c:pt>
                <c:pt idx="359">
                  <c:v>41435</c:v>
                </c:pt>
                <c:pt idx="360">
                  <c:v>41436</c:v>
                </c:pt>
                <c:pt idx="361">
                  <c:v>41437</c:v>
                </c:pt>
                <c:pt idx="362">
                  <c:v>41438</c:v>
                </c:pt>
                <c:pt idx="363">
                  <c:v>41439</c:v>
                </c:pt>
                <c:pt idx="364">
                  <c:v>41442</c:v>
                </c:pt>
                <c:pt idx="365">
                  <c:v>41443</c:v>
                </c:pt>
                <c:pt idx="366">
                  <c:v>41444</c:v>
                </c:pt>
                <c:pt idx="367">
                  <c:v>41445</c:v>
                </c:pt>
                <c:pt idx="368">
                  <c:v>41446</c:v>
                </c:pt>
                <c:pt idx="369">
                  <c:v>41449</c:v>
                </c:pt>
                <c:pt idx="370">
                  <c:v>41450</c:v>
                </c:pt>
                <c:pt idx="371">
                  <c:v>41451</c:v>
                </c:pt>
                <c:pt idx="372">
                  <c:v>41452</c:v>
                </c:pt>
                <c:pt idx="373">
                  <c:v>41453</c:v>
                </c:pt>
                <c:pt idx="374">
                  <c:v>41456</c:v>
                </c:pt>
                <c:pt idx="375">
                  <c:v>41457</c:v>
                </c:pt>
                <c:pt idx="376">
                  <c:v>41458</c:v>
                </c:pt>
                <c:pt idx="377">
                  <c:v>41459</c:v>
                </c:pt>
                <c:pt idx="378">
                  <c:v>41460</c:v>
                </c:pt>
                <c:pt idx="379">
                  <c:v>41463</c:v>
                </c:pt>
                <c:pt idx="380">
                  <c:v>41464</c:v>
                </c:pt>
                <c:pt idx="381">
                  <c:v>41465</c:v>
                </c:pt>
                <c:pt idx="382">
                  <c:v>41466</c:v>
                </c:pt>
                <c:pt idx="383">
                  <c:v>41467</c:v>
                </c:pt>
                <c:pt idx="384">
                  <c:v>41470</c:v>
                </c:pt>
                <c:pt idx="385">
                  <c:v>41471</c:v>
                </c:pt>
                <c:pt idx="386">
                  <c:v>41472</c:v>
                </c:pt>
                <c:pt idx="387">
                  <c:v>41473</c:v>
                </c:pt>
                <c:pt idx="388">
                  <c:v>41474</c:v>
                </c:pt>
                <c:pt idx="389">
                  <c:v>41477</c:v>
                </c:pt>
                <c:pt idx="390">
                  <c:v>41478</c:v>
                </c:pt>
                <c:pt idx="391">
                  <c:v>41479</c:v>
                </c:pt>
                <c:pt idx="392">
                  <c:v>41480</c:v>
                </c:pt>
                <c:pt idx="393">
                  <c:v>41481</c:v>
                </c:pt>
                <c:pt idx="394">
                  <c:v>41484</c:v>
                </c:pt>
                <c:pt idx="395">
                  <c:v>41485</c:v>
                </c:pt>
                <c:pt idx="396">
                  <c:v>41486</c:v>
                </c:pt>
                <c:pt idx="397">
                  <c:v>41487</c:v>
                </c:pt>
                <c:pt idx="398">
                  <c:v>41488</c:v>
                </c:pt>
                <c:pt idx="399">
                  <c:v>41491</c:v>
                </c:pt>
                <c:pt idx="400">
                  <c:v>41492</c:v>
                </c:pt>
                <c:pt idx="401">
                  <c:v>41493</c:v>
                </c:pt>
                <c:pt idx="402">
                  <c:v>41494</c:v>
                </c:pt>
                <c:pt idx="403">
                  <c:v>41495</c:v>
                </c:pt>
                <c:pt idx="404">
                  <c:v>41498</c:v>
                </c:pt>
                <c:pt idx="405">
                  <c:v>41499</c:v>
                </c:pt>
                <c:pt idx="406">
                  <c:v>41500</c:v>
                </c:pt>
                <c:pt idx="407">
                  <c:v>41502</c:v>
                </c:pt>
                <c:pt idx="408">
                  <c:v>41505</c:v>
                </c:pt>
                <c:pt idx="409">
                  <c:v>41506</c:v>
                </c:pt>
                <c:pt idx="410">
                  <c:v>41507</c:v>
                </c:pt>
                <c:pt idx="411">
                  <c:v>41508</c:v>
                </c:pt>
                <c:pt idx="412">
                  <c:v>41509</c:v>
                </c:pt>
                <c:pt idx="413">
                  <c:v>41512</c:v>
                </c:pt>
                <c:pt idx="414">
                  <c:v>41513</c:v>
                </c:pt>
                <c:pt idx="415">
                  <c:v>41514</c:v>
                </c:pt>
                <c:pt idx="416">
                  <c:v>41515</c:v>
                </c:pt>
                <c:pt idx="417">
                  <c:v>41516</c:v>
                </c:pt>
                <c:pt idx="418">
                  <c:v>41519</c:v>
                </c:pt>
                <c:pt idx="419">
                  <c:v>41520</c:v>
                </c:pt>
                <c:pt idx="420">
                  <c:v>41521</c:v>
                </c:pt>
                <c:pt idx="421">
                  <c:v>41522</c:v>
                </c:pt>
                <c:pt idx="422">
                  <c:v>41523</c:v>
                </c:pt>
                <c:pt idx="423">
                  <c:v>41526</c:v>
                </c:pt>
                <c:pt idx="424">
                  <c:v>41527</c:v>
                </c:pt>
                <c:pt idx="425">
                  <c:v>41528</c:v>
                </c:pt>
                <c:pt idx="426">
                  <c:v>41529</c:v>
                </c:pt>
                <c:pt idx="427">
                  <c:v>41530</c:v>
                </c:pt>
                <c:pt idx="428">
                  <c:v>41533</c:v>
                </c:pt>
                <c:pt idx="429">
                  <c:v>41534</c:v>
                </c:pt>
                <c:pt idx="430">
                  <c:v>41535</c:v>
                </c:pt>
                <c:pt idx="431">
                  <c:v>41536</c:v>
                </c:pt>
                <c:pt idx="432">
                  <c:v>41537</c:v>
                </c:pt>
                <c:pt idx="433">
                  <c:v>41540</c:v>
                </c:pt>
                <c:pt idx="434">
                  <c:v>41541</c:v>
                </c:pt>
                <c:pt idx="435">
                  <c:v>41542</c:v>
                </c:pt>
                <c:pt idx="436">
                  <c:v>41543</c:v>
                </c:pt>
                <c:pt idx="437">
                  <c:v>41544</c:v>
                </c:pt>
                <c:pt idx="438">
                  <c:v>41547</c:v>
                </c:pt>
                <c:pt idx="439">
                  <c:v>41548</c:v>
                </c:pt>
                <c:pt idx="440">
                  <c:v>41549</c:v>
                </c:pt>
                <c:pt idx="441">
                  <c:v>41550</c:v>
                </c:pt>
                <c:pt idx="442">
                  <c:v>41551</c:v>
                </c:pt>
                <c:pt idx="443">
                  <c:v>41554</c:v>
                </c:pt>
                <c:pt idx="444">
                  <c:v>41555</c:v>
                </c:pt>
                <c:pt idx="445">
                  <c:v>41556</c:v>
                </c:pt>
                <c:pt idx="446">
                  <c:v>41557</c:v>
                </c:pt>
                <c:pt idx="447">
                  <c:v>41558</c:v>
                </c:pt>
                <c:pt idx="448">
                  <c:v>41561</c:v>
                </c:pt>
                <c:pt idx="449">
                  <c:v>41562</c:v>
                </c:pt>
                <c:pt idx="450">
                  <c:v>41563</c:v>
                </c:pt>
                <c:pt idx="451">
                  <c:v>41564</c:v>
                </c:pt>
                <c:pt idx="452">
                  <c:v>41565</c:v>
                </c:pt>
                <c:pt idx="453">
                  <c:v>41568</c:v>
                </c:pt>
                <c:pt idx="454">
                  <c:v>41569</c:v>
                </c:pt>
                <c:pt idx="455">
                  <c:v>41570</c:v>
                </c:pt>
                <c:pt idx="456">
                  <c:v>41571</c:v>
                </c:pt>
                <c:pt idx="457">
                  <c:v>41572</c:v>
                </c:pt>
                <c:pt idx="458">
                  <c:v>41575</c:v>
                </c:pt>
                <c:pt idx="459">
                  <c:v>41576</c:v>
                </c:pt>
                <c:pt idx="460">
                  <c:v>41577</c:v>
                </c:pt>
                <c:pt idx="461">
                  <c:v>41578</c:v>
                </c:pt>
                <c:pt idx="462">
                  <c:v>41582</c:v>
                </c:pt>
                <c:pt idx="463">
                  <c:v>41583</c:v>
                </c:pt>
                <c:pt idx="464">
                  <c:v>41584</c:v>
                </c:pt>
                <c:pt idx="465">
                  <c:v>41585</c:v>
                </c:pt>
                <c:pt idx="466">
                  <c:v>41586</c:v>
                </c:pt>
                <c:pt idx="467">
                  <c:v>41590</c:v>
                </c:pt>
                <c:pt idx="468">
                  <c:v>41591</c:v>
                </c:pt>
                <c:pt idx="469">
                  <c:v>41592</c:v>
                </c:pt>
                <c:pt idx="470">
                  <c:v>41593</c:v>
                </c:pt>
                <c:pt idx="471">
                  <c:v>41596</c:v>
                </c:pt>
                <c:pt idx="472">
                  <c:v>41597</c:v>
                </c:pt>
                <c:pt idx="473">
                  <c:v>41598</c:v>
                </c:pt>
                <c:pt idx="474">
                  <c:v>41599</c:v>
                </c:pt>
                <c:pt idx="475">
                  <c:v>41600</c:v>
                </c:pt>
                <c:pt idx="476">
                  <c:v>41603</c:v>
                </c:pt>
                <c:pt idx="477">
                  <c:v>41604</c:v>
                </c:pt>
                <c:pt idx="478">
                  <c:v>41605</c:v>
                </c:pt>
                <c:pt idx="479">
                  <c:v>41606</c:v>
                </c:pt>
                <c:pt idx="480">
                  <c:v>41607</c:v>
                </c:pt>
                <c:pt idx="481">
                  <c:v>41610</c:v>
                </c:pt>
                <c:pt idx="482">
                  <c:v>41611</c:v>
                </c:pt>
                <c:pt idx="483">
                  <c:v>41612</c:v>
                </c:pt>
                <c:pt idx="484">
                  <c:v>41613</c:v>
                </c:pt>
                <c:pt idx="485">
                  <c:v>41614</c:v>
                </c:pt>
                <c:pt idx="486">
                  <c:v>41617</c:v>
                </c:pt>
                <c:pt idx="487">
                  <c:v>41618</c:v>
                </c:pt>
                <c:pt idx="488">
                  <c:v>41619</c:v>
                </c:pt>
                <c:pt idx="489">
                  <c:v>41620</c:v>
                </c:pt>
                <c:pt idx="490">
                  <c:v>41621</c:v>
                </c:pt>
                <c:pt idx="491">
                  <c:v>41624</c:v>
                </c:pt>
                <c:pt idx="492">
                  <c:v>41625</c:v>
                </c:pt>
                <c:pt idx="493">
                  <c:v>41626</c:v>
                </c:pt>
                <c:pt idx="494">
                  <c:v>41627</c:v>
                </c:pt>
                <c:pt idx="495">
                  <c:v>41628</c:v>
                </c:pt>
                <c:pt idx="496">
                  <c:v>41631</c:v>
                </c:pt>
                <c:pt idx="497">
                  <c:v>41632</c:v>
                </c:pt>
                <c:pt idx="498">
                  <c:v>41635</c:v>
                </c:pt>
                <c:pt idx="499">
                  <c:v>41638</c:v>
                </c:pt>
                <c:pt idx="500">
                  <c:v>41639</c:v>
                </c:pt>
                <c:pt idx="501">
                  <c:v>41641</c:v>
                </c:pt>
                <c:pt idx="502">
                  <c:v>41642</c:v>
                </c:pt>
                <c:pt idx="503">
                  <c:v>41645</c:v>
                </c:pt>
                <c:pt idx="504">
                  <c:v>41646</c:v>
                </c:pt>
                <c:pt idx="505">
                  <c:v>41647</c:v>
                </c:pt>
                <c:pt idx="506">
                  <c:v>41648</c:v>
                </c:pt>
                <c:pt idx="507">
                  <c:v>41649</c:v>
                </c:pt>
                <c:pt idx="508">
                  <c:v>41652</c:v>
                </c:pt>
                <c:pt idx="509">
                  <c:v>41653</c:v>
                </c:pt>
                <c:pt idx="510">
                  <c:v>41654</c:v>
                </c:pt>
                <c:pt idx="511">
                  <c:v>41655</c:v>
                </c:pt>
                <c:pt idx="512">
                  <c:v>41656</c:v>
                </c:pt>
                <c:pt idx="513">
                  <c:v>41659</c:v>
                </c:pt>
                <c:pt idx="514">
                  <c:v>41660</c:v>
                </c:pt>
                <c:pt idx="515">
                  <c:v>41661</c:v>
                </c:pt>
                <c:pt idx="516">
                  <c:v>41662</c:v>
                </c:pt>
                <c:pt idx="517">
                  <c:v>41663</c:v>
                </c:pt>
                <c:pt idx="518">
                  <c:v>41666</c:v>
                </c:pt>
                <c:pt idx="519">
                  <c:v>41667</c:v>
                </c:pt>
                <c:pt idx="520">
                  <c:v>41668</c:v>
                </c:pt>
                <c:pt idx="521">
                  <c:v>41669</c:v>
                </c:pt>
                <c:pt idx="522">
                  <c:v>41670</c:v>
                </c:pt>
                <c:pt idx="523">
                  <c:v>41673</c:v>
                </c:pt>
                <c:pt idx="524">
                  <c:v>41674</c:v>
                </c:pt>
                <c:pt idx="525">
                  <c:v>41675</c:v>
                </c:pt>
                <c:pt idx="526">
                  <c:v>41676</c:v>
                </c:pt>
                <c:pt idx="527">
                  <c:v>41677</c:v>
                </c:pt>
                <c:pt idx="528">
                  <c:v>41680</c:v>
                </c:pt>
                <c:pt idx="529">
                  <c:v>41681</c:v>
                </c:pt>
                <c:pt idx="530">
                  <c:v>41682</c:v>
                </c:pt>
                <c:pt idx="531">
                  <c:v>41683</c:v>
                </c:pt>
                <c:pt idx="532">
                  <c:v>41684</c:v>
                </c:pt>
                <c:pt idx="533">
                  <c:v>41687</c:v>
                </c:pt>
                <c:pt idx="534">
                  <c:v>41688</c:v>
                </c:pt>
                <c:pt idx="535">
                  <c:v>41689</c:v>
                </c:pt>
                <c:pt idx="536">
                  <c:v>41690</c:v>
                </c:pt>
                <c:pt idx="537">
                  <c:v>41691</c:v>
                </c:pt>
                <c:pt idx="538">
                  <c:v>41694</c:v>
                </c:pt>
                <c:pt idx="539">
                  <c:v>41695</c:v>
                </c:pt>
                <c:pt idx="540">
                  <c:v>41696</c:v>
                </c:pt>
                <c:pt idx="541">
                  <c:v>41697</c:v>
                </c:pt>
                <c:pt idx="542">
                  <c:v>41698</c:v>
                </c:pt>
                <c:pt idx="543">
                  <c:v>41701</c:v>
                </c:pt>
                <c:pt idx="544">
                  <c:v>41702</c:v>
                </c:pt>
                <c:pt idx="545">
                  <c:v>41703</c:v>
                </c:pt>
                <c:pt idx="546">
                  <c:v>41704</c:v>
                </c:pt>
                <c:pt idx="547">
                  <c:v>41705</c:v>
                </c:pt>
                <c:pt idx="548">
                  <c:v>41708</c:v>
                </c:pt>
                <c:pt idx="549">
                  <c:v>41709</c:v>
                </c:pt>
                <c:pt idx="550">
                  <c:v>41710</c:v>
                </c:pt>
                <c:pt idx="551">
                  <c:v>41711</c:v>
                </c:pt>
                <c:pt idx="552">
                  <c:v>41712</c:v>
                </c:pt>
                <c:pt idx="553">
                  <c:v>41715</c:v>
                </c:pt>
                <c:pt idx="554">
                  <c:v>41716</c:v>
                </c:pt>
                <c:pt idx="555">
                  <c:v>41717</c:v>
                </c:pt>
                <c:pt idx="556">
                  <c:v>41718</c:v>
                </c:pt>
                <c:pt idx="557">
                  <c:v>41719</c:v>
                </c:pt>
                <c:pt idx="558">
                  <c:v>41722</c:v>
                </c:pt>
                <c:pt idx="559">
                  <c:v>41723</c:v>
                </c:pt>
                <c:pt idx="560">
                  <c:v>41724</c:v>
                </c:pt>
                <c:pt idx="561">
                  <c:v>41725</c:v>
                </c:pt>
                <c:pt idx="562">
                  <c:v>41726</c:v>
                </c:pt>
                <c:pt idx="563">
                  <c:v>41729</c:v>
                </c:pt>
                <c:pt idx="564">
                  <c:v>41730</c:v>
                </c:pt>
                <c:pt idx="565">
                  <c:v>41731</c:v>
                </c:pt>
                <c:pt idx="566">
                  <c:v>41732</c:v>
                </c:pt>
                <c:pt idx="567">
                  <c:v>41733</c:v>
                </c:pt>
                <c:pt idx="568">
                  <c:v>41736</c:v>
                </c:pt>
                <c:pt idx="569">
                  <c:v>41737</c:v>
                </c:pt>
                <c:pt idx="570">
                  <c:v>41738</c:v>
                </c:pt>
                <c:pt idx="571">
                  <c:v>41739</c:v>
                </c:pt>
                <c:pt idx="572">
                  <c:v>41740</c:v>
                </c:pt>
                <c:pt idx="573">
                  <c:v>41743</c:v>
                </c:pt>
                <c:pt idx="574">
                  <c:v>41744</c:v>
                </c:pt>
                <c:pt idx="575">
                  <c:v>41745</c:v>
                </c:pt>
                <c:pt idx="576">
                  <c:v>41746</c:v>
                </c:pt>
                <c:pt idx="577">
                  <c:v>41751</c:v>
                </c:pt>
                <c:pt idx="578">
                  <c:v>41752</c:v>
                </c:pt>
                <c:pt idx="579">
                  <c:v>41753</c:v>
                </c:pt>
                <c:pt idx="580">
                  <c:v>41754</c:v>
                </c:pt>
                <c:pt idx="581">
                  <c:v>41757</c:v>
                </c:pt>
                <c:pt idx="582">
                  <c:v>41758</c:v>
                </c:pt>
                <c:pt idx="583">
                  <c:v>41759</c:v>
                </c:pt>
                <c:pt idx="584">
                  <c:v>41761</c:v>
                </c:pt>
                <c:pt idx="585">
                  <c:v>41764</c:v>
                </c:pt>
                <c:pt idx="586">
                  <c:v>41765</c:v>
                </c:pt>
                <c:pt idx="587">
                  <c:v>41766</c:v>
                </c:pt>
                <c:pt idx="588">
                  <c:v>41768</c:v>
                </c:pt>
                <c:pt idx="589">
                  <c:v>41771</c:v>
                </c:pt>
                <c:pt idx="590">
                  <c:v>41772</c:v>
                </c:pt>
                <c:pt idx="591">
                  <c:v>41773</c:v>
                </c:pt>
                <c:pt idx="592">
                  <c:v>41774</c:v>
                </c:pt>
                <c:pt idx="593">
                  <c:v>41775</c:v>
                </c:pt>
                <c:pt idx="594">
                  <c:v>41778</c:v>
                </c:pt>
                <c:pt idx="595">
                  <c:v>41779</c:v>
                </c:pt>
                <c:pt idx="596">
                  <c:v>41780</c:v>
                </c:pt>
                <c:pt idx="597">
                  <c:v>41781</c:v>
                </c:pt>
                <c:pt idx="598">
                  <c:v>41782</c:v>
                </c:pt>
                <c:pt idx="599">
                  <c:v>41785</c:v>
                </c:pt>
                <c:pt idx="600">
                  <c:v>41786</c:v>
                </c:pt>
                <c:pt idx="601">
                  <c:v>41787</c:v>
                </c:pt>
                <c:pt idx="602">
                  <c:v>41789</c:v>
                </c:pt>
                <c:pt idx="603">
                  <c:v>41792</c:v>
                </c:pt>
                <c:pt idx="604">
                  <c:v>41793</c:v>
                </c:pt>
                <c:pt idx="605">
                  <c:v>41794</c:v>
                </c:pt>
                <c:pt idx="606">
                  <c:v>41795</c:v>
                </c:pt>
                <c:pt idx="607">
                  <c:v>41796</c:v>
                </c:pt>
                <c:pt idx="608">
                  <c:v>41800</c:v>
                </c:pt>
                <c:pt idx="609">
                  <c:v>41801</c:v>
                </c:pt>
                <c:pt idx="610">
                  <c:v>41802</c:v>
                </c:pt>
                <c:pt idx="611">
                  <c:v>41803</c:v>
                </c:pt>
                <c:pt idx="612">
                  <c:v>41806</c:v>
                </c:pt>
                <c:pt idx="613">
                  <c:v>41807</c:v>
                </c:pt>
                <c:pt idx="614">
                  <c:v>41808</c:v>
                </c:pt>
                <c:pt idx="615">
                  <c:v>41809</c:v>
                </c:pt>
                <c:pt idx="616">
                  <c:v>41810</c:v>
                </c:pt>
                <c:pt idx="617">
                  <c:v>41813</c:v>
                </c:pt>
                <c:pt idx="618">
                  <c:v>41814</c:v>
                </c:pt>
                <c:pt idx="619">
                  <c:v>41815</c:v>
                </c:pt>
                <c:pt idx="620">
                  <c:v>41816</c:v>
                </c:pt>
                <c:pt idx="621">
                  <c:v>41817</c:v>
                </c:pt>
                <c:pt idx="622">
                  <c:v>41820</c:v>
                </c:pt>
                <c:pt idx="623">
                  <c:v>41821</c:v>
                </c:pt>
                <c:pt idx="624">
                  <c:v>41822</c:v>
                </c:pt>
                <c:pt idx="625">
                  <c:v>41823</c:v>
                </c:pt>
                <c:pt idx="626">
                  <c:v>41824</c:v>
                </c:pt>
                <c:pt idx="627">
                  <c:v>41827</c:v>
                </c:pt>
                <c:pt idx="628">
                  <c:v>41828</c:v>
                </c:pt>
                <c:pt idx="629">
                  <c:v>41829</c:v>
                </c:pt>
                <c:pt idx="630">
                  <c:v>41830</c:v>
                </c:pt>
                <c:pt idx="631">
                  <c:v>41831</c:v>
                </c:pt>
                <c:pt idx="632">
                  <c:v>41835</c:v>
                </c:pt>
                <c:pt idx="633">
                  <c:v>41836</c:v>
                </c:pt>
                <c:pt idx="634">
                  <c:v>41837</c:v>
                </c:pt>
                <c:pt idx="635">
                  <c:v>41838</c:v>
                </c:pt>
                <c:pt idx="636">
                  <c:v>41841</c:v>
                </c:pt>
                <c:pt idx="637">
                  <c:v>41842</c:v>
                </c:pt>
                <c:pt idx="638">
                  <c:v>41843</c:v>
                </c:pt>
                <c:pt idx="639">
                  <c:v>41844</c:v>
                </c:pt>
                <c:pt idx="640">
                  <c:v>41845</c:v>
                </c:pt>
                <c:pt idx="641">
                  <c:v>41848</c:v>
                </c:pt>
                <c:pt idx="642">
                  <c:v>41849</c:v>
                </c:pt>
                <c:pt idx="643">
                  <c:v>41850</c:v>
                </c:pt>
                <c:pt idx="644">
                  <c:v>41851</c:v>
                </c:pt>
                <c:pt idx="645">
                  <c:v>41852</c:v>
                </c:pt>
                <c:pt idx="646">
                  <c:v>41855</c:v>
                </c:pt>
                <c:pt idx="647">
                  <c:v>41856</c:v>
                </c:pt>
                <c:pt idx="648">
                  <c:v>41857</c:v>
                </c:pt>
                <c:pt idx="649">
                  <c:v>41858</c:v>
                </c:pt>
                <c:pt idx="650">
                  <c:v>41859</c:v>
                </c:pt>
                <c:pt idx="651">
                  <c:v>41862</c:v>
                </c:pt>
                <c:pt idx="652">
                  <c:v>41863</c:v>
                </c:pt>
                <c:pt idx="653">
                  <c:v>41864</c:v>
                </c:pt>
                <c:pt idx="654">
                  <c:v>41865</c:v>
                </c:pt>
                <c:pt idx="655">
                  <c:v>41869</c:v>
                </c:pt>
                <c:pt idx="656">
                  <c:v>41870</c:v>
                </c:pt>
                <c:pt idx="657">
                  <c:v>41871</c:v>
                </c:pt>
                <c:pt idx="658">
                  <c:v>41872</c:v>
                </c:pt>
                <c:pt idx="659">
                  <c:v>41873</c:v>
                </c:pt>
                <c:pt idx="660">
                  <c:v>41876</c:v>
                </c:pt>
                <c:pt idx="661">
                  <c:v>41877</c:v>
                </c:pt>
                <c:pt idx="662">
                  <c:v>41878</c:v>
                </c:pt>
                <c:pt idx="663">
                  <c:v>41879</c:v>
                </c:pt>
                <c:pt idx="664">
                  <c:v>41880</c:v>
                </c:pt>
                <c:pt idx="665">
                  <c:v>41883</c:v>
                </c:pt>
                <c:pt idx="666">
                  <c:v>41884</c:v>
                </c:pt>
                <c:pt idx="667">
                  <c:v>41885</c:v>
                </c:pt>
                <c:pt idx="668">
                  <c:v>41886</c:v>
                </c:pt>
                <c:pt idx="669">
                  <c:v>41887</c:v>
                </c:pt>
                <c:pt idx="670">
                  <c:v>41890</c:v>
                </c:pt>
                <c:pt idx="671">
                  <c:v>41891</c:v>
                </c:pt>
                <c:pt idx="672">
                  <c:v>41892</c:v>
                </c:pt>
                <c:pt idx="673">
                  <c:v>41893</c:v>
                </c:pt>
                <c:pt idx="674">
                  <c:v>41894</c:v>
                </c:pt>
                <c:pt idx="675">
                  <c:v>41897</c:v>
                </c:pt>
                <c:pt idx="676">
                  <c:v>41898</c:v>
                </c:pt>
                <c:pt idx="677">
                  <c:v>41899</c:v>
                </c:pt>
                <c:pt idx="678">
                  <c:v>41900</c:v>
                </c:pt>
                <c:pt idx="679">
                  <c:v>41901</c:v>
                </c:pt>
                <c:pt idx="680">
                  <c:v>41904</c:v>
                </c:pt>
                <c:pt idx="681">
                  <c:v>41905</c:v>
                </c:pt>
                <c:pt idx="682">
                  <c:v>41906</c:v>
                </c:pt>
                <c:pt idx="683">
                  <c:v>41907</c:v>
                </c:pt>
                <c:pt idx="684">
                  <c:v>41908</c:v>
                </c:pt>
                <c:pt idx="685">
                  <c:v>41911</c:v>
                </c:pt>
                <c:pt idx="686">
                  <c:v>41912</c:v>
                </c:pt>
                <c:pt idx="687">
                  <c:v>41913</c:v>
                </c:pt>
                <c:pt idx="688">
                  <c:v>41914</c:v>
                </c:pt>
                <c:pt idx="689">
                  <c:v>41915</c:v>
                </c:pt>
                <c:pt idx="690">
                  <c:v>41918</c:v>
                </c:pt>
                <c:pt idx="691">
                  <c:v>41919</c:v>
                </c:pt>
                <c:pt idx="692">
                  <c:v>41920</c:v>
                </c:pt>
                <c:pt idx="693">
                  <c:v>41921</c:v>
                </c:pt>
                <c:pt idx="694">
                  <c:v>41922</c:v>
                </c:pt>
                <c:pt idx="695">
                  <c:v>41925</c:v>
                </c:pt>
                <c:pt idx="696">
                  <c:v>41926</c:v>
                </c:pt>
                <c:pt idx="697">
                  <c:v>41927</c:v>
                </c:pt>
                <c:pt idx="698">
                  <c:v>41928</c:v>
                </c:pt>
                <c:pt idx="699">
                  <c:v>41929</c:v>
                </c:pt>
                <c:pt idx="700">
                  <c:v>41932</c:v>
                </c:pt>
                <c:pt idx="701">
                  <c:v>41933</c:v>
                </c:pt>
                <c:pt idx="702">
                  <c:v>41934</c:v>
                </c:pt>
                <c:pt idx="703">
                  <c:v>41935</c:v>
                </c:pt>
                <c:pt idx="704">
                  <c:v>41936</c:v>
                </c:pt>
                <c:pt idx="705">
                  <c:v>41939</c:v>
                </c:pt>
                <c:pt idx="706">
                  <c:v>41940</c:v>
                </c:pt>
                <c:pt idx="707">
                  <c:v>41941</c:v>
                </c:pt>
                <c:pt idx="708">
                  <c:v>41942</c:v>
                </c:pt>
                <c:pt idx="709">
                  <c:v>41943</c:v>
                </c:pt>
                <c:pt idx="710">
                  <c:v>41946</c:v>
                </c:pt>
                <c:pt idx="711">
                  <c:v>41947</c:v>
                </c:pt>
                <c:pt idx="712">
                  <c:v>41948</c:v>
                </c:pt>
                <c:pt idx="713">
                  <c:v>41949</c:v>
                </c:pt>
                <c:pt idx="714">
                  <c:v>41950</c:v>
                </c:pt>
                <c:pt idx="715">
                  <c:v>41953</c:v>
                </c:pt>
                <c:pt idx="716">
                  <c:v>41955</c:v>
                </c:pt>
                <c:pt idx="717">
                  <c:v>41956</c:v>
                </c:pt>
                <c:pt idx="718">
                  <c:v>41957</c:v>
                </c:pt>
                <c:pt idx="719">
                  <c:v>41960</c:v>
                </c:pt>
                <c:pt idx="720">
                  <c:v>41961</c:v>
                </c:pt>
                <c:pt idx="721">
                  <c:v>41962</c:v>
                </c:pt>
                <c:pt idx="722">
                  <c:v>41963</c:v>
                </c:pt>
                <c:pt idx="723">
                  <c:v>41964</c:v>
                </c:pt>
                <c:pt idx="724">
                  <c:v>41967</c:v>
                </c:pt>
                <c:pt idx="725">
                  <c:v>41968</c:v>
                </c:pt>
                <c:pt idx="726">
                  <c:v>41969</c:v>
                </c:pt>
                <c:pt idx="727">
                  <c:v>41970</c:v>
                </c:pt>
                <c:pt idx="728">
                  <c:v>41971</c:v>
                </c:pt>
                <c:pt idx="729">
                  <c:v>41974</c:v>
                </c:pt>
                <c:pt idx="730">
                  <c:v>41975</c:v>
                </c:pt>
                <c:pt idx="731">
                  <c:v>41976</c:v>
                </c:pt>
                <c:pt idx="732">
                  <c:v>41977</c:v>
                </c:pt>
                <c:pt idx="733">
                  <c:v>41978</c:v>
                </c:pt>
                <c:pt idx="734">
                  <c:v>41981</c:v>
                </c:pt>
                <c:pt idx="735">
                  <c:v>41982</c:v>
                </c:pt>
                <c:pt idx="736">
                  <c:v>41983</c:v>
                </c:pt>
                <c:pt idx="737">
                  <c:v>41984</c:v>
                </c:pt>
                <c:pt idx="738">
                  <c:v>41985</c:v>
                </c:pt>
                <c:pt idx="739">
                  <c:v>41988</c:v>
                </c:pt>
                <c:pt idx="740">
                  <c:v>41989</c:v>
                </c:pt>
                <c:pt idx="741">
                  <c:v>41990</c:v>
                </c:pt>
                <c:pt idx="742">
                  <c:v>41991</c:v>
                </c:pt>
                <c:pt idx="743">
                  <c:v>41992</c:v>
                </c:pt>
                <c:pt idx="744">
                  <c:v>41995</c:v>
                </c:pt>
                <c:pt idx="745">
                  <c:v>41996</c:v>
                </c:pt>
                <c:pt idx="746">
                  <c:v>41997</c:v>
                </c:pt>
                <c:pt idx="747">
                  <c:v>42002</c:v>
                </c:pt>
                <c:pt idx="748">
                  <c:v>42003</c:v>
                </c:pt>
                <c:pt idx="749">
                  <c:v>42004</c:v>
                </c:pt>
                <c:pt idx="750">
                  <c:v>42006</c:v>
                </c:pt>
                <c:pt idx="751">
                  <c:v>42009</c:v>
                </c:pt>
                <c:pt idx="752">
                  <c:v>42010</c:v>
                </c:pt>
                <c:pt idx="753">
                  <c:v>42011</c:v>
                </c:pt>
                <c:pt idx="754">
                  <c:v>42012</c:v>
                </c:pt>
                <c:pt idx="755">
                  <c:v>42013</c:v>
                </c:pt>
                <c:pt idx="756">
                  <c:v>42016</c:v>
                </c:pt>
                <c:pt idx="757">
                  <c:v>42017</c:v>
                </c:pt>
                <c:pt idx="758">
                  <c:v>42018</c:v>
                </c:pt>
                <c:pt idx="759">
                  <c:v>42019</c:v>
                </c:pt>
                <c:pt idx="760">
                  <c:v>42020</c:v>
                </c:pt>
                <c:pt idx="761">
                  <c:v>42023</c:v>
                </c:pt>
                <c:pt idx="762">
                  <c:v>42024</c:v>
                </c:pt>
                <c:pt idx="763">
                  <c:v>42025</c:v>
                </c:pt>
                <c:pt idx="764">
                  <c:v>42026</c:v>
                </c:pt>
                <c:pt idx="765">
                  <c:v>42027</c:v>
                </c:pt>
                <c:pt idx="766">
                  <c:v>42030</c:v>
                </c:pt>
                <c:pt idx="767">
                  <c:v>42031</c:v>
                </c:pt>
                <c:pt idx="768">
                  <c:v>42032</c:v>
                </c:pt>
                <c:pt idx="769">
                  <c:v>42033</c:v>
                </c:pt>
                <c:pt idx="770">
                  <c:v>42034</c:v>
                </c:pt>
                <c:pt idx="771">
                  <c:v>42037</c:v>
                </c:pt>
                <c:pt idx="772">
                  <c:v>42038</c:v>
                </c:pt>
                <c:pt idx="773">
                  <c:v>42039</c:v>
                </c:pt>
                <c:pt idx="774">
                  <c:v>42040</c:v>
                </c:pt>
                <c:pt idx="775">
                  <c:v>42041</c:v>
                </c:pt>
                <c:pt idx="776">
                  <c:v>42044</c:v>
                </c:pt>
                <c:pt idx="777">
                  <c:v>42045</c:v>
                </c:pt>
                <c:pt idx="778">
                  <c:v>42046</c:v>
                </c:pt>
                <c:pt idx="779">
                  <c:v>42047</c:v>
                </c:pt>
                <c:pt idx="780">
                  <c:v>42048</c:v>
                </c:pt>
                <c:pt idx="781">
                  <c:v>42051</c:v>
                </c:pt>
                <c:pt idx="782">
                  <c:v>42052</c:v>
                </c:pt>
                <c:pt idx="783">
                  <c:v>42053</c:v>
                </c:pt>
                <c:pt idx="784">
                  <c:v>42054</c:v>
                </c:pt>
                <c:pt idx="785">
                  <c:v>42055</c:v>
                </c:pt>
                <c:pt idx="786">
                  <c:v>42058</c:v>
                </c:pt>
                <c:pt idx="787">
                  <c:v>42059</c:v>
                </c:pt>
                <c:pt idx="788">
                  <c:v>42060</c:v>
                </c:pt>
                <c:pt idx="789">
                  <c:v>42061</c:v>
                </c:pt>
                <c:pt idx="790">
                  <c:v>42062</c:v>
                </c:pt>
                <c:pt idx="791">
                  <c:v>42065</c:v>
                </c:pt>
                <c:pt idx="792">
                  <c:v>42066</c:v>
                </c:pt>
                <c:pt idx="793">
                  <c:v>42067</c:v>
                </c:pt>
                <c:pt idx="794">
                  <c:v>42068</c:v>
                </c:pt>
                <c:pt idx="795">
                  <c:v>42069</c:v>
                </c:pt>
                <c:pt idx="796">
                  <c:v>42072</c:v>
                </c:pt>
                <c:pt idx="797">
                  <c:v>42073</c:v>
                </c:pt>
                <c:pt idx="798">
                  <c:v>42074</c:v>
                </c:pt>
                <c:pt idx="799">
                  <c:v>42075</c:v>
                </c:pt>
                <c:pt idx="800">
                  <c:v>42076</c:v>
                </c:pt>
                <c:pt idx="801">
                  <c:v>42079</c:v>
                </c:pt>
                <c:pt idx="802">
                  <c:v>42080</c:v>
                </c:pt>
                <c:pt idx="803">
                  <c:v>42081</c:v>
                </c:pt>
                <c:pt idx="804">
                  <c:v>42082</c:v>
                </c:pt>
                <c:pt idx="805">
                  <c:v>42083</c:v>
                </c:pt>
                <c:pt idx="806">
                  <c:v>42086</c:v>
                </c:pt>
                <c:pt idx="807">
                  <c:v>42087</c:v>
                </c:pt>
                <c:pt idx="808">
                  <c:v>42088</c:v>
                </c:pt>
                <c:pt idx="809">
                  <c:v>42089</c:v>
                </c:pt>
                <c:pt idx="810">
                  <c:v>42090</c:v>
                </c:pt>
                <c:pt idx="811">
                  <c:v>42093</c:v>
                </c:pt>
                <c:pt idx="812">
                  <c:v>42094</c:v>
                </c:pt>
                <c:pt idx="813">
                  <c:v>42095</c:v>
                </c:pt>
                <c:pt idx="814">
                  <c:v>42096</c:v>
                </c:pt>
                <c:pt idx="815">
                  <c:v>42101</c:v>
                </c:pt>
                <c:pt idx="816">
                  <c:v>42102</c:v>
                </c:pt>
                <c:pt idx="817">
                  <c:v>42103</c:v>
                </c:pt>
                <c:pt idx="818">
                  <c:v>42104</c:v>
                </c:pt>
                <c:pt idx="819">
                  <c:v>42107</c:v>
                </c:pt>
                <c:pt idx="820">
                  <c:v>42108</c:v>
                </c:pt>
                <c:pt idx="821">
                  <c:v>42109</c:v>
                </c:pt>
                <c:pt idx="822">
                  <c:v>42110</c:v>
                </c:pt>
                <c:pt idx="823">
                  <c:v>42111</c:v>
                </c:pt>
                <c:pt idx="824">
                  <c:v>42114</c:v>
                </c:pt>
                <c:pt idx="825">
                  <c:v>42115</c:v>
                </c:pt>
                <c:pt idx="826">
                  <c:v>42116</c:v>
                </c:pt>
                <c:pt idx="827">
                  <c:v>42117</c:v>
                </c:pt>
                <c:pt idx="828">
                  <c:v>42118</c:v>
                </c:pt>
                <c:pt idx="829">
                  <c:v>42121</c:v>
                </c:pt>
                <c:pt idx="830">
                  <c:v>42122</c:v>
                </c:pt>
                <c:pt idx="831">
                  <c:v>42123</c:v>
                </c:pt>
                <c:pt idx="832">
                  <c:v>42124</c:v>
                </c:pt>
                <c:pt idx="833">
                  <c:v>42128</c:v>
                </c:pt>
                <c:pt idx="834">
                  <c:v>42129</c:v>
                </c:pt>
                <c:pt idx="835">
                  <c:v>42130</c:v>
                </c:pt>
                <c:pt idx="836">
                  <c:v>42131</c:v>
                </c:pt>
                <c:pt idx="837">
                  <c:v>42135</c:v>
                </c:pt>
                <c:pt idx="838">
                  <c:v>42136</c:v>
                </c:pt>
                <c:pt idx="839">
                  <c:v>42137</c:v>
                </c:pt>
                <c:pt idx="840">
                  <c:v>42139</c:v>
                </c:pt>
                <c:pt idx="841">
                  <c:v>42142</c:v>
                </c:pt>
                <c:pt idx="842">
                  <c:v>42143</c:v>
                </c:pt>
                <c:pt idx="843">
                  <c:v>42144</c:v>
                </c:pt>
                <c:pt idx="844">
                  <c:v>42145</c:v>
                </c:pt>
                <c:pt idx="845">
                  <c:v>42146</c:v>
                </c:pt>
                <c:pt idx="846">
                  <c:v>42150</c:v>
                </c:pt>
                <c:pt idx="847">
                  <c:v>42151</c:v>
                </c:pt>
                <c:pt idx="848">
                  <c:v>42152</c:v>
                </c:pt>
                <c:pt idx="849">
                  <c:v>42153</c:v>
                </c:pt>
                <c:pt idx="850">
                  <c:v>42156</c:v>
                </c:pt>
                <c:pt idx="851">
                  <c:v>42157</c:v>
                </c:pt>
                <c:pt idx="852">
                  <c:v>42158</c:v>
                </c:pt>
                <c:pt idx="853">
                  <c:v>42159</c:v>
                </c:pt>
                <c:pt idx="854">
                  <c:v>42160</c:v>
                </c:pt>
                <c:pt idx="855">
                  <c:v>42163</c:v>
                </c:pt>
                <c:pt idx="856">
                  <c:v>42164</c:v>
                </c:pt>
                <c:pt idx="857">
                  <c:v>42165</c:v>
                </c:pt>
                <c:pt idx="858">
                  <c:v>42166</c:v>
                </c:pt>
                <c:pt idx="859">
                  <c:v>42167</c:v>
                </c:pt>
                <c:pt idx="860">
                  <c:v>42170</c:v>
                </c:pt>
                <c:pt idx="861">
                  <c:v>42171</c:v>
                </c:pt>
                <c:pt idx="862">
                  <c:v>42172</c:v>
                </c:pt>
                <c:pt idx="863">
                  <c:v>42173</c:v>
                </c:pt>
                <c:pt idx="864">
                  <c:v>42174</c:v>
                </c:pt>
                <c:pt idx="865">
                  <c:v>42177</c:v>
                </c:pt>
                <c:pt idx="866">
                  <c:v>42178</c:v>
                </c:pt>
                <c:pt idx="867">
                  <c:v>42179</c:v>
                </c:pt>
                <c:pt idx="868">
                  <c:v>42180</c:v>
                </c:pt>
                <c:pt idx="869">
                  <c:v>42181</c:v>
                </c:pt>
                <c:pt idx="870">
                  <c:v>42184</c:v>
                </c:pt>
                <c:pt idx="871">
                  <c:v>42185</c:v>
                </c:pt>
                <c:pt idx="872">
                  <c:v>42186</c:v>
                </c:pt>
                <c:pt idx="873">
                  <c:v>42187</c:v>
                </c:pt>
                <c:pt idx="874">
                  <c:v>42188</c:v>
                </c:pt>
                <c:pt idx="875">
                  <c:v>42191</c:v>
                </c:pt>
                <c:pt idx="876">
                  <c:v>42192</c:v>
                </c:pt>
                <c:pt idx="877">
                  <c:v>42193</c:v>
                </c:pt>
                <c:pt idx="878">
                  <c:v>42194</c:v>
                </c:pt>
                <c:pt idx="879">
                  <c:v>42195</c:v>
                </c:pt>
                <c:pt idx="880">
                  <c:v>42198</c:v>
                </c:pt>
                <c:pt idx="881">
                  <c:v>42200</c:v>
                </c:pt>
                <c:pt idx="882">
                  <c:v>42201</c:v>
                </c:pt>
                <c:pt idx="883">
                  <c:v>42202</c:v>
                </c:pt>
                <c:pt idx="884">
                  <c:v>42205</c:v>
                </c:pt>
                <c:pt idx="885">
                  <c:v>42206</c:v>
                </c:pt>
                <c:pt idx="886">
                  <c:v>42207</c:v>
                </c:pt>
                <c:pt idx="887">
                  <c:v>42208</c:v>
                </c:pt>
                <c:pt idx="888">
                  <c:v>42209</c:v>
                </c:pt>
                <c:pt idx="889">
                  <c:v>42212</c:v>
                </c:pt>
                <c:pt idx="890">
                  <c:v>42213</c:v>
                </c:pt>
                <c:pt idx="891">
                  <c:v>42214</c:v>
                </c:pt>
                <c:pt idx="892">
                  <c:v>42215</c:v>
                </c:pt>
                <c:pt idx="893">
                  <c:v>42216</c:v>
                </c:pt>
                <c:pt idx="894">
                  <c:v>42219</c:v>
                </c:pt>
                <c:pt idx="895">
                  <c:v>42220</c:v>
                </c:pt>
                <c:pt idx="896">
                  <c:v>42221</c:v>
                </c:pt>
                <c:pt idx="897">
                  <c:v>42222</c:v>
                </c:pt>
                <c:pt idx="898">
                  <c:v>42223</c:v>
                </c:pt>
              </c:numCache>
            </c:numRef>
          </c:cat>
          <c:val>
            <c:numRef>
              <c:f>scenarios!$J$694:$J$1592</c:f>
              <c:numCache>
                <c:formatCode>General</c:formatCode>
                <c:ptCount val="899"/>
                <c:pt idx="0">
                  <c:v>90</c:v>
                </c:pt>
                <c:pt idx="1">
                  <c:v>90</c:v>
                </c:pt>
                <c:pt idx="2">
                  <c:v>90.084348641049658</c:v>
                </c:pt>
                <c:pt idx="3">
                  <c:v>90.084348641049658</c:v>
                </c:pt>
                <c:pt idx="4">
                  <c:v>90.084348641049658</c:v>
                </c:pt>
                <c:pt idx="5">
                  <c:v>90.194001874414269</c:v>
                </c:pt>
                <c:pt idx="6">
                  <c:v>90.194001874414269</c:v>
                </c:pt>
                <c:pt idx="7">
                  <c:v>90.194001874414269</c:v>
                </c:pt>
                <c:pt idx="8">
                  <c:v>90.202436738519225</c:v>
                </c:pt>
                <c:pt idx="9">
                  <c:v>90.202436738519225</c:v>
                </c:pt>
                <c:pt idx="10">
                  <c:v>90.202436738519225</c:v>
                </c:pt>
                <c:pt idx="11">
                  <c:v>90.202436738519225</c:v>
                </c:pt>
                <c:pt idx="12">
                  <c:v>90.413308341143349</c:v>
                </c:pt>
                <c:pt idx="13">
                  <c:v>90.413308341143349</c:v>
                </c:pt>
                <c:pt idx="14">
                  <c:v>90.68322399250232</c:v>
                </c:pt>
                <c:pt idx="15">
                  <c:v>90.68322399250232</c:v>
                </c:pt>
                <c:pt idx="16">
                  <c:v>90.818181818181799</c:v>
                </c:pt>
                <c:pt idx="17">
                  <c:v>90.818181818181799</c:v>
                </c:pt>
                <c:pt idx="18">
                  <c:v>90.818181818181799</c:v>
                </c:pt>
                <c:pt idx="19">
                  <c:v>91.138706654170534</c:v>
                </c:pt>
                <c:pt idx="20">
                  <c:v>91.138706654170534</c:v>
                </c:pt>
                <c:pt idx="21">
                  <c:v>91.138706654170534</c:v>
                </c:pt>
                <c:pt idx="22">
                  <c:v>91.138706654170534</c:v>
                </c:pt>
                <c:pt idx="23">
                  <c:v>91.273664479850012</c:v>
                </c:pt>
                <c:pt idx="24">
                  <c:v>91.442361761949329</c:v>
                </c:pt>
                <c:pt idx="25">
                  <c:v>91.712277413308286</c:v>
                </c:pt>
                <c:pt idx="26">
                  <c:v>91.712277413308286</c:v>
                </c:pt>
                <c:pt idx="27">
                  <c:v>91.712277413308286</c:v>
                </c:pt>
                <c:pt idx="28">
                  <c:v>91.712277413308286</c:v>
                </c:pt>
                <c:pt idx="29">
                  <c:v>91.712277413308286</c:v>
                </c:pt>
                <c:pt idx="30">
                  <c:v>91.712277413308286</c:v>
                </c:pt>
                <c:pt idx="31">
                  <c:v>91.712277413308286</c:v>
                </c:pt>
                <c:pt idx="32">
                  <c:v>91.712277413308286</c:v>
                </c:pt>
                <c:pt idx="33">
                  <c:v>91.712277413308286</c:v>
                </c:pt>
                <c:pt idx="34">
                  <c:v>91.712277413308286</c:v>
                </c:pt>
                <c:pt idx="35">
                  <c:v>91.712277413308286</c:v>
                </c:pt>
                <c:pt idx="36">
                  <c:v>91.712277413308286</c:v>
                </c:pt>
                <c:pt idx="37">
                  <c:v>91.712277413308286</c:v>
                </c:pt>
                <c:pt idx="38">
                  <c:v>91.712277413308286</c:v>
                </c:pt>
                <c:pt idx="39">
                  <c:v>91.712277413308286</c:v>
                </c:pt>
                <c:pt idx="40">
                  <c:v>91.712277413308286</c:v>
                </c:pt>
                <c:pt idx="41">
                  <c:v>91.712277413308286</c:v>
                </c:pt>
                <c:pt idx="42">
                  <c:v>91.712277413308286</c:v>
                </c:pt>
                <c:pt idx="43">
                  <c:v>91.712277413308286</c:v>
                </c:pt>
                <c:pt idx="44">
                  <c:v>91.712277413308286</c:v>
                </c:pt>
                <c:pt idx="45">
                  <c:v>91.864104967197676</c:v>
                </c:pt>
                <c:pt idx="46">
                  <c:v>91.864104967197676</c:v>
                </c:pt>
                <c:pt idx="47">
                  <c:v>91.864104967197676</c:v>
                </c:pt>
                <c:pt idx="48">
                  <c:v>91.864104967197676</c:v>
                </c:pt>
                <c:pt idx="49">
                  <c:v>91.864104967197676</c:v>
                </c:pt>
                <c:pt idx="50">
                  <c:v>91.864104967197676</c:v>
                </c:pt>
                <c:pt idx="51">
                  <c:v>91.864104967197676</c:v>
                </c:pt>
                <c:pt idx="52">
                  <c:v>91.864104967197676</c:v>
                </c:pt>
                <c:pt idx="53">
                  <c:v>91.864104967197676</c:v>
                </c:pt>
                <c:pt idx="54">
                  <c:v>91.864104967197676</c:v>
                </c:pt>
                <c:pt idx="55">
                  <c:v>91.864104967197676</c:v>
                </c:pt>
                <c:pt idx="56">
                  <c:v>91.864104967197676</c:v>
                </c:pt>
                <c:pt idx="57">
                  <c:v>91.864104967197676</c:v>
                </c:pt>
                <c:pt idx="58">
                  <c:v>91.864104967197676</c:v>
                </c:pt>
                <c:pt idx="59">
                  <c:v>91.864104967197676</c:v>
                </c:pt>
                <c:pt idx="60">
                  <c:v>91.864104967197676</c:v>
                </c:pt>
                <c:pt idx="61">
                  <c:v>91.864104967197676</c:v>
                </c:pt>
                <c:pt idx="62">
                  <c:v>91.864104967197676</c:v>
                </c:pt>
                <c:pt idx="63">
                  <c:v>91.864104967197676</c:v>
                </c:pt>
                <c:pt idx="64">
                  <c:v>91.864104967197676</c:v>
                </c:pt>
                <c:pt idx="65">
                  <c:v>91.864104967197676</c:v>
                </c:pt>
                <c:pt idx="66">
                  <c:v>91.864104967197676</c:v>
                </c:pt>
                <c:pt idx="67">
                  <c:v>91.864104967197676</c:v>
                </c:pt>
                <c:pt idx="68">
                  <c:v>91.864104967197676</c:v>
                </c:pt>
                <c:pt idx="69">
                  <c:v>91.864104967197676</c:v>
                </c:pt>
                <c:pt idx="70">
                  <c:v>91.864104967197676</c:v>
                </c:pt>
                <c:pt idx="71">
                  <c:v>91.864104967197676</c:v>
                </c:pt>
                <c:pt idx="72">
                  <c:v>91.864104967197676</c:v>
                </c:pt>
                <c:pt idx="73">
                  <c:v>91.864104967197676</c:v>
                </c:pt>
                <c:pt idx="74">
                  <c:v>91.864104967197676</c:v>
                </c:pt>
                <c:pt idx="75">
                  <c:v>91.864104967197676</c:v>
                </c:pt>
                <c:pt idx="76">
                  <c:v>91.864104967197676</c:v>
                </c:pt>
                <c:pt idx="77">
                  <c:v>91.864104967197676</c:v>
                </c:pt>
                <c:pt idx="78">
                  <c:v>91.864104967197676</c:v>
                </c:pt>
                <c:pt idx="79">
                  <c:v>91.864104967197676</c:v>
                </c:pt>
                <c:pt idx="80">
                  <c:v>91.864104967197676</c:v>
                </c:pt>
                <c:pt idx="81">
                  <c:v>91.864104967197676</c:v>
                </c:pt>
                <c:pt idx="82">
                  <c:v>91.864104967197676</c:v>
                </c:pt>
                <c:pt idx="83">
                  <c:v>91.864104967197676</c:v>
                </c:pt>
                <c:pt idx="84">
                  <c:v>91.864104967197676</c:v>
                </c:pt>
                <c:pt idx="85">
                  <c:v>91.864104967197676</c:v>
                </c:pt>
                <c:pt idx="86">
                  <c:v>91.864104967197676</c:v>
                </c:pt>
                <c:pt idx="87">
                  <c:v>91.864104967197676</c:v>
                </c:pt>
                <c:pt idx="88">
                  <c:v>91.864104967197676</c:v>
                </c:pt>
                <c:pt idx="89">
                  <c:v>91.864104967197676</c:v>
                </c:pt>
                <c:pt idx="90">
                  <c:v>91.864104967197676</c:v>
                </c:pt>
                <c:pt idx="91">
                  <c:v>91.864104967197676</c:v>
                </c:pt>
                <c:pt idx="92">
                  <c:v>91.864104967197676</c:v>
                </c:pt>
                <c:pt idx="93">
                  <c:v>91.864104967197676</c:v>
                </c:pt>
                <c:pt idx="94">
                  <c:v>91.864104967197676</c:v>
                </c:pt>
                <c:pt idx="95">
                  <c:v>91.864104967197676</c:v>
                </c:pt>
                <c:pt idx="96">
                  <c:v>91.864104967197676</c:v>
                </c:pt>
                <c:pt idx="97">
                  <c:v>91.864104967197676</c:v>
                </c:pt>
                <c:pt idx="98">
                  <c:v>91.864104967197676</c:v>
                </c:pt>
                <c:pt idx="99">
                  <c:v>91.864104967197676</c:v>
                </c:pt>
                <c:pt idx="100">
                  <c:v>91.864104967197676</c:v>
                </c:pt>
                <c:pt idx="101">
                  <c:v>91.864104967197676</c:v>
                </c:pt>
                <c:pt idx="102">
                  <c:v>91.864104967197676</c:v>
                </c:pt>
                <c:pt idx="103">
                  <c:v>91.864104967197676</c:v>
                </c:pt>
                <c:pt idx="104">
                  <c:v>91.864104967197676</c:v>
                </c:pt>
                <c:pt idx="105">
                  <c:v>91.864104967197676</c:v>
                </c:pt>
                <c:pt idx="106">
                  <c:v>91.864104967197676</c:v>
                </c:pt>
                <c:pt idx="107">
                  <c:v>91.864104967197676</c:v>
                </c:pt>
                <c:pt idx="108">
                  <c:v>91.864104967197676</c:v>
                </c:pt>
                <c:pt idx="109">
                  <c:v>91.864104967197676</c:v>
                </c:pt>
                <c:pt idx="110">
                  <c:v>91.864104967197676</c:v>
                </c:pt>
                <c:pt idx="111">
                  <c:v>91.864104967197676</c:v>
                </c:pt>
                <c:pt idx="112">
                  <c:v>91.864104967197676</c:v>
                </c:pt>
                <c:pt idx="113">
                  <c:v>91.864104967197676</c:v>
                </c:pt>
                <c:pt idx="114">
                  <c:v>91.864104967197676</c:v>
                </c:pt>
                <c:pt idx="115">
                  <c:v>91.864104967197676</c:v>
                </c:pt>
                <c:pt idx="116">
                  <c:v>91.864104967197676</c:v>
                </c:pt>
                <c:pt idx="117">
                  <c:v>91.864104967197676</c:v>
                </c:pt>
                <c:pt idx="118">
                  <c:v>91.864104967197676</c:v>
                </c:pt>
                <c:pt idx="119">
                  <c:v>91.864104967197676</c:v>
                </c:pt>
                <c:pt idx="120">
                  <c:v>91.864104967197676</c:v>
                </c:pt>
                <c:pt idx="121">
                  <c:v>91.864104967197676</c:v>
                </c:pt>
                <c:pt idx="122">
                  <c:v>91.864104967197676</c:v>
                </c:pt>
                <c:pt idx="123">
                  <c:v>91.864104967197676</c:v>
                </c:pt>
                <c:pt idx="124">
                  <c:v>91.864104967197676</c:v>
                </c:pt>
                <c:pt idx="125">
                  <c:v>91.864104967197676</c:v>
                </c:pt>
                <c:pt idx="126">
                  <c:v>91.864104967197676</c:v>
                </c:pt>
                <c:pt idx="127">
                  <c:v>91.864104967197676</c:v>
                </c:pt>
                <c:pt idx="128">
                  <c:v>91.864104967197676</c:v>
                </c:pt>
                <c:pt idx="129">
                  <c:v>91.864104967197676</c:v>
                </c:pt>
                <c:pt idx="130">
                  <c:v>91.864104967197676</c:v>
                </c:pt>
                <c:pt idx="131">
                  <c:v>91.864104967197676</c:v>
                </c:pt>
                <c:pt idx="132">
                  <c:v>91.864104967197676</c:v>
                </c:pt>
                <c:pt idx="133">
                  <c:v>91.864104967197676</c:v>
                </c:pt>
                <c:pt idx="134">
                  <c:v>91.864104967197676</c:v>
                </c:pt>
                <c:pt idx="135">
                  <c:v>91.864104967197676</c:v>
                </c:pt>
                <c:pt idx="136">
                  <c:v>91.864104967197676</c:v>
                </c:pt>
                <c:pt idx="137">
                  <c:v>91.864104967197676</c:v>
                </c:pt>
                <c:pt idx="138">
                  <c:v>91.864104967197676</c:v>
                </c:pt>
                <c:pt idx="139">
                  <c:v>91.864104967197676</c:v>
                </c:pt>
                <c:pt idx="140">
                  <c:v>91.864104967197676</c:v>
                </c:pt>
                <c:pt idx="141">
                  <c:v>91.864104967197676</c:v>
                </c:pt>
                <c:pt idx="142">
                  <c:v>91.864104967197676</c:v>
                </c:pt>
                <c:pt idx="143">
                  <c:v>91.864104967197676</c:v>
                </c:pt>
                <c:pt idx="144">
                  <c:v>91.864104967197676</c:v>
                </c:pt>
                <c:pt idx="145">
                  <c:v>91.864104967197676</c:v>
                </c:pt>
                <c:pt idx="146">
                  <c:v>91.864104967197676</c:v>
                </c:pt>
                <c:pt idx="147">
                  <c:v>91.864104967197676</c:v>
                </c:pt>
                <c:pt idx="148">
                  <c:v>91.864104967197676</c:v>
                </c:pt>
                <c:pt idx="149">
                  <c:v>91.864104967197676</c:v>
                </c:pt>
                <c:pt idx="150">
                  <c:v>91.864104967197676</c:v>
                </c:pt>
                <c:pt idx="151">
                  <c:v>91.864104967197676</c:v>
                </c:pt>
                <c:pt idx="152">
                  <c:v>91.864104967197676</c:v>
                </c:pt>
                <c:pt idx="153">
                  <c:v>91.864104967197676</c:v>
                </c:pt>
                <c:pt idx="154">
                  <c:v>91.864104967197676</c:v>
                </c:pt>
                <c:pt idx="155">
                  <c:v>91.864104967197676</c:v>
                </c:pt>
                <c:pt idx="156">
                  <c:v>91.864104967197676</c:v>
                </c:pt>
                <c:pt idx="157">
                  <c:v>91.864104967197676</c:v>
                </c:pt>
                <c:pt idx="158">
                  <c:v>91.864104967197676</c:v>
                </c:pt>
                <c:pt idx="159">
                  <c:v>91.864104967197676</c:v>
                </c:pt>
                <c:pt idx="160">
                  <c:v>91.864104967197676</c:v>
                </c:pt>
                <c:pt idx="161">
                  <c:v>91.864104967197676</c:v>
                </c:pt>
                <c:pt idx="162">
                  <c:v>91.864104967197676</c:v>
                </c:pt>
                <c:pt idx="163">
                  <c:v>91.864104967197676</c:v>
                </c:pt>
                <c:pt idx="164">
                  <c:v>91.864104967197676</c:v>
                </c:pt>
                <c:pt idx="165">
                  <c:v>91.864104967197676</c:v>
                </c:pt>
                <c:pt idx="166">
                  <c:v>91.864104967197676</c:v>
                </c:pt>
                <c:pt idx="167">
                  <c:v>91.864104967197676</c:v>
                </c:pt>
                <c:pt idx="168">
                  <c:v>91.864104967197676</c:v>
                </c:pt>
                <c:pt idx="169">
                  <c:v>91.864104967197676</c:v>
                </c:pt>
                <c:pt idx="170">
                  <c:v>91.864104967197676</c:v>
                </c:pt>
                <c:pt idx="171">
                  <c:v>91.864104967197676</c:v>
                </c:pt>
                <c:pt idx="172">
                  <c:v>91.864104967197676</c:v>
                </c:pt>
                <c:pt idx="173">
                  <c:v>91.864104967197676</c:v>
                </c:pt>
                <c:pt idx="174">
                  <c:v>91.864104967197676</c:v>
                </c:pt>
                <c:pt idx="175">
                  <c:v>91.864104967197676</c:v>
                </c:pt>
                <c:pt idx="176">
                  <c:v>91.864104967197676</c:v>
                </c:pt>
                <c:pt idx="177">
                  <c:v>91.864104967197676</c:v>
                </c:pt>
                <c:pt idx="178">
                  <c:v>91.864104967197676</c:v>
                </c:pt>
                <c:pt idx="179">
                  <c:v>91.864104967197676</c:v>
                </c:pt>
                <c:pt idx="180">
                  <c:v>91.864104967197676</c:v>
                </c:pt>
                <c:pt idx="181">
                  <c:v>91.864104967197676</c:v>
                </c:pt>
                <c:pt idx="182">
                  <c:v>91.864104967197676</c:v>
                </c:pt>
                <c:pt idx="183">
                  <c:v>91.864104967197676</c:v>
                </c:pt>
                <c:pt idx="184">
                  <c:v>91.864104967197676</c:v>
                </c:pt>
                <c:pt idx="185">
                  <c:v>91.864104967197676</c:v>
                </c:pt>
                <c:pt idx="186">
                  <c:v>91.864104967197676</c:v>
                </c:pt>
                <c:pt idx="187">
                  <c:v>91.864104967197676</c:v>
                </c:pt>
                <c:pt idx="188">
                  <c:v>91.864104967197676</c:v>
                </c:pt>
                <c:pt idx="189">
                  <c:v>91.864104967197676</c:v>
                </c:pt>
                <c:pt idx="190">
                  <c:v>91.864104967197676</c:v>
                </c:pt>
                <c:pt idx="191">
                  <c:v>91.864104967197676</c:v>
                </c:pt>
                <c:pt idx="192">
                  <c:v>91.864104967197676</c:v>
                </c:pt>
                <c:pt idx="193">
                  <c:v>91.864104967197676</c:v>
                </c:pt>
                <c:pt idx="194">
                  <c:v>91.864104967197676</c:v>
                </c:pt>
                <c:pt idx="195">
                  <c:v>91.864104967197676</c:v>
                </c:pt>
                <c:pt idx="196">
                  <c:v>91.864104967197676</c:v>
                </c:pt>
                <c:pt idx="197">
                  <c:v>91.864104967197676</c:v>
                </c:pt>
                <c:pt idx="198">
                  <c:v>91.864104967197676</c:v>
                </c:pt>
                <c:pt idx="199">
                  <c:v>91.864104967197676</c:v>
                </c:pt>
                <c:pt idx="200">
                  <c:v>91.864104967197676</c:v>
                </c:pt>
                <c:pt idx="201">
                  <c:v>91.864104967197676</c:v>
                </c:pt>
                <c:pt idx="202">
                  <c:v>91.864104967197676</c:v>
                </c:pt>
                <c:pt idx="203">
                  <c:v>91.864104967197676</c:v>
                </c:pt>
                <c:pt idx="204">
                  <c:v>91.864104967197676</c:v>
                </c:pt>
                <c:pt idx="205">
                  <c:v>91.864104967197676</c:v>
                </c:pt>
                <c:pt idx="206">
                  <c:v>91.864104967197676</c:v>
                </c:pt>
                <c:pt idx="207">
                  <c:v>91.864104967197676</c:v>
                </c:pt>
                <c:pt idx="208">
                  <c:v>91.864104967197676</c:v>
                </c:pt>
                <c:pt idx="209">
                  <c:v>91.864104967197676</c:v>
                </c:pt>
                <c:pt idx="210">
                  <c:v>91.864104967197676</c:v>
                </c:pt>
                <c:pt idx="211">
                  <c:v>91.864104967197676</c:v>
                </c:pt>
                <c:pt idx="212">
                  <c:v>91.864104967197676</c:v>
                </c:pt>
                <c:pt idx="213">
                  <c:v>91.864104967197676</c:v>
                </c:pt>
                <c:pt idx="214">
                  <c:v>91.864104967197676</c:v>
                </c:pt>
                <c:pt idx="215">
                  <c:v>91.889409559512487</c:v>
                </c:pt>
                <c:pt idx="216">
                  <c:v>91.914714151827397</c:v>
                </c:pt>
                <c:pt idx="217">
                  <c:v>91.914714151827397</c:v>
                </c:pt>
                <c:pt idx="218">
                  <c:v>91.956888472352247</c:v>
                </c:pt>
                <c:pt idx="219">
                  <c:v>91.956888472352247</c:v>
                </c:pt>
                <c:pt idx="220">
                  <c:v>91.956888472352247</c:v>
                </c:pt>
                <c:pt idx="221">
                  <c:v>91.956888472352247</c:v>
                </c:pt>
                <c:pt idx="222">
                  <c:v>91.956888472352247</c:v>
                </c:pt>
                <c:pt idx="223">
                  <c:v>91.956888472352247</c:v>
                </c:pt>
                <c:pt idx="224">
                  <c:v>91.956888472352247</c:v>
                </c:pt>
                <c:pt idx="225">
                  <c:v>91.956888472352247</c:v>
                </c:pt>
                <c:pt idx="226">
                  <c:v>91.956888472352247</c:v>
                </c:pt>
                <c:pt idx="227">
                  <c:v>91.956888472352247</c:v>
                </c:pt>
                <c:pt idx="228">
                  <c:v>91.956888472352247</c:v>
                </c:pt>
                <c:pt idx="229">
                  <c:v>91.956888472352247</c:v>
                </c:pt>
                <c:pt idx="230">
                  <c:v>92.091846298031754</c:v>
                </c:pt>
                <c:pt idx="231">
                  <c:v>92.209934395501278</c:v>
                </c:pt>
                <c:pt idx="232">
                  <c:v>92.209934395501278</c:v>
                </c:pt>
                <c:pt idx="233">
                  <c:v>92.209934395501278</c:v>
                </c:pt>
                <c:pt idx="234">
                  <c:v>92.209934395501278</c:v>
                </c:pt>
                <c:pt idx="235">
                  <c:v>92.252108716026143</c:v>
                </c:pt>
                <c:pt idx="236">
                  <c:v>92.50515463917516</c:v>
                </c:pt>
                <c:pt idx="237">
                  <c:v>92.50515463917516</c:v>
                </c:pt>
                <c:pt idx="238">
                  <c:v>92.50515463917516</c:v>
                </c:pt>
                <c:pt idx="239">
                  <c:v>92.51358950328013</c:v>
                </c:pt>
                <c:pt idx="240">
                  <c:v>92.51358950328013</c:v>
                </c:pt>
                <c:pt idx="241">
                  <c:v>92.51358950328013</c:v>
                </c:pt>
                <c:pt idx="242">
                  <c:v>92.51358950328013</c:v>
                </c:pt>
                <c:pt idx="243">
                  <c:v>92.51358950328013</c:v>
                </c:pt>
                <c:pt idx="244">
                  <c:v>92.51358950328013</c:v>
                </c:pt>
                <c:pt idx="245">
                  <c:v>92.51358950328013</c:v>
                </c:pt>
                <c:pt idx="246">
                  <c:v>92.51358950328013</c:v>
                </c:pt>
                <c:pt idx="247">
                  <c:v>92.51358950328013</c:v>
                </c:pt>
                <c:pt idx="248">
                  <c:v>92.51358950328013</c:v>
                </c:pt>
                <c:pt idx="249">
                  <c:v>92.51358950328013</c:v>
                </c:pt>
                <c:pt idx="250">
                  <c:v>92.51358950328013</c:v>
                </c:pt>
                <c:pt idx="251">
                  <c:v>92.51358950328013</c:v>
                </c:pt>
                <c:pt idx="252">
                  <c:v>92.446110590440398</c:v>
                </c:pt>
                <c:pt idx="253">
                  <c:v>92.446110590440398</c:v>
                </c:pt>
                <c:pt idx="254">
                  <c:v>92.446110590440398</c:v>
                </c:pt>
                <c:pt idx="255">
                  <c:v>92.446110590440398</c:v>
                </c:pt>
                <c:pt idx="256">
                  <c:v>92.496719775070204</c:v>
                </c:pt>
                <c:pt idx="257">
                  <c:v>92.656982193064579</c:v>
                </c:pt>
                <c:pt idx="258">
                  <c:v>92.656982193064579</c:v>
                </c:pt>
                <c:pt idx="259">
                  <c:v>92.656982193064579</c:v>
                </c:pt>
                <c:pt idx="260">
                  <c:v>92.656982193064579</c:v>
                </c:pt>
                <c:pt idx="261">
                  <c:v>92.656982193064579</c:v>
                </c:pt>
                <c:pt idx="262">
                  <c:v>92.656982193064579</c:v>
                </c:pt>
                <c:pt idx="263">
                  <c:v>92.656982193064579</c:v>
                </c:pt>
                <c:pt idx="264">
                  <c:v>92.656982193064579</c:v>
                </c:pt>
                <c:pt idx="265">
                  <c:v>92.656982193064579</c:v>
                </c:pt>
                <c:pt idx="266">
                  <c:v>92.656982193064579</c:v>
                </c:pt>
                <c:pt idx="267">
                  <c:v>92.656982193064579</c:v>
                </c:pt>
                <c:pt idx="268">
                  <c:v>92.656982193064579</c:v>
                </c:pt>
                <c:pt idx="269">
                  <c:v>92.656982193064579</c:v>
                </c:pt>
                <c:pt idx="270">
                  <c:v>92.656982193064579</c:v>
                </c:pt>
                <c:pt idx="271">
                  <c:v>92.656982193064579</c:v>
                </c:pt>
                <c:pt idx="272">
                  <c:v>92.656982193064579</c:v>
                </c:pt>
                <c:pt idx="273">
                  <c:v>92.656982193064579</c:v>
                </c:pt>
                <c:pt idx="274">
                  <c:v>92.656982193064579</c:v>
                </c:pt>
                <c:pt idx="275">
                  <c:v>92.656982193064579</c:v>
                </c:pt>
                <c:pt idx="276">
                  <c:v>92.656982193064579</c:v>
                </c:pt>
                <c:pt idx="277">
                  <c:v>92.656982193064579</c:v>
                </c:pt>
                <c:pt idx="278">
                  <c:v>92.656982193064579</c:v>
                </c:pt>
                <c:pt idx="279">
                  <c:v>92.656982193064579</c:v>
                </c:pt>
                <c:pt idx="280">
                  <c:v>92.656982193064579</c:v>
                </c:pt>
                <c:pt idx="281">
                  <c:v>92.656982193064579</c:v>
                </c:pt>
                <c:pt idx="282">
                  <c:v>92.656982193064579</c:v>
                </c:pt>
                <c:pt idx="283">
                  <c:v>92.656982193064579</c:v>
                </c:pt>
                <c:pt idx="284">
                  <c:v>92.656982193064579</c:v>
                </c:pt>
                <c:pt idx="285">
                  <c:v>92.656982193064579</c:v>
                </c:pt>
                <c:pt idx="286">
                  <c:v>92.656982193064579</c:v>
                </c:pt>
                <c:pt idx="287">
                  <c:v>92.656982193064579</c:v>
                </c:pt>
                <c:pt idx="288">
                  <c:v>92.656982193064579</c:v>
                </c:pt>
                <c:pt idx="289">
                  <c:v>92.656982193064579</c:v>
                </c:pt>
                <c:pt idx="290">
                  <c:v>92.656982193064579</c:v>
                </c:pt>
                <c:pt idx="291">
                  <c:v>92.656982193064579</c:v>
                </c:pt>
                <c:pt idx="292">
                  <c:v>92.783505154639087</c:v>
                </c:pt>
                <c:pt idx="293">
                  <c:v>92.800374882848999</c:v>
                </c:pt>
                <c:pt idx="294">
                  <c:v>92.926897844423522</c:v>
                </c:pt>
                <c:pt idx="295">
                  <c:v>92.952202436738432</c:v>
                </c:pt>
                <c:pt idx="296">
                  <c:v>92.952202436738432</c:v>
                </c:pt>
                <c:pt idx="297">
                  <c:v>92.969072164948344</c:v>
                </c:pt>
                <c:pt idx="298">
                  <c:v>92.969072164948344</c:v>
                </c:pt>
                <c:pt idx="299">
                  <c:v>92.969072164948344</c:v>
                </c:pt>
                <c:pt idx="300">
                  <c:v>92.969072164948344</c:v>
                </c:pt>
                <c:pt idx="301">
                  <c:v>92.969072164948344</c:v>
                </c:pt>
                <c:pt idx="302">
                  <c:v>92.969072164948344</c:v>
                </c:pt>
                <c:pt idx="303">
                  <c:v>92.969072164948344</c:v>
                </c:pt>
                <c:pt idx="304">
                  <c:v>92.977507029053299</c:v>
                </c:pt>
                <c:pt idx="305">
                  <c:v>93.061855670102958</c:v>
                </c:pt>
                <c:pt idx="306">
                  <c:v>93.171508903467526</c:v>
                </c:pt>
                <c:pt idx="307">
                  <c:v>93.171508903467526</c:v>
                </c:pt>
                <c:pt idx="308">
                  <c:v>93.171508903467526</c:v>
                </c:pt>
                <c:pt idx="309">
                  <c:v>93.171508903467526</c:v>
                </c:pt>
                <c:pt idx="310">
                  <c:v>93.171508903467526</c:v>
                </c:pt>
                <c:pt idx="311">
                  <c:v>93.196813495782465</c:v>
                </c:pt>
                <c:pt idx="312">
                  <c:v>93.340206185566899</c:v>
                </c:pt>
                <c:pt idx="313">
                  <c:v>93.340206185566899</c:v>
                </c:pt>
                <c:pt idx="314">
                  <c:v>93.340206185566899</c:v>
                </c:pt>
                <c:pt idx="315">
                  <c:v>93.373945641986779</c:v>
                </c:pt>
                <c:pt idx="316">
                  <c:v>93.643861293345736</c:v>
                </c:pt>
                <c:pt idx="317">
                  <c:v>93.719775070290439</c:v>
                </c:pt>
                <c:pt idx="318">
                  <c:v>93.719775070290439</c:v>
                </c:pt>
                <c:pt idx="319">
                  <c:v>93.719775070290439</c:v>
                </c:pt>
                <c:pt idx="320">
                  <c:v>93.719775070290439</c:v>
                </c:pt>
                <c:pt idx="321">
                  <c:v>93.719775070290439</c:v>
                </c:pt>
                <c:pt idx="322">
                  <c:v>93.719775070290439</c:v>
                </c:pt>
                <c:pt idx="323">
                  <c:v>93.719775070290439</c:v>
                </c:pt>
                <c:pt idx="324">
                  <c:v>93.719775070290439</c:v>
                </c:pt>
                <c:pt idx="325">
                  <c:v>93.719775070290439</c:v>
                </c:pt>
                <c:pt idx="326">
                  <c:v>93.719775070290439</c:v>
                </c:pt>
                <c:pt idx="327">
                  <c:v>93.719775070290439</c:v>
                </c:pt>
                <c:pt idx="328">
                  <c:v>93.719775070290439</c:v>
                </c:pt>
                <c:pt idx="329">
                  <c:v>93.719775070290439</c:v>
                </c:pt>
                <c:pt idx="330">
                  <c:v>93.73664479850035</c:v>
                </c:pt>
                <c:pt idx="331">
                  <c:v>93.829428303654979</c:v>
                </c:pt>
                <c:pt idx="332">
                  <c:v>93.871602624179829</c:v>
                </c:pt>
                <c:pt idx="333">
                  <c:v>93.939081537019575</c:v>
                </c:pt>
                <c:pt idx="334">
                  <c:v>93.989690721649396</c:v>
                </c:pt>
                <c:pt idx="335">
                  <c:v>94.200562324273562</c:v>
                </c:pt>
                <c:pt idx="336">
                  <c:v>94.200562324273562</c:v>
                </c:pt>
                <c:pt idx="337">
                  <c:v>94.200562324273562</c:v>
                </c:pt>
                <c:pt idx="338">
                  <c:v>94.200562324273562</c:v>
                </c:pt>
                <c:pt idx="339">
                  <c:v>94.200562324273562</c:v>
                </c:pt>
                <c:pt idx="340">
                  <c:v>94.200562324273562</c:v>
                </c:pt>
                <c:pt idx="341">
                  <c:v>94.200562324273562</c:v>
                </c:pt>
                <c:pt idx="342">
                  <c:v>94.284910965323235</c:v>
                </c:pt>
                <c:pt idx="343">
                  <c:v>94.436738519212653</c:v>
                </c:pt>
                <c:pt idx="344">
                  <c:v>94.436738519212653</c:v>
                </c:pt>
                <c:pt idx="345">
                  <c:v>94.436738519212653</c:v>
                </c:pt>
                <c:pt idx="346">
                  <c:v>94.436738519212653</c:v>
                </c:pt>
                <c:pt idx="347">
                  <c:v>94.436738519212653</c:v>
                </c:pt>
                <c:pt idx="348">
                  <c:v>94.436738519212653</c:v>
                </c:pt>
                <c:pt idx="349">
                  <c:v>94.436738519212653</c:v>
                </c:pt>
                <c:pt idx="350">
                  <c:v>94.436738519212653</c:v>
                </c:pt>
                <c:pt idx="351">
                  <c:v>94.436738519212653</c:v>
                </c:pt>
                <c:pt idx="352">
                  <c:v>94.436738519212653</c:v>
                </c:pt>
                <c:pt idx="353">
                  <c:v>94.436738519212653</c:v>
                </c:pt>
                <c:pt idx="354">
                  <c:v>94.436738519212653</c:v>
                </c:pt>
                <c:pt idx="355">
                  <c:v>94.436738519212653</c:v>
                </c:pt>
                <c:pt idx="356">
                  <c:v>94.436738519212653</c:v>
                </c:pt>
                <c:pt idx="357">
                  <c:v>94.436738519212653</c:v>
                </c:pt>
                <c:pt idx="358">
                  <c:v>94.436738519212653</c:v>
                </c:pt>
                <c:pt idx="359">
                  <c:v>94.436738519212653</c:v>
                </c:pt>
                <c:pt idx="360">
                  <c:v>94.436738519212653</c:v>
                </c:pt>
                <c:pt idx="361">
                  <c:v>94.436738519212653</c:v>
                </c:pt>
                <c:pt idx="362">
                  <c:v>94.436738519212653</c:v>
                </c:pt>
                <c:pt idx="363">
                  <c:v>94.436738519212653</c:v>
                </c:pt>
                <c:pt idx="364">
                  <c:v>94.436738519212653</c:v>
                </c:pt>
                <c:pt idx="365">
                  <c:v>94.436738519212653</c:v>
                </c:pt>
                <c:pt idx="366">
                  <c:v>94.436738519212653</c:v>
                </c:pt>
                <c:pt idx="367">
                  <c:v>94.436738519212653</c:v>
                </c:pt>
                <c:pt idx="368">
                  <c:v>94.436738519212653</c:v>
                </c:pt>
                <c:pt idx="369">
                  <c:v>94.436738519212653</c:v>
                </c:pt>
                <c:pt idx="370">
                  <c:v>94.436738519212653</c:v>
                </c:pt>
                <c:pt idx="371">
                  <c:v>94.436738519212653</c:v>
                </c:pt>
                <c:pt idx="372">
                  <c:v>94.436738519212653</c:v>
                </c:pt>
                <c:pt idx="373">
                  <c:v>94.436738519212653</c:v>
                </c:pt>
                <c:pt idx="374">
                  <c:v>94.436738519212653</c:v>
                </c:pt>
                <c:pt idx="375">
                  <c:v>94.436738519212653</c:v>
                </c:pt>
                <c:pt idx="376">
                  <c:v>94.436738519212653</c:v>
                </c:pt>
                <c:pt idx="377">
                  <c:v>94.436738519212653</c:v>
                </c:pt>
                <c:pt idx="378">
                  <c:v>94.436738519212653</c:v>
                </c:pt>
                <c:pt idx="379">
                  <c:v>94.436738519212653</c:v>
                </c:pt>
                <c:pt idx="380">
                  <c:v>94.436738519212653</c:v>
                </c:pt>
                <c:pt idx="381">
                  <c:v>94.436738519212653</c:v>
                </c:pt>
                <c:pt idx="382">
                  <c:v>94.436738519212653</c:v>
                </c:pt>
                <c:pt idx="383">
                  <c:v>94.436738519212653</c:v>
                </c:pt>
                <c:pt idx="384">
                  <c:v>94.436738519212653</c:v>
                </c:pt>
                <c:pt idx="385">
                  <c:v>94.436738519212653</c:v>
                </c:pt>
                <c:pt idx="386">
                  <c:v>94.436738519212653</c:v>
                </c:pt>
                <c:pt idx="387">
                  <c:v>94.436738519212653</c:v>
                </c:pt>
                <c:pt idx="388">
                  <c:v>94.436738519212653</c:v>
                </c:pt>
                <c:pt idx="389">
                  <c:v>94.436738519212653</c:v>
                </c:pt>
                <c:pt idx="390">
                  <c:v>94.436738519212653</c:v>
                </c:pt>
                <c:pt idx="391">
                  <c:v>94.436738519212653</c:v>
                </c:pt>
                <c:pt idx="392">
                  <c:v>94.436738519212653</c:v>
                </c:pt>
                <c:pt idx="393">
                  <c:v>94.436738519212653</c:v>
                </c:pt>
                <c:pt idx="394">
                  <c:v>94.436738519212653</c:v>
                </c:pt>
                <c:pt idx="395">
                  <c:v>94.436738519212653</c:v>
                </c:pt>
                <c:pt idx="396">
                  <c:v>94.436738519212653</c:v>
                </c:pt>
                <c:pt idx="397">
                  <c:v>94.436738519212653</c:v>
                </c:pt>
                <c:pt idx="398">
                  <c:v>94.436738519212653</c:v>
                </c:pt>
                <c:pt idx="399">
                  <c:v>94.436738519212653</c:v>
                </c:pt>
                <c:pt idx="400">
                  <c:v>94.436738519212653</c:v>
                </c:pt>
                <c:pt idx="401">
                  <c:v>94.436738519212653</c:v>
                </c:pt>
                <c:pt idx="402">
                  <c:v>94.436738519212653</c:v>
                </c:pt>
                <c:pt idx="403">
                  <c:v>94.436738519212653</c:v>
                </c:pt>
                <c:pt idx="404">
                  <c:v>94.436738519212653</c:v>
                </c:pt>
                <c:pt idx="405">
                  <c:v>94.436738519212653</c:v>
                </c:pt>
                <c:pt idx="406">
                  <c:v>94.436738519212653</c:v>
                </c:pt>
                <c:pt idx="407">
                  <c:v>94.436738519212653</c:v>
                </c:pt>
                <c:pt idx="408">
                  <c:v>94.436738519212653</c:v>
                </c:pt>
                <c:pt idx="409">
                  <c:v>94.436738519212653</c:v>
                </c:pt>
                <c:pt idx="410">
                  <c:v>94.436738519212653</c:v>
                </c:pt>
                <c:pt idx="411">
                  <c:v>94.436738519212653</c:v>
                </c:pt>
                <c:pt idx="412">
                  <c:v>94.436738519212653</c:v>
                </c:pt>
                <c:pt idx="413">
                  <c:v>94.436738519212653</c:v>
                </c:pt>
                <c:pt idx="414">
                  <c:v>94.436738519212653</c:v>
                </c:pt>
                <c:pt idx="415">
                  <c:v>94.436738519212653</c:v>
                </c:pt>
                <c:pt idx="416">
                  <c:v>94.436738519212653</c:v>
                </c:pt>
                <c:pt idx="417">
                  <c:v>94.436738519212653</c:v>
                </c:pt>
                <c:pt idx="418">
                  <c:v>94.436738519212653</c:v>
                </c:pt>
                <c:pt idx="419">
                  <c:v>94.436738519212653</c:v>
                </c:pt>
                <c:pt idx="420">
                  <c:v>94.436738519212653</c:v>
                </c:pt>
                <c:pt idx="421">
                  <c:v>94.436738519212653</c:v>
                </c:pt>
                <c:pt idx="422">
                  <c:v>94.436738519212653</c:v>
                </c:pt>
                <c:pt idx="423">
                  <c:v>94.436738519212653</c:v>
                </c:pt>
                <c:pt idx="424">
                  <c:v>94.436738519212653</c:v>
                </c:pt>
                <c:pt idx="425">
                  <c:v>94.436738519212653</c:v>
                </c:pt>
                <c:pt idx="426">
                  <c:v>94.436738519212653</c:v>
                </c:pt>
                <c:pt idx="427">
                  <c:v>94.436738519212653</c:v>
                </c:pt>
                <c:pt idx="428">
                  <c:v>94.436738519212653</c:v>
                </c:pt>
                <c:pt idx="429">
                  <c:v>94.436738519212653</c:v>
                </c:pt>
                <c:pt idx="430">
                  <c:v>94.436738519212653</c:v>
                </c:pt>
                <c:pt idx="431">
                  <c:v>94.436738519212653</c:v>
                </c:pt>
                <c:pt idx="432">
                  <c:v>94.436738519212653</c:v>
                </c:pt>
                <c:pt idx="433">
                  <c:v>94.436738519212653</c:v>
                </c:pt>
                <c:pt idx="434">
                  <c:v>94.436738519212653</c:v>
                </c:pt>
                <c:pt idx="435">
                  <c:v>94.436738519212653</c:v>
                </c:pt>
                <c:pt idx="436">
                  <c:v>94.436738519212653</c:v>
                </c:pt>
                <c:pt idx="437">
                  <c:v>94.436738519212653</c:v>
                </c:pt>
                <c:pt idx="438">
                  <c:v>94.436738519212653</c:v>
                </c:pt>
                <c:pt idx="439">
                  <c:v>94.436738519212653</c:v>
                </c:pt>
                <c:pt idx="440">
                  <c:v>94.436738519212653</c:v>
                </c:pt>
                <c:pt idx="441">
                  <c:v>94.436738519212653</c:v>
                </c:pt>
                <c:pt idx="442">
                  <c:v>94.436738519212653</c:v>
                </c:pt>
                <c:pt idx="443">
                  <c:v>94.436738519212653</c:v>
                </c:pt>
                <c:pt idx="444">
                  <c:v>94.436738519212653</c:v>
                </c:pt>
                <c:pt idx="445">
                  <c:v>94.436738519212653</c:v>
                </c:pt>
                <c:pt idx="446">
                  <c:v>94.436738519212653</c:v>
                </c:pt>
                <c:pt idx="447">
                  <c:v>94.436738519212653</c:v>
                </c:pt>
                <c:pt idx="448">
                  <c:v>94.436738519212653</c:v>
                </c:pt>
                <c:pt idx="449">
                  <c:v>94.436738519212653</c:v>
                </c:pt>
                <c:pt idx="450">
                  <c:v>94.436738519212653</c:v>
                </c:pt>
                <c:pt idx="451">
                  <c:v>94.436738519212653</c:v>
                </c:pt>
                <c:pt idx="452">
                  <c:v>94.436738519212653</c:v>
                </c:pt>
                <c:pt idx="453">
                  <c:v>94.436738519212653</c:v>
                </c:pt>
                <c:pt idx="454">
                  <c:v>94.436738519212653</c:v>
                </c:pt>
                <c:pt idx="455">
                  <c:v>94.436738519212653</c:v>
                </c:pt>
                <c:pt idx="456">
                  <c:v>94.436738519212653</c:v>
                </c:pt>
                <c:pt idx="457">
                  <c:v>94.436738519212653</c:v>
                </c:pt>
                <c:pt idx="458">
                  <c:v>94.436738519212653</c:v>
                </c:pt>
                <c:pt idx="459">
                  <c:v>94.436738519212653</c:v>
                </c:pt>
                <c:pt idx="460">
                  <c:v>94.436738519212653</c:v>
                </c:pt>
                <c:pt idx="461">
                  <c:v>94.436738519212653</c:v>
                </c:pt>
                <c:pt idx="462">
                  <c:v>94.436738519212653</c:v>
                </c:pt>
                <c:pt idx="463">
                  <c:v>94.436738519212653</c:v>
                </c:pt>
                <c:pt idx="464">
                  <c:v>94.436738519212653</c:v>
                </c:pt>
                <c:pt idx="465">
                  <c:v>94.436738519212653</c:v>
                </c:pt>
                <c:pt idx="466">
                  <c:v>94.436738519212653</c:v>
                </c:pt>
                <c:pt idx="467">
                  <c:v>94.436738519212653</c:v>
                </c:pt>
                <c:pt idx="468">
                  <c:v>94.436738519212653</c:v>
                </c:pt>
                <c:pt idx="469">
                  <c:v>94.436738519212653</c:v>
                </c:pt>
                <c:pt idx="470">
                  <c:v>94.436738519212653</c:v>
                </c:pt>
                <c:pt idx="471">
                  <c:v>94.436738519212653</c:v>
                </c:pt>
                <c:pt idx="472">
                  <c:v>94.436738519212653</c:v>
                </c:pt>
                <c:pt idx="473">
                  <c:v>94.436738519212653</c:v>
                </c:pt>
                <c:pt idx="474">
                  <c:v>94.436738519212653</c:v>
                </c:pt>
                <c:pt idx="475">
                  <c:v>94.436738519212653</c:v>
                </c:pt>
                <c:pt idx="476">
                  <c:v>94.436738519212653</c:v>
                </c:pt>
                <c:pt idx="477">
                  <c:v>94.436738519212653</c:v>
                </c:pt>
                <c:pt idx="478">
                  <c:v>94.436738519212653</c:v>
                </c:pt>
                <c:pt idx="479">
                  <c:v>94.436738519212653</c:v>
                </c:pt>
                <c:pt idx="480">
                  <c:v>94.436738519212653</c:v>
                </c:pt>
                <c:pt idx="481">
                  <c:v>94.436738519212653</c:v>
                </c:pt>
                <c:pt idx="482">
                  <c:v>94.436738519212653</c:v>
                </c:pt>
                <c:pt idx="483">
                  <c:v>94.436738519212653</c:v>
                </c:pt>
                <c:pt idx="484">
                  <c:v>94.436738519212653</c:v>
                </c:pt>
                <c:pt idx="485">
                  <c:v>94.436738519212653</c:v>
                </c:pt>
                <c:pt idx="486">
                  <c:v>94.436738519212653</c:v>
                </c:pt>
                <c:pt idx="487">
                  <c:v>94.436738519212653</c:v>
                </c:pt>
                <c:pt idx="488">
                  <c:v>94.436738519212653</c:v>
                </c:pt>
                <c:pt idx="489">
                  <c:v>94.436738519212653</c:v>
                </c:pt>
                <c:pt idx="490">
                  <c:v>94.436738519212653</c:v>
                </c:pt>
                <c:pt idx="491">
                  <c:v>94.436738519212653</c:v>
                </c:pt>
                <c:pt idx="492">
                  <c:v>94.436738519212653</c:v>
                </c:pt>
                <c:pt idx="493">
                  <c:v>94.436738519212653</c:v>
                </c:pt>
                <c:pt idx="494">
                  <c:v>94.436738519212653</c:v>
                </c:pt>
                <c:pt idx="495">
                  <c:v>94.436738519212653</c:v>
                </c:pt>
                <c:pt idx="496">
                  <c:v>94.436738519212653</c:v>
                </c:pt>
                <c:pt idx="497">
                  <c:v>94.436738519212653</c:v>
                </c:pt>
                <c:pt idx="498">
                  <c:v>94.436738519212653</c:v>
                </c:pt>
                <c:pt idx="499">
                  <c:v>94.436738519212653</c:v>
                </c:pt>
                <c:pt idx="500">
                  <c:v>94.436738519212653</c:v>
                </c:pt>
                <c:pt idx="501">
                  <c:v>92.581068416119876</c:v>
                </c:pt>
                <c:pt idx="502">
                  <c:v>92.775070290534103</c:v>
                </c:pt>
                <c:pt idx="503">
                  <c:v>92.87628865979373</c:v>
                </c:pt>
                <c:pt idx="504">
                  <c:v>93.129334582942747</c:v>
                </c:pt>
                <c:pt idx="505">
                  <c:v>93.129334582942747</c:v>
                </c:pt>
                <c:pt idx="506">
                  <c:v>93.129334582942747</c:v>
                </c:pt>
                <c:pt idx="507">
                  <c:v>93.129334582942747</c:v>
                </c:pt>
                <c:pt idx="508">
                  <c:v>93.163074039362613</c:v>
                </c:pt>
                <c:pt idx="509">
                  <c:v>93.163074039362613</c:v>
                </c:pt>
                <c:pt idx="510">
                  <c:v>93.281162136832165</c:v>
                </c:pt>
                <c:pt idx="511">
                  <c:v>93.357075913776882</c:v>
                </c:pt>
                <c:pt idx="512">
                  <c:v>93.390815370196748</c:v>
                </c:pt>
                <c:pt idx="513">
                  <c:v>93.416119962511644</c:v>
                </c:pt>
                <c:pt idx="514">
                  <c:v>93.449859418931538</c:v>
                </c:pt>
                <c:pt idx="515">
                  <c:v>93.449859418931538</c:v>
                </c:pt>
                <c:pt idx="516">
                  <c:v>93.449859418931538</c:v>
                </c:pt>
                <c:pt idx="517">
                  <c:v>93.449859418931538</c:v>
                </c:pt>
                <c:pt idx="518">
                  <c:v>93.449859418931538</c:v>
                </c:pt>
                <c:pt idx="519">
                  <c:v>93.449859418931538</c:v>
                </c:pt>
                <c:pt idx="520">
                  <c:v>93.449859418931538</c:v>
                </c:pt>
                <c:pt idx="521">
                  <c:v>93.449859418931538</c:v>
                </c:pt>
                <c:pt idx="522">
                  <c:v>93.542642924086181</c:v>
                </c:pt>
                <c:pt idx="523">
                  <c:v>93.618556701030869</c:v>
                </c:pt>
                <c:pt idx="524">
                  <c:v>93.618556701030869</c:v>
                </c:pt>
                <c:pt idx="525">
                  <c:v>93.618556701030869</c:v>
                </c:pt>
                <c:pt idx="526">
                  <c:v>93.618556701030869</c:v>
                </c:pt>
                <c:pt idx="527">
                  <c:v>93.820993439550122</c:v>
                </c:pt>
                <c:pt idx="528">
                  <c:v>93.820993439550122</c:v>
                </c:pt>
                <c:pt idx="529">
                  <c:v>93.91377694470475</c:v>
                </c:pt>
                <c:pt idx="530">
                  <c:v>93.922211808809706</c:v>
                </c:pt>
                <c:pt idx="531">
                  <c:v>94.01499531396432</c:v>
                </c:pt>
                <c:pt idx="532">
                  <c:v>94.090909090909037</c:v>
                </c:pt>
                <c:pt idx="533">
                  <c:v>94.090909090909037</c:v>
                </c:pt>
                <c:pt idx="534">
                  <c:v>94.158388003748783</c:v>
                </c:pt>
                <c:pt idx="535">
                  <c:v>94.183692596063665</c:v>
                </c:pt>
                <c:pt idx="536">
                  <c:v>94.183692596063665</c:v>
                </c:pt>
                <c:pt idx="537">
                  <c:v>94.208997188378561</c:v>
                </c:pt>
                <c:pt idx="538">
                  <c:v>94.335520149953069</c:v>
                </c:pt>
                <c:pt idx="539">
                  <c:v>94.428303655107712</c:v>
                </c:pt>
                <c:pt idx="540">
                  <c:v>94.470477975632548</c:v>
                </c:pt>
                <c:pt idx="541">
                  <c:v>94.605435801312026</c:v>
                </c:pt>
                <c:pt idx="542">
                  <c:v>94.605435801312026</c:v>
                </c:pt>
                <c:pt idx="543">
                  <c:v>94.605435801312026</c:v>
                </c:pt>
                <c:pt idx="544">
                  <c:v>94.605435801312026</c:v>
                </c:pt>
                <c:pt idx="545">
                  <c:v>94.605435801312026</c:v>
                </c:pt>
                <c:pt idx="546">
                  <c:v>94.605435801312026</c:v>
                </c:pt>
                <c:pt idx="547">
                  <c:v>94.605435801312026</c:v>
                </c:pt>
                <c:pt idx="548">
                  <c:v>94.605435801312026</c:v>
                </c:pt>
                <c:pt idx="549">
                  <c:v>94.605435801312026</c:v>
                </c:pt>
                <c:pt idx="550">
                  <c:v>94.605435801312026</c:v>
                </c:pt>
                <c:pt idx="551">
                  <c:v>94.605435801312026</c:v>
                </c:pt>
                <c:pt idx="552">
                  <c:v>94.605435801312026</c:v>
                </c:pt>
                <c:pt idx="553">
                  <c:v>94.605435801312026</c:v>
                </c:pt>
                <c:pt idx="554">
                  <c:v>94.605435801312026</c:v>
                </c:pt>
                <c:pt idx="555">
                  <c:v>94.605435801312026</c:v>
                </c:pt>
                <c:pt idx="556">
                  <c:v>94.605435801312026</c:v>
                </c:pt>
                <c:pt idx="557">
                  <c:v>94.605435801312026</c:v>
                </c:pt>
                <c:pt idx="558">
                  <c:v>94.605435801312026</c:v>
                </c:pt>
                <c:pt idx="559">
                  <c:v>94.605435801312026</c:v>
                </c:pt>
                <c:pt idx="560">
                  <c:v>94.605435801312026</c:v>
                </c:pt>
                <c:pt idx="561">
                  <c:v>94.605435801312026</c:v>
                </c:pt>
                <c:pt idx="562">
                  <c:v>94.605435801312026</c:v>
                </c:pt>
                <c:pt idx="563">
                  <c:v>94.605435801312026</c:v>
                </c:pt>
                <c:pt idx="564">
                  <c:v>94.605435801312026</c:v>
                </c:pt>
                <c:pt idx="565">
                  <c:v>94.605435801312026</c:v>
                </c:pt>
                <c:pt idx="566">
                  <c:v>94.605435801312026</c:v>
                </c:pt>
                <c:pt idx="567">
                  <c:v>94.605435801312026</c:v>
                </c:pt>
                <c:pt idx="568">
                  <c:v>94.605435801312026</c:v>
                </c:pt>
                <c:pt idx="569">
                  <c:v>94.605435801312026</c:v>
                </c:pt>
                <c:pt idx="570">
                  <c:v>94.605435801312026</c:v>
                </c:pt>
                <c:pt idx="571">
                  <c:v>94.605435801312026</c:v>
                </c:pt>
                <c:pt idx="572">
                  <c:v>94.605435801312026</c:v>
                </c:pt>
                <c:pt idx="573">
                  <c:v>94.605435801312026</c:v>
                </c:pt>
                <c:pt idx="574">
                  <c:v>94.605435801312026</c:v>
                </c:pt>
                <c:pt idx="575">
                  <c:v>94.605435801312026</c:v>
                </c:pt>
                <c:pt idx="576">
                  <c:v>94.605435801312026</c:v>
                </c:pt>
                <c:pt idx="577">
                  <c:v>94.605435801312026</c:v>
                </c:pt>
                <c:pt idx="578">
                  <c:v>94.605435801312026</c:v>
                </c:pt>
                <c:pt idx="579">
                  <c:v>94.605435801312026</c:v>
                </c:pt>
                <c:pt idx="580">
                  <c:v>94.605435801312026</c:v>
                </c:pt>
                <c:pt idx="581">
                  <c:v>94.605435801312026</c:v>
                </c:pt>
                <c:pt idx="582">
                  <c:v>94.605435801312026</c:v>
                </c:pt>
                <c:pt idx="583">
                  <c:v>94.605435801312026</c:v>
                </c:pt>
                <c:pt idx="584">
                  <c:v>94.605435801312026</c:v>
                </c:pt>
                <c:pt idx="585">
                  <c:v>94.605435801312026</c:v>
                </c:pt>
                <c:pt idx="586">
                  <c:v>94.605435801312026</c:v>
                </c:pt>
                <c:pt idx="587">
                  <c:v>94.605435801312026</c:v>
                </c:pt>
                <c:pt idx="588">
                  <c:v>94.605435801312026</c:v>
                </c:pt>
                <c:pt idx="589">
                  <c:v>94.67291471415173</c:v>
                </c:pt>
                <c:pt idx="590">
                  <c:v>94.791002811621269</c:v>
                </c:pt>
                <c:pt idx="591">
                  <c:v>95.001874414245435</c:v>
                </c:pt>
                <c:pt idx="592">
                  <c:v>95.052483598875241</c:v>
                </c:pt>
                <c:pt idx="593">
                  <c:v>95.052483598875241</c:v>
                </c:pt>
                <c:pt idx="594">
                  <c:v>95.052483598875241</c:v>
                </c:pt>
                <c:pt idx="595">
                  <c:v>95.052483598875241</c:v>
                </c:pt>
                <c:pt idx="596">
                  <c:v>95.052483598875241</c:v>
                </c:pt>
                <c:pt idx="597">
                  <c:v>95.052483598875241</c:v>
                </c:pt>
                <c:pt idx="598">
                  <c:v>95.052483598875241</c:v>
                </c:pt>
                <c:pt idx="599">
                  <c:v>95.077788191190152</c:v>
                </c:pt>
                <c:pt idx="600">
                  <c:v>95.20431115276466</c:v>
                </c:pt>
                <c:pt idx="601">
                  <c:v>95.491096532333557</c:v>
                </c:pt>
                <c:pt idx="602">
                  <c:v>95.491096532333557</c:v>
                </c:pt>
                <c:pt idx="603">
                  <c:v>95.491096532333557</c:v>
                </c:pt>
                <c:pt idx="604">
                  <c:v>95.491096532333557</c:v>
                </c:pt>
                <c:pt idx="605">
                  <c:v>95.491096532333557</c:v>
                </c:pt>
                <c:pt idx="606">
                  <c:v>95.491096532333557</c:v>
                </c:pt>
                <c:pt idx="607">
                  <c:v>95.491096532333557</c:v>
                </c:pt>
                <c:pt idx="608">
                  <c:v>95.550140581068348</c:v>
                </c:pt>
                <c:pt idx="609">
                  <c:v>95.550140581068348</c:v>
                </c:pt>
                <c:pt idx="610">
                  <c:v>95.550140581068348</c:v>
                </c:pt>
                <c:pt idx="611">
                  <c:v>95.550140581068348</c:v>
                </c:pt>
                <c:pt idx="612">
                  <c:v>95.550140581068348</c:v>
                </c:pt>
                <c:pt idx="613">
                  <c:v>95.550140581068348</c:v>
                </c:pt>
                <c:pt idx="614">
                  <c:v>95.583880037488214</c:v>
                </c:pt>
                <c:pt idx="615">
                  <c:v>95.811621368322335</c:v>
                </c:pt>
                <c:pt idx="616">
                  <c:v>95.820056232427319</c:v>
                </c:pt>
                <c:pt idx="617">
                  <c:v>95.820056232427319</c:v>
                </c:pt>
                <c:pt idx="618">
                  <c:v>95.820056232427319</c:v>
                </c:pt>
                <c:pt idx="619">
                  <c:v>95.836925960637245</c:v>
                </c:pt>
                <c:pt idx="620">
                  <c:v>95.904404873476992</c:v>
                </c:pt>
                <c:pt idx="621">
                  <c:v>95.904404873476992</c:v>
                </c:pt>
                <c:pt idx="622">
                  <c:v>95.904404873476992</c:v>
                </c:pt>
                <c:pt idx="623">
                  <c:v>95.912839737581919</c:v>
                </c:pt>
                <c:pt idx="624">
                  <c:v>95.912839737581919</c:v>
                </c:pt>
                <c:pt idx="625">
                  <c:v>95.955014058106769</c:v>
                </c:pt>
                <c:pt idx="626">
                  <c:v>95.997188378631591</c:v>
                </c:pt>
                <c:pt idx="627">
                  <c:v>95.997188378631591</c:v>
                </c:pt>
                <c:pt idx="628">
                  <c:v>95.997188378631591</c:v>
                </c:pt>
                <c:pt idx="629">
                  <c:v>95.997188378631591</c:v>
                </c:pt>
                <c:pt idx="630">
                  <c:v>95.997188378631591</c:v>
                </c:pt>
                <c:pt idx="631">
                  <c:v>95.997188378631591</c:v>
                </c:pt>
                <c:pt idx="632">
                  <c:v>95.997188378631591</c:v>
                </c:pt>
                <c:pt idx="633">
                  <c:v>95.997188378631591</c:v>
                </c:pt>
                <c:pt idx="634">
                  <c:v>95.997188378631591</c:v>
                </c:pt>
                <c:pt idx="635">
                  <c:v>95.997188378631591</c:v>
                </c:pt>
                <c:pt idx="636">
                  <c:v>95.997188378631591</c:v>
                </c:pt>
                <c:pt idx="637">
                  <c:v>95.997188378631591</c:v>
                </c:pt>
                <c:pt idx="638">
                  <c:v>96.073102155576294</c:v>
                </c:pt>
                <c:pt idx="639">
                  <c:v>96.132146204311056</c:v>
                </c:pt>
                <c:pt idx="640">
                  <c:v>96.132146204311056</c:v>
                </c:pt>
                <c:pt idx="641">
                  <c:v>96.132146204311056</c:v>
                </c:pt>
                <c:pt idx="642">
                  <c:v>96.208059981255758</c:v>
                </c:pt>
                <c:pt idx="643">
                  <c:v>96.208059981255758</c:v>
                </c:pt>
                <c:pt idx="644">
                  <c:v>96.208059981255758</c:v>
                </c:pt>
                <c:pt idx="645">
                  <c:v>96.208059981255758</c:v>
                </c:pt>
                <c:pt idx="646">
                  <c:v>96.208059981255758</c:v>
                </c:pt>
                <c:pt idx="647">
                  <c:v>96.208059981255758</c:v>
                </c:pt>
                <c:pt idx="648">
                  <c:v>96.208059981255758</c:v>
                </c:pt>
                <c:pt idx="649">
                  <c:v>96.208059981255758</c:v>
                </c:pt>
                <c:pt idx="650">
                  <c:v>96.208059981255758</c:v>
                </c:pt>
                <c:pt idx="651">
                  <c:v>96.208059981255758</c:v>
                </c:pt>
                <c:pt idx="652">
                  <c:v>96.208059981255758</c:v>
                </c:pt>
                <c:pt idx="653">
                  <c:v>96.208059981255758</c:v>
                </c:pt>
                <c:pt idx="654">
                  <c:v>96.208059981255758</c:v>
                </c:pt>
                <c:pt idx="655">
                  <c:v>96.452671040299805</c:v>
                </c:pt>
                <c:pt idx="656">
                  <c:v>96.65510777881903</c:v>
                </c:pt>
                <c:pt idx="657">
                  <c:v>96.65510777881903</c:v>
                </c:pt>
                <c:pt idx="658">
                  <c:v>96.916588566073003</c:v>
                </c:pt>
                <c:pt idx="659">
                  <c:v>96.916588566073003</c:v>
                </c:pt>
                <c:pt idx="660">
                  <c:v>97.363636363636274</c:v>
                </c:pt>
                <c:pt idx="661">
                  <c:v>97.726335520149846</c:v>
                </c:pt>
                <c:pt idx="662">
                  <c:v>97.751640112464756</c:v>
                </c:pt>
                <c:pt idx="663">
                  <c:v>97.751640112464756</c:v>
                </c:pt>
                <c:pt idx="664">
                  <c:v>97.751640112464756</c:v>
                </c:pt>
                <c:pt idx="665">
                  <c:v>97.751640112464756</c:v>
                </c:pt>
                <c:pt idx="666">
                  <c:v>97.751640112464756</c:v>
                </c:pt>
                <c:pt idx="667">
                  <c:v>97.785379568884608</c:v>
                </c:pt>
                <c:pt idx="668">
                  <c:v>98.249297094657805</c:v>
                </c:pt>
                <c:pt idx="669">
                  <c:v>98.367385192127344</c:v>
                </c:pt>
                <c:pt idx="670">
                  <c:v>98.367385192127344</c:v>
                </c:pt>
                <c:pt idx="671">
                  <c:v>98.367385192127344</c:v>
                </c:pt>
                <c:pt idx="672">
                  <c:v>98.367385192127344</c:v>
                </c:pt>
                <c:pt idx="673">
                  <c:v>98.367385192127344</c:v>
                </c:pt>
                <c:pt idx="674">
                  <c:v>98.367385192127344</c:v>
                </c:pt>
                <c:pt idx="675">
                  <c:v>98.367385192127344</c:v>
                </c:pt>
                <c:pt idx="676">
                  <c:v>98.367385192127344</c:v>
                </c:pt>
                <c:pt idx="677">
                  <c:v>98.367385192127344</c:v>
                </c:pt>
                <c:pt idx="678">
                  <c:v>98.367385192127344</c:v>
                </c:pt>
                <c:pt idx="679">
                  <c:v>98.367385192127344</c:v>
                </c:pt>
                <c:pt idx="680">
                  <c:v>98.367385192127344</c:v>
                </c:pt>
                <c:pt idx="681">
                  <c:v>98.367385192127344</c:v>
                </c:pt>
                <c:pt idx="682">
                  <c:v>98.367385192127344</c:v>
                </c:pt>
                <c:pt idx="683">
                  <c:v>98.367385192127344</c:v>
                </c:pt>
                <c:pt idx="684">
                  <c:v>98.367385192127344</c:v>
                </c:pt>
                <c:pt idx="685">
                  <c:v>98.367385192127344</c:v>
                </c:pt>
                <c:pt idx="686">
                  <c:v>98.367385192127344</c:v>
                </c:pt>
                <c:pt idx="687">
                  <c:v>98.367385192127344</c:v>
                </c:pt>
                <c:pt idx="688">
                  <c:v>98.367385192127344</c:v>
                </c:pt>
                <c:pt idx="689">
                  <c:v>98.367385192127344</c:v>
                </c:pt>
                <c:pt idx="690">
                  <c:v>98.367385192127344</c:v>
                </c:pt>
                <c:pt idx="691">
                  <c:v>98.367385192127344</c:v>
                </c:pt>
                <c:pt idx="692">
                  <c:v>98.367385192127344</c:v>
                </c:pt>
                <c:pt idx="693">
                  <c:v>98.367385192127344</c:v>
                </c:pt>
                <c:pt idx="694">
                  <c:v>98.367385192127344</c:v>
                </c:pt>
                <c:pt idx="695">
                  <c:v>98.367385192127344</c:v>
                </c:pt>
                <c:pt idx="696">
                  <c:v>98.367385192127344</c:v>
                </c:pt>
                <c:pt idx="697">
                  <c:v>98.367385192127344</c:v>
                </c:pt>
                <c:pt idx="698">
                  <c:v>98.367385192127344</c:v>
                </c:pt>
                <c:pt idx="699">
                  <c:v>98.367385192127344</c:v>
                </c:pt>
                <c:pt idx="700">
                  <c:v>98.367385192127344</c:v>
                </c:pt>
                <c:pt idx="701">
                  <c:v>98.367385192127344</c:v>
                </c:pt>
                <c:pt idx="702">
                  <c:v>98.367385192127344</c:v>
                </c:pt>
                <c:pt idx="703">
                  <c:v>98.367385192127344</c:v>
                </c:pt>
                <c:pt idx="704">
                  <c:v>98.367385192127344</c:v>
                </c:pt>
                <c:pt idx="705">
                  <c:v>98.367385192127344</c:v>
                </c:pt>
                <c:pt idx="706">
                  <c:v>98.367385192127344</c:v>
                </c:pt>
                <c:pt idx="707">
                  <c:v>98.367385192127344</c:v>
                </c:pt>
                <c:pt idx="708">
                  <c:v>98.367385192127344</c:v>
                </c:pt>
                <c:pt idx="709">
                  <c:v>98.367385192127344</c:v>
                </c:pt>
                <c:pt idx="710">
                  <c:v>98.367385192127344</c:v>
                </c:pt>
                <c:pt idx="711">
                  <c:v>98.367385192127344</c:v>
                </c:pt>
                <c:pt idx="712">
                  <c:v>98.367385192127344</c:v>
                </c:pt>
                <c:pt idx="713">
                  <c:v>98.367385192127344</c:v>
                </c:pt>
                <c:pt idx="714">
                  <c:v>98.367385192127344</c:v>
                </c:pt>
                <c:pt idx="715">
                  <c:v>98.367385192127344</c:v>
                </c:pt>
                <c:pt idx="716">
                  <c:v>98.367385192127344</c:v>
                </c:pt>
                <c:pt idx="717">
                  <c:v>98.367385192127344</c:v>
                </c:pt>
                <c:pt idx="718">
                  <c:v>98.367385192127344</c:v>
                </c:pt>
                <c:pt idx="719">
                  <c:v>98.367385192127344</c:v>
                </c:pt>
                <c:pt idx="720">
                  <c:v>98.367385192127344</c:v>
                </c:pt>
                <c:pt idx="721">
                  <c:v>98.367385192127344</c:v>
                </c:pt>
                <c:pt idx="722">
                  <c:v>98.367385192127344</c:v>
                </c:pt>
                <c:pt idx="723">
                  <c:v>98.367385192127344</c:v>
                </c:pt>
                <c:pt idx="724">
                  <c:v>98.367385192127344</c:v>
                </c:pt>
                <c:pt idx="725">
                  <c:v>98.53608247422666</c:v>
                </c:pt>
                <c:pt idx="726">
                  <c:v>98.704779756326005</c:v>
                </c:pt>
                <c:pt idx="727">
                  <c:v>98.856607310215423</c:v>
                </c:pt>
                <c:pt idx="728">
                  <c:v>98.856607310215423</c:v>
                </c:pt>
                <c:pt idx="729">
                  <c:v>98.856607310215423</c:v>
                </c:pt>
                <c:pt idx="730">
                  <c:v>98.856607310215423</c:v>
                </c:pt>
                <c:pt idx="731">
                  <c:v>98.856607310215423</c:v>
                </c:pt>
                <c:pt idx="732">
                  <c:v>98.856607310215423</c:v>
                </c:pt>
                <c:pt idx="733">
                  <c:v>98.856607310215423</c:v>
                </c:pt>
                <c:pt idx="734">
                  <c:v>98.856607310215423</c:v>
                </c:pt>
                <c:pt idx="735">
                  <c:v>98.856607310215423</c:v>
                </c:pt>
                <c:pt idx="736">
                  <c:v>98.856607310215423</c:v>
                </c:pt>
                <c:pt idx="737">
                  <c:v>98.856607310215423</c:v>
                </c:pt>
                <c:pt idx="738">
                  <c:v>98.856607310215423</c:v>
                </c:pt>
                <c:pt idx="739">
                  <c:v>98.856607310215423</c:v>
                </c:pt>
                <c:pt idx="740">
                  <c:v>98.856607310215423</c:v>
                </c:pt>
                <c:pt idx="741">
                  <c:v>98.856607310215423</c:v>
                </c:pt>
                <c:pt idx="742">
                  <c:v>98.856607310215423</c:v>
                </c:pt>
                <c:pt idx="743">
                  <c:v>98.856607310215423</c:v>
                </c:pt>
                <c:pt idx="744">
                  <c:v>98.856607310215423</c:v>
                </c:pt>
                <c:pt idx="745">
                  <c:v>98.856607310215423</c:v>
                </c:pt>
                <c:pt idx="746">
                  <c:v>98.856607310215423</c:v>
                </c:pt>
                <c:pt idx="747">
                  <c:v>98.856607310215423</c:v>
                </c:pt>
                <c:pt idx="748">
                  <c:v>98.856607310215423</c:v>
                </c:pt>
                <c:pt idx="749">
                  <c:v>98.856607310215423</c:v>
                </c:pt>
                <c:pt idx="750">
                  <c:v>98.611996251171348</c:v>
                </c:pt>
                <c:pt idx="751">
                  <c:v>98.620431115276318</c:v>
                </c:pt>
                <c:pt idx="752">
                  <c:v>98.671040299906139</c:v>
                </c:pt>
                <c:pt idx="753">
                  <c:v>99.033739456419724</c:v>
                </c:pt>
                <c:pt idx="754">
                  <c:v>99.303655107778681</c:v>
                </c:pt>
                <c:pt idx="755">
                  <c:v>99.303655107778681</c:v>
                </c:pt>
                <c:pt idx="756">
                  <c:v>99.430178069353175</c:v>
                </c:pt>
                <c:pt idx="757">
                  <c:v>99.6326148078724</c:v>
                </c:pt>
                <c:pt idx="758">
                  <c:v>99.6326148078724</c:v>
                </c:pt>
                <c:pt idx="759">
                  <c:v>99.936269915651238</c:v>
                </c:pt>
                <c:pt idx="760">
                  <c:v>100.02905342080585</c:v>
                </c:pt>
                <c:pt idx="761">
                  <c:v>100.07122774133069</c:v>
                </c:pt>
                <c:pt idx="762">
                  <c:v>100.23149015932505</c:v>
                </c:pt>
                <c:pt idx="763">
                  <c:v>100.29053420805981</c:v>
                </c:pt>
                <c:pt idx="764">
                  <c:v>100.49297094657902</c:v>
                </c:pt>
                <c:pt idx="765">
                  <c:v>100.84723523898765</c:v>
                </c:pt>
                <c:pt idx="766">
                  <c:v>100.86410496719758</c:v>
                </c:pt>
                <c:pt idx="767">
                  <c:v>100.86410496719758</c:v>
                </c:pt>
                <c:pt idx="768">
                  <c:v>100.90627928772243</c:v>
                </c:pt>
                <c:pt idx="769">
                  <c:v>100.90627928772243</c:v>
                </c:pt>
                <c:pt idx="770">
                  <c:v>100.9906279287721</c:v>
                </c:pt>
                <c:pt idx="771">
                  <c:v>101.11715089034658</c:v>
                </c:pt>
                <c:pt idx="772">
                  <c:v>101.11715089034658</c:v>
                </c:pt>
                <c:pt idx="773">
                  <c:v>101.11715089034658</c:v>
                </c:pt>
                <c:pt idx="774">
                  <c:v>101.11715089034658</c:v>
                </c:pt>
                <c:pt idx="775">
                  <c:v>101.11715089034658</c:v>
                </c:pt>
                <c:pt idx="776">
                  <c:v>101.11715089034658</c:v>
                </c:pt>
                <c:pt idx="777">
                  <c:v>101.11715089034658</c:v>
                </c:pt>
                <c:pt idx="778">
                  <c:v>101.11715089034658</c:v>
                </c:pt>
                <c:pt idx="779">
                  <c:v>101.11715089034658</c:v>
                </c:pt>
                <c:pt idx="780">
                  <c:v>101.11715089034658</c:v>
                </c:pt>
                <c:pt idx="781">
                  <c:v>101.11715089034658</c:v>
                </c:pt>
                <c:pt idx="782">
                  <c:v>101.11715089034658</c:v>
                </c:pt>
                <c:pt idx="783">
                  <c:v>101.11715089034658</c:v>
                </c:pt>
                <c:pt idx="784">
                  <c:v>101.11715089034658</c:v>
                </c:pt>
                <c:pt idx="785">
                  <c:v>101.11715089034658</c:v>
                </c:pt>
                <c:pt idx="786">
                  <c:v>101.11715089034658</c:v>
                </c:pt>
                <c:pt idx="787">
                  <c:v>101.11715089034658</c:v>
                </c:pt>
                <c:pt idx="788">
                  <c:v>101.11715089034658</c:v>
                </c:pt>
                <c:pt idx="789">
                  <c:v>101.11715089034658</c:v>
                </c:pt>
                <c:pt idx="790">
                  <c:v>101.11715089034658</c:v>
                </c:pt>
                <c:pt idx="791">
                  <c:v>101.11715089034658</c:v>
                </c:pt>
                <c:pt idx="792">
                  <c:v>101.11715089034658</c:v>
                </c:pt>
                <c:pt idx="793">
                  <c:v>101.11715089034658</c:v>
                </c:pt>
                <c:pt idx="794">
                  <c:v>101.11715089034658</c:v>
                </c:pt>
                <c:pt idx="795">
                  <c:v>101.11715089034658</c:v>
                </c:pt>
                <c:pt idx="796">
                  <c:v>101.11715089034658</c:v>
                </c:pt>
                <c:pt idx="797">
                  <c:v>101.11715089034658</c:v>
                </c:pt>
                <c:pt idx="798">
                  <c:v>101.11715089034658</c:v>
                </c:pt>
                <c:pt idx="799">
                  <c:v>101.11715089034658</c:v>
                </c:pt>
                <c:pt idx="800">
                  <c:v>101.11715089034658</c:v>
                </c:pt>
                <c:pt idx="801">
                  <c:v>101.11715089034658</c:v>
                </c:pt>
                <c:pt idx="802">
                  <c:v>101.11715089034658</c:v>
                </c:pt>
                <c:pt idx="803">
                  <c:v>101.49671977507008</c:v>
                </c:pt>
                <c:pt idx="804">
                  <c:v>101.49671977507008</c:v>
                </c:pt>
                <c:pt idx="805">
                  <c:v>101.65698219306445</c:v>
                </c:pt>
                <c:pt idx="806">
                  <c:v>101.65698219306445</c:v>
                </c:pt>
                <c:pt idx="807">
                  <c:v>101.82567947516377</c:v>
                </c:pt>
                <c:pt idx="808">
                  <c:v>101.82567947516377</c:v>
                </c:pt>
                <c:pt idx="809">
                  <c:v>101.82567947516377</c:v>
                </c:pt>
                <c:pt idx="810">
                  <c:v>101.82567947516377</c:v>
                </c:pt>
                <c:pt idx="811">
                  <c:v>101.82567947516377</c:v>
                </c:pt>
                <c:pt idx="812">
                  <c:v>101.82567947516377</c:v>
                </c:pt>
                <c:pt idx="813">
                  <c:v>101.91846298031841</c:v>
                </c:pt>
                <c:pt idx="814">
                  <c:v>101.91846298031841</c:v>
                </c:pt>
                <c:pt idx="815">
                  <c:v>102.07872539831277</c:v>
                </c:pt>
                <c:pt idx="816">
                  <c:v>102.07872539831277</c:v>
                </c:pt>
                <c:pt idx="817">
                  <c:v>102.07872539831277</c:v>
                </c:pt>
                <c:pt idx="818">
                  <c:v>102.07872539831277</c:v>
                </c:pt>
                <c:pt idx="819">
                  <c:v>102.07872539831277</c:v>
                </c:pt>
                <c:pt idx="820">
                  <c:v>102.07872539831277</c:v>
                </c:pt>
                <c:pt idx="821">
                  <c:v>102.07872539831277</c:v>
                </c:pt>
                <c:pt idx="822">
                  <c:v>102.07872539831277</c:v>
                </c:pt>
                <c:pt idx="823">
                  <c:v>102.07872539831277</c:v>
                </c:pt>
                <c:pt idx="824">
                  <c:v>102.07872539831277</c:v>
                </c:pt>
                <c:pt idx="825">
                  <c:v>102.07872539831277</c:v>
                </c:pt>
                <c:pt idx="826">
                  <c:v>102.07872539831277</c:v>
                </c:pt>
                <c:pt idx="827">
                  <c:v>102.07872539831277</c:v>
                </c:pt>
                <c:pt idx="828">
                  <c:v>102.07872539831277</c:v>
                </c:pt>
                <c:pt idx="829">
                  <c:v>102.07872539831277</c:v>
                </c:pt>
                <c:pt idx="830">
                  <c:v>102.07872539831277</c:v>
                </c:pt>
                <c:pt idx="831">
                  <c:v>102.07872539831277</c:v>
                </c:pt>
                <c:pt idx="832">
                  <c:v>102.07872539831277</c:v>
                </c:pt>
                <c:pt idx="833">
                  <c:v>102.07872539831277</c:v>
                </c:pt>
                <c:pt idx="834">
                  <c:v>102.07872539831277</c:v>
                </c:pt>
                <c:pt idx="835">
                  <c:v>102.07872539831277</c:v>
                </c:pt>
                <c:pt idx="836">
                  <c:v>102.07872539831277</c:v>
                </c:pt>
                <c:pt idx="837">
                  <c:v>102.07872539831277</c:v>
                </c:pt>
                <c:pt idx="838">
                  <c:v>102.07872539831277</c:v>
                </c:pt>
                <c:pt idx="839">
                  <c:v>102.07872539831277</c:v>
                </c:pt>
                <c:pt idx="840">
                  <c:v>102.07872539831277</c:v>
                </c:pt>
                <c:pt idx="841">
                  <c:v>102.07872539831277</c:v>
                </c:pt>
                <c:pt idx="842">
                  <c:v>102.07872539831277</c:v>
                </c:pt>
                <c:pt idx="843">
                  <c:v>102.07872539831277</c:v>
                </c:pt>
                <c:pt idx="844">
                  <c:v>102.07872539831277</c:v>
                </c:pt>
                <c:pt idx="845">
                  <c:v>102.07872539831277</c:v>
                </c:pt>
                <c:pt idx="846">
                  <c:v>102.07872539831277</c:v>
                </c:pt>
                <c:pt idx="847">
                  <c:v>102.07872539831277</c:v>
                </c:pt>
                <c:pt idx="848">
                  <c:v>102.07872539831277</c:v>
                </c:pt>
                <c:pt idx="849">
                  <c:v>102.07872539831277</c:v>
                </c:pt>
                <c:pt idx="850">
                  <c:v>102.07872539831277</c:v>
                </c:pt>
                <c:pt idx="851">
                  <c:v>102.07872539831277</c:v>
                </c:pt>
                <c:pt idx="852">
                  <c:v>102.07872539831277</c:v>
                </c:pt>
                <c:pt idx="853">
                  <c:v>102.07872539831277</c:v>
                </c:pt>
                <c:pt idx="854">
                  <c:v>102.07872539831277</c:v>
                </c:pt>
                <c:pt idx="855">
                  <c:v>102.07872539831277</c:v>
                </c:pt>
                <c:pt idx="856">
                  <c:v>102.07872539831277</c:v>
                </c:pt>
                <c:pt idx="857">
                  <c:v>102.07872539831277</c:v>
                </c:pt>
                <c:pt idx="858">
                  <c:v>102.07872539831277</c:v>
                </c:pt>
                <c:pt idx="859">
                  <c:v>102.07872539831277</c:v>
                </c:pt>
                <c:pt idx="860">
                  <c:v>102.07872539831277</c:v>
                </c:pt>
                <c:pt idx="861">
                  <c:v>102.07872539831277</c:v>
                </c:pt>
                <c:pt idx="862">
                  <c:v>102.07872539831277</c:v>
                </c:pt>
                <c:pt idx="863">
                  <c:v>102.07872539831277</c:v>
                </c:pt>
                <c:pt idx="864">
                  <c:v>102.07872539831277</c:v>
                </c:pt>
                <c:pt idx="865">
                  <c:v>102.07872539831277</c:v>
                </c:pt>
                <c:pt idx="866">
                  <c:v>102.07872539831277</c:v>
                </c:pt>
                <c:pt idx="867">
                  <c:v>102.07872539831277</c:v>
                </c:pt>
                <c:pt idx="868">
                  <c:v>102.07872539831277</c:v>
                </c:pt>
                <c:pt idx="869">
                  <c:v>102.07872539831277</c:v>
                </c:pt>
                <c:pt idx="870">
                  <c:v>102.07872539831277</c:v>
                </c:pt>
                <c:pt idx="871">
                  <c:v>102.07872539831277</c:v>
                </c:pt>
                <c:pt idx="872">
                  <c:v>102.07872539831277</c:v>
                </c:pt>
                <c:pt idx="873">
                  <c:v>102.07872539831277</c:v>
                </c:pt>
                <c:pt idx="874">
                  <c:v>102.07872539831277</c:v>
                </c:pt>
                <c:pt idx="875">
                  <c:v>102.07872539831277</c:v>
                </c:pt>
                <c:pt idx="876">
                  <c:v>102.07872539831277</c:v>
                </c:pt>
                <c:pt idx="877">
                  <c:v>102.07872539831277</c:v>
                </c:pt>
                <c:pt idx="878">
                  <c:v>102.07872539831277</c:v>
                </c:pt>
                <c:pt idx="879">
                  <c:v>102.07872539831277</c:v>
                </c:pt>
                <c:pt idx="880">
                  <c:v>102.07872539831277</c:v>
                </c:pt>
                <c:pt idx="881">
                  <c:v>102.07872539831277</c:v>
                </c:pt>
                <c:pt idx="882">
                  <c:v>102.07872539831277</c:v>
                </c:pt>
                <c:pt idx="883">
                  <c:v>102.07872539831277</c:v>
                </c:pt>
                <c:pt idx="884">
                  <c:v>102.07872539831277</c:v>
                </c:pt>
                <c:pt idx="885">
                  <c:v>102.07872539831277</c:v>
                </c:pt>
                <c:pt idx="886">
                  <c:v>102.07872539831277</c:v>
                </c:pt>
                <c:pt idx="887">
                  <c:v>102.07872539831277</c:v>
                </c:pt>
                <c:pt idx="888">
                  <c:v>102.07872539831277</c:v>
                </c:pt>
                <c:pt idx="889">
                  <c:v>102.07872539831277</c:v>
                </c:pt>
                <c:pt idx="890">
                  <c:v>102.07872539831277</c:v>
                </c:pt>
                <c:pt idx="891">
                  <c:v>102.07872539831277</c:v>
                </c:pt>
                <c:pt idx="892">
                  <c:v>102.07872539831277</c:v>
                </c:pt>
                <c:pt idx="893">
                  <c:v>102.07872539831277</c:v>
                </c:pt>
                <c:pt idx="894">
                  <c:v>102.07872539831277</c:v>
                </c:pt>
                <c:pt idx="895">
                  <c:v>102.07872539831277</c:v>
                </c:pt>
                <c:pt idx="896">
                  <c:v>102.07872539831277</c:v>
                </c:pt>
                <c:pt idx="897">
                  <c:v>102.07872539831277</c:v>
                </c:pt>
                <c:pt idx="898">
                  <c:v>102.07872539831277</c:v>
                </c:pt>
              </c:numCache>
            </c:numRef>
          </c:val>
          <c:smooth val="0"/>
          <c:extLst>
            <c:ext xmlns:c16="http://schemas.microsoft.com/office/drawing/2014/chart" uri="{C3380CC4-5D6E-409C-BE32-E72D297353CC}">
              <c16:uniqueId val="{00000001-48F6-B44C-A587-D62FF9125F7E}"/>
            </c:ext>
          </c:extLst>
        </c:ser>
        <c:dLbls>
          <c:showLegendKey val="0"/>
          <c:showVal val="0"/>
          <c:showCatName val="0"/>
          <c:showSerName val="0"/>
          <c:showPercent val="0"/>
          <c:showBubbleSize val="0"/>
        </c:dLbls>
        <c:smooth val="0"/>
        <c:axId val="1009195992"/>
        <c:axId val="1"/>
      </c:lineChart>
      <c:dateAx>
        <c:axId val="1009195992"/>
        <c:scaling>
          <c:orientation val="minMax"/>
        </c:scaling>
        <c:delete val="1"/>
        <c:axPos val="b"/>
        <c:majorGridlines>
          <c:spPr>
            <a:ln>
              <a:prstDash val="sysDot"/>
            </a:ln>
          </c:spPr>
        </c:majorGridlines>
        <c:numFmt formatCode="[$-409]mmm\-yy;@" sourceLinked="0"/>
        <c:majorTickMark val="out"/>
        <c:minorTickMark val="none"/>
        <c:tickLblPos val="nextTo"/>
        <c:crossAx val="1"/>
        <c:crosses val="autoZero"/>
        <c:auto val="0"/>
        <c:lblOffset val="100"/>
        <c:baseTimeUnit val="days"/>
        <c:majorUnit val="1"/>
        <c:majorTimeUnit val="years"/>
        <c:minorUnit val="8"/>
        <c:minorTimeUnit val="days"/>
      </c:dateAx>
      <c:valAx>
        <c:axId val="1"/>
        <c:scaling>
          <c:orientation val="minMax"/>
          <c:min val="85"/>
        </c:scaling>
        <c:delete val="0"/>
        <c:axPos val="l"/>
        <c:majorGridlines>
          <c:spPr>
            <a:ln>
              <a:noFill/>
              <a:prstDash val="dash"/>
            </a:ln>
          </c:spPr>
        </c:majorGridlines>
        <c:numFmt formatCode="#,##0" sourceLinked="0"/>
        <c:majorTickMark val="out"/>
        <c:minorTickMark val="none"/>
        <c:tickLblPos val="nextTo"/>
        <c:spPr>
          <a:ln w="12700">
            <a:solidFill>
              <a:schemeClr val="tx1"/>
            </a:solidFill>
          </a:ln>
        </c:spPr>
        <c:txPr>
          <a:bodyPr rot="0" vert="horz"/>
          <a:lstStyle/>
          <a:p>
            <a:pPr>
              <a:defRPr sz="800" b="1" i="0" u="none" strike="noStrike" baseline="0">
                <a:solidFill>
                  <a:schemeClr val="tx1"/>
                </a:solidFill>
                <a:latin typeface="+mj-lt"/>
                <a:ea typeface="Calibri"/>
                <a:cs typeface="Calibri"/>
              </a:defRPr>
            </a:pPr>
            <a:endParaRPr lang="en-US"/>
          </a:p>
        </c:txPr>
        <c:crossAx val="1009195992"/>
        <c:crosses val="autoZero"/>
        <c:crossBetween val="between"/>
      </c:valAx>
    </c:plotArea>
    <c:legend>
      <c:legendPos val="r"/>
      <c:layout>
        <c:manualLayout>
          <c:xMode val="edge"/>
          <c:yMode val="edge"/>
          <c:x val="0.36265631374451124"/>
          <c:y val="0.60823788652016875"/>
          <c:w val="0.30597406494348606"/>
          <c:h val="0.10722710603508595"/>
        </c:manualLayout>
      </c:layout>
      <c:overlay val="0"/>
      <c:txPr>
        <a:bodyPr/>
        <a:lstStyle/>
        <a:p>
          <a:pPr>
            <a:defRPr sz="800" b="1" i="0" u="none" strike="noStrike" baseline="0">
              <a:solidFill>
                <a:srgbClr val="000000"/>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98907005047017E-2"/>
          <c:y val="9.2032411223561567E-2"/>
          <c:w val="0.89885503222033125"/>
          <c:h val="0.77415976301832978"/>
        </c:manualLayout>
      </c:layout>
      <c:lineChart>
        <c:grouping val="standard"/>
        <c:varyColors val="0"/>
        <c:ser>
          <c:idx val="0"/>
          <c:order val="0"/>
          <c:tx>
            <c:strRef>
              <c:f>scenarios!$C$1</c:f>
              <c:strCache>
                <c:ptCount val="1"/>
                <c:pt idx="0">
                  <c:v>NAV</c:v>
                </c:pt>
              </c:strCache>
            </c:strRef>
          </c:tx>
          <c:spPr>
            <a:ln w="15875">
              <a:solidFill>
                <a:schemeClr val="accent2"/>
              </a:solidFill>
            </a:ln>
          </c:spPr>
          <c:marker>
            <c:symbol val="none"/>
          </c:marker>
          <c:cat>
            <c:numRef>
              <c:f>scenarios!$A$2194:$A$3365</c:f>
              <c:numCache>
                <c:formatCode>m/d/yy</c:formatCode>
                <c:ptCount val="1172"/>
                <c:pt idx="0">
                  <c:v>43098</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43193</c:v>
                </c:pt>
                <c:pt idx="65">
                  <c:v>43194</c:v>
                </c:pt>
                <c:pt idx="66">
                  <c:v>43195</c:v>
                </c:pt>
                <c:pt idx="67">
                  <c:v>43196</c:v>
                </c:pt>
                <c:pt idx="68">
                  <c:v>43199</c:v>
                </c:pt>
                <c:pt idx="69">
                  <c:v>43200</c:v>
                </c:pt>
                <c:pt idx="70">
                  <c:v>43201</c:v>
                </c:pt>
                <c:pt idx="71">
                  <c:v>43202</c:v>
                </c:pt>
                <c:pt idx="72">
                  <c:v>43203</c:v>
                </c:pt>
                <c:pt idx="73">
                  <c:v>43206</c:v>
                </c:pt>
                <c:pt idx="74">
                  <c:v>43207</c:v>
                </c:pt>
                <c:pt idx="75">
                  <c:v>43208</c:v>
                </c:pt>
                <c:pt idx="76">
                  <c:v>43209</c:v>
                </c:pt>
                <c:pt idx="77">
                  <c:v>43210</c:v>
                </c:pt>
                <c:pt idx="78">
                  <c:v>43213</c:v>
                </c:pt>
                <c:pt idx="79">
                  <c:v>43214</c:v>
                </c:pt>
                <c:pt idx="80">
                  <c:v>43215</c:v>
                </c:pt>
                <c:pt idx="81">
                  <c:v>43216</c:v>
                </c:pt>
                <c:pt idx="82">
                  <c:v>43217</c:v>
                </c:pt>
                <c:pt idx="83">
                  <c:v>43220</c:v>
                </c:pt>
                <c:pt idx="84">
                  <c:v>43222</c:v>
                </c:pt>
                <c:pt idx="85">
                  <c:v>43223</c:v>
                </c:pt>
                <c:pt idx="86">
                  <c:v>43224</c:v>
                </c:pt>
                <c:pt idx="87">
                  <c:v>43227</c:v>
                </c:pt>
                <c:pt idx="88">
                  <c:v>43229</c:v>
                </c:pt>
                <c:pt idx="89">
                  <c:v>43231</c:v>
                </c:pt>
                <c:pt idx="90">
                  <c:v>43234</c:v>
                </c:pt>
                <c:pt idx="91">
                  <c:v>43235</c:v>
                </c:pt>
                <c:pt idx="92">
                  <c:v>43236</c:v>
                </c:pt>
                <c:pt idx="93">
                  <c:v>43237</c:v>
                </c:pt>
                <c:pt idx="94">
                  <c:v>43238</c:v>
                </c:pt>
                <c:pt idx="95">
                  <c:v>43242</c:v>
                </c:pt>
                <c:pt idx="96">
                  <c:v>43243</c:v>
                </c:pt>
                <c:pt idx="97">
                  <c:v>43244</c:v>
                </c:pt>
                <c:pt idx="98">
                  <c:v>43245</c:v>
                </c:pt>
                <c:pt idx="99">
                  <c:v>43248</c:v>
                </c:pt>
                <c:pt idx="100">
                  <c:v>43249</c:v>
                </c:pt>
                <c:pt idx="101">
                  <c:v>43250</c:v>
                </c:pt>
                <c:pt idx="102">
                  <c:v>43251</c:v>
                </c:pt>
                <c:pt idx="103">
                  <c:v>43252</c:v>
                </c:pt>
                <c:pt idx="104">
                  <c:v>43255</c:v>
                </c:pt>
                <c:pt idx="105">
                  <c:v>43256</c:v>
                </c:pt>
                <c:pt idx="106">
                  <c:v>43257</c:v>
                </c:pt>
                <c:pt idx="107">
                  <c:v>43258</c:v>
                </c:pt>
                <c:pt idx="108">
                  <c:v>43259</c:v>
                </c:pt>
                <c:pt idx="109">
                  <c:v>43262</c:v>
                </c:pt>
                <c:pt idx="110">
                  <c:v>43263</c:v>
                </c:pt>
                <c:pt idx="111">
                  <c:v>43264</c:v>
                </c:pt>
                <c:pt idx="112">
                  <c:v>43265</c:v>
                </c:pt>
                <c:pt idx="113">
                  <c:v>43266</c:v>
                </c:pt>
                <c:pt idx="114">
                  <c:v>43269</c:v>
                </c:pt>
                <c:pt idx="115">
                  <c:v>43270</c:v>
                </c:pt>
                <c:pt idx="116">
                  <c:v>43271</c:v>
                </c:pt>
                <c:pt idx="117">
                  <c:v>43272</c:v>
                </c:pt>
                <c:pt idx="118">
                  <c:v>43273</c:v>
                </c:pt>
                <c:pt idx="119">
                  <c:v>43276</c:v>
                </c:pt>
                <c:pt idx="120">
                  <c:v>43277</c:v>
                </c:pt>
                <c:pt idx="121">
                  <c:v>43278</c:v>
                </c:pt>
                <c:pt idx="122">
                  <c:v>43279</c:v>
                </c:pt>
                <c:pt idx="123">
                  <c:v>43280</c:v>
                </c:pt>
                <c:pt idx="124">
                  <c:v>43283</c:v>
                </c:pt>
                <c:pt idx="125">
                  <c:v>43284</c:v>
                </c:pt>
                <c:pt idx="126">
                  <c:v>43285</c:v>
                </c:pt>
                <c:pt idx="127">
                  <c:v>43286</c:v>
                </c:pt>
                <c:pt idx="128">
                  <c:v>43287</c:v>
                </c:pt>
                <c:pt idx="129">
                  <c:v>43290</c:v>
                </c:pt>
                <c:pt idx="130">
                  <c:v>43291</c:v>
                </c:pt>
                <c:pt idx="131">
                  <c:v>43292</c:v>
                </c:pt>
                <c:pt idx="132">
                  <c:v>43293</c:v>
                </c:pt>
                <c:pt idx="133">
                  <c:v>43294</c:v>
                </c:pt>
                <c:pt idx="134">
                  <c:v>43297</c:v>
                </c:pt>
                <c:pt idx="135">
                  <c:v>43298</c:v>
                </c:pt>
                <c:pt idx="136">
                  <c:v>43299</c:v>
                </c:pt>
                <c:pt idx="137">
                  <c:v>43300</c:v>
                </c:pt>
                <c:pt idx="138">
                  <c:v>43301</c:v>
                </c:pt>
                <c:pt idx="139">
                  <c:v>43304</c:v>
                </c:pt>
                <c:pt idx="140">
                  <c:v>43305</c:v>
                </c:pt>
                <c:pt idx="141">
                  <c:v>43306</c:v>
                </c:pt>
                <c:pt idx="142">
                  <c:v>43307</c:v>
                </c:pt>
                <c:pt idx="143">
                  <c:v>43308</c:v>
                </c:pt>
                <c:pt idx="144">
                  <c:v>43311</c:v>
                </c:pt>
                <c:pt idx="145">
                  <c:v>43312</c:v>
                </c:pt>
                <c:pt idx="146">
                  <c:v>43313</c:v>
                </c:pt>
                <c:pt idx="147">
                  <c:v>43314</c:v>
                </c:pt>
                <c:pt idx="148">
                  <c:v>43315</c:v>
                </c:pt>
                <c:pt idx="149">
                  <c:v>43318</c:v>
                </c:pt>
                <c:pt idx="150">
                  <c:v>43319</c:v>
                </c:pt>
                <c:pt idx="151">
                  <c:v>43320</c:v>
                </c:pt>
                <c:pt idx="152">
                  <c:v>43321</c:v>
                </c:pt>
                <c:pt idx="153">
                  <c:v>43322</c:v>
                </c:pt>
                <c:pt idx="154">
                  <c:v>43325</c:v>
                </c:pt>
                <c:pt idx="155">
                  <c:v>43326</c:v>
                </c:pt>
                <c:pt idx="156">
                  <c:v>43328</c:v>
                </c:pt>
                <c:pt idx="157">
                  <c:v>43329</c:v>
                </c:pt>
                <c:pt idx="158">
                  <c:v>43332</c:v>
                </c:pt>
                <c:pt idx="159">
                  <c:v>43333</c:v>
                </c:pt>
                <c:pt idx="160">
                  <c:v>43334</c:v>
                </c:pt>
                <c:pt idx="161">
                  <c:v>43335</c:v>
                </c:pt>
                <c:pt idx="162">
                  <c:v>43336</c:v>
                </c:pt>
                <c:pt idx="163">
                  <c:v>43339</c:v>
                </c:pt>
                <c:pt idx="164">
                  <c:v>43340</c:v>
                </c:pt>
                <c:pt idx="165">
                  <c:v>43341</c:v>
                </c:pt>
                <c:pt idx="166">
                  <c:v>43342</c:v>
                </c:pt>
                <c:pt idx="167">
                  <c:v>43343</c:v>
                </c:pt>
                <c:pt idx="168">
                  <c:v>43346</c:v>
                </c:pt>
                <c:pt idx="169">
                  <c:v>43347</c:v>
                </c:pt>
                <c:pt idx="170">
                  <c:v>43348</c:v>
                </c:pt>
                <c:pt idx="171">
                  <c:v>43349</c:v>
                </c:pt>
                <c:pt idx="172">
                  <c:v>43350</c:v>
                </c:pt>
                <c:pt idx="173">
                  <c:v>43353</c:v>
                </c:pt>
                <c:pt idx="174">
                  <c:v>43354</c:v>
                </c:pt>
                <c:pt idx="175">
                  <c:v>43355</c:v>
                </c:pt>
                <c:pt idx="176">
                  <c:v>43356</c:v>
                </c:pt>
                <c:pt idx="177">
                  <c:v>43357</c:v>
                </c:pt>
                <c:pt idx="178">
                  <c:v>43360</c:v>
                </c:pt>
                <c:pt idx="179">
                  <c:v>43361</c:v>
                </c:pt>
                <c:pt idx="180">
                  <c:v>43362</c:v>
                </c:pt>
                <c:pt idx="181">
                  <c:v>43363</c:v>
                </c:pt>
                <c:pt idx="182">
                  <c:v>43364</c:v>
                </c:pt>
                <c:pt idx="183">
                  <c:v>43367</c:v>
                </c:pt>
                <c:pt idx="184">
                  <c:v>43368</c:v>
                </c:pt>
                <c:pt idx="185">
                  <c:v>43369</c:v>
                </c:pt>
                <c:pt idx="186">
                  <c:v>43370</c:v>
                </c:pt>
                <c:pt idx="187">
                  <c:v>43371</c:v>
                </c:pt>
                <c:pt idx="188">
                  <c:v>43374</c:v>
                </c:pt>
                <c:pt idx="189">
                  <c:v>43375</c:v>
                </c:pt>
                <c:pt idx="190">
                  <c:v>43376</c:v>
                </c:pt>
                <c:pt idx="191">
                  <c:v>43377</c:v>
                </c:pt>
                <c:pt idx="192">
                  <c:v>43378</c:v>
                </c:pt>
                <c:pt idx="193">
                  <c:v>43381</c:v>
                </c:pt>
                <c:pt idx="194">
                  <c:v>43382</c:v>
                </c:pt>
                <c:pt idx="195">
                  <c:v>43383</c:v>
                </c:pt>
                <c:pt idx="196">
                  <c:v>43384</c:v>
                </c:pt>
                <c:pt idx="197">
                  <c:v>43385</c:v>
                </c:pt>
                <c:pt idx="198">
                  <c:v>43388</c:v>
                </c:pt>
                <c:pt idx="199">
                  <c:v>43389</c:v>
                </c:pt>
                <c:pt idx="200">
                  <c:v>43390</c:v>
                </c:pt>
                <c:pt idx="201">
                  <c:v>43391</c:v>
                </c:pt>
                <c:pt idx="202">
                  <c:v>43392</c:v>
                </c:pt>
                <c:pt idx="203">
                  <c:v>43395</c:v>
                </c:pt>
                <c:pt idx="204">
                  <c:v>43396</c:v>
                </c:pt>
                <c:pt idx="205">
                  <c:v>43397</c:v>
                </c:pt>
                <c:pt idx="206">
                  <c:v>43398</c:v>
                </c:pt>
                <c:pt idx="207">
                  <c:v>43399</c:v>
                </c:pt>
                <c:pt idx="208">
                  <c:v>43402</c:v>
                </c:pt>
                <c:pt idx="209">
                  <c:v>43403</c:v>
                </c:pt>
                <c:pt idx="210">
                  <c:v>43404</c:v>
                </c:pt>
                <c:pt idx="211">
                  <c:v>43406</c:v>
                </c:pt>
                <c:pt idx="212">
                  <c:v>43409</c:v>
                </c:pt>
                <c:pt idx="213">
                  <c:v>43410</c:v>
                </c:pt>
                <c:pt idx="214">
                  <c:v>43411</c:v>
                </c:pt>
                <c:pt idx="215">
                  <c:v>43412</c:v>
                </c:pt>
                <c:pt idx="216">
                  <c:v>43413</c:v>
                </c:pt>
                <c:pt idx="217">
                  <c:v>43416</c:v>
                </c:pt>
                <c:pt idx="218">
                  <c:v>43417</c:v>
                </c:pt>
                <c:pt idx="219">
                  <c:v>43418</c:v>
                </c:pt>
                <c:pt idx="220">
                  <c:v>43419</c:v>
                </c:pt>
                <c:pt idx="221">
                  <c:v>43420</c:v>
                </c:pt>
                <c:pt idx="222">
                  <c:v>43423</c:v>
                </c:pt>
                <c:pt idx="223">
                  <c:v>43424</c:v>
                </c:pt>
                <c:pt idx="224">
                  <c:v>43425</c:v>
                </c:pt>
                <c:pt idx="225">
                  <c:v>43426</c:v>
                </c:pt>
                <c:pt idx="226">
                  <c:v>43427</c:v>
                </c:pt>
                <c:pt idx="227">
                  <c:v>43430</c:v>
                </c:pt>
                <c:pt idx="228">
                  <c:v>43431</c:v>
                </c:pt>
                <c:pt idx="229">
                  <c:v>43432</c:v>
                </c:pt>
                <c:pt idx="230">
                  <c:v>43433</c:v>
                </c:pt>
                <c:pt idx="231">
                  <c:v>43434</c:v>
                </c:pt>
                <c:pt idx="232">
                  <c:v>43437</c:v>
                </c:pt>
                <c:pt idx="233">
                  <c:v>43438</c:v>
                </c:pt>
                <c:pt idx="234">
                  <c:v>43439</c:v>
                </c:pt>
                <c:pt idx="235">
                  <c:v>43440</c:v>
                </c:pt>
                <c:pt idx="236">
                  <c:v>43441</c:v>
                </c:pt>
                <c:pt idx="237">
                  <c:v>43444</c:v>
                </c:pt>
                <c:pt idx="238">
                  <c:v>43445</c:v>
                </c:pt>
                <c:pt idx="239">
                  <c:v>43446</c:v>
                </c:pt>
                <c:pt idx="240">
                  <c:v>43447</c:v>
                </c:pt>
                <c:pt idx="241">
                  <c:v>43448</c:v>
                </c:pt>
                <c:pt idx="242">
                  <c:v>43451</c:v>
                </c:pt>
                <c:pt idx="243">
                  <c:v>43452</c:v>
                </c:pt>
                <c:pt idx="244">
                  <c:v>43453</c:v>
                </c:pt>
                <c:pt idx="245">
                  <c:v>43454</c:v>
                </c:pt>
                <c:pt idx="246">
                  <c:v>43455</c:v>
                </c:pt>
                <c:pt idx="247">
                  <c:v>43458</c:v>
                </c:pt>
                <c:pt idx="248">
                  <c:v>43461</c:v>
                </c:pt>
                <c:pt idx="249">
                  <c:v>43462</c:v>
                </c:pt>
                <c:pt idx="250">
                  <c:v>43465</c:v>
                </c:pt>
                <c:pt idx="251">
                  <c:v>43467</c:v>
                </c:pt>
                <c:pt idx="252">
                  <c:v>43468</c:v>
                </c:pt>
                <c:pt idx="253">
                  <c:v>43469</c:v>
                </c:pt>
                <c:pt idx="254">
                  <c:v>43472</c:v>
                </c:pt>
                <c:pt idx="255">
                  <c:v>43473</c:v>
                </c:pt>
                <c:pt idx="256">
                  <c:v>43474</c:v>
                </c:pt>
                <c:pt idx="257">
                  <c:v>43475</c:v>
                </c:pt>
                <c:pt idx="258">
                  <c:v>43476</c:v>
                </c:pt>
                <c:pt idx="259">
                  <c:v>43479</c:v>
                </c:pt>
                <c:pt idx="260">
                  <c:v>43480</c:v>
                </c:pt>
                <c:pt idx="261">
                  <c:v>43481</c:v>
                </c:pt>
                <c:pt idx="262">
                  <c:v>43482</c:v>
                </c:pt>
                <c:pt idx="263">
                  <c:v>43483</c:v>
                </c:pt>
                <c:pt idx="264">
                  <c:v>43486</c:v>
                </c:pt>
                <c:pt idx="265">
                  <c:v>43487</c:v>
                </c:pt>
                <c:pt idx="266">
                  <c:v>43488</c:v>
                </c:pt>
                <c:pt idx="267">
                  <c:v>43489</c:v>
                </c:pt>
                <c:pt idx="268">
                  <c:v>43490</c:v>
                </c:pt>
                <c:pt idx="269">
                  <c:v>43493</c:v>
                </c:pt>
                <c:pt idx="270">
                  <c:v>43494</c:v>
                </c:pt>
                <c:pt idx="271">
                  <c:v>43495</c:v>
                </c:pt>
                <c:pt idx="272">
                  <c:v>43496</c:v>
                </c:pt>
                <c:pt idx="273">
                  <c:v>43497</c:v>
                </c:pt>
                <c:pt idx="274">
                  <c:v>43500</c:v>
                </c:pt>
                <c:pt idx="275">
                  <c:v>43501</c:v>
                </c:pt>
                <c:pt idx="276">
                  <c:v>43502</c:v>
                </c:pt>
                <c:pt idx="277">
                  <c:v>43503</c:v>
                </c:pt>
                <c:pt idx="278">
                  <c:v>43504</c:v>
                </c:pt>
                <c:pt idx="279">
                  <c:v>43507</c:v>
                </c:pt>
                <c:pt idx="280">
                  <c:v>43508</c:v>
                </c:pt>
                <c:pt idx="281">
                  <c:v>43509</c:v>
                </c:pt>
                <c:pt idx="282">
                  <c:v>43510</c:v>
                </c:pt>
                <c:pt idx="283">
                  <c:v>43511</c:v>
                </c:pt>
                <c:pt idx="284">
                  <c:v>43514</c:v>
                </c:pt>
                <c:pt idx="285">
                  <c:v>43515</c:v>
                </c:pt>
                <c:pt idx="286">
                  <c:v>43516</c:v>
                </c:pt>
                <c:pt idx="287">
                  <c:v>43517</c:v>
                </c:pt>
                <c:pt idx="288">
                  <c:v>43518</c:v>
                </c:pt>
                <c:pt idx="289">
                  <c:v>43521</c:v>
                </c:pt>
                <c:pt idx="290">
                  <c:v>43522</c:v>
                </c:pt>
                <c:pt idx="291">
                  <c:v>43523</c:v>
                </c:pt>
                <c:pt idx="292">
                  <c:v>43524</c:v>
                </c:pt>
                <c:pt idx="293">
                  <c:v>43525</c:v>
                </c:pt>
                <c:pt idx="294">
                  <c:v>43528</c:v>
                </c:pt>
                <c:pt idx="295">
                  <c:v>43529</c:v>
                </c:pt>
                <c:pt idx="296">
                  <c:v>43530</c:v>
                </c:pt>
                <c:pt idx="297">
                  <c:v>43531</c:v>
                </c:pt>
                <c:pt idx="298">
                  <c:v>43532</c:v>
                </c:pt>
                <c:pt idx="299">
                  <c:v>43535</c:v>
                </c:pt>
                <c:pt idx="300">
                  <c:v>43536</c:v>
                </c:pt>
                <c:pt idx="301">
                  <c:v>43537</c:v>
                </c:pt>
                <c:pt idx="302">
                  <c:v>43538</c:v>
                </c:pt>
                <c:pt idx="303">
                  <c:v>43539</c:v>
                </c:pt>
                <c:pt idx="304">
                  <c:v>43542</c:v>
                </c:pt>
                <c:pt idx="305">
                  <c:v>43543</c:v>
                </c:pt>
                <c:pt idx="306">
                  <c:v>43544</c:v>
                </c:pt>
                <c:pt idx="307">
                  <c:v>43545</c:v>
                </c:pt>
                <c:pt idx="308">
                  <c:v>43546</c:v>
                </c:pt>
                <c:pt idx="309">
                  <c:v>43549</c:v>
                </c:pt>
                <c:pt idx="310">
                  <c:v>43550</c:v>
                </c:pt>
                <c:pt idx="311">
                  <c:v>43551</c:v>
                </c:pt>
                <c:pt idx="312">
                  <c:v>43552</c:v>
                </c:pt>
                <c:pt idx="313">
                  <c:v>43553</c:v>
                </c:pt>
                <c:pt idx="314">
                  <c:v>43556</c:v>
                </c:pt>
                <c:pt idx="315">
                  <c:v>43557</c:v>
                </c:pt>
                <c:pt idx="316">
                  <c:v>43558</c:v>
                </c:pt>
                <c:pt idx="317">
                  <c:v>43559</c:v>
                </c:pt>
                <c:pt idx="318">
                  <c:v>43560</c:v>
                </c:pt>
                <c:pt idx="319">
                  <c:v>43563</c:v>
                </c:pt>
                <c:pt idx="320">
                  <c:v>43564</c:v>
                </c:pt>
                <c:pt idx="321">
                  <c:v>43565</c:v>
                </c:pt>
                <c:pt idx="322">
                  <c:v>43566</c:v>
                </c:pt>
                <c:pt idx="323">
                  <c:v>43567</c:v>
                </c:pt>
                <c:pt idx="324">
                  <c:v>43570</c:v>
                </c:pt>
                <c:pt idx="325">
                  <c:v>43571</c:v>
                </c:pt>
                <c:pt idx="326">
                  <c:v>43572</c:v>
                </c:pt>
                <c:pt idx="327">
                  <c:v>43573</c:v>
                </c:pt>
                <c:pt idx="328">
                  <c:v>43578</c:v>
                </c:pt>
                <c:pt idx="329">
                  <c:v>43579</c:v>
                </c:pt>
                <c:pt idx="330">
                  <c:v>43580</c:v>
                </c:pt>
                <c:pt idx="331">
                  <c:v>43581</c:v>
                </c:pt>
                <c:pt idx="332">
                  <c:v>43584</c:v>
                </c:pt>
                <c:pt idx="333">
                  <c:v>43585</c:v>
                </c:pt>
                <c:pt idx="334">
                  <c:v>43587</c:v>
                </c:pt>
                <c:pt idx="335">
                  <c:v>43588</c:v>
                </c:pt>
                <c:pt idx="336">
                  <c:v>43591</c:v>
                </c:pt>
                <c:pt idx="337">
                  <c:v>43592</c:v>
                </c:pt>
                <c:pt idx="338">
                  <c:v>43594</c:v>
                </c:pt>
                <c:pt idx="339">
                  <c:v>43595</c:v>
                </c:pt>
                <c:pt idx="340">
                  <c:v>43598</c:v>
                </c:pt>
                <c:pt idx="341">
                  <c:v>43599</c:v>
                </c:pt>
                <c:pt idx="342">
                  <c:v>43600</c:v>
                </c:pt>
                <c:pt idx="343">
                  <c:v>43601</c:v>
                </c:pt>
                <c:pt idx="344">
                  <c:v>43602</c:v>
                </c:pt>
                <c:pt idx="345">
                  <c:v>43605</c:v>
                </c:pt>
                <c:pt idx="346">
                  <c:v>43606</c:v>
                </c:pt>
                <c:pt idx="347">
                  <c:v>43607</c:v>
                </c:pt>
                <c:pt idx="348">
                  <c:v>43608</c:v>
                </c:pt>
                <c:pt idx="349">
                  <c:v>43609</c:v>
                </c:pt>
                <c:pt idx="350">
                  <c:v>43612</c:v>
                </c:pt>
                <c:pt idx="351">
                  <c:v>43613</c:v>
                </c:pt>
                <c:pt idx="352">
                  <c:v>43614</c:v>
                </c:pt>
                <c:pt idx="353">
                  <c:v>43616</c:v>
                </c:pt>
                <c:pt idx="354">
                  <c:v>43619</c:v>
                </c:pt>
                <c:pt idx="355">
                  <c:v>43620</c:v>
                </c:pt>
                <c:pt idx="356">
                  <c:v>43621</c:v>
                </c:pt>
                <c:pt idx="357">
                  <c:v>43622</c:v>
                </c:pt>
                <c:pt idx="358">
                  <c:v>43623</c:v>
                </c:pt>
                <c:pt idx="359">
                  <c:v>43627</c:v>
                </c:pt>
                <c:pt idx="360">
                  <c:v>43628</c:v>
                </c:pt>
                <c:pt idx="361">
                  <c:v>43629</c:v>
                </c:pt>
                <c:pt idx="362">
                  <c:v>43630</c:v>
                </c:pt>
                <c:pt idx="363">
                  <c:v>43633</c:v>
                </c:pt>
                <c:pt idx="364">
                  <c:v>43634</c:v>
                </c:pt>
                <c:pt idx="365">
                  <c:v>43635</c:v>
                </c:pt>
                <c:pt idx="366">
                  <c:v>43636</c:v>
                </c:pt>
                <c:pt idx="367">
                  <c:v>43637</c:v>
                </c:pt>
                <c:pt idx="368">
                  <c:v>43640</c:v>
                </c:pt>
                <c:pt idx="369">
                  <c:v>43641</c:v>
                </c:pt>
                <c:pt idx="370">
                  <c:v>43642</c:v>
                </c:pt>
                <c:pt idx="371">
                  <c:v>43643</c:v>
                </c:pt>
                <c:pt idx="372">
                  <c:v>43644</c:v>
                </c:pt>
                <c:pt idx="373">
                  <c:v>43647</c:v>
                </c:pt>
                <c:pt idx="374">
                  <c:v>43648</c:v>
                </c:pt>
                <c:pt idx="375">
                  <c:v>43649</c:v>
                </c:pt>
                <c:pt idx="376">
                  <c:v>43650</c:v>
                </c:pt>
                <c:pt idx="377">
                  <c:v>43651</c:v>
                </c:pt>
                <c:pt idx="378">
                  <c:v>43654</c:v>
                </c:pt>
                <c:pt idx="379">
                  <c:v>43655</c:v>
                </c:pt>
                <c:pt idx="380">
                  <c:v>43656</c:v>
                </c:pt>
                <c:pt idx="381">
                  <c:v>43657</c:v>
                </c:pt>
                <c:pt idx="382">
                  <c:v>43658</c:v>
                </c:pt>
                <c:pt idx="383">
                  <c:v>43661</c:v>
                </c:pt>
                <c:pt idx="384">
                  <c:v>43662</c:v>
                </c:pt>
                <c:pt idx="385">
                  <c:v>43663</c:v>
                </c:pt>
                <c:pt idx="386">
                  <c:v>43664</c:v>
                </c:pt>
                <c:pt idx="387">
                  <c:v>43665</c:v>
                </c:pt>
                <c:pt idx="388">
                  <c:v>43668</c:v>
                </c:pt>
                <c:pt idx="389">
                  <c:v>43669</c:v>
                </c:pt>
                <c:pt idx="390">
                  <c:v>43670</c:v>
                </c:pt>
                <c:pt idx="391">
                  <c:v>43671</c:v>
                </c:pt>
                <c:pt idx="392">
                  <c:v>43672</c:v>
                </c:pt>
                <c:pt idx="393">
                  <c:v>43675</c:v>
                </c:pt>
                <c:pt idx="394">
                  <c:v>43676</c:v>
                </c:pt>
                <c:pt idx="395">
                  <c:v>43677</c:v>
                </c:pt>
                <c:pt idx="396">
                  <c:v>43678</c:v>
                </c:pt>
                <c:pt idx="397">
                  <c:v>43679</c:v>
                </c:pt>
                <c:pt idx="398">
                  <c:v>43682</c:v>
                </c:pt>
                <c:pt idx="399">
                  <c:v>43683</c:v>
                </c:pt>
                <c:pt idx="400">
                  <c:v>43684</c:v>
                </c:pt>
                <c:pt idx="401">
                  <c:v>43685</c:v>
                </c:pt>
                <c:pt idx="402">
                  <c:v>43686</c:v>
                </c:pt>
                <c:pt idx="403">
                  <c:v>43689</c:v>
                </c:pt>
                <c:pt idx="404">
                  <c:v>43690</c:v>
                </c:pt>
                <c:pt idx="405">
                  <c:v>43691</c:v>
                </c:pt>
                <c:pt idx="406">
                  <c:v>43693</c:v>
                </c:pt>
                <c:pt idx="407">
                  <c:v>43696</c:v>
                </c:pt>
                <c:pt idx="408">
                  <c:v>43697</c:v>
                </c:pt>
                <c:pt idx="409">
                  <c:v>43698</c:v>
                </c:pt>
                <c:pt idx="410">
                  <c:v>43699</c:v>
                </c:pt>
                <c:pt idx="411">
                  <c:v>43700</c:v>
                </c:pt>
                <c:pt idx="412">
                  <c:v>43703</c:v>
                </c:pt>
                <c:pt idx="413">
                  <c:v>43704</c:v>
                </c:pt>
                <c:pt idx="414">
                  <c:v>43705</c:v>
                </c:pt>
                <c:pt idx="415">
                  <c:v>43706</c:v>
                </c:pt>
                <c:pt idx="416">
                  <c:v>43707</c:v>
                </c:pt>
                <c:pt idx="417">
                  <c:v>43710</c:v>
                </c:pt>
                <c:pt idx="418">
                  <c:v>43711</c:v>
                </c:pt>
                <c:pt idx="419">
                  <c:v>43712</c:v>
                </c:pt>
                <c:pt idx="420">
                  <c:v>43713</c:v>
                </c:pt>
                <c:pt idx="421">
                  <c:v>43714</c:v>
                </c:pt>
                <c:pt idx="422">
                  <c:v>43717</c:v>
                </c:pt>
                <c:pt idx="423">
                  <c:v>43718</c:v>
                </c:pt>
                <c:pt idx="424">
                  <c:v>43719</c:v>
                </c:pt>
                <c:pt idx="425">
                  <c:v>43720</c:v>
                </c:pt>
                <c:pt idx="426">
                  <c:v>43721</c:v>
                </c:pt>
                <c:pt idx="427">
                  <c:v>43724</c:v>
                </c:pt>
                <c:pt idx="428">
                  <c:v>43725</c:v>
                </c:pt>
                <c:pt idx="429">
                  <c:v>43726</c:v>
                </c:pt>
                <c:pt idx="430">
                  <c:v>43727</c:v>
                </c:pt>
                <c:pt idx="431">
                  <c:v>43728</c:v>
                </c:pt>
                <c:pt idx="432">
                  <c:v>43731</c:v>
                </c:pt>
                <c:pt idx="433">
                  <c:v>43732</c:v>
                </c:pt>
                <c:pt idx="434">
                  <c:v>43733</c:v>
                </c:pt>
                <c:pt idx="435">
                  <c:v>43734</c:v>
                </c:pt>
                <c:pt idx="436">
                  <c:v>43735</c:v>
                </c:pt>
                <c:pt idx="437">
                  <c:v>43738</c:v>
                </c:pt>
                <c:pt idx="438">
                  <c:v>43739</c:v>
                </c:pt>
                <c:pt idx="439">
                  <c:v>43740</c:v>
                </c:pt>
                <c:pt idx="440">
                  <c:v>43741</c:v>
                </c:pt>
                <c:pt idx="441">
                  <c:v>43742</c:v>
                </c:pt>
                <c:pt idx="442">
                  <c:v>43745</c:v>
                </c:pt>
                <c:pt idx="443">
                  <c:v>43746</c:v>
                </c:pt>
                <c:pt idx="444">
                  <c:v>43747</c:v>
                </c:pt>
                <c:pt idx="445">
                  <c:v>43748</c:v>
                </c:pt>
                <c:pt idx="446">
                  <c:v>43749</c:v>
                </c:pt>
                <c:pt idx="447">
                  <c:v>43752</c:v>
                </c:pt>
                <c:pt idx="448">
                  <c:v>43753</c:v>
                </c:pt>
                <c:pt idx="449">
                  <c:v>43754</c:v>
                </c:pt>
                <c:pt idx="450">
                  <c:v>43755</c:v>
                </c:pt>
                <c:pt idx="451">
                  <c:v>43756</c:v>
                </c:pt>
                <c:pt idx="452">
                  <c:v>43759</c:v>
                </c:pt>
                <c:pt idx="453">
                  <c:v>43760</c:v>
                </c:pt>
                <c:pt idx="454">
                  <c:v>43761</c:v>
                </c:pt>
                <c:pt idx="455">
                  <c:v>43762</c:v>
                </c:pt>
                <c:pt idx="456">
                  <c:v>43763</c:v>
                </c:pt>
                <c:pt idx="457">
                  <c:v>43766</c:v>
                </c:pt>
                <c:pt idx="458">
                  <c:v>43767</c:v>
                </c:pt>
                <c:pt idx="459">
                  <c:v>43768</c:v>
                </c:pt>
                <c:pt idx="460">
                  <c:v>43769</c:v>
                </c:pt>
                <c:pt idx="461">
                  <c:v>43773</c:v>
                </c:pt>
                <c:pt idx="462">
                  <c:v>43774</c:v>
                </c:pt>
                <c:pt idx="463">
                  <c:v>43775</c:v>
                </c:pt>
                <c:pt idx="464">
                  <c:v>43776</c:v>
                </c:pt>
                <c:pt idx="465">
                  <c:v>43777</c:v>
                </c:pt>
                <c:pt idx="466">
                  <c:v>43781</c:v>
                </c:pt>
                <c:pt idx="467">
                  <c:v>43782</c:v>
                </c:pt>
                <c:pt idx="468">
                  <c:v>43783</c:v>
                </c:pt>
                <c:pt idx="469">
                  <c:v>43784</c:v>
                </c:pt>
                <c:pt idx="470">
                  <c:v>43787</c:v>
                </c:pt>
                <c:pt idx="471">
                  <c:v>43788</c:v>
                </c:pt>
                <c:pt idx="472">
                  <c:v>43789</c:v>
                </c:pt>
                <c:pt idx="473">
                  <c:v>43790</c:v>
                </c:pt>
                <c:pt idx="474">
                  <c:v>43791</c:v>
                </c:pt>
                <c:pt idx="475">
                  <c:v>43794</c:v>
                </c:pt>
                <c:pt idx="476">
                  <c:v>43795</c:v>
                </c:pt>
                <c:pt idx="477">
                  <c:v>43796</c:v>
                </c:pt>
                <c:pt idx="478">
                  <c:v>43797</c:v>
                </c:pt>
                <c:pt idx="479">
                  <c:v>43798</c:v>
                </c:pt>
                <c:pt idx="480">
                  <c:v>43801</c:v>
                </c:pt>
                <c:pt idx="481">
                  <c:v>43802</c:v>
                </c:pt>
                <c:pt idx="482">
                  <c:v>43803</c:v>
                </c:pt>
                <c:pt idx="483">
                  <c:v>43804</c:v>
                </c:pt>
                <c:pt idx="484">
                  <c:v>43805</c:v>
                </c:pt>
                <c:pt idx="485">
                  <c:v>43808</c:v>
                </c:pt>
                <c:pt idx="486">
                  <c:v>43809</c:v>
                </c:pt>
                <c:pt idx="487">
                  <c:v>43810</c:v>
                </c:pt>
                <c:pt idx="488">
                  <c:v>43811</c:v>
                </c:pt>
                <c:pt idx="489">
                  <c:v>43812</c:v>
                </c:pt>
                <c:pt idx="490">
                  <c:v>43815</c:v>
                </c:pt>
                <c:pt idx="491">
                  <c:v>43816</c:v>
                </c:pt>
                <c:pt idx="492">
                  <c:v>43817</c:v>
                </c:pt>
                <c:pt idx="493">
                  <c:v>43818</c:v>
                </c:pt>
                <c:pt idx="494">
                  <c:v>43819</c:v>
                </c:pt>
                <c:pt idx="495">
                  <c:v>43822</c:v>
                </c:pt>
                <c:pt idx="496">
                  <c:v>43823</c:v>
                </c:pt>
                <c:pt idx="497">
                  <c:v>43826</c:v>
                </c:pt>
                <c:pt idx="498">
                  <c:v>43829</c:v>
                </c:pt>
                <c:pt idx="499">
                  <c:v>43830</c:v>
                </c:pt>
                <c:pt idx="500">
                  <c:v>43832</c:v>
                </c:pt>
                <c:pt idx="501">
                  <c:v>43833</c:v>
                </c:pt>
                <c:pt idx="502">
                  <c:v>43836</c:v>
                </c:pt>
                <c:pt idx="503">
                  <c:v>43837</c:v>
                </c:pt>
                <c:pt idx="504">
                  <c:v>43838</c:v>
                </c:pt>
                <c:pt idx="505">
                  <c:v>43839</c:v>
                </c:pt>
                <c:pt idx="506">
                  <c:v>43840</c:v>
                </c:pt>
                <c:pt idx="507">
                  <c:v>43843</c:v>
                </c:pt>
                <c:pt idx="508">
                  <c:v>43844</c:v>
                </c:pt>
                <c:pt idx="509">
                  <c:v>43845</c:v>
                </c:pt>
                <c:pt idx="510">
                  <c:v>43846</c:v>
                </c:pt>
                <c:pt idx="511">
                  <c:v>43847</c:v>
                </c:pt>
                <c:pt idx="512">
                  <c:v>43850</c:v>
                </c:pt>
                <c:pt idx="513">
                  <c:v>43851</c:v>
                </c:pt>
                <c:pt idx="514">
                  <c:v>43852</c:v>
                </c:pt>
                <c:pt idx="515">
                  <c:v>43853</c:v>
                </c:pt>
                <c:pt idx="516">
                  <c:v>43854</c:v>
                </c:pt>
                <c:pt idx="517">
                  <c:v>43857</c:v>
                </c:pt>
                <c:pt idx="518">
                  <c:v>43858</c:v>
                </c:pt>
                <c:pt idx="519">
                  <c:v>43859</c:v>
                </c:pt>
                <c:pt idx="520">
                  <c:v>43860</c:v>
                </c:pt>
                <c:pt idx="521">
                  <c:v>43861</c:v>
                </c:pt>
                <c:pt idx="522">
                  <c:v>43864</c:v>
                </c:pt>
                <c:pt idx="523">
                  <c:v>43865</c:v>
                </c:pt>
                <c:pt idx="524">
                  <c:v>43866</c:v>
                </c:pt>
                <c:pt idx="525">
                  <c:v>43867</c:v>
                </c:pt>
                <c:pt idx="526">
                  <c:v>43868</c:v>
                </c:pt>
                <c:pt idx="527">
                  <c:v>43871</c:v>
                </c:pt>
                <c:pt idx="528">
                  <c:v>43872</c:v>
                </c:pt>
                <c:pt idx="529">
                  <c:v>43873</c:v>
                </c:pt>
                <c:pt idx="530">
                  <c:v>43874</c:v>
                </c:pt>
                <c:pt idx="531">
                  <c:v>43875</c:v>
                </c:pt>
                <c:pt idx="532">
                  <c:v>43878</c:v>
                </c:pt>
                <c:pt idx="533">
                  <c:v>43879</c:v>
                </c:pt>
                <c:pt idx="534">
                  <c:v>43880</c:v>
                </c:pt>
                <c:pt idx="535">
                  <c:v>43881</c:v>
                </c:pt>
                <c:pt idx="536">
                  <c:v>43882</c:v>
                </c:pt>
                <c:pt idx="537">
                  <c:v>43885</c:v>
                </c:pt>
                <c:pt idx="538">
                  <c:v>43886</c:v>
                </c:pt>
                <c:pt idx="539">
                  <c:v>43887</c:v>
                </c:pt>
                <c:pt idx="540">
                  <c:v>43888</c:v>
                </c:pt>
                <c:pt idx="541">
                  <c:v>43889</c:v>
                </c:pt>
                <c:pt idx="542">
                  <c:v>43892</c:v>
                </c:pt>
                <c:pt idx="543">
                  <c:v>43893</c:v>
                </c:pt>
                <c:pt idx="544">
                  <c:v>43894</c:v>
                </c:pt>
                <c:pt idx="545">
                  <c:v>43895</c:v>
                </c:pt>
                <c:pt idx="546">
                  <c:v>43896</c:v>
                </c:pt>
                <c:pt idx="547">
                  <c:v>43899</c:v>
                </c:pt>
                <c:pt idx="548">
                  <c:v>43900</c:v>
                </c:pt>
                <c:pt idx="549">
                  <c:v>43901</c:v>
                </c:pt>
                <c:pt idx="550">
                  <c:v>43902</c:v>
                </c:pt>
                <c:pt idx="551">
                  <c:v>43903</c:v>
                </c:pt>
                <c:pt idx="552">
                  <c:v>43906</c:v>
                </c:pt>
                <c:pt idx="553">
                  <c:v>43907</c:v>
                </c:pt>
                <c:pt idx="554">
                  <c:v>43908</c:v>
                </c:pt>
                <c:pt idx="555">
                  <c:v>43909</c:v>
                </c:pt>
                <c:pt idx="556">
                  <c:v>43910</c:v>
                </c:pt>
                <c:pt idx="557">
                  <c:v>43913</c:v>
                </c:pt>
                <c:pt idx="558">
                  <c:v>43914</c:v>
                </c:pt>
                <c:pt idx="559">
                  <c:v>43915</c:v>
                </c:pt>
                <c:pt idx="560">
                  <c:v>43916</c:v>
                </c:pt>
                <c:pt idx="561">
                  <c:v>43917</c:v>
                </c:pt>
                <c:pt idx="562">
                  <c:v>43920</c:v>
                </c:pt>
                <c:pt idx="563">
                  <c:v>43921</c:v>
                </c:pt>
                <c:pt idx="564">
                  <c:v>43922</c:v>
                </c:pt>
                <c:pt idx="565">
                  <c:v>43923</c:v>
                </c:pt>
                <c:pt idx="566">
                  <c:v>43924</c:v>
                </c:pt>
                <c:pt idx="567">
                  <c:v>43927</c:v>
                </c:pt>
                <c:pt idx="568">
                  <c:v>43928</c:v>
                </c:pt>
                <c:pt idx="569">
                  <c:v>43929</c:v>
                </c:pt>
                <c:pt idx="570">
                  <c:v>43930</c:v>
                </c:pt>
                <c:pt idx="571">
                  <c:v>43935</c:v>
                </c:pt>
                <c:pt idx="572">
                  <c:v>43936</c:v>
                </c:pt>
                <c:pt idx="573">
                  <c:v>43937</c:v>
                </c:pt>
                <c:pt idx="574">
                  <c:v>43938</c:v>
                </c:pt>
                <c:pt idx="575">
                  <c:v>43941</c:v>
                </c:pt>
                <c:pt idx="576">
                  <c:v>43942</c:v>
                </c:pt>
                <c:pt idx="577">
                  <c:v>43943</c:v>
                </c:pt>
                <c:pt idx="578">
                  <c:v>43944</c:v>
                </c:pt>
                <c:pt idx="579">
                  <c:v>43945</c:v>
                </c:pt>
                <c:pt idx="580">
                  <c:v>43948</c:v>
                </c:pt>
                <c:pt idx="581">
                  <c:v>43949</c:v>
                </c:pt>
                <c:pt idx="582">
                  <c:v>43950</c:v>
                </c:pt>
                <c:pt idx="583">
                  <c:v>43951</c:v>
                </c:pt>
                <c:pt idx="584">
                  <c:v>43955</c:v>
                </c:pt>
                <c:pt idx="585">
                  <c:v>43956</c:v>
                </c:pt>
                <c:pt idx="586">
                  <c:v>43957</c:v>
                </c:pt>
                <c:pt idx="587">
                  <c:v>43958</c:v>
                </c:pt>
                <c:pt idx="588">
                  <c:v>43962</c:v>
                </c:pt>
                <c:pt idx="589">
                  <c:v>43963</c:v>
                </c:pt>
                <c:pt idx="590">
                  <c:v>43964</c:v>
                </c:pt>
                <c:pt idx="591">
                  <c:v>43965</c:v>
                </c:pt>
                <c:pt idx="592">
                  <c:v>43966</c:v>
                </c:pt>
                <c:pt idx="593">
                  <c:v>43969</c:v>
                </c:pt>
                <c:pt idx="594">
                  <c:v>43970</c:v>
                </c:pt>
                <c:pt idx="595">
                  <c:v>43971</c:v>
                </c:pt>
                <c:pt idx="596">
                  <c:v>43973</c:v>
                </c:pt>
                <c:pt idx="597">
                  <c:v>43976</c:v>
                </c:pt>
                <c:pt idx="598">
                  <c:v>43977</c:v>
                </c:pt>
                <c:pt idx="599">
                  <c:v>43978</c:v>
                </c:pt>
                <c:pt idx="600">
                  <c:v>43979</c:v>
                </c:pt>
                <c:pt idx="601">
                  <c:v>43980</c:v>
                </c:pt>
                <c:pt idx="602">
                  <c:v>43984</c:v>
                </c:pt>
                <c:pt idx="603">
                  <c:v>43985</c:v>
                </c:pt>
                <c:pt idx="604">
                  <c:v>43986</c:v>
                </c:pt>
                <c:pt idx="605">
                  <c:v>43987</c:v>
                </c:pt>
                <c:pt idx="606">
                  <c:v>43990</c:v>
                </c:pt>
                <c:pt idx="607">
                  <c:v>43991</c:v>
                </c:pt>
                <c:pt idx="608">
                  <c:v>43992</c:v>
                </c:pt>
                <c:pt idx="609">
                  <c:v>43993</c:v>
                </c:pt>
                <c:pt idx="610">
                  <c:v>43994</c:v>
                </c:pt>
                <c:pt idx="611">
                  <c:v>43997</c:v>
                </c:pt>
                <c:pt idx="612">
                  <c:v>43998</c:v>
                </c:pt>
                <c:pt idx="613">
                  <c:v>43999</c:v>
                </c:pt>
                <c:pt idx="614">
                  <c:v>44000</c:v>
                </c:pt>
                <c:pt idx="615">
                  <c:v>44001</c:v>
                </c:pt>
                <c:pt idx="616">
                  <c:v>44004</c:v>
                </c:pt>
                <c:pt idx="617">
                  <c:v>44005</c:v>
                </c:pt>
                <c:pt idx="618">
                  <c:v>44006</c:v>
                </c:pt>
                <c:pt idx="619">
                  <c:v>44007</c:v>
                </c:pt>
                <c:pt idx="620">
                  <c:v>44008</c:v>
                </c:pt>
                <c:pt idx="621">
                  <c:v>44011</c:v>
                </c:pt>
                <c:pt idx="622">
                  <c:v>44012</c:v>
                </c:pt>
                <c:pt idx="623">
                  <c:v>44013</c:v>
                </c:pt>
                <c:pt idx="624">
                  <c:v>44014</c:v>
                </c:pt>
                <c:pt idx="625">
                  <c:v>44015</c:v>
                </c:pt>
                <c:pt idx="626">
                  <c:v>44018</c:v>
                </c:pt>
                <c:pt idx="627">
                  <c:v>44019</c:v>
                </c:pt>
                <c:pt idx="628">
                  <c:v>44020</c:v>
                </c:pt>
                <c:pt idx="629">
                  <c:v>44021</c:v>
                </c:pt>
                <c:pt idx="630">
                  <c:v>44022</c:v>
                </c:pt>
                <c:pt idx="631">
                  <c:v>44025</c:v>
                </c:pt>
                <c:pt idx="632">
                  <c:v>44027</c:v>
                </c:pt>
                <c:pt idx="633">
                  <c:v>44028</c:v>
                </c:pt>
                <c:pt idx="634">
                  <c:v>44029</c:v>
                </c:pt>
                <c:pt idx="635">
                  <c:v>44032</c:v>
                </c:pt>
                <c:pt idx="636">
                  <c:v>44033</c:v>
                </c:pt>
                <c:pt idx="637">
                  <c:v>44034</c:v>
                </c:pt>
                <c:pt idx="638">
                  <c:v>44035</c:v>
                </c:pt>
                <c:pt idx="639">
                  <c:v>44036</c:v>
                </c:pt>
                <c:pt idx="640">
                  <c:v>44039</c:v>
                </c:pt>
                <c:pt idx="641">
                  <c:v>44040</c:v>
                </c:pt>
                <c:pt idx="642">
                  <c:v>44041</c:v>
                </c:pt>
                <c:pt idx="643">
                  <c:v>44042</c:v>
                </c:pt>
                <c:pt idx="644">
                  <c:v>44043</c:v>
                </c:pt>
                <c:pt idx="645">
                  <c:v>44046</c:v>
                </c:pt>
                <c:pt idx="646">
                  <c:v>44047</c:v>
                </c:pt>
                <c:pt idx="647">
                  <c:v>44048</c:v>
                </c:pt>
                <c:pt idx="648">
                  <c:v>44049</c:v>
                </c:pt>
                <c:pt idx="649">
                  <c:v>44050</c:v>
                </c:pt>
                <c:pt idx="650">
                  <c:v>44053</c:v>
                </c:pt>
                <c:pt idx="651">
                  <c:v>44054</c:v>
                </c:pt>
                <c:pt idx="652">
                  <c:v>44055</c:v>
                </c:pt>
                <c:pt idx="653">
                  <c:v>44056</c:v>
                </c:pt>
                <c:pt idx="654">
                  <c:v>44057</c:v>
                </c:pt>
                <c:pt idx="655">
                  <c:v>44060</c:v>
                </c:pt>
                <c:pt idx="656">
                  <c:v>44061</c:v>
                </c:pt>
                <c:pt idx="657">
                  <c:v>44062</c:v>
                </c:pt>
                <c:pt idx="658">
                  <c:v>44063</c:v>
                </c:pt>
                <c:pt idx="659">
                  <c:v>44064</c:v>
                </c:pt>
                <c:pt idx="660">
                  <c:v>44067</c:v>
                </c:pt>
                <c:pt idx="661">
                  <c:v>44068</c:v>
                </c:pt>
                <c:pt idx="662">
                  <c:v>44069</c:v>
                </c:pt>
                <c:pt idx="663">
                  <c:v>44070</c:v>
                </c:pt>
                <c:pt idx="664">
                  <c:v>44071</c:v>
                </c:pt>
                <c:pt idx="665">
                  <c:v>44074</c:v>
                </c:pt>
                <c:pt idx="666">
                  <c:v>44075</c:v>
                </c:pt>
                <c:pt idx="667">
                  <c:v>44076</c:v>
                </c:pt>
                <c:pt idx="668">
                  <c:v>44077</c:v>
                </c:pt>
                <c:pt idx="669">
                  <c:v>44078</c:v>
                </c:pt>
                <c:pt idx="670">
                  <c:v>44081</c:v>
                </c:pt>
                <c:pt idx="671">
                  <c:v>44082</c:v>
                </c:pt>
                <c:pt idx="672">
                  <c:v>44083</c:v>
                </c:pt>
                <c:pt idx="673">
                  <c:v>44084</c:v>
                </c:pt>
                <c:pt idx="674">
                  <c:v>44085</c:v>
                </c:pt>
                <c:pt idx="675">
                  <c:v>44088</c:v>
                </c:pt>
                <c:pt idx="676">
                  <c:v>44089</c:v>
                </c:pt>
                <c:pt idx="677">
                  <c:v>44090</c:v>
                </c:pt>
                <c:pt idx="678">
                  <c:v>44091</c:v>
                </c:pt>
                <c:pt idx="679">
                  <c:v>44092</c:v>
                </c:pt>
                <c:pt idx="680">
                  <c:v>44095</c:v>
                </c:pt>
                <c:pt idx="681">
                  <c:v>44096</c:v>
                </c:pt>
                <c:pt idx="682">
                  <c:v>44097</c:v>
                </c:pt>
                <c:pt idx="683">
                  <c:v>44098</c:v>
                </c:pt>
                <c:pt idx="684">
                  <c:v>44099</c:v>
                </c:pt>
                <c:pt idx="685">
                  <c:v>44102</c:v>
                </c:pt>
                <c:pt idx="686">
                  <c:v>44103</c:v>
                </c:pt>
                <c:pt idx="687">
                  <c:v>44104</c:v>
                </c:pt>
                <c:pt idx="688">
                  <c:v>44105</c:v>
                </c:pt>
                <c:pt idx="689">
                  <c:v>44106</c:v>
                </c:pt>
                <c:pt idx="690">
                  <c:v>44109</c:v>
                </c:pt>
                <c:pt idx="691">
                  <c:v>44110</c:v>
                </c:pt>
                <c:pt idx="692">
                  <c:v>44111</c:v>
                </c:pt>
                <c:pt idx="693">
                  <c:v>44112</c:v>
                </c:pt>
                <c:pt idx="694">
                  <c:v>44113</c:v>
                </c:pt>
                <c:pt idx="695">
                  <c:v>44116</c:v>
                </c:pt>
                <c:pt idx="696">
                  <c:v>44117</c:v>
                </c:pt>
                <c:pt idx="697">
                  <c:v>44118</c:v>
                </c:pt>
                <c:pt idx="698">
                  <c:v>44119</c:v>
                </c:pt>
                <c:pt idx="699">
                  <c:v>44120</c:v>
                </c:pt>
                <c:pt idx="700">
                  <c:v>44123</c:v>
                </c:pt>
                <c:pt idx="701">
                  <c:v>44124</c:v>
                </c:pt>
                <c:pt idx="702">
                  <c:v>44125</c:v>
                </c:pt>
                <c:pt idx="703">
                  <c:v>44126</c:v>
                </c:pt>
                <c:pt idx="704">
                  <c:v>44127</c:v>
                </c:pt>
                <c:pt idx="705">
                  <c:v>44130</c:v>
                </c:pt>
                <c:pt idx="706">
                  <c:v>44131</c:v>
                </c:pt>
                <c:pt idx="707">
                  <c:v>44132</c:v>
                </c:pt>
                <c:pt idx="708">
                  <c:v>44133</c:v>
                </c:pt>
                <c:pt idx="709">
                  <c:v>44134</c:v>
                </c:pt>
                <c:pt idx="710">
                  <c:v>44137</c:v>
                </c:pt>
                <c:pt idx="711">
                  <c:v>44138</c:v>
                </c:pt>
                <c:pt idx="712">
                  <c:v>44139</c:v>
                </c:pt>
                <c:pt idx="713">
                  <c:v>44140</c:v>
                </c:pt>
                <c:pt idx="714">
                  <c:v>44141</c:v>
                </c:pt>
                <c:pt idx="715">
                  <c:v>44144</c:v>
                </c:pt>
                <c:pt idx="716">
                  <c:v>44145</c:v>
                </c:pt>
                <c:pt idx="717">
                  <c:v>44147</c:v>
                </c:pt>
                <c:pt idx="718">
                  <c:v>44148</c:v>
                </c:pt>
                <c:pt idx="719">
                  <c:v>44151</c:v>
                </c:pt>
                <c:pt idx="720">
                  <c:v>44152</c:v>
                </c:pt>
                <c:pt idx="721">
                  <c:v>44153</c:v>
                </c:pt>
                <c:pt idx="722">
                  <c:v>44154</c:v>
                </c:pt>
                <c:pt idx="723">
                  <c:v>44155</c:v>
                </c:pt>
                <c:pt idx="724">
                  <c:v>44158</c:v>
                </c:pt>
                <c:pt idx="725">
                  <c:v>44159</c:v>
                </c:pt>
                <c:pt idx="726">
                  <c:v>44160</c:v>
                </c:pt>
                <c:pt idx="727">
                  <c:v>44161</c:v>
                </c:pt>
                <c:pt idx="728">
                  <c:v>44162</c:v>
                </c:pt>
                <c:pt idx="729">
                  <c:v>44165</c:v>
                </c:pt>
                <c:pt idx="730">
                  <c:v>44166</c:v>
                </c:pt>
                <c:pt idx="731">
                  <c:v>44167</c:v>
                </c:pt>
                <c:pt idx="732">
                  <c:v>44168</c:v>
                </c:pt>
                <c:pt idx="733">
                  <c:v>44169</c:v>
                </c:pt>
                <c:pt idx="734">
                  <c:v>44172</c:v>
                </c:pt>
                <c:pt idx="735">
                  <c:v>44173</c:v>
                </c:pt>
                <c:pt idx="736">
                  <c:v>44174</c:v>
                </c:pt>
                <c:pt idx="737">
                  <c:v>44175</c:v>
                </c:pt>
                <c:pt idx="738">
                  <c:v>44176</c:v>
                </c:pt>
                <c:pt idx="739">
                  <c:v>44179</c:v>
                </c:pt>
                <c:pt idx="740">
                  <c:v>44180</c:v>
                </c:pt>
                <c:pt idx="741">
                  <c:v>44181</c:v>
                </c:pt>
                <c:pt idx="742">
                  <c:v>44182</c:v>
                </c:pt>
                <c:pt idx="743">
                  <c:v>44183</c:v>
                </c:pt>
                <c:pt idx="744">
                  <c:v>44186</c:v>
                </c:pt>
                <c:pt idx="745">
                  <c:v>44187</c:v>
                </c:pt>
                <c:pt idx="746">
                  <c:v>44188</c:v>
                </c:pt>
                <c:pt idx="747">
                  <c:v>44189</c:v>
                </c:pt>
                <c:pt idx="748">
                  <c:v>44193</c:v>
                </c:pt>
                <c:pt idx="749">
                  <c:v>44194</c:v>
                </c:pt>
                <c:pt idx="750">
                  <c:v>44195</c:v>
                </c:pt>
                <c:pt idx="751">
                  <c:v>44196</c:v>
                </c:pt>
                <c:pt idx="752">
                  <c:v>44200</c:v>
                </c:pt>
                <c:pt idx="753">
                  <c:v>44201</c:v>
                </c:pt>
                <c:pt idx="754">
                  <c:v>44202</c:v>
                </c:pt>
                <c:pt idx="755">
                  <c:v>44203</c:v>
                </c:pt>
                <c:pt idx="756">
                  <c:v>44204</c:v>
                </c:pt>
                <c:pt idx="757">
                  <c:v>44207</c:v>
                </c:pt>
                <c:pt idx="758">
                  <c:v>44208</c:v>
                </c:pt>
                <c:pt idx="759">
                  <c:v>44209</c:v>
                </c:pt>
                <c:pt idx="760">
                  <c:v>44210</c:v>
                </c:pt>
                <c:pt idx="761">
                  <c:v>44211</c:v>
                </c:pt>
                <c:pt idx="762">
                  <c:v>44214</c:v>
                </c:pt>
                <c:pt idx="763">
                  <c:v>44215</c:v>
                </c:pt>
                <c:pt idx="764">
                  <c:v>44216</c:v>
                </c:pt>
                <c:pt idx="765">
                  <c:v>44217</c:v>
                </c:pt>
                <c:pt idx="766">
                  <c:v>44218</c:v>
                </c:pt>
                <c:pt idx="767">
                  <c:v>44221</c:v>
                </c:pt>
                <c:pt idx="768">
                  <c:v>44222</c:v>
                </c:pt>
                <c:pt idx="769">
                  <c:v>44223</c:v>
                </c:pt>
                <c:pt idx="770">
                  <c:v>44224</c:v>
                </c:pt>
                <c:pt idx="771">
                  <c:v>44225</c:v>
                </c:pt>
                <c:pt idx="772">
                  <c:v>44228</c:v>
                </c:pt>
                <c:pt idx="773">
                  <c:v>44229</c:v>
                </c:pt>
                <c:pt idx="774">
                  <c:v>44230</c:v>
                </c:pt>
                <c:pt idx="775">
                  <c:v>44231</c:v>
                </c:pt>
                <c:pt idx="776">
                  <c:v>44232</c:v>
                </c:pt>
                <c:pt idx="777">
                  <c:v>44235</c:v>
                </c:pt>
                <c:pt idx="778">
                  <c:v>44236</c:v>
                </c:pt>
                <c:pt idx="779">
                  <c:v>44237</c:v>
                </c:pt>
                <c:pt idx="780">
                  <c:v>44238</c:v>
                </c:pt>
                <c:pt idx="781">
                  <c:v>44239</c:v>
                </c:pt>
                <c:pt idx="782">
                  <c:v>44242</c:v>
                </c:pt>
                <c:pt idx="783">
                  <c:v>44243</c:v>
                </c:pt>
                <c:pt idx="784">
                  <c:v>44244</c:v>
                </c:pt>
                <c:pt idx="785">
                  <c:v>44245</c:v>
                </c:pt>
                <c:pt idx="786">
                  <c:v>44246</c:v>
                </c:pt>
                <c:pt idx="787">
                  <c:v>44249</c:v>
                </c:pt>
                <c:pt idx="788">
                  <c:v>44250</c:v>
                </c:pt>
                <c:pt idx="789">
                  <c:v>44251</c:v>
                </c:pt>
                <c:pt idx="790">
                  <c:v>44252</c:v>
                </c:pt>
                <c:pt idx="791">
                  <c:v>44253</c:v>
                </c:pt>
                <c:pt idx="792">
                  <c:v>44256</c:v>
                </c:pt>
                <c:pt idx="793">
                  <c:v>44257</c:v>
                </c:pt>
                <c:pt idx="794">
                  <c:v>44258</c:v>
                </c:pt>
                <c:pt idx="795">
                  <c:v>44259</c:v>
                </c:pt>
                <c:pt idx="796">
                  <c:v>44260</c:v>
                </c:pt>
                <c:pt idx="797">
                  <c:v>44263</c:v>
                </c:pt>
                <c:pt idx="798">
                  <c:v>44264</c:v>
                </c:pt>
                <c:pt idx="799">
                  <c:v>44265</c:v>
                </c:pt>
                <c:pt idx="800">
                  <c:v>44266</c:v>
                </c:pt>
                <c:pt idx="801">
                  <c:v>44267</c:v>
                </c:pt>
                <c:pt idx="802">
                  <c:v>44270</c:v>
                </c:pt>
                <c:pt idx="803">
                  <c:v>44271</c:v>
                </c:pt>
                <c:pt idx="804">
                  <c:v>44272</c:v>
                </c:pt>
                <c:pt idx="805">
                  <c:v>44273</c:v>
                </c:pt>
                <c:pt idx="806">
                  <c:v>44274</c:v>
                </c:pt>
                <c:pt idx="807">
                  <c:v>44277</c:v>
                </c:pt>
                <c:pt idx="808">
                  <c:v>44278</c:v>
                </c:pt>
                <c:pt idx="809">
                  <c:v>44279</c:v>
                </c:pt>
                <c:pt idx="810">
                  <c:v>44280</c:v>
                </c:pt>
                <c:pt idx="811">
                  <c:v>44281</c:v>
                </c:pt>
                <c:pt idx="812">
                  <c:v>44284</c:v>
                </c:pt>
                <c:pt idx="813">
                  <c:v>44285</c:v>
                </c:pt>
                <c:pt idx="814">
                  <c:v>44286</c:v>
                </c:pt>
                <c:pt idx="815">
                  <c:v>44287</c:v>
                </c:pt>
                <c:pt idx="816">
                  <c:v>44292</c:v>
                </c:pt>
                <c:pt idx="817">
                  <c:v>44293</c:v>
                </c:pt>
                <c:pt idx="818">
                  <c:v>44294</c:v>
                </c:pt>
                <c:pt idx="819">
                  <c:v>44295</c:v>
                </c:pt>
                <c:pt idx="820">
                  <c:v>44298</c:v>
                </c:pt>
                <c:pt idx="821">
                  <c:v>44299</c:v>
                </c:pt>
                <c:pt idx="822">
                  <c:v>44300</c:v>
                </c:pt>
                <c:pt idx="823">
                  <c:v>44301</c:v>
                </c:pt>
                <c:pt idx="824">
                  <c:v>44302</c:v>
                </c:pt>
                <c:pt idx="825">
                  <c:v>44305</c:v>
                </c:pt>
                <c:pt idx="826">
                  <c:v>44306</c:v>
                </c:pt>
                <c:pt idx="827">
                  <c:v>44307</c:v>
                </c:pt>
                <c:pt idx="828">
                  <c:v>44308</c:v>
                </c:pt>
                <c:pt idx="829">
                  <c:v>44309</c:v>
                </c:pt>
                <c:pt idx="830">
                  <c:v>44312</c:v>
                </c:pt>
                <c:pt idx="831">
                  <c:v>44313</c:v>
                </c:pt>
                <c:pt idx="832">
                  <c:v>44314</c:v>
                </c:pt>
                <c:pt idx="833">
                  <c:v>44315</c:v>
                </c:pt>
                <c:pt idx="834">
                  <c:v>44316</c:v>
                </c:pt>
                <c:pt idx="835">
                  <c:v>44319</c:v>
                </c:pt>
                <c:pt idx="836">
                  <c:v>44320</c:v>
                </c:pt>
                <c:pt idx="837">
                  <c:v>44321</c:v>
                </c:pt>
                <c:pt idx="838">
                  <c:v>44322</c:v>
                </c:pt>
                <c:pt idx="839">
                  <c:v>44323</c:v>
                </c:pt>
                <c:pt idx="840">
                  <c:v>44326</c:v>
                </c:pt>
                <c:pt idx="841">
                  <c:v>44327</c:v>
                </c:pt>
                <c:pt idx="842">
                  <c:v>44328</c:v>
                </c:pt>
                <c:pt idx="843">
                  <c:v>44330</c:v>
                </c:pt>
                <c:pt idx="844">
                  <c:v>44333</c:v>
                </c:pt>
                <c:pt idx="845">
                  <c:v>44334</c:v>
                </c:pt>
                <c:pt idx="846">
                  <c:v>44335</c:v>
                </c:pt>
                <c:pt idx="847">
                  <c:v>44336</c:v>
                </c:pt>
                <c:pt idx="848">
                  <c:v>44337</c:v>
                </c:pt>
                <c:pt idx="849">
                  <c:v>44341</c:v>
                </c:pt>
                <c:pt idx="850">
                  <c:v>44342</c:v>
                </c:pt>
                <c:pt idx="851">
                  <c:v>44343</c:v>
                </c:pt>
                <c:pt idx="852">
                  <c:v>44344</c:v>
                </c:pt>
                <c:pt idx="853">
                  <c:v>44347</c:v>
                </c:pt>
                <c:pt idx="854">
                  <c:v>44348</c:v>
                </c:pt>
                <c:pt idx="855">
                  <c:v>44349</c:v>
                </c:pt>
                <c:pt idx="856">
                  <c:v>44350</c:v>
                </c:pt>
                <c:pt idx="857">
                  <c:v>44351</c:v>
                </c:pt>
                <c:pt idx="858">
                  <c:v>44354</c:v>
                </c:pt>
                <c:pt idx="859">
                  <c:v>44355</c:v>
                </c:pt>
                <c:pt idx="860">
                  <c:v>44356</c:v>
                </c:pt>
                <c:pt idx="861">
                  <c:v>44357</c:v>
                </c:pt>
                <c:pt idx="862">
                  <c:v>44358</c:v>
                </c:pt>
                <c:pt idx="863">
                  <c:v>44361</c:v>
                </c:pt>
                <c:pt idx="864">
                  <c:v>44362</c:v>
                </c:pt>
                <c:pt idx="865">
                  <c:v>44363</c:v>
                </c:pt>
                <c:pt idx="866">
                  <c:v>44364</c:v>
                </c:pt>
                <c:pt idx="867">
                  <c:v>44365</c:v>
                </c:pt>
                <c:pt idx="868">
                  <c:v>44368</c:v>
                </c:pt>
                <c:pt idx="869">
                  <c:v>44369</c:v>
                </c:pt>
                <c:pt idx="870">
                  <c:v>44370</c:v>
                </c:pt>
                <c:pt idx="871">
                  <c:v>44371</c:v>
                </c:pt>
                <c:pt idx="872">
                  <c:v>44372</c:v>
                </c:pt>
                <c:pt idx="873">
                  <c:v>44375</c:v>
                </c:pt>
                <c:pt idx="874">
                  <c:v>44376</c:v>
                </c:pt>
                <c:pt idx="875">
                  <c:v>44377</c:v>
                </c:pt>
                <c:pt idx="876">
                  <c:v>44378</c:v>
                </c:pt>
                <c:pt idx="877">
                  <c:v>44379</c:v>
                </c:pt>
                <c:pt idx="878">
                  <c:v>44382</c:v>
                </c:pt>
                <c:pt idx="879">
                  <c:v>44383</c:v>
                </c:pt>
                <c:pt idx="880">
                  <c:v>44384</c:v>
                </c:pt>
                <c:pt idx="881">
                  <c:v>44385</c:v>
                </c:pt>
                <c:pt idx="882">
                  <c:v>44386</c:v>
                </c:pt>
                <c:pt idx="883">
                  <c:v>44389</c:v>
                </c:pt>
                <c:pt idx="884">
                  <c:v>44390</c:v>
                </c:pt>
                <c:pt idx="885">
                  <c:v>44392</c:v>
                </c:pt>
                <c:pt idx="886">
                  <c:v>44393</c:v>
                </c:pt>
                <c:pt idx="887">
                  <c:v>44396</c:v>
                </c:pt>
                <c:pt idx="888">
                  <c:v>44397</c:v>
                </c:pt>
                <c:pt idx="889">
                  <c:v>44398</c:v>
                </c:pt>
                <c:pt idx="890">
                  <c:v>44399</c:v>
                </c:pt>
                <c:pt idx="891">
                  <c:v>44400</c:v>
                </c:pt>
                <c:pt idx="892">
                  <c:v>44403</c:v>
                </c:pt>
                <c:pt idx="893">
                  <c:v>44404</c:v>
                </c:pt>
                <c:pt idx="894">
                  <c:v>44405</c:v>
                </c:pt>
                <c:pt idx="895">
                  <c:v>44406</c:v>
                </c:pt>
                <c:pt idx="896">
                  <c:v>44407</c:v>
                </c:pt>
                <c:pt idx="897">
                  <c:v>44410</c:v>
                </c:pt>
                <c:pt idx="898">
                  <c:v>44411</c:v>
                </c:pt>
                <c:pt idx="899">
                  <c:v>44412</c:v>
                </c:pt>
                <c:pt idx="900">
                  <c:v>44413</c:v>
                </c:pt>
                <c:pt idx="901">
                  <c:v>44414</c:v>
                </c:pt>
                <c:pt idx="902">
                  <c:v>44417</c:v>
                </c:pt>
                <c:pt idx="903">
                  <c:v>44418</c:v>
                </c:pt>
                <c:pt idx="904">
                  <c:v>44419</c:v>
                </c:pt>
                <c:pt idx="905">
                  <c:v>44420</c:v>
                </c:pt>
                <c:pt idx="906">
                  <c:v>44421</c:v>
                </c:pt>
                <c:pt idx="907">
                  <c:v>44424</c:v>
                </c:pt>
                <c:pt idx="908">
                  <c:v>44425</c:v>
                </c:pt>
                <c:pt idx="909">
                  <c:v>44426</c:v>
                </c:pt>
                <c:pt idx="910">
                  <c:v>44427</c:v>
                </c:pt>
                <c:pt idx="911">
                  <c:v>44428</c:v>
                </c:pt>
                <c:pt idx="912">
                  <c:v>44431</c:v>
                </c:pt>
                <c:pt idx="913">
                  <c:v>44432</c:v>
                </c:pt>
                <c:pt idx="914">
                  <c:v>44433</c:v>
                </c:pt>
                <c:pt idx="915">
                  <c:v>44434</c:v>
                </c:pt>
                <c:pt idx="916">
                  <c:v>44435</c:v>
                </c:pt>
                <c:pt idx="917">
                  <c:v>44438</c:v>
                </c:pt>
                <c:pt idx="918">
                  <c:v>44439</c:v>
                </c:pt>
                <c:pt idx="919">
                  <c:v>44440</c:v>
                </c:pt>
                <c:pt idx="920">
                  <c:v>44441</c:v>
                </c:pt>
                <c:pt idx="921">
                  <c:v>44442</c:v>
                </c:pt>
                <c:pt idx="922">
                  <c:v>44445</c:v>
                </c:pt>
                <c:pt idx="923">
                  <c:v>44446</c:v>
                </c:pt>
                <c:pt idx="924">
                  <c:v>44447</c:v>
                </c:pt>
                <c:pt idx="925">
                  <c:v>44448</c:v>
                </c:pt>
                <c:pt idx="926">
                  <c:v>44449</c:v>
                </c:pt>
                <c:pt idx="927">
                  <c:v>44452</c:v>
                </c:pt>
                <c:pt idx="928">
                  <c:v>44453</c:v>
                </c:pt>
                <c:pt idx="929">
                  <c:v>44454</c:v>
                </c:pt>
                <c:pt idx="930">
                  <c:v>44455</c:v>
                </c:pt>
                <c:pt idx="931">
                  <c:v>44456</c:v>
                </c:pt>
                <c:pt idx="932">
                  <c:v>44459</c:v>
                </c:pt>
                <c:pt idx="933">
                  <c:v>44460</c:v>
                </c:pt>
                <c:pt idx="934">
                  <c:v>44461</c:v>
                </c:pt>
                <c:pt idx="935">
                  <c:v>44462</c:v>
                </c:pt>
                <c:pt idx="936">
                  <c:v>44463</c:v>
                </c:pt>
                <c:pt idx="937">
                  <c:v>44466</c:v>
                </c:pt>
                <c:pt idx="938">
                  <c:v>44467</c:v>
                </c:pt>
                <c:pt idx="939">
                  <c:v>44468</c:v>
                </c:pt>
                <c:pt idx="940">
                  <c:v>44469</c:v>
                </c:pt>
                <c:pt idx="941">
                  <c:v>44470</c:v>
                </c:pt>
                <c:pt idx="942">
                  <c:v>44473</c:v>
                </c:pt>
                <c:pt idx="943">
                  <c:v>44474</c:v>
                </c:pt>
                <c:pt idx="944">
                  <c:v>44475</c:v>
                </c:pt>
                <c:pt idx="945">
                  <c:v>44476</c:v>
                </c:pt>
                <c:pt idx="946">
                  <c:v>44477</c:v>
                </c:pt>
                <c:pt idx="947">
                  <c:v>44480</c:v>
                </c:pt>
                <c:pt idx="948">
                  <c:v>44481</c:v>
                </c:pt>
                <c:pt idx="949">
                  <c:v>44482</c:v>
                </c:pt>
                <c:pt idx="950">
                  <c:v>44483</c:v>
                </c:pt>
                <c:pt idx="951">
                  <c:v>44484</c:v>
                </c:pt>
                <c:pt idx="952">
                  <c:v>44487</c:v>
                </c:pt>
                <c:pt idx="953">
                  <c:v>44488</c:v>
                </c:pt>
                <c:pt idx="954">
                  <c:v>44489</c:v>
                </c:pt>
                <c:pt idx="955">
                  <c:v>44490</c:v>
                </c:pt>
                <c:pt idx="956">
                  <c:v>44491</c:v>
                </c:pt>
                <c:pt idx="957">
                  <c:v>44494</c:v>
                </c:pt>
                <c:pt idx="958">
                  <c:v>44495</c:v>
                </c:pt>
                <c:pt idx="959">
                  <c:v>44496</c:v>
                </c:pt>
                <c:pt idx="960">
                  <c:v>44497</c:v>
                </c:pt>
                <c:pt idx="961">
                  <c:v>44498</c:v>
                </c:pt>
                <c:pt idx="962">
                  <c:v>44502</c:v>
                </c:pt>
                <c:pt idx="963">
                  <c:v>44503</c:v>
                </c:pt>
                <c:pt idx="964">
                  <c:v>44504</c:v>
                </c:pt>
                <c:pt idx="965">
                  <c:v>44505</c:v>
                </c:pt>
                <c:pt idx="966">
                  <c:v>44508</c:v>
                </c:pt>
                <c:pt idx="967">
                  <c:v>44509</c:v>
                </c:pt>
                <c:pt idx="968">
                  <c:v>44510</c:v>
                </c:pt>
                <c:pt idx="969">
                  <c:v>44512</c:v>
                </c:pt>
                <c:pt idx="970">
                  <c:v>44515</c:v>
                </c:pt>
                <c:pt idx="971">
                  <c:v>44516</c:v>
                </c:pt>
                <c:pt idx="972">
                  <c:v>44517</c:v>
                </c:pt>
                <c:pt idx="973">
                  <c:v>44518</c:v>
                </c:pt>
                <c:pt idx="974">
                  <c:v>44519</c:v>
                </c:pt>
                <c:pt idx="975">
                  <c:v>44522</c:v>
                </c:pt>
                <c:pt idx="976">
                  <c:v>44523</c:v>
                </c:pt>
                <c:pt idx="977">
                  <c:v>44524</c:v>
                </c:pt>
                <c:pt idx="978">
                  <c:v>44525</c:v>
                </c:pt>
                <c:pt idx="979">
                  <c:v>44526</c:v>
                </c:pt>
                <c:pt idx="980">
                  <c:v>44529</c:v>
                </c:pt>
                <c:pt idx="981">
                  <c:v>44530</c:v>
                </c:pt>
                <c:pt idx="982">
                  <c:v>44531</c:v>
                </c:pt>
                <c:pt idx="983">
                  <c:v>44532</c:v>
                </c:pt>
                <c:pt idx="984">
                  <c:v>44533</c:v>
                </c:pt>
                <c:pt idx="985">
                  <c:v>44536</c:v>
                </c:pt>
                <c:pt idx="986">
                  <c:v>44537</c:v>
                </c:pt>
                <c:pt idx="987">
                  <c:v>44538</c:v>
                </c:pt>
                <c:pt idx="988">
                  <c:v>44539</c:v>
                </c:pt>
                <c:pt idx="989">
                  <c:v>44540</c:v>
                </c:pt>
                <c:pt idx="990">
                  <c:v>44543</c:v>
                </c:pt>
                <c:pt idx="991">
                  <c:v>44544</c:v>
                </c:pt>
                <c:pt idx="992">
                  <c:v>44545</c:v>
                </c:pt>
                <c:pt idx="993">
                  <c:v>44546</c:v>
                </c:pt>
                <c:pt idx="994">
                  <c:v>44547</c:v>
                </c:pt>
                <c:pt idx="995">
                  <c:v>44550</c:v>
                </c:pt>
                <c:pt idx="996">
                  <c:v>44551</c:v>
                </c:pt>
                <c:pt idx="997">
                  <c:v>44552</c:v>
                </c:pt>
                <c:pt idx="998">
                  <c:v>44553</c:v>
                </c:pt>
                <c:pt idx="999">
                  <c:v>44554</c:v>
                </c:pt>
                <c:pt idx="1000">
                  <c:v>44557</c:v>
                </c:pt>
                <c:pt idx="1001">
                  <c:v>44558</c:v>
                </c:pt>
                <c:pt idx="1002">
                  <c:v>44559</c:v>
                </c:pt>
                <c:pt idx="1003">
                  <c:v>44560</c:v>
                </c:pt>
                <c:pt idx="1004">
                  <c:v>44561</c:v>
                </c:pt>
                <c:pt idx="1005">
                  <c:v>44564</c:v>
                </c:pt>
                <c:pt idx="1006">
                  <c:v>44565</c:v>
                </c:pt>
                <c:pt idx="1007">
                  <c:v>44566</c:v>
                </c:pt>
                <c:pt idx="1008">
                  <c:v>44567</c:v>
                </c:pt>
                <c:pt idx="1009">
                  <c:v>44568</c:v>
                </c:pt>
                <c:pt idx="1010">
                  <c:v>44571</c:v>
                </c:pt>
                <c:pt idx="1011">
                  <c:v>44572</c:v>
                </c:pt>
                <c:pt idx="1012">
                  <c:v>44573</c:v>
                </c:pt>
                <c:pt idx="1013">
                  <c:v>44574</c:v>
                </c:pt>
                <c:pt idx="1014">
                  <c:v>44575</c:v>
                </c:pt>
                <c:pt idx="1015">
                  <c:v>44578</c:v>
                </c:pt>
                <c:pt idx="1016">
                  <c:v>44579</c:v>
                </c:pt>
                <c:pt idx="1017">
                  <c:v>44580</c:v>
                </c:pt>
                <c:pt idx="1018">
                  <c:v>44581</c:v>
                </c:pt>
                <c:pt idx="1019">
                  <c:v>44582</c:v>
                </c:pt>
                <c:pt idx="1020">
                  <c:v>44585</c:v>
                </c:pt>
                <c:pt idx="1021">
                  <c:v>44586</c:v>
                </c:pt>
                <c:pt idx="1022">
                  <c:v>44587</c:v>
                </c:pt>
                <c:pt idx="1023">
                  <c:v>44588</c:v>
                </c:pt>
                <c:pt idx="1024">
                  <c:v>44589</c:v>
                </c:pt>
                <c:pt idx="1025">
                  <c:v>44592</c:v>
                </c:pt>
                <c:pt idx="1026">
                  <c:v>44593</c:v>
                </c:pt>
                <c:pt idx="1027">
                  <c:v>44594</c:v>
                </c:pt>
                <c:pt idx="1028">
                  <c:v>44595</c:v>
                </c:pt>
                <c:pt idx="1029">
                  <c:v>44596</c:v>
                </c:pt>
                <c:pt idx="1030">
                  <c:v>44599</c:v>
                </c:pt>
                <c:pt idx="1031">
                  <c:v>44600</c:v>
                </c:pt>
                <c:pt idx="1032">
                  <c:v>44601</c:v>
                </c:pt>
                <c:pt idx="1033">
                  <c:v>44602</c:v>
                </c:pt>
                <c:pt idx="1034">
                  <c:v>44603</c:v>
                </c:pt>
                <c:pt idx="1035">
                  <c:v>44606</c:v>
                </c:pt>
                <c:pt idx="1036">
                  <c:v>44607</c:v>
                </c:pt>
                <c:pt idx="1037">
                  <c:v>44608</c:v>
                </c:pt>
                <c:pt idx="1038">
                  <c:v>44609</c:v>
                </c:pt>
                <c:pt idx="1039">
                  <c:v>44610</c:v>
                </c:pt>
                <c:pt idx="1040">
                  <c:v>44613</c:v>
                </c:pt>
                <c:pt idx="1041">
                  <c:v>44614</c:v>
                </c:pt>
                <c:pt idx="1042">
                  <c:v>44615</c:v>
                </c:pt>
                <c:pt idx="1043">
                  <c:v>44616</c:v>
                </c:pt>
                <c:pt idx="1044">
                  <c:v>44617</c:v>
                </c:pt>
                <c:pt idx="1045">
                  <c:v>44620</c:v>
                </c:pt>
                <c:pt idx="1046">
                  <c:v>44621</c:v>
                </c:pt>
                <c:pt idx="1047">
                  <c:v>44622</c:v>
                </c:pt>
                <c:pt idx="1048">
                  <c:v>44623</c:v>
                </c:pt>
                <c:pt idx="1049">
                  <c:v>44624</c:v>
                </c:pt>
                <c:pt idx="1050">
                  <c:v>44627</c:v>
                </c:pt>
                <c:pt idx="1051">
                  <c:v>44628</c:v>
                </c:pt>
                <c:pt idx="1052">
                  <c:v>44629</c:v>
                </c:pt>
                <c:pt idx="1053">
                  <c:v>44630</c:v>
                </c:pt>
                <c:pt idx="1054">
                  <c:v>44631</c:v>
                </c:pt>
                <c:pt idx="1055">
                  <c:v>44634</c:v>
                </c:pt>
                <c:pt idx="1056">
                  <c:v>44635</c:v>
                </c:pt>
                <c:pt idx="1057">
                  <c:v>44636</c:v>
                </c:pt>
                <c:pt idx="1058">
                  <c:v>44637</c:v>
                </c:pt>
                <c:pt idx="1059">
                  <c:v>44638</c:v>
                </c:pt>
                <c:pt idx="1060">
                  <c:v>44641</c:v>
                </c:pt>
                <c:pt idx="1061">
                  <c:v>44642</c:v>
                </c:pt>
                <c:pt idx="1062">
                  <c:v>44643</c:v>
                </c:pt>
                <c:pt idx="1063">
                  <c:v>44644</c:v>
                </c:pt>
                <c:pt idx="1064">
                  <c:v>44645</c:v>
                </c:pt>
                <c:pt idx="1065">
                  <c:v>44648</c:v>
                </c:pt>
                <c:pt idx="1066">
                  <c:v>44649</c:v>
                </c:pt>
                <c:pt idx="1067">
                  <c:v>44650</c:v>
                </c:pt>
                <c:pt idx="1068">
                  <c:v>44651</c:v>
                </c:pt>
                <c:pt idx="1069">
                  <c:v>44652</c:v>
                </c:pt>
                <c:pt idx="1070">
                  <c:v>44655</c:v>
                </c:pt>
                <c:pt idx="1071">
                  <c:v>44656</c:v>
                </c:pt>
                <c:pt idx="1072">
                  <c:v>44657</c:v>
                </c:pt>
                <c:pt idx="1073">
                  <c:v>44658</c:v>
                </c:pt>
                <c:pt idx="1074">
                  <c:v>44659</c:v>
                </c:pt>
                <c:pt idx="1075">
                  <c:v>44662</c:v>
                </c:pt>
                <c:pt idx="1076">
                  <c:v>44663</c:v>
                </c:pt>
                <c:pt idx="1077">
                  <c:v>44664</c:v>
                </c:pt>
                <c:pt idx="1078">
                  <c:v>44665</c:v>
                </c:pt>
                <c:pt idx="1079">
                  <c:v>44670</c:v>
                </c:pt>
                <c:pt idx="1080">
                  <c:v>44671</c:v>
                </c:pt>
                <c:pt idx="1081">
                  <c:v>44672</c:v>
                </c:pt>
                <c:pt idx="1082">
                  <c:v>44673</c:v>
                </c:pt>
                <c:pt idx="1083">
                  <c:v>44676</c:v>
                </c:pt>
                <c:pt idx="1084">
                  <c:v>44677</c:v>
                </c:pt>
                <c:pt idx="1085">
                  <c:v>44678</c:v>
                </c:pt>
                <c:pt idx="1086">
                  <c:v>44679</c:v>
                </c:pt>
                <c:pt idx="1087">
                  <c:v>44680</c:v>
                </c:pt>
                <c:pt idx="1088">
                  <c:v>44683</c:v>
                </c:pt>
                <c:pt idx="1089">
                  <c:v>44684</c:v>
                </c:pt>
                <c:pt idx="1090">
                  <c:v>44685</c:v>
                </c:pt>
                <c:pt idx="1091">
                  <c:v>44686</c:v>
                </c:pt>
                <c:pt idx="1092">
                  <c:v>44687</c:v>
                </c:pt>
                <c:pt idx="1093">
                  <c:v>44690</c:v>
                </c:pt>
                <c:pt idx="1094">
                  <c:v>44691</c:v>
                </c:pt>
                <c:pt idx="1095">
                  <c:v>44692</c:v>
                </c:pt>
                <c:pt idx="1096">
                  <c:v>44693</c:v>
                </c:pt>
                <c:pt idx="1097">
                  <c:v>44694</c:v>
                </c:pt>
                <c:pt idx="1098">
                  <c:v>44697</c:v>
                </c:pt>
                <c:pt idx="1099">
                  <c:v>44698</c:v>
                </c:pt>
                <c:pt idx="1100">
                  <c:v>44699</c:v>
                </c:pt>
                <c:pt idx="1101">
                  <c:v>44700</c:v>
                </c:pt>
                <c:pt idx="1102">
                  <c:v>44701</c:v>
                </c:pt>
                <c:pt idx="1103">
                  <c:v>44704</c:v>
                </c:pt>
                <c:pt idx="1104">
                  <c:v>44705</c:v>
                </c:pt>
                <c:pt idx="1105">
                  <c:v>44706</c:v>
                </c:pt>
                <c:pt idx="1106">
                  <c:v>44708</c:v>
                </c:pt>
                <c:pt idx="1107">
                  <c:v>44711</c:v>
                </c:pt>
                <c:pt idx="1108">
                  <c:v>44712</c:v>
                </c:pt>
                <c:pt idx="1109">
                  <c:v>44713</c:v>
                </c:pt>
                <c:pt idx="1110">
                  <c:v>44714</c:v>
                </c:pt>
                <c:pt idx="1111">
                  <c:v>44715</c:v>
                </c:pt>
                <c:pt idx="1112">
                  <c:v>44719</c:v>
                </c:pt>
                <c:pt idx="1113">
                  <c:v>44720</c:v>
                </c:pt>
                <c:pt idx="1114">
                  <c:v>44721</c:v>
                </c:pt>
                <c:pt idx="1115">
                  <c:v>44722</c:v>
                </c:pt>
                <c:pt idx="1116">
                  <c:v>44725</c:v>
                </c:pt>
                <c:pt idx="1117">
                  <c:v>44726</c:v>
                </c:pt>
                <c:pt idx="1118">
                  <c:v>44727</c:v>
                </c:pt>
                <c:pt idx="1119">
                  <c:v>44728</c:v>
                </c:pt>
                <c:pt idx="1120">
                  <c:v>44729</c:v>
                </c:pt>
                <c:pt idx="1121">
                  <c:v>44732</c:v>
                </c:pt>
                <c:pt idx="1122">
                  <c:v>44733</c:v>
                </c:pt>
                <c:pt idx="1123">
                  <c:v>44734</c:v>
                </c:pt>
                <c:pt idx="1124">
                  <c:v>44735</c:v>
                </c:pt>
                <c:pt idx="1125">
                  <c:v>44736</c:v>
                </c:pt>
                <c:pt idx="1126">
                  <c:v>44739</c:v>
                </c:pt>
                <c:pt idx="1127">
                  <c:v>44740</c:v>
                </c:pt>
                <c:pt idx="1128">
                  <c:v>44741</c:v>
                </c:pt>
                <c:pt idx="1129">
                  <c:v>44742</c:v>
                </c:pt>
                <c:pt idx="1130">
                  <c:v>44743</c:v>
                </c:pt>
                <c:pt idx="1131">
                  <c:v>44746</c:v>
                </c:pt>
                <c:pt idx="1132">
                  <c:v>44747</c:v>
                </c:pt>
                <c:pt idx="1133">
                  <c:v>44748</c:v>
                </c:pt>
                <c:pt idx="1134">
                  <c:v>44749</c:v>
                </c:pt>
                <c:pt idx="1135">
                  <c:v>44750</c:v>
                </c:pt>
                <c:pt idx="1136">
                  <c:v>44753</c:v>
                </c:pt>
                <c:pt idx="1137">
                  <c:v>44754</c:v>
                </c:pt>
                <c:pt idx="1138">
                  <c:v>44755</c:v>
                </c:pt>
                <c:pt idx="1139">
                  <c:v>44757</c:v>
                </c:pt>
                <c:pt idx="1140">
                  <c:v>44760</c:v>
                </c:pt>
                <c:pt idx="1141">
                  <c:v>44761</c:v>
                </c:pt>
                <c:pt idx="1142">
                  <c:v>44762</c:v>
                </c:pt>
                <c:pt idx="1143">
                  <c:v>44763</c:v>
                </c:pt>
                <c:pt idx="1144">
                  <c:v>44764</c:v>
                </c:pt>
                <c:pt idx="1145">
                  <c:v>44767</c:v>
                </c:pt>
                <c:pt idx="1146">
                  <c:v>44768</c:v>
                </c:pt>
                <c:pt idx="1147">
                  <c:v>44769</c:v>
                </c:pt>
                <c:pt idx="1148">
                  <c:v>44770</c:v>
                </c:pt>
                <c:pt idx="1149">
                  <c:v>44771</c:v>
                </c:pt>
                <c:pt idx="1150">
                  <c:v>44774</c:v>
                </c:pt>
                <c:pt idx="1151">
                  <c:v>44775</c:v>
                </c:pt>
                <c:pt idx="1152">
                  <c:v>44776</c:v>
                </c:pt>
                <c:pt idx="1153">
                  <c:v>44777</c:v>
                </c:pt>
                <c:pt idx="1154">
                  <c:v>44778</c:v>
                </c:pt>
                <c:pt idx="1155">
                  <c:v>44781</c:v>
                </c:pt>
                <c:pt idx="1156">
                  <c:v>44782</c:v>
                </c:pt>
                <c:pt idx="1157">
                  <c:v>44783</c:v>
                </c:pt>
                <c:pt idx="1158">
                  <c:v>44784</c:v>
                </c:pt>
                <c:pt idx="1159">
                  <c:v>44785</c:v>
                </c:pt>
                <c:pt idx="1160">
                  <c:v>44789</c:v>
                </c:pt>
                <c:pt idx="1161">
                  <c:v>44790</c:v>
                </c:pt>
                <c:pt idx="1162">
                  <c:v>44791</c:v>
                </c:pt>
                <c:pt idx="1163">
                  <c:v>44792</c:v>
                </c:pt>
                <c:pt idx="1164">
                  <c:v>44795</c:v>
                </c:pt>
                <c:pt idx="1165">
                  <c:v>44796</c:v>
                </c:pt>
                <c:pt idx="1166">
                  <c:v>44797</c:v>
                </c:pt>
                <c:pt idx="1167">
                  <c:v>44798</c:v>
                </c:pt>
                <c:pt idx="1168">
                  <c:v>44799</c:v>
                </c:pt>
                <c:pt idx="1169">
                  <c:v>44802</c:v>
                </c:pt>
                <c:pt idx="1170">
                  <c:v>44803</c:v>
                </c:pt>
                <c:pt idx="1171">
                  <c:v>44804</c:v>
                </c:pt>
              </c:numCache>
            </c:numRef>
          </c:cat>
          <c:val>
            <c:numRef>
              <c:f>scenarios!$I$2194:$I$3365</c:f>
              <c:numCache>
                <c:formatCode>General</c:formatCode>
                <c:ptCount val="1172"/>
                <c:pt idx="0">
                  <c:v>100</c:v>
                </c:pt>
                <c:pt idx="1">
                  <c:v>99.932733540738241</c:v>
                </c:pt>
                <c:pt idx="2">
                  <c:v>100.0924913814849</c:v>
                </c:pt>
                <c:pt idx="3">
                  <c:v>100.26906583704699</c:v>
                </c:pt>
                <c:pt idx="4">
                  <c:v>100.4456402926091</c:v>
                </c:pt>
                <c:pt idx="5">
                  <c:v>100.47927352223998</c:v>
                </c:pt>
                <c:pt idx="6">
                  <c:v>100.36996552593962</c:v>
                </c:pt>
                <c:pt idx="7">
                  <c:v>100.26065752963926</c:v>
                </c:pt>
                <c:pt idx="8">
                  <c:v>100.35314891112419</c:v>
                </c:pt>
                <c:pt idx="9">
                  <c:v>100.43723198520138</c:v>
                </c:pt>
                <c:pt idx="10">
                  <c:v>100.4540486000168</c:v>
                </c:pt>
                <c:pt idx="11">
                  <c:v>100.46245690742452</c:v>
                </c:pt>
                <c:pt idx="12">
                  <c:v>100.4035987555705</c:v>
                </c:pt>
                <c:pt idx="13">
                  <c:v>100.34474060371647</c:v>
                </c:pt>
                <c:pt idx="14">
                  <c:v>100.43723198520138</c:v>
                </c:pt>
                <c:pt idx="15">
                  <c:v>100.47927352223998</c:v>
                </c:pt>
                <c:pt idx="16">
                  <c:v>100.60539813335576</c:v>
                </c:pt>
                <c:pt idx="17">
                  <c:v>100.51290675187086</c:v>
                </c:pt>
                <c:pt idx="18">
                  <c:v>100.4960901370554</c:v>
                </c:pt>
                <c:pt idx="19">
                  <c:v>100.52972336668628</c:v>
                </c:pt>
                <c:pt idx="20">
                  <c:v>100.3615572185319</c:v>
                </c:pt>
                <c:pt idx="21">
                  <c:v>100.07567476666945</c:v>
                </c:pt>
                <c:pt idx="22">
                  <c:v>100.05044984444631</c:v>
                </c:pt>
                <c:pt idx="23">
                  <c:v>99.882283696291935</c:v>
                </c:pt>
                <c:pt idx="24">
                  <c:v>99.394601866644237</c:v>
                </c:pt>
                <c:pt idx="25">
                  <c:v>99.007819725889163</c:v>
                </c:pt>
                <c:pt idx="26">
                  <c:v>99.049861262927763</c:v>
                </c:pt>
                <c:pt idx="27">
                  <c:v>99.041452955520043</c:v>
                </c:pt>
                <c:pt idx="28">
                  <c:v>98.368788362902535</c:v>
                </c:pt>
                <c:pt idx="29">
                  <c:v>98.242663751786765</c:v>
                </c:pt>
                <c:pt idx="30">
                  <c:v>98.570587740687799</c:v>
                </c:pt>
                <c:pt idx="31">
                  <c:v>98.402421592533415</c:v>
                </c:pt>
                <c:pt idx="32">
                  <c:v>98.536954511056919</c:v>
                </c:pt>
                <c:pt idx="33">
                  <c:v>98.763978811065329</c:v>
                </c:pt>
                <c:pt idx="34">
                  <c:v>99.049861262927763</c:v>
                </c:pt>
                <c:pt idx="35">
                  <c:v>98.965778188850578</c:v>
                </c:pt>
                <c:pt idx="36">
                  <c:v>98.940553266627433</c:v>
                </c:pt>
                <c:pt idx="37">
                  <c:v>98.848061885142513</c:v>
                </c:pt>
                <c:pt idx="38">
                  <c:v>98.890103422181113</c:v>
                </c:pt>
                <c:pt idx="39">
                  <c:v>99.125536029597242</c:v>
                </c:pt>
                <c:pt idx="40">
                  <c:v>99.445051711090542</c:v>
                </c:pt>
                <c:pt idx="41">
                  <c:v>99.175985874043548</c:v>
                </c:pt>
                <c:pt idx="42">
                  <c:v>99.075086185150923</c:v>
                </c:pt>
                <c:pt idx="43">
                  <c:v>98.906920036996553</c:v>
                </c:pt>
                <c:pt idx="44">
                  <c:v>98.478096359202894</c:v>
                </c:pt>
                <c:pt idx="45">
                  <c:v>98.545362818464639</c:v>
                </c:pt>
                <c:pt idx="46">
                  <c:v>98.654670814764984</c:v>
                </c:pt>
                <c:pt idx="47">
                  <c:v>98.679895736988144</c:v>
                </c:pt>
                <c:pt idx="48">
                  <c:v>98.948961574035138</c:v>
                </c:pt>
                <c:pt idx="49">
                  <c:v>99.100311107374083</c:v>
                </c:pt>
                <c:pt idx="50">
                  <c:v>99.243252333305293</c:v>
                </c:pt>
                <c:pt idx="51">
                  <c:v>99.066677877743203</c:v>
                </c:pt>
                <c:pt idx="52">
                  <c:v>99.075086185150923</c:v>
                </c:pt>
                <c:pt idx="53">
                  <c:v>99.108719414781802</c:v>
                </c:pt>
                <c:pt idx="54">
                  <c:v>99.175985874043548</c:v>
                </c:pt>
                <c:pt idx="55">
                  <c:v>98.848061885142513</c:v>
                </c:pt>
                <c:pt idx="56">
                  <c:v>98.915328344404259</c:v>
                </c:pt>
                <c:pt idx="57">
                  <c:v>98.948961574035138</c:v>
                </c:pt>
                <c:pt idx="58">
                  <c:v>98.621037585134104</c:v>
                </c:pt>
                <c:pt idx="59">
                  <c:v>98.183805599932725</c:v>
                </c:pt>
                <c:pt idx="60">
                  <c:v>98.267888674009924</c:v>
                </c:pt>
                <c:pt idx="61">
                  <c:v>98.536954511056919</c:v>
                </c:pt>
                <c:pt idx="62">
                  <c:v>98.511729588833759</c:v>
                </c:pt>
                <c:pt idx="63">
                  <c:v>98.974186496258284</c:v>
                </c:pt>
                <c:pt idx="64">
                  <c:v>98.763978811065329</c:v>
                </c:pt>
                <c:pt idx="65">
                  <c:v>98.822836962919354</c:v>
                </c:pt>
                <c:pt idx="66">
                  <c:v>99.091902799966363</c:v>
                </c:pt>
                <c:pt idx="67">
                  <c:v>98.898511729588833</c:v>
                </c:pt>
                <c:pt idx="68">
                  <c:v>98.814428655511634</c:v>
                </c:pt>
                <c:pt idx="69">
                  <c:v>99.133944337004962</c:v>
                </c:pt>
                <c:pt idx="70">
                  <c:v>99.024636340704603</c:v>
                </c:pt>
                <c:pt idx="71">
                  <c:v>99.091902799966363</c:v>
                </c:pt>
                <c:pt idx="72">
                  <c:v>99.125536029597242</c:v>
                </c:pt>
                <c:pt idx="73">
                  <c:v>99.159169259228122</c:v>
                </c:pt>
                <c:pt idx="74">
                  <c:v>99.419826788867397</c:v>
                </c:pt>
                <c:pt idx="75">
                  <c:v>99.461868325905996</c:v>
                </c:pt>
                <c:pt idx="76">
                  <c:v>99.243252333305293</c:v>
                </c:pt>
                <c:pt idx="77">
                  <c:v>99.125536029597242</c:v>
                </c:pt>
                <c:pt idx="78">
                  <c:v>99.033044648112337</c:v>
                </c:pt>
                <c:pt idx="79">
                  <c:v>98.948961574035138</c:v>
                </c:pt>
                <c:pt idx="80">
                  <c:v>98.831245270327088</c:v>
                </c:pt>
                <c:pt idx="81">
                  <c:v>99.075086185150923</c:v>
                </c:pt>
                <c:pt idx="82">
                  <c:v>99.234844025897573</c:v>
                </c:pt>
                <c:pt idx="83">
                  <c:v>99.201210796266707</c:v>
                </c:pt>
                <c:pt idx="84">
                  <c:v>99.125536029597242</c:v>
                </c:pt>
                <c:pt idx="85">
                  <c:v>99.108719414781802</c:v>
                </c:pt>
                <c:pt idx="86">
                  <c:v>99.209619103674413</c:v>
                </c:pt>
                <c:pt idx="87">
                  <c:v>99.260068948120733</c:v>
                </c:pt>
                <c:pt idx="88">
                  <c:v>99.133944337004962</c:v>
                </c:pt>
                <c:pt idx="89">
                  <c:v>99.394601866644237</c:v>
                </c:pt>
                <c:pt idx="90">
                  <c:v>99.360968637013372</c:v>
                </c:pt>
                <c:pt idx="91">
                  <c:v>99.033044648112337</c:v>
                </c:pt>
                <c:pt idx="92">
                  <c:v>98.991003111073738</c:v>
                </c:pt>
                <c:pt idx="93">
                  <c:v>98.982594803666018</c:v>
                </c:pt>
                <c:pt idx="94">
                  <c:v>98.982594803666018</c:v>
                </c:pt>
                <c:pt idx="95">
                  <c:v>98.999411418481458</c:v>
                </c:pt>
                <c:pt idx="96">
                  <c:v>99.075086185150923</c:v>
                </c:pt>
                <c:pt idx="97">
                  <c:v>99.075086185150923</c:v>
                </c:pt>
                <c:pt idx="98">
                  <c:v>99.108719414781802</c:v>
                </c:pt>
                <c:pt idx="99">
                  <c:v>99.041452955520043</c:v>
                </c:pt>
                <c:pt idx="100">
                  <c:v>99.049861262927763</c:v>
                </c:pt>
                <c:pt idx="101">
                  <c:v>99.226435718489867</c:v>
                </c:pt>
                <c:pt idx="102">
                  <c:v>99.285293870343892</c:v>
                </c:pt>
                <c:pt idx="103">
                  <c:v>99.192802488858987</c:v>
                </c:pt>
                <c:pt idx="104">
                  <c:v>99.251660640713027</c:v>
                </c:pt>
                <c:pt idx="105">
                  <c:v>99.260068948120733</c:v>
                </c:pt>
                <c:pt idx="106">
                  <c:v>99.041452955520043</c:v>
                </c:pt>
                <c:pt idx="107">
                  <c:v>99.024636340704603</c:v>
                </c:pt>
                <c:pt idx="108">
                  <c:v>98.932144959219698</c:v>
                </c:pt>
                <c:pt idx="109">
                  <c:v>99.058269570335483</c:v>
                </c:pt>
                <c:pt idx="110">
                  <c:v>98.999411418481458</c:v>
                </c:pt>
                <c:pt idx="111">
                  <c:v>98.940553266627433</c:v>
                </c:pt>
                <c:pt idx="112">
                  <c:v>99.142352644412668</c:v>
                </c:pt>
                <c:pt idx="113">
                  <c:v>99.184394181451268</c:v>
                </c:pt>
                <c:pt idx="114">
                  <c:v>99.100311107374083</c:v>
                </c:pt>
                <c:pt idx="115">
                  <c:v>99.024636340704603</c:v>
                </c:pt>
                <c:pt idx="116">
                  <c:v>98.999411418481458</c:v>
                </c:pt>
                <c:pt idx="117">
                  <c:v>98.856470192550233</c:v>
                </c:pt>
                <c:pt idx="118">
                  <c:v>98.940553266627433</c:v>
                </c:pt>
                <c:pt idx="119">
                  <c:v>98.755570503657609</c:v>
                </c:pt>
                <c:pt idx="120">
                  <c:v>98.646262507357264</c:v>
                </c:pt>
                <c:pt idx="121">
                  <c:v>98.730345581434449</c:v>
                </c:pt>
                <c:pt idx="122">
                  <c:v>98.621037585134104</c:v>
                </c:pt>
                <c:pt idx="123">
                  <c:v>98.713528966619023</c:v>
                </c:pt>
                <c:pt idx="124">
                  <c:v>98.562179433280079</c:v>
                </c:pt>
                <c:pt idx="125">
                  <c:v>98.696712351803569</c:v>
                </c:pt>
                <c:pt idx="126">
                  <c:v>98.696712351803569</c:v>
                </c:pt>
                <c:pt idx="127">
                  <c:v>98.738753888842183</c:v>
                </c:pt>
                <c:pt idx="128">
                  <c:v>98.906920036996553</c:v>
                </c:pt>
                <c:pt idx="129">
                  <c:v>98.991003111073738</c:v>
                </c:pt>
                <c:pt idx="130">
                  <c:v>98.965778188850578</c:v>
                </c:pt>
                <c:pt idx="131">
                  <c:v>98.747162196249889</c:v>
                </c:pt>
                <c:pt idx="132">
                  <c:v>98.864878499957953</c:v>
                </c:pt>
                <c:pt idx="133">
                  <c:v>99.049861262927763</c:v>
                </c:pt>
                <c:pt idx="134">
                  <c:v>98.932144959219698</c:v>
                </c:pt>
                <c:pt idx="135">
                  <c:v>98.999411418481458</c:v>
                </c:pt>
                <c:pt idx="136">
                  <c:v>99.016228033296898</c:v>
                </c:pt>
                <c:pt idx="137">
                  <c:v>99.049861262927763</c:v>
                </c:pt>
                <c:pt idx="138">
                  <c:v>98.965778188850578</c:v>
                </c:pt>
                <c:pt idx="139">
                  <c:v>98.747162196249889</c:v>
                </c:pt>
                <c:pt idx="140">
                  <c:v>98.915328344404259</c:v>
                </c:pt>
                <c:pt idx="141">
                  <c:v>99.075086185150923</c:v>
                </c:pt>
                <c:pt idx="142">
                  <c:v>98.991003111073738</c:v>
                </c:pt>
                <c:pt idx="143">
                  <c:v>98.982594803666018</c:v>
                </c:pt>
                <c:pt idx="144">
                  <c:v>98.814428655511634</c:v>
                </c:pt>
                <c:pt idx="145">
                  <c:v>98.873286807365673</c:v>
                </c:pt>
                <c:pt idx="146">
                  <c:v>98.705120659211303</c:v>
                </c:pt>
                <c:pt idx="147">
                  <c:v>98.612629277726398</c:v>
                </c:pt>
                <c:pt idx="148">
                  <c:v>98.814428655511634</c:v>
                </c:pt>
                <c:pt idx="149">
                  <c:v>98.856470192550233</c:v>
                </c:pt>
                <c:pt idx="150">
                  <c:v>98.856470192550233</c:v>
                </c:pt>
                <c:pt idx="151">
                  <c:v>98.890103422181113</c:v>
                </c:pt>
                <c:pt idx="152">
                  <c:v>98.906920036996553</c:v>
                </c:pt>
                <c:pt idx="153">
                  <c:v>98.822836962919354</c:v>
                </c:pt>
                <c:pt idx="154">
                  <c:v>98.536954511056919</c:v>
                </c:pt>
                <c:pt idx="155">
                  <c:v>98.545362818464639</c:v>
                </c:pt>
                <c:pt idx="156">
                  <c:v>98.46127974438744</c:v>
                </c:pt>
                <c:pt idx="157">
                  <c:v>98.503321281426054</c:v>
                </c:pt>
                <c:pt idx="158">
                  <c:v>98.721937274026729</c:v>
                </c:pt>
                <c:pt idx="159">
                  <c:v>98.755570503657609</c:v>
                </c:pt>
                <c:pt idx="160">
                  <c:v>98.797612040696208</c:v>
                </c:pt>
                <c:pt idx="161">
                  <c:v>98.629445892541824</c:v>
                </c:pt>
                <c:pt idx="162">
                  <c:v>98.730345581434449</c:v>
                </c:pt>
                <c:pt idx="163">
                  <c:v>98.814428655511634</c:v>
                </c:pt>
                <c:pt idx="164">
                  <c:v>98.713528966619023</c:v>
                </c:pt>
                <c:pt idx="165">
                  <c:v>98.688304044395863</c:v>
                </c:pt>
                <c:pt idx="166">
                  <c:v>98.621037585134104</c:v>
                </c:pt>
                <c:pt idx="167">
                  <c:v>98.578996048095519</c:v>
                </c:pt>
                <c:pt idx="168">
                  <c:v>98.604220970318664</c:v>
                </c:pt>
                <c:pt idx="169">
                  <c:v>98.377196670310269</c:v>
                </c:pt>
                <c:pt idx="170">
                  <c:v>98.25948036660219</c:v>
                </c:pt>
                <c:pt idx="171">
                  <c:v>98.368788362902535</c:v>
                </c:pt>
                <c:pt idx="172">
                  <c:v>98.15017237030186</c:v>
                </c:pt>
                <c:pt idx="173">
                  <c:v>98.209030522155885</c:v>
                </c:pt>
                <c:pt idx="174">
                  <c:v>98.09131421844782</c:v>
                </c:pt>
                <c:pt idx="175">
                  <c:v>98.200622214748165</c:v>
                </c:pt>
                <c:pt idx="176">
                  <c:v>98.25948036660219</c:v>
                </c:pt>
                <c:pt idx="177">
                  <c:v>98.200622214748165</c:v>
                </c:pt>
                <c:pt idx="178">
                  <c:v>98.192213907340459</c:v>
                </c:pt>
                <c:pt idx="179">
                  <c:v>98.17539729252502</c:v>
                </c:pt>
                <c:pt idx="180">
                  <c:v>98.166988985117285</c:v>
                </c:pt>
                <c:pt idx="181">
                  <c:v>98.30152190364079</c:v>
                </c:pt>
                <c:pt idx="182">
                  <c:v>98.326746825863935</c:v>
                </c:pt>
                <c:pt idx="183">
                  <c:v>98.1249474480787</c:v>
                </c:pt>
                <c:pt idx="184">
                  <c:v>98.082905911040115</c:v>
                </c:pt>
                <c:pt idx="185">
                  <c:v>98.225847136971311</c:v>
                </c:pt>
                <c:pt idx="186">
                  <c:v>98.200622214748165</c:v>
                </c:pt>
                <c:pt idx="187">
                  <c:v>98.11653914067098</c:v>
                </c:pt>
                <c:pt idx="188">
                  <c:v>98.066089296224661</c:v>
                </c:pt>
                <c:pt idx="189">
                  <c:v>98.040864374001501</c:v>
                </c:pt>
                <c:pt idx="190">
                  <c:v>97.813840073993092</c:v>
                </c:pt>
                <c:pt idx="191">
                  <c:v>97.527957622130657</c:v>
                </c:pt>
                <c:pt idx="192">
                  <c:v>97.275708399899102</c:v>
                </c:pt>
                <c:pt idx="193">
                  <c:v>97.216850248045063</c:v>
                </c:pt>
                <c:pt idx="194">
                  <c:v>97.200033633229623</c:v>
                </c:pt>
                <c:pt idx="195">
                  <c:v>96.779618262843684</c:v>
                </c:pt>
                <c:pt idx="196">
                  <c:v>96.846884722105443</c:v>
                </c:pt>
                <c:pt idx="197">
                  <c:v>96.973009333221214</c:v>
                </c:pt>
                <c:pt idx="198">
                  <c:v>96.846884722105443</c:v>
                </c:pt>
                <c:pt idx="199">
                  <c:v>97.250483477675928</c:v>
                </c:pt>
                <c:pt idx="200">
                  <c:v>97.132767173967878</c:v>
                </c:pt>
                <c:pt idx="201">
                  <c:v>96.821659799882283</c:v>
                </c:pt>
                <c:pt idx="202">
                  <c:v>96.771209955435964</c:v>
                </c:pt>
                <c:pt idx="203">
                  <c:v>96.779618262843684</c:v>
                </c:pt>
                <c:pt idx="204">
                  <c:v>96.636677036912459</c:v>
                </c:pt>
                <c:pt idx="205">
                  <c:v>96.41806104431177</c:v>
                </c:pt>
                <c:pt idx="206">
                  <c:v>96.46010258135037</c:v>
                </c:pt>
                <c:pt idx="207">
                  <c:v>96.535777348019835</c:v>
                </c:pt>
                <c:pt idx="208">
                  <c:v>96.46010258135037</c:v>
                </c:pt>
                <c:pt idx="209">
                  <c:v>96.46010258135037</c:v>
                </c:pt>
                <c:pt idx="210">
                  <c:v>96.60304380728158</c:v>
                </c:pt>
                <c:pt idx="211">
                  <c:v>96.788026570251404</c:v>
                </c:pt>
                <c:pt idx="212">
                  <c:v>96.863701336920869</c:v>
                </c:pt>
                <c:pt idx="213">
                  <c:v>96.813251492474564</c:v>
                </c:pt>
                <c:pt idx="214">
                  <c:v>97.124358866560158</c:v>
                </c:pt>
                <c:pt idx="215">
                  <c:v>96.863701336920869</c:v>
                </c:pt>
                <c:pt idx="216">
                  <c:v>96.729168418397364</c:v>
                </c:pt>
                <c:pt idx="217">
                  <c:v>96.502144118388955</c:v>
                </c:pt>
                <c:pt idx="218">
                  <c:v>96.544185655427555</c:v>
                </c:pt>
                <c:pt idx="219">
                  <c:v>96.426469351719504</c:v>
                </c:pt>
                <c:pt idx="220">
                  <c:v>96.611452114689314</c:v>
                </c:pt>
                <c:pt idx="221">
                  <c:v>96.762801648028244</c:v>
                </c:pt>
                <c:pt idx="222">
                  <c:v>96.535777348019835</c:v>
                </c:pt>
                <c:pt idx="223">
                  <c:v>96.199445051711081</c:v>
                </c:pt>
                <c:pt idx="224">
                  <c:v>96.45169427394265</c:v>
                </c:pt>
                <c:pt idx="225">
                  <c:v>96.367611199865465</c:v>
                </c:pt>
                <c:pt idx="226">
                  <c:v>96.291936433195986</c:v>
                </c:pt>
                <c:pt idx="227">
                  <c:v>96.804843185066829</c:v>
                </c:pt>
                <c:pt idx="228">
                  <c:v>96.813251492474564</c:v>
                </c:pt>
                <c:pt idx="229">
                  <c:v>97.200033633229623</c:v>
                </c:pt>
                <c:pt idx="230">
                  <c:v>97.258891785083662</c:v>
                </c:pt>
                <c:pt idx="231">
                  <c:v>97.275708399899102</c:v>
                </c:pt>
                <c:pt idx="232">
                  <c:v>97.729756999915921</c:v>
                </c:pt>
                <c:pt idx="233">
                  <c:v>97.452282855461192</c:v>
                </c:pt>
                <c:pt idx="234">
                  <c:v>97.233666862860503</c:v>
                </c:pt>
                <c:pt idx="235">
                  <c:v>96.804843185066829</c:v>
                </c:pt>
                <c:pt idx="236">
                  <c:v>96.880517951736309</c:v>
                </c:pt>
                <c:pt idx="237">
                  <c:v>96.594635499873874</c:v>
                </c:pt>
                <c:pt idx="238">
                  <c:v>96.670310266543339</c:v>
                </c:pt>
                <c:pt idx="239">
                  <c:v>97.040275792482973</c:v>
                </c:pt>
                <c:pt idx="240">
                  <c:v>96.989825948036639</c:v>
                </c:pt>
                <c:pt idx="241">
                  <c:v>96.687126881358779</c:v>
                </c:pt>
                <c:pt idx="242">
                  <c:v>96.813251492474564</c:v>
                </c:pt>
                <c:pt idx="243">
                  <c:v>96.544185655427555</c:v>
                </c:pt>
                <c:pt idx="244">
                  <c:v>96.544185655427555</c:v>
                </c:pt>
                <c:pt idx="245">
                  <c:v>96.350794585050025</c:v>
                </c:pt>
                <c:pt idx="246">
                  <c:v>96.048095518372151</c:v>
                </c:pt>
                <c:pt idx="247">
                  <c:v>95.955604136887246</c:v>
                </c:pt>
                <c:pt idx="248">
                  <c:v>96.401244429496344</c:v>
                </c:pt>
                <c:pt idx="249">
                  <c:v>96.695535188766485</c:v>
                </c:pt>
                <c:pt idx="250">
                  <c:v>96.981417640628948</c:v>
                </c:pt>
                <c:pt idx="251">
                  <c:v>96.688934667451434</c:v>
                </c:pt>
                <c:pt idx="252">
                  <c:v>96.563440679391235</c:v>
                </c:pt>
                <c:pt idx="253">
                  <c:v>96.552678045909346</c:v>
                </c:pt>
                <c:pt idx="254">
                  <c:v>96.627596064912126</c:v>
                </c:pt>
                <c:pt idx="255">
                  <c:v>96.694189859581257</c:v>
                </c:pt>
                <c:pt idx="256">
                  <c:v>96.977213486925081</c:v>
                </c:pt>
                <c:pt idx="257">
                  <c:v>97.010510384259646</c:v>
                </c:pt>
                <c:pt idx="258">
                  <c:v>97.077104178928778</c:v>
                </c:pt>
                <c:pt idx="259">
                  <c:v>96.935592365256866</c:v>
                </c:pt>
                <c:pt idx="260">
                  <c:v>97.127049524930626</c:v>
                </c:pt>
                <c:pt idx="261">
                  <c:v>97.226940216934324</c:v>
                </c:pt>
                <c:pt idx="262">
                  <c:v>97.152022197931544</c:v>
                </c:pt>
                <c:pt idx="263">
                  <c:v>97.37677625493987</c:v>
                </c:pt>
                <c:pt idx="264">
                  <c:v>97.326830908938021</c:v>
                </c:pt>
                <c:pt idx="265">
                  <c:v>97.168670646598841</c:v>
                </c:pt>
                <c:pt idx="266">
                  <c:v>97.168670646598841</c:v>
                </c:pt>
                <c:pt idx="267">
                  <c:v>97.401748927940815</c:v>
                </c:pt>
                <c:pt idx="268">
                  <c:v>97.668124106617327</c:v>
                </c:pt>
                <c:pt idx="269">
                  <c:v>97.460018498276298</c:v>
                </c:pt>
                <c:pt idx="270">
                  <c:v>97.659799882283693</c:v>
                </c:pt>
                <c:pt idx="271">
                  <c:v>98.06768687463213</c:v>
                </c:pt>
                <c:pt idx="272">
                  <c:v>98.442276969646002</c:v>
                </c:pt>
                <c:pt idx="273">
                  <c:v>98.159253342302193</c:v>
                </c:pt>
                <c:pt idx="274">
                  <c:v>98.076011098965765</c:v>
                </c:pt>
                <c:pt idx="275">
                  <c:v>98.400655847977802</c:v>
                </c:pt>
                <c:pt idx="276">
                  <c:v>98.317413604641374</c:v>
                </c:pt>
                <c:pt idx="277">
                  <c:v>97.984444631295702</c:v>
                </c:pt>
                <c:pt idx="278">
                  <c:v>97.884553939292019</c:v>
                </c:pt>
                <c:pt idx="279">
                  <c:v>97.851257041957453</c:v>
                </c:pt>
                <c:pt idx="280">
                  <c:v>98.076011098965765</c:v>
                </c:pt>
                <c:pt idx="281">
                  <c:v>98.034389977297565</c:v>
                </c:pt>
                <c:pt idx="282">
                  <c:v>98.100983771966696</c:v>
                </c:pt>
                <c:pt idx="283">
                  <c:v>98.284116707306808</c:v>
                </c:pt>
                <c:pt idx="284">
                  <c:v>98.367358950643236</c:v>
                </c:pt>
                <c:pt idx="285">
                  <c:v>98.433952745312368</c:v>
                </c:pt>
                <c:pt idx="286">
                  <c:v>98.525519212982431</c:v>
                </c:pt>
                <c:pt idx="287">
                  <c:v>98.392331623644154</c:v>
                </c:pt>
                <c:pt idx="288">
                  <c:v>98.533843437316065</c:v>
                </c:pt>
                <c:pt idx="289">
                  <c:v>98.633734129319748</c:v>
                </c:pt>
                <c:pt idx="290">
                  <c:v>98.80854284032624</c:v>
                </c:pt>
                <c:pt idx="291">
                  <c:v>98.558816110316997</c:v>
                </c:pt>
                <c:pt idx="292">
                  <c:v>98.417304296645085</c:v>
                </c:pt>
                <c:pt idx="293">
                  <c:v>98.342386277642305</c:v>
                </c:pt>
                <c:pt idx="294">
                  <c:v>98.392331623644154</c:v>
                </c:pt>
                <c:pt idx="295">
                  <c:v>98.417304296645085</c:v>
                </c:pt>
                <c:pt idx="296">
                  <c:v>98.442276969646002</c:v>
                </c:pt>
                <c:pt idx="297">
                  <c:v>98.309089380307725</c:v>
                </c:pt>
                <c:pt idx="298">
                  <c:v>98.250819809972242</c:v>
                </c:pt>
                <c:pt idx="299">
                  <c:v>98.433952745312368</c:v>
                </c:pt>
                <c:pt idx="300">
                  <c:v>98.642058353653397</c:v>
                </c:pt>
                <c:pt idx="301">
                  <c:v>98.741949045657108</c:v>
                </c:pt>
                <c:pt idx="302">
                  <c:v>98.667031026654328</c:v>
                </c:pt>
                <c:pt idx="303">
                  <c:v>98.958378878331786</c:v>
                </c:pt>
                <c:pt idx="304">
                  <c:v>99.074918019002766</c:v>
                </c:pt>
                <c:pt idx="305">
                  <c:v>99.116539140670966</c:v>
                </c:pt>
                <c:pt idx="306">
                  <c:v>99.208105608341043</c:v>
                </c:pt>
                <c:pt idx="307">
                  <c:v>99.133187589338263</c:v>
                </c:pt>
                <c:pt idx="308">
                  <c:v>98.858488186328088</c:v>
                </c:pt>
                <c:pt idx="309">
                  <c:v>98.866812410661723</c:v>
                </c:pt>
                <c:pt idx="310">
                  <c:v>98.983351551332703</c:v>
                </c:pt>
                <c:pt idx="311">
                  <c:v>98.991675775666351</c:v>
                </c:pt>
                <c:pt idx="312">
                  <c:v>98.858488186328088</c:v>
                </c:pt>
                <c:pt idx="313">
                  <c:v>98.933406205330854</c:v>
                </c:pt>
                <c:pt idx="314">
                  <c:v>99.024972673000917</c:v>
                </c:pt>
                <c:pt idx="315">
                  <c:v>99.058269570335483</c:v>
                </c:pt>
                <c:pt idx="316">
                  <c:v>99.166484486672815</c:v>
                </c:pt>
                <c:pt idx="317">
                  <c:v>99.23307828134196</c:v>
                </c:pt>
                <c:pt idx="318">
                  <c:v>99.457832338350272</c:v>
                </c:pt>
                <c:pt idx="319">
                  <c:v>99.416211216682086</c:v>
                </c:pt>
                <c:pt idx="320">
                  <c:v>99.466156562683921</c:v>
                </c:pt>
                <c:pt idx="321">
                  <c:v>99.549398806020335</c:v>
                </c:pt>
                <c:pt idx="322">
                  <c:v>99.449508114016638</c:v>
                </c:pt>
                <c:pt idx="323">
                  <c:v>99.516101908685769</c:v>
                </c:pt>
                <c:pt idx="324">
                  <c:v>99.516101908685769</c:v>
                </c:pt>
                <c:pt idx="325">
                  <c:v>99.491129235684852</c:v>
                </c:pt>
                <c:pt idx="326">
                  <c:v>99.524426133019418</c:v>
                </c:pt>
                <c:pt idx="327">
                  <c:v>99.499453460018486</c:v>
                </c:pt>
                <c:pt idx="328">
                  <c:v>99.424535441015706</c:v>
                </c:pt>
                <c:pt idx="329">
                  <c:v>99.332968973345658</c:v>
                </c:pt>
                <c:pt idx="330">
                  <c:v>99.249726730009257</c:v>
                </c:pt>
                <c:pt idx="331">
                  <c:v>99.441183889683003</c:v>
                </c:pt>
                <c:pt idx="332">
                  <c:v>99.38291431934752</c:v>
                </c:pt>
                <c:pt idx="333">
                  <c:v>99.491129235684852</c:v>
                </c:pt>
                <c:pt idx="334">
                  <c:v>99.208105608341043</c:v>
                </c:pt>
                <c:pt idx="335">
                  <c:v>99.424535441015706</c:v>
                </c:pt>
                <c:pt idx="336">
                  <c:v>99.324644749012009</c:v>
                </c:pt>
                <c:pt idx="337">
                  <c:v>99.249726730009257</c:v>
                </c:pt>
                <c:pt idx="338">
                  <c:v>99.074918019002766</c:v>
                </c:pt>
                <c:pt idx="339">
                  <c:v>99.058269570335483</c:v>
                </c:pt>
                <c:pt idx="340">
                  <c:v>98.950054653998151</c:v>
                </c:pt>
                <c:pt idx="341">
                  <c:v>98.950054653998151</c:v>
                </c:pt>
                <c:pt idx="342">
                  <c:v>99.074918019002766</c:v>
                </c:pt>
                <c:pt idx="343">
                  <c:v>99</c:v>
                </c:pt>
                <c:pt idx="344">
                  <c:v>98.858488186328088</c:v>
                </c:pt>
                <c:pt idx="345">
                  <c:v>98.758597494324377</c:v>
                </c:pt>
                <c:pt idx="346">
                  <c:v>98.783570167325323</c:v>
                </c:pt>
                <c:pt idx="347">
                  <c:v>98.933406205330854</c:v>
                </c:pt>
                <c:pt idx="348">
                  <c:v>99.041621121668214</c:v>
                </c:pt>
                <c:pt idx="349">
                  <c:v>99.066593794669117</c:v>
                </c:pt>
                <c:pt idx="350">
                  <c:v>99.041621121668214</c:v>
                </c:pt>
                <c:pt idx="351">
                  <c:v>99.066593794669117</c:v>
                </c:pt>
                <c:pt idx="352">
                  <c:v>99.033296897334552</c:v>
                </c:pt>
                <c:pt idx="353">
                  <c:v>99.349617422012955</c:v>
                </c:pt>
                <c:pt idx="354">
                  <c:v>99.682586395358598</c:v>
                </c:pt>
                <c:pt idx="355">
                  <c:v>99.799125536029592</c:v>
                </c:pt>
                <c:pt idx="356">
                  <c:v>99.774152863028661</c:v>
                </c:pt>
                <c:pt idx="357">
                  <c:v>99.832422433364158</c:v>
                </c:pt>
                <c:pt idx="358">
                  <c:v>99.298175397292525</c:v>
                </c:pt>
                <c:pt idx="359">
                  <c:v>99.355974102413171</c:v>
                </c:pt>
                <c:pt idx="360">
                  <c:v>99.232119734297498</c:v>
                </c:pt>
                <c:pt idx="361">
                  <c:v>99.364231060287565</c:v>
                </c:pt>
                <c:pt idx="362">
                  <c:v>99.248633650046244</c:v>
                </c:pt>
                <c:pt idx="363">
                  <c:v>99.289918439418145</c:v>
                </c:pt>
                <c:pt idx="364">
                  <c:v>99.653224585890854</c:v>
                </c:pt>
                <c:pt idx="365">
                  <c:v>99.867905490624722</c:v>
                </c:pt>
                <c:pt idx="366">
                  <c:v>100.25598251072059</c:v>
                </c:pt>
                <c:pt idx="367">
                  <c:v>100.17341293197678</c:v>
                </c:pt>
                <c:pt idx="368">
                  <c:v>100.28901034221811</c:v>
                </c:pt>
                <c:pt idx="369">
                  <c:v>100.23946859497183</c:v>
                </c:pt>
                <c:pt idx="370">
                  <c:v>100.0495585638611</c:v>
                </c:pt>
                <c:pt idx="371">
                  <c:v>100.18166988985116</c:v>
                </c:pt>
                <c:pt idx="372">
                  <c:v>100.22295467922306</c:v>
                </c:pt>
                <c:pt idx="373">
                  <c:v>100.09084335323298</c:v>
                </c:pt>
                <c:pt idx="374">
                  <c:v>100.27249642646936</c:v>
                </c:pt>
                <c:pt idx="375">
                  <c:v>100.37157992096191</c:v>
                </c:pt>
                <c:pt idx="376">
                  <c:v>100.39635079458506</c:v>
                </c:pt>
                <c:pt idx="377">
                  <c:v>99.958732027242903</c:v>
                </c:pt>
                <c:pt idx="378">
                  <c:v>99.867905490624722</c:v>
                </c:pt>
                <c:pt idx="379">
                  <c:v>99.793592869755329</c:v>
                </c:pt>
                <c:pt idx="380">
                  <c:v>99.991759858740423</c:v>
                </c:pt>
                <c:pt idx="381">
                  <c:v>99.917447237871031</c:v>
                </c:pt>
                <c:pt idx="382">
                  <c:v>100.0082737744892</c:v>
                </c:pt>
                <c:pt idx="383">
                  <c:v>100.0413016059867</c:v>
                </c:pt>
                <c:pt idx="384">
                  <c:v>99.851391574875976</c:v>
                </c:pt>
                <c:pt idx="385">
                  <c:v>99.942218111494157</c:v>
                </c:pt>
                <c:pt idx="386">
                  <c:v>100.13212814260488</c:v>
                </c:pt>
                <c:pt idx="387">
                  <c:v>100.09084335323298</c:v>
                </c:pt>
                <c:pt idx="388">
                  <c:v>100.0825863953586</c:v>
                </c:pt>
                <c:pt idx="389">
                  <c:v>99.950475069368522</c:v>
                </c:pt>
                <c:pt idx="390">
                  <c:v>100.07432943748422</c:v>
                </c:pt>
                <c:pt idx="391">
                  <c:v>99.884419406373496</c:v>
                </c:pt>
                <c:pt idx="392">
                  <c:v>99.801849827629695</c:v>
                </c:pt>
                <c:pt idx="393">
                  <c:v>99.851391574875976</c:v>
                </c:pt>
                <c:pt idx="394">
                  <c:v>99.777078954006555</c:v>
                </c:pt>
                <c:pt idx="395">
                  <c:v>99.562398049272673</c:v>
                </c:pt>
                <c:pt idx="396">
                  <c:v>99.843134617001596</c:v>
                </c:pt>
                <c:pt idx="397">
                  <c:v>99.851391574875976</c:v>
                </c:pt>
                <c:pt idx="398">
                  <c:v>99.991759858740423</c:v>
                </c:pt>
                <c:pt idx="399">
                  <c:v>99.983502900866057</c:v>
                </c:pt>
                <c:pt idx="400">
                  <c:v>100.1651559741024</c:v>
                </c:pt>
                <c:pt idx="401">
                  <c:v>100.19818380559992</c:v>
                </c:pt>
                <c:pt idx="402">
                  <c:v>100.1651559741024</c:v>
                </c:pt>
                <c:pt idx="403">
                  <c:v>100.19818380559992</c:v>
                </c:pt>
                <c:pt idx="404">
                  <c:v>99.942218111494157</c:v>
                </c:pt>
                <c:pt idx="405">
                  <c:v>99.958732027242903</c:v>
                </c:pt>
                <c:pt idx="406">
                  <c:v>100.0495585638611</c:v>
                </c:pt>
                <c:pt idx="407">
                  <c:v>99.950475069368522</c:v>
                </c:pt>
                <c:pt idx="408">
                  <c:v>100.02478769023796</c:v>
                </c:pt>
                <c:pt idx="409">
                  <c:v>100.0495585638611</c:v>
                </c:pt>
                <c:pt idx="410">
                  <c:v>99.917447237871031</c:v>
                </c:pt>
                <c:pt idx="411">
                  <c:v>100.18166988985116</c:v>
                </c:pt>
                <c:pt idx="412">
                  <c:v>100.02478769023796</c:v>
                </c:pt>
                <c:pt idx="413">
                  <c:v>100.14038510047928</c:v>
                </c:pt>
                <c:pt idx="414">
                  <c:v>100.18992684772556</c:v>
                </c:pt>
                <c:pt idx="415">
                  <c:v>100.05781552173548</c:v>
                </c:pt>
                <c:pt idx="416">
                  <c:v>100.0495585638611</c:v>
                </c:pt>
                <c:pt idx="417">
                  <c:v>100.0825863953586</c:v>
                </c:pt>
                <c:pt idx="418">
                  <c:v>100.14038510047928</c:v>
                </c:pt>
                <c:pt idx="419">
                  <c:v>100.33855208946439</c:v>
                </c:pt>
                <c:pt idx="420">
                  <c:v>100.13212814260488</c:v>
                </c:pt>
                <c:pt idx="421">
                  <c:v>100.15689901622802</c:v>
                </c:pt>
                <c:pt idx="422">
                  <c:v>99.991759858740423</c:v>
                </c:pt>
                <c:pt idx="423">
                  <c:v>99.744051122509021</c:v>
                </c:pt>
                <c:pt idx="424">
                  <c:v>99.677995459513994</c:v>
                </c:pt>
                <c:pt idx="425">
                  <c:v>99.744051122509021</c:v>
                </c:pt>
                <c:pt idx="426">
                  <c:v>99.521113259900773</c:v>
                </c:pt>
                <c:pt idx="427">
                  <c:v>99.504599344152027</c:v>
                </c:pt>
                <c:pt idx="428">
                  <c:v>99.570655007147067</c:v>
                </c:pt>
                <c:pt idx="429">
                  <c:v>99.570655007147067</c:v>
                </c:pt>
                <c:pt idx="430">
                  <c:v>99.644967628016474</c:v>
                </c:pt>
                <c:pt idx="431">
                  <c:v>99.562398049272673</c:v>
                </c:pt>
                <c:pt idx="432">
                  <c:v>99.70276633313712</c:v>
                </c:pt>
                <c:pt idx="433">
                  <c:v>99.925704195745382</c:v>
                </c:pt>
                <c:pt idx="434">
                  <c:v>99.496342386277647</c:v>
                </c:pt>
                <c:pt idx="435">
                  <c:v>99.512856302026393</c:v>
                </c:pt>
                <c:pt idx="436">
                  <c:v>99.446800639031352</c:v>
                </c:pt>
                <c:pt idx="437">
                  <c:v>99.372488018161945</c:v>
                </c:pt>
                <c:pt idx="438">
                  <c:v>98.713318758933823</c:v>
                </c:pt>
                <c:pt idx="439">
                  <c:v>98.803497855881602</c:v>
                </c:pt>
                <c:pt idx="440">
                  <c:v>99.065837047002432</c:v>
                </c:pt>
                <c:pt idx="441">
                  <c:v>99.221600941730429</c:v>
                </c:pt>
                <c:pt idx="442">
                  <c:v>98.975657950054639</c:v>
                </c:pt>
                <c:pt idx="443">
                  <c:v>98.959261750609585</c:v>
                </c:pt>
                <c:pt idx="444">
                  <c:v>98.877280753384341</c:v>
                </c:pt>
                <c:pt idx="445">
                  <c:v>98.819894055326671</c:v>
                </c:pt>
                <c:pt idx="446">
                  <c:v>98.770705456991493</c:v>
                </c:pt>
                <c:pt idx="447">
                  <c:v>98.778903556714013</c:v>
                </c:pt>
                <c:pt idx="448">
                  <c:v>98.713318758933823</c:v>
                </c:pt>
                <c:pt idx="449">
                  <c:v>98.746111157823933</c:v>
                </c:pt>
                <c:pt idx="450">
                  <c:v>98.787101656436562</c:v>
                </c:pt>
                <c:pt idx="451">
                  <c:v>98.844488354494231</c:v>
                </c:pt>
                <c:pt idx="452">
                  <c:v>98.787101656436562</c:v>
                </c:pt>
                <c:pt idx="453">
                  <c:v>98.795299756159082</c:v>
                </c:pt>
                <c:pt idx="454">
                  <c:v>98.811695955604122</c:v>
                </c:pt>
                <c:pt idx="455">
                  <c:v>98.828092155049191</c:v>
                </c:pt>
                <c:pt idx="456">
                  <c:v>98.762507357268973</c:v>
                </c:pt>
                <c:pt idx="457">
                  <c:v>98.655932060876154</c:v>
                </c:pt>
                <c:pt idx="458">
                  <c:v>98.664130160598674</c:v>
                </c:pt>
                <c:pt idx="459">
                  <c:v>98.770705456991493</c:v>
                </c:pt>
                <c:pt idx="460">
                  <c:v>99.016648448667283</c:v>
                </c:pt>
                <c:pt idx="461">
                  <c:v>98.942865551164545</c:v>
                </c:pt>
                <c:pt idx="462">
                  <c:v>98.639535861431085</c:v>
                </c:pt>
                <c:pt idx="463">
                  <c:v>98.770705456991493</c:v>
                </c:pt>
                <c:pt idx="464">
                  <c:v>98.508366265870663</c:v>
                </c:pt>
                <c:pt idx="465">
                  <c:v>97.905322458589083</c:v>
                </c:pt>
                <c:pt idx="466">
                  <c:v>97.408769864626237</c:v>
                </c:pt>
                <c:pt idx="467">
                  <c:v>96.904061212477927</c:v>
                </c:pt>
                <c:pt idx="468">
                  <c:v>97.065500714706133</c:v>
                </c:pt>
                <c:pt idx="469">
                  <c:v>97.146220465820221</c:v>
                </c:pt>
                <c:pt idx="470">
                  <c:v>97.18658034137728</c:v>
                </c:pt>
                <c:pt idx="471">
                  <c:v>97.218868241822904</c:v>
                </c:pt>
                <c:pt idx="472">
                  <c:v>97.259228117379962</c:v>
                </c:pt>
                <c:pt idx="473">
                  <c:v>97.138148490708829</c:v>
                </c:pt>
                <c:pt idx="474">
                  <c:v>97.097788615151771</c:v>
                </c:pt>
                <c:pt idx="475">
                  <c:v>97.138148490708829</c:v>
                </c:pt>
                <c:pt idx="476">
                  <c:v>97.194652316488686</c:v>
                </c:pt>
                <c:pt idx="477">
                  <c:v>97.081644664928945</c:v>
                </c:pt>
                <c:pt idx="478">
                  <c:v>97.073572689817524</c:v>
                </c:pt>
                <c:pt idx="479">
                  <c:v>97.000924913814828</c:v>
                </c:pt>
                <c:pt idx="480">
                  <c:v>96.952493063146377</c:v>
                </c:pt>
                <c:pt idx="481">
                  <c:v>97.057428739594712</c:v>
                </c:pt>
                <c:pt idx="482">
                  <c:v>97.065500714706133</c:v>
                </c:pt>
                <c:pt idx="483">
                  <c:v>97.073572689817524</c:v>
                </c:pt>
                <c:pt idx="484">
                  <c:v>97.041284789371886</c:v>
                </c:pt>
                <c:pt idx="485">
                  <c:v>97.041284789371886</c:v>
                </c:pt>
                <c:pt idx="486">
                  <c:v>97.065500714706133</c:v>
                </c:pt>
                <c:pt idx="487">
                  <c:v>97.2915160178256</c:v>
                </c:pt>
                <c:pt idx="488">
                  <c:v>97.089716640040365</c:v>
                </c:pt>
                <c:pt idx="489">
                  <c:v>97.348019843605471</c:v>
                </c:pt>
                <c:pt idx="490">
                  <c:v>97.2915160178256</c:v>
                </c:pt>
                <c:pt idx="491">
                  <c:v>97.299587992937035</c:v>
                </c:pt>
                <c:pt idx="492">
                  <c:v>97.18658034137728</c:v>
                </c:pt>
                <c:pt idx="493">
                  <c:v>97.24308416715715</c:v>
                </c:pt>
                <c:pt idx="494">
                  <c:v>97.23501219204573</c:v>
                </c:pt>
                <c:pt idx="495">
                  <c:v>97.218868241822904</c:v>
                </c:pt>
                <c:pt idx="496">
                  <c:v>97.251156142268542</c:v>
                </c:pt>
                <c:pt idx="497">
                  <c:v>97.590179096947793</c:v>
                </c:pt>
                <c:pt idx="498">
                  <c:v>97.582107121836373</c:v>
                </c:pt>
                <c:pt idx="499">
                  <c:v>97.54981922139072</c:v>
                </c:pt>
                <c:pt idx="500">
                  <c:v>97.630538972504823</c:v>
                </c:pt>
                <c:pt idx="501">
                  <c:v>97.75969057428739</c:v>
                </c:pt>
                <c:pt idx="502">
                  <c:v>97.70318674850752</c:v>
                </c:pt>
                <c:pt idx="503">
                  <c:v>97.582107121836373</c:v>
                </c:pt>
                <c:pt idx="504">
                  <c:v>97.420667619608167</c:v>
                </c:pt>
                <c:pt idx="505">
                  <c:v>97.493315395610864</c:v>
                </c:pt>
                <c:pt idx="506">
                  <c:v>97.582107121836373</c:v>
                </c:pt>
                <c:pt idx="507">
                  <c:v>97.509459345833676</c:v>
                </c:pt>
                <c:pt idx="508">
                  <c:v>97.55789119650214</c:v>
                </c:pt>
                <c:pt idx="509">
                  <c:v>97.654754897839069</c:v>
                </c:pt>
                <c:pt idx="510">
                  <c:v>97.598251072059185</c:v>
                </c:pt>
                <c:pt idx="511">
                  <c:v>97.54981922139072</c:v>
                </c:pt>
                <c:pt idx="512">
                  <c:v>97.541747246279314</c:v>
                </c:pt>
                <c:pt idx="513">
                  <c:v>97.582107121836373</c:v>
                </c:pt>
                <c:pt idx="514">
                  <c:v>97.622466997393417</c:v>
                </c:pt>
                <c:pt idx="515">
                  <c:v>97.646682922727649</c:v>
                </c:pt>
                <c:pt idx="516">
                  <c:v>97.711258723618926</c:v>
                </c:pt>
                <c:pt idx="517">
                  <c:v>97.662826872950461</c:v>
                </c:pt>
                <c:pt idx="518">
                  <c:v>97.662826872950461</c:v>
                </c:pt>
                <c:pt idx="519">
                  <c:v>97.29067518708483</c:v>
                </c:pt>
                <c:pt idx="520">
                  <c:v>96.757336248213235</c:v>
                </c:pt>
                <c:pt idx="521">
                  <c:v>96.757336248213235</c:v>
                </c:pt>
                <c:pt idx="522">
                  <c:v>96.709408895989213</c:v>
                </c:pt>
                <c:pt idx="523">
                  <c:v>96.717396788026576</c:v>
                </c:pt>
                <c:pt idx="524">
                  <c:v>96.693433111914558</c:v>
                </c:pt>
                <c:pt idx="525">
                  <c:v>96.725384680063897</c:v>
                </c:pt>
                <c:pt idx="526">
                  <c:v>96.717396788026576</c:v>
                </c:pt>
                <c:pt idx="527">
                  <c:v>96.805263600437229</c:v>
                </c:pt>
                <c:pt idx="528">
                  <c:v>96.821239384511884</c:v>
                </c:pt>
                <c:pt idx="529">
                  <c:v>96.77331203228789</c:v>
                </c:pt>
                <c:pt idx="530">
                  <c:v>96.741360464138552</c:v>
                </c:pt>
                <c:pt idx="531">
                  <c:v>96.77331203228789</c:v>
                </c:pt>
                <c:pt idx="532">
                  <c:v>96.749348356175901</c:v>
                </c:pt>
                <c:pt idx="533">
                  <c:v>96.661481543765248</c:v>
                </c:pt>
                <c:pt idx="534">
                  <c:v>96.637517867653244</c:v>
                </c:pt>
                <c:pt idx="535">
                  <c:v>96.605566299503906</c:v>
                </c:pt>
                <c:pt idx="536">
                  <c:v>96.741360464138552</c:v>
                </c:pt>
                <c:pt idx="537">
                  <c:v>96.645505759690565</c:v>
                </c:pt>
                <c:pt idx="538">
                  <c:v>95.750861851509299</c:v>
                </c:pt>
                <c:pt idx="539">
                  <c:v>96.453796350794576</c:v>
                </c:pt>
                <c:pt idx="540">
                  <c:v>95.998486504666616</c:v>
                </c:pt>
                <c:pt idx="541">
                  <c:v>96.070377533002599</c:v>
                </c:pt>
                <c:pt idx="542">
                  <c:v>96.669469435802554</c:v>
                </c:pt>
                <c:pt idx="543">
                  <c:v>96.92508198099722</c:v>
                </c:pt>
                <c:pt idx="544">
                  <c:v>97.404355503237184</c:v>
                </c:pt>
                <c:pt idx="545">
                  <c:v>97.164718742117202</c:v>
                </c:pt>
                <c:pt idx="546">
                  <c:v>97.156730850079867</c:v>
                </c:pt>
                <c:pt idx="547">
                  <c:v>96.150256453375931</c:v>
                </c:pt>
                <c:pt idx="548">
                  <c:v>95.662995039098632</c:v>
                </c:pt>
                <c:pt idx="549">
                  <c:v>95.007987892037335</c:v>
                </c:pt>
                <c:pt idx="550">
                  <c:v>95.007987892037349</c:v>
                </c:pt>
                <c:pt idx="551">
                  <c:v>95.324140023704331</c:v>
                </c:pt>
                <c:pt idx="552">
                  <c:v>95.512122372263107</c:v>
                </c:pt>
                <c:pt idx="553">
                  <c:v>95.665926111993002</c:v>
                </c:pt>
                <c:pt idx="554">
                  <c:v>95.631747503164149</c:v>
                </c:pt>
                <c:pt idx="555">
                  <c:v>95.597568894335296</c:v>
                </c:pt>
                <c:pt idx="556">
                  <c:v>95.084889761902289</c:v>
                </c:pt>
                <c:pt idx="557">
                  <c:v>94.80291623906416</c:v>
                </c:pt>
                <c:pt idx="558">
                  <c:v>94.700380412577573</c:v>
                </c:pt>
                <c:pt idx="559">
                  <c:v>94.751648325820881</c:v>
                </c:pt>
                <c:pt idx="560">
                  <c:v>94.401317585325032</c:v>
                </c:pt>
                <c:pt idx="561">
                  <c:v>94.04244219262192</c:v>
                </c:pt>
                <c:pt idx="562">
                  <c:v>94.076620801450787</c:v>
                </c:pt>
                <c:pt idx="563">
                  <c:v>93.837370539648731</c:v>
                </c:pt>
                <c:pt idx="564">
                  <c:v>93.760468669783791</c:v>
                </c:pt>
                <c:pt idx="565">
                  <c:v>93.683566799918864</c:v>
                </c:pt>
                <c:pt idx="566">
                  <c:v>93.589575625639483</c:v>
                </c:pt>
                <c:pt idx="567">
                  <c:v>93.461405842531235</c:v>
                </c:pt>
                <c:pt idx="568">
                  <c:v>93.324691407215767</c:v>
                </c:pt>
                <c:pt idx="569">
                  <c:v>93.093985797620917</c:v>
                </c:pt>
                <c:pt idx="570">
                  <c:v>92.700931796088952</c:v>
                </c:pt>
                <c:pt idx="571">
                  <c:v>92.487315490908571</c:v>
                </c:pt>
                <c:pt idx="572">
                  <c:v>92.812012274782788</c:v>
                </c:pt>
                <c:pt idx="573">
                  <c:v>93.187976971900312</c:v>
                </c:pt>
                <c:pt idx="574">
                  <c:v>93.196521624107504</c:v>
                </c:pt>
                <c:pt idx="575">
                  <c:v>92.99999462334155</c:v>
                </c:pt>
                <c:pt idx="576">
                  <c:v>92.427502925458072</c:v>
                </c:pt>
                <c:pt idx="577">
                  <c:v>91.427778617213747</c:v>
                </c:pt>
                <c:pt idx="578">
                  <c:v>90.769840397258108</c:v>
                </c:pt>
                <c:pt idx="579">
                  <c:v>90.171714742752968</c:v>
                </c:pt>
                <c:pt idx="580">
                  <c:v>90.163170090545734</c:v>
                </c:pt>
                <c:pt idx="581">
                  <c:v>90.163170090545734</c:v>
                </c:pt>
                <c:pt idx="582">
                  <c:v>90.463200425409497</c:v>
                </c:pt>
                <c:pt idx="583">
                  <c:v>90.641596840733911</c:v>
                </c:pt>
                <c:pt idx="584">
                  <c:v>90.787557544181155</c:v>
                </c:pt>
                <c:pt idx="585">
                  <c:v>90.755121832304013</c:v>
                </c:pt>
                <c:pt idx="586">
                  <c:v>90.722686120426843</c:v>
                </c:pt>
                <c:pt idx="587">
                  <c:v>90.236150442269377</c:v>
                </c:pt>
                <c:pt idx="588">
                  <c:v>89.96855581928277</c:v>
                </c:pt>
                <c:pt idx="589">
                  <c:v>89.871248683651274</c:v>
                </c:pt>
                <c:pt idx="590">
                  <c:v>89.919902251467036</c:v>
                </c:pt>
                <c:pt idx="591">
                  <c:v>89.587436204726131</c:v>
                </c:pt>
                <c:pt idx="592">
                  <c:v>89.246861230015895</c:v>
                </c:pt>
                <c:pt idx="593">
                  <c:v>89.279296941893037</c:v>
                </c:pt>
                <c:pt idx="594">
                  <c:v>89.052246958752903</c:v>
                </c:pt>
                <c:pt idx="595">
                  <c:v>88.979266607029274</c:v>
                </c:pt>
                <c:pt idx="596">
                  <c:v>88.906286255305687</c:v>
                </c:pt>
                <c:pt idx="597">
                  <c:v>88.817088047643466</c:v>
                </c:pt>
                <c:pt idx="598">
                  <c:v>88.695454128104103</c:v>
                </c:pt>
                <c:pt idx="599">
                  <c:v>88.565711280595437</c:v>
                </c:pt>
                <c:pt idx="600">
                  <c:v>88.346770225424592</c:v>
                </c:pt>
                <c:pt idx="601">
                  <c:v>88.346770225424592</c:v>
                </c:pt>
                <c:pt idx="602">
                  <c:v>88.346770225424592</c:v>
                </c:pt>
                <c:pt idx="603">
                  <c:v>88.346770225424592</c:v>
                </c:pt>
                <c:pt idx="604">
                  <c:v>88.435968433086785</c:v>
                </c:pt>
                <c:pt idx="605">
                  <c:v>88.444077361056074</c:v>
                </c:pt>
                <c:pt idx="606">
                  <c:v>88.257572017762385</c:v>
                </c:pt>
                <c:pt idx="607">
                  <c:v>87.983721516858651</c:v>
                </c:pt>
                <c:pt idx="608">
                  <c:v>87.983721516858651</c:v>
                </c:pt>
                <c:pt idx="609">
                  <c:v>87.983721516858651</c:v>
                </c:pt>
                <c:pt idx="610">
                  <c:v>87.983721516858651</c:v>
                </c:pt>
                <c:pt idx="611">
                  <c:v>87.983721516858651</c:v>
                </c:pt>
                <c:pt idx="612">
                  <c:v>87.983721516858651</c:v>
                </c:pt>
                <c:pt idx="613">
                  <c:v>87.983721516858651</c:v>
                </c:pt>
                <c:pt idx="614">
                  <c:v>87.983721516858651</c:v>
                </c:pt>
                <c:pt idx="615">
                  <c:v>87.983721516858651</c:v>
                </c:pt>
                <c:pt idx="616">
                  <c:v>87.983721516858651</c:v>
                </c:pt>
                <c:pt idx="617">
                  <c:v>87.983721516858651</c:v>
                </c:pt>
                <c:pt idx="618">
                  <c:v>87.983721516858651</c:v>
                </c:pt>
                <c:pt idx="619">
                  <c:v>87.983721516858651</c:v>
                </c:pt>
                <c:pt idx="620">
                  <c:v>87.983721516858651</c:v>
                </c:pt>
                <c:pt idx="621">
                  <c:v>87.983721516858651</c:v>
                </c:pt>
                <c:pt idx="622">
                  <c:v>87.983721516858651</c:v>
                </c:pt>
                <c:pt idx="623">
                  <c:v>87.983721516858651</c:v>
                </c:pt>
                <c:pt idx="624">
                  <c:v>87.983721516858651</c:v>
                </c:pt>
                <c:pt idx="625">
                  <c:v>87.983721516858651</c:v>
                </c:pt>
                <c:pt idx="626">
                  <c:v>87.983721516858651</c:v>
                </c:pt>
                <c:pt idx="627">
                  <c:v>87.983721516858651</c:v>
                </c:pt>
                <c:pt idx="628">
                  <c:v>87.983721516858651</c:v>
                </c:pt>
                <c:pt idx="629">
                  <c:v>87.983721516858651</c:v>
                </c:pt>
                <c:pt idx="630">
                  <c:v>87.983721516858651</c:v>
                </c:pt>
                <c:pt idx="631">
                  <c:v>87.983721516858651</c:v>
                </c:pt>
                <c:pt idx="632">
                  <c:v>87.983721516858651</c:v>
                </c:pt>
                <c:pt idx="633">
                  <c:v>87.983721516858651</c:v>
                </c:pt>
                <c:pt idx="634">
                  <c:v>87.983721516858651</c:v>
                </c:pt>
                <c:pt idx="635">
                  <c:v>87.983721516858651</c:v>
                </c:pt>
                <c:pt idx="636">
                  <c:v>87.983721516858651</c:v>
                </c:pt>
                <c:pt idx="637">
                  <c:v>87.983721516858651</c:v>
                </c:pt>
                <c:pt idx="638">
                  <c:v>87.983721516858651</c:v>
                </c:pt>
                <c:pt idx="639">
                  <c:v>87.983721516858651</c:v>
                </c:pt>
                <c:pt idx="640">
                  <c:v>87.983721516858651</c:v>
                </c:pt>
                <c:pt idx="641">
                  <c:v>87.983721516858651</c:v>
                </c:pt>
                <c:pt idx="642">
                  <c:v>87.983721516858651</c:v>
                </c:pt>
                <c:pt idx="643">
                  <c:v>87.983721516858651</c:v>
                </c:pt>
                <c:pt idx="644">
                  <c:v>87.983721516858651</c:v>
                </c:pt>
                <c:pt idx="645">
                  <c:v>87.983721516858651</c:v>
                </c:pt>
                <c:pt idx="646">
                  <c:v>87.983721516858651</c:v>
                </c:pt>
                <c:pt idx="647">
                  <c:v>87.983721516858651</c:v>
                </c:pt>
                <c:pt idx="648">
                  <c:v>87.983721516858651</c:v>
                </c:pt>
                <c:pt idx="649">
                  <c:v>87.983721516858651</c:v>
                </c:pt>
                <c:pt idx="650">
                  <c:v>87.983721516858651</c:v>
                </c:pt>
                <c:pt idx="651">
                  <c:v>87.983721516858651</c:v>
                </c:pt>
                <c:pt idx="652">
                  <c:v>87.983721516858651</c:v>
                </c:pt>
                <c:pt idx="653">
                  <c:v>87.983721516858651</c:v>
                </c:pt>
                <c:pt idx="654">
                  <c:v>87.983721516858651</c:v>
                </c:pt>
                <c:pt idx="655">
                  <c:v>87.983721516858651</c:v>
                </c:pt>
                <c:pt idx="656">
                  <c:v>87.983721516858651</c:v>
                </c:pt>
                <c:pt idx="657">
                  <c:v>87.983721516858651</c:v>
                </c:pt>
                <c:pt idx="658">
                  <c:v>87.983721516858651</c:v>
                </c:pt>
                <c:pt idx="659">
                  <c:v>87.983721516858651</c:v>
                </c:pt>
                <c:pt idx="660">
                  <c:v>87.983721516858651</c:v>
                </c:pt>
                <c:pt idx="661">
                  <c:v>87.983721516858651</c:v>
                </c:pt>
                <c:pt idx="662">
                  <c:v>87.983721516858651</c:v>
                </c:pt>
                <c:pt idx="663">
                  <c:v>87.983721516858651</c:v>
                </c:pt>
                <c:pt idx="664">
                  <c:v>87.983721516858651</c:v>
                </c:pt>
                <c:pt idx="665">
                  <c:v>87.983721516858651</c:v>
                </c:pt>
                <c:pt idx="666">
                  <c:v>87.983721516858651</c:v>
                </c:pt>
                <c:pt idx="667">
                  <c:v>87.983721516858651</c:v>
                </c:pt>
                <c:pt idx="668">
                  <c:v>87.983721516858651</c:v>
                </c:pt>
                <c:pt idx="669">
                  <c:v>87.983721516858651</c:v>
                </c:pt>
                <c:pt idx="670">
                  <c:v>87.983721516858651</c:v>
                </c:pt>
                <c:pt idx="671">
                  <c:v>87.983721516858651</c:v>
                </c:pt>
                <c:pt idx="672">
                  <c:v>87.983721516858651</c:v>
                </c:pt>
                <c:pt idx="673">
                  <c:v>87.983721516858651</c:v>
                </c:pt>
                <c:pt idx="674">
                  <c:v>87.983721516858651</c:v>
                </c:pt>
                <c:pt idx="675">
                  <c:v>87.983721516858651</c:v>
                </c:pt>
                <c:pt idx="676">
                  <c:v>87.983721516858651</c:v>
                </c:pt>
                <c:pt idx="677">
                  <c:v>87.983721516858651</c:v>
                </c:pt>
                <c:pt idx="678">
                  <c:v>87.983721516858651</c:v>
                </c:pt>
                <c:pt idx="679">
                  <c:v>87.983721516858651</c:v>
                </c:pt>
                <c:pt idx="680">
                  <c:v>87.983721516858651</c:v>
                </c:pt>
                <c:pt idx="681">
                  <c:v>87.983721516858651</c:v>
                </c:pt>
                <c:pt idx="682">
                  <c:v>87.983721516858651</c:v>
                </c:pt>
                <c:pt idx="683">
                  <c:v>87.983721516858651</c:v>
                </c:pt>
                <c:pt idx="684">
                  <c:v>87.983721516858651</c:v>
                </c:pt>
                <c:pt idx="685">
                  <c:v>87.983721516858651</c:v>
                </c:pt>
                <c:pt idx="686">
                  <c:v>87.983721516858651</c:v>
                </c:pt>
                <c:pt idx="687">
                  <c:v>87.983721516858651</c:v>
                </c:pt>
                <c:pt idx="688">
                  <c:v>87.983721516858651</c:v>
                </c:pt>
                <c:pt idx="689">
                  <c:v>87.983721516858651</c:v>
                </c:pt>
                <c:pt idx="690">
                  <c:v>87.983721516858651</c:v>
                </c:pt>
                <c:pt idx="691">
                  <c:v>87.983721516858651</c:v>
                </c:pt>
                <c:pt idx="692">
                  <c:v>87.983721516858651</c:v>
                </c:pt>
                <c:pt idx="693">
                  <c:v>87.983721516858651</c:v>
                </c:pt>
                <c:pt idx="694">
                  <c:v>87.983721516858651</c:v>
                </c:pt>
                <c:pt idx="695">
                  <c:v>87.983721516858651</c:v>
                </c:pt>
                <c:pt idx="696">
                  <c:v>87.983721516858651</c:v>
                </c:pt>
                <c:pt idx="697">
                  <c:v>87.983721516858651</c:v>
                </c:pt>
                <c:pt idx="698">
                  <c:v>87.983721516858651</c:v>
                </c:pt>
                <c:pt idx="699">
                  <c:v>87.983721516858651</c:v>
                </c:pt>
                <c:pt idx="700">
                  <c:v>87.983721516858651</c:v>
                </c:pt>
                <c:pt idx="701">
                  <c:v>87.983721516858651</c:v>
                </c:pt>
                <c:pt idx="702">
                  <c:v>87.983721516858651</c:v>
                </c:pt>
                <c:pt idx="703">
                  <c:v>87.983721516858651</c:v>
                </c:pt>
                <c:pt idx="704">
                  <c:v>87.983721516858651</c:v>
                </c:pt>
                <c:pt idx="705">
                  <c:v>87.983721516858651</c:v>
                </c:pt>
                <c:pt idx="706">
                  <c:v>87.983721516858651</c:v>
                </c:pt>
                <c:pt idx="707">
                  <c:v>87.983721516858651</c:v>
                </c:pt>
                <c:pt idx="708">
                  <c:v>87.983721516858651</c:v>
                </c:pt>
                <c:pt idx="709">
                  <c:v>87.983721516858651</c:v>
                </c:pt>
                <c:pt idx="710">
                  <c:v>87.983721516858651</c:v>
                </c:pt>
                <c:pt idx="711">
                  <c:v>87.983721516858651</c:v>
                </c:pt>
                <c:pt idx="712">
                  <c:v>87.983721516858651</c:v>
                </c:pt>
                <c:pt idx="713">
                  <c:v>87.983721516858651</c:v>
                </c:pt>
                <c:pt idx="714">
                  <c:v>87.983721516858651</c:v>
                </c:pt>
                <c:pt idx="715">
                  <c:v>87.983721516858651</c:v>
                </c:pt>
                <c:pt idx="716">
                  <c:v>87.983721516858651</c:v>
                </c:pt>
                <c:pt idx="717">
                  <c:v>87.983721516858651</c:v>
                </c:pt>
                <c:pt idx="718">
                  <c:v>87.983721516858651</c:v>
                </c:pt>
                <c:pt idx="719">
                  <c:v>87.983721516858651</c:v>
                </c:pt>
                <c:pt idx="720">
                  <c:v>87.983721516858651</c:v>
                </c:pt>
                <c:pt idx="721">
                  <c:v>87.983721516858651</c:v>
                </c:pt>
                <c:pt idx="722">
                  <c:v>87.983721516858651</c:v>
                </c:pt>
                <c:pt idx="723">
                  <c:v>87.983721516858651</c:v>
                </c:pt>
                <c:pt idx="724">
                  <c:v>87.983721516858651</c:v>
                </c:pt>
                <c:pt idx="725">
                  <c:v>87.983721516858651</c:v>
                </c:pt>
                <c:pt idx="726">
                  <c:v>87.983721516858651</c:v>
                </c:pt>
                <c:pt idx="727">
                  <c:v>87.983721516858651</c:v>
                </c:pt>
                <c:pt idx="728">
                  <c:v>87.983721516858651</c:v>
                </c:pt>
                <c:pt idx="729">
                  <c:v>87.983721516858651</c:v>
                </c:pt>
                <c:pt idx="730">
                  <c:v>87.983721516858651</c:v>
                </c:pt>
                <c:pt idx="731">
                  <c:v>87.983721516858651</c:v>
                </c:pt>
                <c:pt idx="732">
                  <c:v>87.983721516858651</c:v>
                </c:pt>
                <c:pt idx="733">
                  <c:v>87.983721516858651</c:v>
                </c:pt>
                <c:pt idx="734">
                  <c:v>87.983721516858651</c:v>
                </c:pt>
                <c:pt idx="735">
                  <c:v>87.983721516858651</c:v>
                </c:pt>
                <c:pt idx="736">
                  <c:v>87.983721516858651</c:v>
                </c:pt>
                <c:pt idx="737">
                  <c:v>87.983721516858651</c:v>
                </c:pt>
                <c:pt idx="738">
                  <c:v>87.983721516858651</c:v>
                </c:pt>
                <c:pt idx="739">
                  <c:v>87.983721516858651</c:v>
                </c:pt>
                <c:pt idx="740">
                  <c:v>87.983721516858651</c:v>
                </c:pt>
                <c:pt idx="741">
                  <c:v>87.983721516858651</c:v>
                </c:pt>
                <c:pt idx="742">
                  <c:v>87.983721516858651</c:v>
                </c:pt>
                <c:pt idx="743">
                  <c:v>87.983721516858651</c:v>
                </c:pt>
                <c:pt idx="744">
                  <c:v>87.983721516858651</c:v>
                </c:pt>
                <c:pt idx="745">
                  <c:v>87.983721516858651</c:v>
                </c:pt>
                <c:pt idx="746">
                  <c:v>87.983721516858651</c:v>
                </c:pt>
                <c:pt idx="747">
                  <c:v>87.983721516858651</c:v>
                </c:pt>
                <c:pt idx="748">
                  <c:v>87.983721516858651</c:v>
                </c:pt>
                <c:pt idx="749">
                  <c:v>87.983721516858651</c:v>
                </c:pt>
                <c:pt idx="750">
                  <c:v>87.983721516858651</c:v>
                </c:pt>
                <c:pt idx="751">
                  <c:v>87.983721516858651</c:v>
                </c:pt>
                <c:pt idx="752">
                  <c:v>88.077163037080624</c:v>
                </c:pt>
                <c:pt idx="753">
                  <c:v>88.151938114857472</c:v>
                </c:pt>
                <c:pt idx="754">
                  <c:v>88.261246111157831</c:v>
                </c:pt>
                <c:pt idx="755">
                  <c:v>88.362145800050456</c:v>
                </c:pt>
                <c:pt idx="756">
                  <c:v>88.446228874127641</c:v>
                </c:pt>
                <c:pt idx="757">
                  <c:v>88.261246111157831</c:v>
                </c:pt>
                <c:pt idx="758">
                  <c:v>88.219204574119217</c:v>
                </c:pt>
                <c:pt idx="759">
                  <c:v>88.378962414865882</c:v>
                </c:pt>
                <c:pt idx="760">
                  <c:v>88.395779029681336</c:v>
                </c:pt>
                <c:pt idx="761">
                  <c:v>88.210796266711498</c:v>
                </c:pt>
                <c:pt idx="762">
                  <c:v>88.185571344488352</c:v>
                </c:pt>
                <c:pt idx="763">
                  <c:v>88.294879340788697</c:v>
                </c:pt>
                <c:pt idx="764">
                  <c:v>88.471453796350787</c:v>
                </c:pt>
                <c:pt idx="765">
                  <c:v>88.404187337089027</c:v>
                </c:pt>
                <c:pt idx="766">
                  <c:v>88.387370722273602</c:v>
                </c:pt>
                <c:pt idx="767">
                  <c:v>88.353737492642736</c:v>
                </c:pt>
                <c:pt idx="768">
                  <c:v>88.395779029681336</c:v>
                </c:pt>
                <c:pt idx="769">
                  <c:v>87.924913814849077</c:v>
                </c:pt>
                <c:pt idx="770">
                  <c:v>87.983771966703102</c:v>
                </c:pt>
                <c:pt idx="771">
                  <c:v>87.546539981501709</c:v>
                </c:pt>
                <c:pt idx="772">
                  <c:v>87.899688892625903</c:v>
                </c:pt>
                <c:pt idx="773">
                  <c:v>88.193979651896072</c:v>
                </c:pt>
                <c:pt idx="774">
                  <c:v>88.286471033380977</c:v>
                </c:pt>
                <c:pt idx="775">
                  <c:v>88.446228874127641</c:v>
                </c:pt>
                <c:pt idx="776">
                  <c:v>88.538720255612546</c:v>
                </c:pt>
                <c:pt idx="777">
                  <c:v>88.690069788951476</c:v>
                </c:pt>
                <c:pt idx="778">
                  <c:v>88.664844866728316</c:v>
                </c:pt>
                <c:pt idx="779">
                  <c:v>88.690069788951476</c:v>
                </c:pt>
                <c:pt idx="780">
                  <c:v>88.748927940805515</c:v>
                </c:pt>
                <c:pt idx="781">
                  <c:v>88.765744555620955</c:v>
                </c:pt>
                <c:pt idx="782">
                  <c:v>88.917094088959885</c:v>
                </c:pt>
                <c:pt idx="783">
                  <c:v>88.740519633397781</c:v>
                </c:pt>
                <c:pt idx="784">
                  <c:v>88.690069788951476</c:v>
                </c:pt>
                <c:pt idx="785">
                  <c:v>88.446228874127641</c:v>
                </c:pt>
                <c:pt idx="786">
                  <c:v>88.488270411166241</c:v>
                </c:pt>
                <c:pt idx="787">
                  <c:v>88.227612881526952</c:v>
                </c:pt>
                <c:pt idx="788">
                  <c:v>88.168754729672912</c:v>
                </c:pt>
                <c:pt idx="789">
                  <c:v>88.311695955604122</c:v>
                </c:pt>
                <c:pt idx="790">
                  <c:v>87.798789203733293</c:v>
                </c:pt>
                <c:pt idx="791">
                  <c:v>87.613806440763483</c:v>
                </c:pt>
                <c:pt idx="792">
                  <c:v>88.177163037080618</c:v>
                </c:pt>
                <c:pt idx="793">
                  <c:v>88.084671655595713</c:v>
                </c:pt>
                <c:pt idx="794">
                  <c:v>87.924913814849077</c:v>
                </c:pt>
                <c:pt idx="795">
                  <c:v>87.681072900025214</c:v>
                </c:pt>
                <c:pt idx="796">
                  <c:v>87.840830740771878</c:v>
                </c:pt>
                <c:pt idx="797">
                  <c:v>87.899688892625903</c:v>
                </c:pt>
                <c:pt idx="798">
                  <c:v>88.202387959303792</c:v>
                </c:pt>
                <c:pt idx="799">
                  <c:v>88.345329185235002</c:v>
                </c:pt>
                <c:pt idx="800">
                  <c:v>88.597578407466571</c:v>
                </c:pt>
                <c:pt idx="801">
                  <c:v>88.421003951904481</c:v>
                </c:pt>
                <c:pt idx="802">
                  <c:v>88.505087025981666</c:v>
                </c:pt>
                <c:pt idx="803">
                  <c:v>88.547128563020266</c:v>
                </c:pt>
                <c:pt idx="804">
                  <c:v>88.463045488943067</c:v>
                </c:pt>
                <c:pt idx="805">
                  <c:v>88.286471033380977</c:v>
                </c:pt>
                <c:pt idx="806">
                  <c:v>88.227612881526952</c:v>
                </c:pt>
                <c:pt idx="807">
                  <c:v>88.320104263011856</c:v>
                </c:pt>
                <c:pt idx="808">
                  <c:v>88.311695955604122</c:v>
                </c:pt>
                <c:pt idx="809">
                  <c:v>88.261246111157831</c:v>
                </c:pt>
                <c:pt idx="810">
                  <c:v>88.219204574119217</c:v>
                </c:pt>
                <c:pt idx="811">
                  <c:v>88.547128563020266</c:v>
                </c:pt>
                <c:pt idx="812">
                  <c:v>88.454637181535361</c:v>
                </c:pt>
                <c:pt idx="813">
                  <c:v>88.572353485243411</c:v>
                </c:pt>
                <c:pt idx="814">
                  <c:v>88.631211637097451</c:v>
                </c:pt>
                <c:pt idx="815">
                  <c:v>88.984360548221645</c:v>
                </c:pt>
                <c:pt idx="816">
                  <c:v>89.127301774152855</c:v>
                </c:pt>
                <c:pt idx="817">
                  <c:v>89.02640208526023</c:v>
                </c:pt>
                <c:pt idx="818">
                  <c:v>89.169343311191454</c:v>
                </c:pt>
                <c:pt idx="819">
                  <c:v>89.169343311191454</c:v>
                </c:pt>
                <c:pt idx="820">
                  <c:v>89.06844362229883</c:v>
                </c:pt>
                <c:pt idx="821">
                  <c:v>89.118893466745135</c:v>
                </c:pt>
                <c:pt idx="822">
                  <c:v>89.118893466745135</c:v>
                </c:pt>
                <c:pt idx="823">
                  <c:v>89.463634070461623</c:v>
                </c:pt>
                <c:pt idx="824">
                  <c:v>89.522492222315648</c:v>
                </c:pt>
                <c:pt idx="825">
                  <c:v>89.36273438156897</c:v>
                </c:pt>
                <c:pt idx="826">
                  <c:v>89.051627007483376</c:v>
                </c:pt>
                <c:pt idx="827">
                  <c:v>89.17775161859916</c:v>
                </c:pt>
                <c:pt idx="828">
                  <c:v>89.17775161859916</c:v>
                </c:pt>
                <c:pt idx="829">
                  <c:v>89.295467922307239</c:v>
                </c:pt>
                <c:pt idx="830">
                  <c:v>89.354326074161264</c:v>
                </c:pt>
                <c:pt idx="831">
                  <c:v>89.236609770453214</c:v>
                </c:pt>
                <c:pt idx="832">
                  <c:v>89.270243000084065</c:v>
                </c:pt>
                <c:pt idx="833">
                  <c:v>89.287059614899519</c:v>
                </c:pt>
                <c:pt idx="834">
                  <c:v>89.160935003783734</c:v>
                </c:pt>
                <c:pt idx="835">
                  <c:v>89.253426385268639</c:v>
                </c:pt>
                <c:pt idx="836">
                  <c:v>89.060035314891095</c:v>
                </c:pt>
                <c:pt idx="837">
                  <c:v>89.303876229714945</c:v>
                </c:pt>
                <c:pt idx="838">
                  <c:v>89.430000840830743</c:v>
                </c:pt>
                <c:pt idx="839">
                  <c:v>89.539308837131074</c:v>
                </c:pt>
                <c:pt idx="840">
                  <c:v>89.371142688976718</c:v>
                </c:pt>
                <c:pt idx="841">
                  <c:v>89.02640208526023</c:v>
                </c:pt>
                <c:pt idx="842">
                  <c:v>88.706886403766902</c:v>
                </c:pt>
                <c:pt idx="843">
                  <c:v>89.21138484823004</c:v>
                </c:pt>
                <c:pt idx="844">
                  <c:v>89.152526696376</c:v>
                </c:pt>
                <c:pt idx="845">
                  <c:v>89.152526696376</c:v>
                </c:pt>
                <c:pt idx="846">
                  <c:v>88.88346085932902</c:v>
                </c:pt>
                <c:pt idx="847">
                  <c:v>89.17775161859916</c:v>
                </c:pt>
                <c:pt idx="848">
                  <c:v>89.21979315563776</c:v>
                </c:pt>
                <c:pt idx="849">
                  <c:v>89.472042377869329</c:v>
                </c:pt>
                <c:pt idx="850">
                  <c:v>89.556125451946528</c:v>
                </c:pt>
                <c:pt idx="851">
                  <c:v>89.614983603800553</c:v>
                </c:pt>
                <c:pt idx="852">
                  <c:v>89.749516522324043</c:v>
                </c:pt>
                <c:pt idx="853">
                  <c:v>89.657025140839139</c:v>
                </c:pt>
                <c:pt idx="854">
                  <c:v>89.757924829731763</c:v>
                </c:pt>
                <c:pt idx="855">
                  <c:v>89.842007903808948</c:v>
                </c:pt>
                <c:pt idx="856">
                  <c:v>89.757924829731763</c:v>
                </c:pt>
                <c:pt idx="857">
                  <c:v>89.959724207517027</c:v>
                </c:pt>
                <c:pt idx="858">
                  <c:v>89.942907592701587</c:v>
                </c:pt>
                <c:pt idx="859">
                  <c:v>90.001765744555613</c:v>
                </c:pt>
                <c:pt idx="860">
                  <c:v>90.043807281594212</c:v>
                </c:pt>
                <c:pt idx="861">
                  <c:v>90.144706970486837</c:v>
                </c:pt>
                <c:pt idx="862">
                  <c:v>90.279239889010327</c:v>
                </c:pt>
                <c:pt idx="863">
                  <c:v>90.245606659379476</c:v>
                </c:pt>
                <c:pt idx="864">
                  <c:v>90.178340200117717</c:v>
                </c:pt>
                <c:pt idx="865">
                  <c:v>90.077440511225092</c:v>
                </c:pt>
                <c:pt idx="866">
                  <c:v>90.228790044564022</c:v>
                </c:pt>
                <c:pt idx="867">
                  <c:v>89.951315900109307</c:v>
                </c:pt>
                <c:pt idx="868">
                  <c:v>89.867232826032122</c:v>
                </c:pt>
                <c:pt idx="869">
                  <c:v>89.968132514924733</c:v>
                </c:pt>
                <c:pt idx="870">
                  <c:v>89.884049440847548</c:v>
                </c:pt>
                <c:pt idx="871">
                  <c:v>90.262423274194902</c:v>
                </c:pt>
                <c:pt idx="872">
                  <c:v>90.237198351971742</c:v>
                </c:pt>
                <c:pt idx="873">
                  <c:v>90.245606659379476</c:v>
                </c:pt>
                <c:pt idx="874">
                  <c:v>90.262423274194902</c:v>
                </c:pt>
                <c:pt idx="875">
                  <c:v>90.279239889010327</c:v>
                </c:pt>
                <c:pt idx="876">
                  <c:v>90.363322963087526</c:v>
                </c:pt>
                <c:pt idx="877">
                  <c:v>90.497855881611017</c:v>
                </c:pt>
                <c:pt idx="878">
                  <c:v>90.506264189018736</c:v>
                </c:pt>
                <c:pt idx="879">
                  <c:v>90.438997729757006</c:v>
                </c:pt>
                <c:pt idx="880">
                  <c:v>90.590347263095921</c:v>
                </c:pt>
                <c:pt idx="881">
                  <c:v>90.220381737156302</c:v>
                </c:pt>
                <c:pt idx="882">
                  <c:v>90.481039266795577</c:v>
                </c:pt>
                <c:pt idx="883">
                  <c:v>90.56512234087279</c:v>
                </c:pt>
                <c:pt idx="884">
                  <c:v>90.464222651980137</c:v>
                </c:pt>
                <c:pt idx="885">
                  <c:v>90.472630959387885</c:v>
                </c:pt>
                <c:pt idx="886">
                  <c:v>90.287648196418047</c:v>
                </c:pt>
                <c:pt idx="887">
                  <c:v>89.934499285293853</c:v>
                </c:pt>
                <c:pt idx="888">
                  <c:v>90.136298663079117</c:v>
                </c:pt>
                <c:pt idx="889">
                  <c:v>90.329689733456647</c:v>
                </c:pt>
                <c:pt idx="890">
                  <c:v>90.447406037164711</c:v>
                </c:pt>
                <c:pt idx="891">
                  <c:v>90.623980492726815</c:v>
                </c:pt>
                <c:pt idx="892">
                  <c:v>90.506264189018736</c:v>
                </c:pt>
                <c:pt idx="893">
                  <c:v>90.329689733456647</c:v>
                </c:pt>
                <c:pt idx="894">
                  <c:v>90.481039266795577</c:v>
                </c:pt>
                <c:pt idx="895">
                  <c:v>90.556714033465042</c:v>
                </c:pt>
                <c:pt idx="896">
                  <c:v>90.430589422349286</c:v>
                </c:pt>
                <c:pt idx="897">
                  <c:v>90.53148911124191</c:v>
                </c:pt>
                <c:pt idx="898">
                  <c:v>90.640797107542255</c:v>
                </c:pt>
                <c:pt idx="899">
                  <c:v>90.623980492726815</c:v>
                </c:pt>
                <c:pt idx="900">
                  <c:v>90.741696796434852</c:v>
                </c:pt>
                <c:pt idx="901">
                  <c:v>90.666022029765401</c:v>
                </c:pt>
                <c:pt idx="902">
                  <c:v>90.607163877911375</c:v>
                </c:pt>
                <c:pt idx="903">
                  <c:v>90.607163877911375</c:v>
                </c:pt>
                <c:pt idx="904">
                  <c:v>90.649205414949947</c:v>
                </c:pt>
                <c:pt idx="905">
                  <c:v>90.682838644580826</c:v>
                </c:pt>
                <c:pt idx="906">
                  <c:v>90.766921718658025</c:v>
                </c:pt>
                <c:pt idx="907">
                  <c:v>90.71647187421172</c:v>
                </c:pt>
                <c:pt idx="908">
                  <c:v>90.56512234087279</c:v>
                </c:pt>
                <c:pt idx="909">
                  <c:v>90.438997729757006</c:v>
                </c:pt>
                <c:pt idx="910">
                  <c:v>90.287648196418047</c:v>
                </c:pt>
                <c:pt idx="911">
                  <c:v>90.430589422349286</c:v>
                </c:pt>
                <c:pt idx="912">
                  <c:v>90.666022029765401</c:v>
                </c:pt>
                <c:pt idx="913">
                  <c:v>90.73328848902716</c:v>
                </c:pt>
                <c:pt idx="914">
                  <c:v>90.657613722357695</c:v>
                </c:pt>
                <c:pt idx="915">
                  <c:v>90.548305726057336</c:v>
                </c:pt>
                <c:pt idx="916">
                  <c:v>90.808963255696625</c:v>
                </c:pt>
                <c:pt idx="917">
                  <c:v>90.90145463718153</c:v>
                </c:pt>
                <c:pt idx="918">
                  <c:v>90.85100479273521</c:v>
                </c:pt>
                <c:pt idx="919">
                  <c:v>90.985537711258715</c:v>
                </c:pt>
                <c:pt idx="920">
                  <c:v>91.03598755570502</c:v>
                </c:pt>
                <c:pt idx="921">
                  <c:v>91.002354326074141</c:v>
                </c:pt>
                <c:pt idx="922">
                  <c:v>91.04439586311274</c:v>
                </c:pt>
                <c:pt idx="923">
                  <c:v>90.91827125199697</c:v>
                </c:pt>
                <c:pt idx="924">
                  <c:v>90.834188177919785</c:v>
                </c:pt>
                <c:pt idx="925">
                  <c:v>90.876229714958384</c:v>
                </c:pt>
                <c:pt idx="926">
                  <c:v>90.69965525939628</c:v>
                </c:pt>
                <c:pt idx="927">
                  <c:v>90.834188177919785</c:v>
                </c:pt>
                <c:pt idx="928">
                  <c:v>90.808963255696625</c:v>
                </c:pt>
                <c:pt idx="929">
                  <c:v>90.842596485327505</c:v>
                </c:pt>
                <c:pt idx="930">
                  <c:v>90.78373833347348</c:v>
                </c:pt>
                <c:pt idx="931">
                  <c:v>90.506264189018736</c:v>
                </c:pt>
                <c:pt idx="932">
                  <c:v>90.127890355671397</c:v>
                </c:pt>
                <c:pt idx="933">
                  <c:v>90.312873118641207</c:v>
                </c:pt>
                <c:pt idx="934">
                  <c:v>90.556714033465042</c:v>
                </c:pt>
                <c:pt idx="935">
                  <c:v>90.640797107542255</c:v>
                </c:pt>
                <c:pt idx="936">
                  <c:v>90.447406037164711</c:v>
                </c:pt>
                <c:pt idx="937">
                  <c:v>90.413772807533832</c:v>
                </c:pt>
                <c:pt idx="938">
                  <c:v>89.833599596401243</c:v>
                </c:pt>
                <c:pt idx="939">
                  <c:v>89.892457748255282</c:v>
                </c:pt>
                <c:pt idx="940">
                  <c:v>89.707474985285458</c:v>
                </c:pt>
                <c:pt idx="941">
                  <c:v>89.833599596401243</c:v>
                </c:pt>
                <c:pt idx="942">
                  <c:v>89.497267300092503</c:v>
                </c:pt>
                <c:pt idx="943">
                  <c:v>89.657025140839139</c:v>
                </c:pt>
                <c:pt idx="944">
                  <c:v>89.614983603800553</c:v>
                </c:pt>
                <c:pt idx="945">
                  <c:v>89.875641133439828</c:v>
                </c:pt>
                <c:pt idx="946">
                  <c:v>89.766333137139469</c:v>
                </c:pt>
                <c:pt idx="947">
                  <c:v>89.648616833431433</c:v>
                </c:pt>
                <c:pt idx="948">
                  <c:v>89.657025140839139</c:v>
                </c:pt>
                <c:pt idx="949">
                  <c:v>89.884049440847548</c:v>
                </c:pt>
                <c:pt idx="950">
                  <c:v>90.338098040864381</c:v>
                </c:pt>
                <c:pt idx="951">
                  <c:v>90.464222651980137</c:v>
                </c:pt>
                <c:pt idx="952">
                  <c:v>90.455814344572431</c:v>
                </c:pt>
                <c:pt idx="953">
                  <c:v>90.523080803834191</c:v>
                </c:pt>
                <c:pt idx="954">
                  <c:v>90.556714033465042</c:v>
                </c:pt>
                <c:pt idx="955">
                  <c:v>90.455814344572431</c:v>
                </c:pt>
                <c:pt idx="956">
                  <c:v>90.514672496426456</c:v>
                </c:pt>
                <c:pt idx="957">
                  <c:v>90.691246951988546</c:v>
                </c:pt>
                <c:pt idx="958">
                  <c:v>90.808963255696625</c:v>
                </c:pt>
                <c:pt idx="959">
                  <c:v>90.85100479273521</c:v>
                </c:pt>
                <c:pt idx="960">
                  <c:v>90.808963255696625</c:v>
                </c:pt>
                <c:pt idx="961">
                  <c:v>90.775330026065731</c:v>
                </c:pt>
                <c:pt idx="962">
                  <c:v>90.993946018666449</c:v>
                </c:pt>
                <c:pt idx="963">
                  <c:v>91.094845707559074</c:v>
                </c:pt>
                <c:pt idx="964">
                  <c:v>91.414361389052374</c:v>
                </c:pt>
                <c:pt idx="965">
                  <c:v>91.717060455730262</c:v>
                </c:pt>
                <c:pt idx="966">
                  <c:v>91.708652148322543</c:v>
                </c:pt>
                <c:pt idx="967">
                  <c:v>91.742285377953408</c:v>
                </c:pt>
                <c:pt idx="968">
                  <c:v>91.431178003867814</c:v>
                </c:pt>
                <c:pt idx="969">
                  <c:v>91.658202303876209</c:v>
                </c:pt>
                <c:pt idx="970">
                  <c:v>91.582527537206758</c:v>
                </c:pt>
                <c:pt idx="971">
                  <c:v>91.700243840914808</c:v>
                </c:pt>
                <c:pt idx="972">
                  <c:v>91.632977381653063</c:v>
                </c:pt>
                <c:pt idx="973">
                  <c:v>91.624569074245358</c:v>
                </c:pt>
                <c:pt idx="974">
                  <c:v>91.733877070545688</c:v>
                </c:pt>
                <c:pt idx="975">
                  <c:v>91.481627848314133</c:v>
                </c:pt>
                <c:pt idx="976">
                  <c:v>91.229378626082564</c:v>
                </c:pt>
                <c:pt idx="977">
                  <c:v>91.288236777936589</c:v>
                </c:pt>
                <c:pt idx="978">
                  <c:v>91.296645085344323</c:v>
                </c:pt>
                <c:pt idx="979">
                  <c:v>90.573530648280496</c:v>
                </c:pt>
                <c:pt idx="980">
                  <c:v>90.775330026065731</c:v>
                </c:pt>
                <c:pt idx="981">
                  <c:v>90.53148911124191</c:v>
                </c:pt>
                <c:pt idx="982">
                  <c:v>90.430589422349286</c:v>
                </c:pt>
                <c:pt idx="983">
                  <c:v>90.682838644580826</c:v>
                </c:pt>
                <c:pt idx="984">
                  <c:v>90.632388800134521</c:v>
                </c:pt>
                <c:pt idx="985">
                  <c:v>90.867821407550665</c:v>
                </c:pt>
                <c:pt idx="986">
                  <c:v>91.447994618683254</c:v>
                </c:pt>
                <c:pt idx="987">
                  <c:v>91.212562011267124</c:v>
                </c:pt>
                <c:pt idx="988">
                  <c:v>91.10325401496678</c:v>
                </c:pt>
                <c:pt idx="989">
                  <c:v>91.220970318674858</c:v>
                </c:pt>
                <c:pt idx="990">
                  <c:v>91.136887244597645</c:v>
                </c:pt>
                <c:pt idx="991">
                  <c:v>90.951904481627835</c:v>
                </c:pt>
                <c:pt idx="992">
                  <c:v>91.162112166820805</c:v>
                </c:pt>
                <c:pt idx="993">
                  <c:v>91.086437400151354</c:v>
                </c:pt>
                <c:pt idx="994">
                  <c:v>90.985537711258715</c:v>
                </c:pt>
                <c:pt idx="995">
                  <c:v>90.556714033465042</c:v>
                </c:pt>
                <c:pt idx="996">
                  <c:v>90.89304632977381</c:v>
                </c:pt>
                <c:pt idx="997">
                  <c:v>91.086437400151354</c:v>
                </c:pt>
                <c:pt idx="998">
                  <c:v>91.195745396451684</c:v>
                </c:pt>
                <c:pt idx="999">
                  <c:v>91.187337089043979</c:v>
                </c:pt>
                <c:pt idx="1000">
                  <c:v>91.447994618683254</c:v>
                </c:pt>
                <c:pt idx="1001">
                  <c:v>91.447994618683254</c:v>
                </c:pt>
                <c:pt idx="1002">
                  <c:v>91.25460354830571</c:v>
                </c:pt>
                <c:pt idx="1003">
                  <c:v>91.330278314975189</c:v>
                </c:pt>
                <c:pt idx="1004">
                  <c:v>91.330278314975189</c:v>
                </c:pt>
                <c:pt idx="1005">
                  <c:v>91.305053392752029</c:v>
                </c:pt>
                <c:pt idx="1006">
                  <c:v>91.237786933490284</c:v>
                </c:pt>
                <c:pt idx="1007">
                  <c:v>90.85941310014293</c:v>
                </c:pt>
                <c:pt idx="1008">
                  <c:v>90.649205414949947</c:v>
                </c:pt>
                <c:pt idx="1009">
                  <c:v>90.455814344572431</c:v>
                </c:pt>
                <c:pt idx="1010">
                  <c:v>90.388547885310672</c:v>
                </c:pt>
                <c:pt idx="1011">
                  <c:v>90.682838644580826</c:v>
                </c:pt>
                <c:pt idx="1012">
                  <c:v>90.834188177919785</c:v>
                </c:pt>
                <c:pt idx="1013">
                  <c:v>90.607163877911375</c:v>
                </c:pt>
                <c:pt idx="1014">
                  <c:v>90.405364500126112</c:v>
                </c:pt>
                <c:pt idx="1015">
                  <c:v>90.422181114941552</c:v>
                </c:pt>
                <c:pt idx="1016">
                  <c:v>89.942907592701587</c:v>
                </c:pt>
                <c:pt idx="1017">
                  <c:v>89.917682670478428</c:v>
                </c:pt>
                <c:pt idx="1018">
                  <c:v>89.884049440847548</c:v>
                </c:pt>
                <c:pt idx="1019">
                  <c:v>89.614983603800553</c:v>
                </c:pt>
                <c:pt idx="1020">
                  <c:v>89.270243000084065</c:v>
                </c:pt>
                <c:pt idx="1021">
                  <c:v>89.169343311191454</c:v>
                </c:pt>
                <c:pt idx="1022">
                  <c:v>89.085260237114255</c:v>
                </c:pt>
                <c:pt idx="1023">
                  <c:v>89.118893466745135</c:v>
                </c:pt>
                <c:pt idx="1024">
                  <c:v>89.312284537122665</c:v>
                </c:pt>
                <c:pt idx="1025">
                  <c:v>89.598166988985113</c:v>
                </c:pt>
                <c:pt idx="1026">
                  <c:v>89.690658370470018</c:v>
                </c:pt>
                <c:pt idx="1027">
                  <c:v>89.808374674178069</c:v>
                </c:pt>
                <c:pt idx="1028">
                  <c:v>88.975952240813925</c:v>
                </c:pt>
                <c:pt idx="1029">
                  <c:v>88.706886403766902</c:v>
                </c:pt>
                <c:pt idx="1030">
                  <c:v>88.622803329689731</c:v>
                </c:pt>
                <c:pt idx="1031">
                  <c:v>88.748927940805515</c:v>
                </c:pt>
                <c:pt idx="1032">
                  <c:v>89.169343311191454</c:v>
                </c:pt>
                <c:pt idx="1033">
                  <c:v>88.681661481543756</c:v>
                </c:pt>
                <c:pt idx="1034">
                  <c:v>88.429412259312187</c:v>
                </c:pt>
                <c:pt idx="1035">
                  <c:v>88.202387959303792</c:v>
                </c:pt>
                <c:pt idx="1036">
                  <c:v>88.429412259312187</c:v>
                </c:pt>
                <c:pt idx="1037">
                  <c:v>88.555536870427972</c:v>
                </c:pt>
                <c:pt idx="1038">
                  <c:v>88.320104263011856</c:v>
                </c:pt>
                <c:pt idx="1039">
                  <c:v>88.219204574119217</c:v>
                </c:pt>
                <c:pt idx="1040">
                  <c:v>88.017405196333982</c:v>
                </c:pt>
                <c:pt idx="1041">
                  <c:v>87.849239048179598</c:v>
                </c:pt>
                <c:pt idx="1042">
                  <c:v>87.596989825948029</c:v>
                </c:pt>
                <c:pt idx="1043">
                  <c:v>87.462456907424524</c:v>
                </c:pt>
                <c:pt idx="1044">
                  <c:v>88.076263348188007</c:v>
                </c:pt>
                <c:pt idx="1045">
                  <c:v>88.151938114857472</c:v>
                </c:pt>
                <c:pt idx="1046">
                  <c:v>88.185571344488352</c:v>
                </c:pt>
                <c:pt idx="1047">
                  <c:v>88.168754729672912</c:v>
                </c:pt>
                <c:pt idx="1048">
                  <c:v>88.008996888926234</c:v>
                </c:pt>
                <c:pt idx="1049">
                  <c:v>87.924913814849077</c:v>
                </c:pt>
                <c:pt idx="1050">
                  <c:v>87.420415370385953</c:v>
                </c:pt>
                <c:pt idx="1051">
                  <c:v>87.19339107037753</c:v>
                </c:pt>
                <c:pt idx="1052">
                  <c:v>87.454048600016804</c:v>
                </c:pt>
                <c:pt idx="1053">
                  <c:v>87.033633229630851</c:v>
                </c:pt>
                <c:pt idx="1054">
                  <c:v>87</c:v>
                </c:pt>
                <c:pt idx="1055">
                  <c:v>86.714117548137565</c:v>
                </c:pt>
                <c:pt idx="1056">
                  <c:v>86.831833851845616</c:v>
                </c:pt>
                <c:pt idx="1057">
                  <c:v>87.445640292609099</c:v>
                </c:pt>
                <c:pt idx="1058">
                  <c:v>87.512906751870858</c:v>
                </c:pt>
                <c:pt idx="1059">
                  <c:v>87.807197511140998</c:v>
                </c:pt>
                <c:pt idx="1060">
                  <c:v>87.571764903724883</c:v>
                </c:pt>
                <c:pt idx="1061">
                  <c:v>87.689481207432934</c:v>
                </c:pt>
                <c:pt idx="1062">
                  <c:v>87.613806440763483</c:v>
                </c:pt>
                <c:pt idx="1063">
                  <c:v>87.756747666694693</c:v>
                </c:pt>
                <c:pt idx="1064">
                  <c:v>87.689481207432934</c:v>
                </c:pt>
                <c:pt idx="1065">
                  <c:v>87.815605818548718</c:v>
                </c:pt>
                <c:pt idx="1066">
                  <c:v>88.135121500042047</c:v>
                </c:pt>
                <c:pt idx="1067">
                  <c:v>88.017405196333982</c:v>
                </c:pt>
                <c:pt idx="1068">
                  <c:v>87.941730429664503</c:v>
                </c:pt>
                <c:pt idx="1069">
                  <c:v>88.059446733372567</c:v>
                </c:pt>
                <c:pt idx="1070">
                  <c:v>88.236021188934671</c:v>
                </c:pt>
                <c:pt idx="1071">
                  <c:v>87.807197511140998</c:v>
                </c:pt>
                <c:pt idx="1072">
                  <c:v>87.470865214832244</c:v>
                </c:pt>
                <c:pt idx="1073">
                  <c:v>87.395190448162779</c:v>
                </c:pt>
                <c:pt idx="1074">
                  <c:v>87.319515681493314</c:v>
                </c:pt>
                <c:pt idx="1075">
                  <c:v>86.932733540738241</c:v>
                </c:pt>
                <c:pt idx="1076">
                  <c:v>86.9579584629614</c:v>
                </c:pt>
                <c:pt idx="1077">
                  <c:v>87.092491381484905</c:v>
                </c:pt>
                <c:pt idx="1078">
                  <c:v>86.865467081476496</c:v>
                </c:pt>
                <c:pt idx="1079">
                  <c:v>86.80660892962247</c:v>
                </c:pt>
                <c:pt idx="1080">
                  <c:v>86.899100311107375</c:v>
                </c:pt>
                <c:pt idx="1081">
                  <c:v>86.621626166652661</c:v>
                </c:pt>
                <c:pt idx="1082">
                  <c:v>86.201210796266707</c:v>
                </c:pt>
                <c:pt idx="1083">
                  <c:v>86.234844025897573</c:v>
                </c:pt>
                <c:pt idx="1084">
                  <c:v>85.948961574035138</c:v>
                </c:pt>
                <c:pt idx="1085">
                  <c:v>86.024636340704603</c:v>
                </c:pt>
                <c:pt idx="1086">
                  <c:v>86.226435718489867</c:v>
                </c:pt>
                <c:pt idx="1087">
                  <c:v>85.822836962919354</c:v>
                </c:pt>
                <c:pt idx="1088">
                  <c:v>85.679895736988144</c:v>
                </c:pt>
                <c:pt idx="1089">
                  <c:v>85.814428655511634</c:v>
                </c:pt>
                <c:pt idx="1090">
                  <c:v>85.940553266627433</c:v>
                </c:pt>
                <c:pt idx="1091">
                  <c:v>85.27629698141763</c:v>
                </c:pt>
                <c:pt idx="1092">
                  <c:v>84.99041452955521</c:v>
                </c:pt>
                <c:pt idx="1093">
                  <c:v>84.628857311023282</c:v>
                </c:pt>
                <c:pt idx="1094">
                  <c:v>84.763390229546786</c:v>
                </c:pt>
                <c:pt idx="1095">
                  <c:v>84.847473303623971</c:v>
                </c:pt>
                <c:pt idx="1096">
                  <c:v>84.948372992516596</c:v>
                </c:pt>
                <c:pt idx="1097">
                  <c:v>85.09972252585554</c:v>
                </c:pt>
                <c:pt idx="1098">
                  <c:v>85.040864374001501</c:v>
                </c:pt>
                <c:pt idx="1099">
                  <c:v>85.1249474480787</c:v>
                </c:pt>
                <c:pt idx="1100">
                  <c:v>84.813840073993092</c:v>
                </c:pt>
                <c:pt idx="1101">
                  <c:v>84.696123770285041</c:v>
                </c:pt>
                <c:pt idx="1102">
                  <c:v>84.780206844362226</c:v>
                </c:pt>
                <c:pt idx="1103">
                  <c:v>84.855881611031691</c:v>
                </c:pt>
                <c:pt idx="1104">
                  <c:v>84.797023459177666</c:v>
                </c:pt>
                <c:pt idx="1105">
                  <c:v>85.007231144370635</c:v>
                </c:pt>
                <c:pt idx="1106">
                  <c:v>85.436054822164294</c:v>
                </c:pt>
                <c:pt idx="1107">
                  <c:v>85.469688051795174</c:v>
                </c:pt>
                <c:pt idx="1108">
                  <c:v>85.242663751786765</c:v>
                </c:pt>
                <c:pt idx="1109">
                  <c:v>85.1249474480787</c:v>
                </c:pt>
                <c:pt idx="1110">
                  <c:v>85.200622214748165</c:v>
                </c:pt>
                <c:pt idx="1111">
                  <c:v>84.998822836962901</c:v>
                </c:pt>
                <c:pt idx="1112">
                  <c:v>85.183805599932725</c:v>
                </c:pt>
                <c:pt idx="1113">
                  <c:v>84.982006222147476</c:v>
                </c:pt>
                <c:pt idx="1114">
                  <c:v>84.679307155469601</c:v>
                </c:pt>
                <c:pt idx="1115">
                  <c:v>84.309341629529982</c:v>
                </c:pt>
                <c:pt idx="1116">
                  <c:v>83.720760110989659</c:v>
                </c:pt>
                <c:pt idx="1117">
                  <c:v>83.61986042209702</c:v>
                </c:pt>
                <c:pt idx="1118">
                  <c:v>83.754393340620524</c:v>
                </c:pt>
                <c:pt idx="1119">
                  <c:v>83.518960733204409</c:v>
                </c:pt>
                <c:pt idx="1120">
                  <c:v>83.661901959135605</c:v>
                </c:pt>
                <c:pt idx="1121">
                  <c:v>83.636677036912459</c:v>
                </c:pt>
                <c:pt idx="1122">
                  <c:v>83.695535188766485</c:v>
                </c:pt>
                <c:pt idx="1123">
                  <c:v>83.754393340620524</c:v>
                </c:pt>
                <c:pt idx="1124">
                  <c:v>83.788026570251404</c:v>
                </c:pt>
                <c:pt idx="1125">
                  <c:v>83.830068107289989</c:v>
                </c:pt>
                <c:pt idx="1126">
                  <c:v>83.754393340620524</c:v>
                </c:pt>
                <c:pt idx="1127">
                  <c:v>83.720760110989659</c:v>
                </c:pt>
                <c:pt idx="1128">
                  <c:v>83.821659799882283</c:v>
                </c:pt>
                <c:pt idx="1129">
                  <c:v>83.872109644328589</c:v>
                </c:pt>
                <c:pt idx="1130">
                  <c:v>83.905742873959468</c:v>
                </c:pt>
                <c:pt idx="1131">
                  <c:v>83.863701336920869</c:v>
                </c:pt>
                <c:pt idx="1132">
                  <c:v>84.006642562852093</c:v>
                </c:pt>
                <c:pt idx="1133">
                  <c:v>83.998234255444373</c:v>
                </c:pt>
                <c:pt idx="1134">
                  <c:v>83.989825948036639</c:v>
                </c:pt>
                <c:pt idx="1135">
                  <c:v>83.930967796182614</c:v>
                </c:pt>
                <c:pt idx="1136">
                  <c:v>84.023459177667519</c:v>
                </c:pt>
                <c:pt idx="1137">
                  <c:v>84.065500714706118</c:v>
                </c:pt>
                <c:pt idx="1138">
                  <c:v>84.057092407298413</c:v>
                </c:pt>
                <c:pt idx="1139">
                  <c:v>84.031867485075253</c:v>
                </c:pt>
                <c:pt idx="1140">
                  <c:v>83.939376103590348</c:v>
                </c:pt>
                <c:pt idx="1141">
                  <c:v>83.964601025813494</c:v>
                </c:pt>
                <c:pt idx="1142">
                  <c:v>83.998234255444373</c:v>
                </c:pt>
                <c:pt idx="1143">
                  <c:v>84.065500714706118</c:v>
                </c:pt>
                <c:pt idx="1144">
                  <c:v>84.141175481375598</c:v>
                </c:pt>
                <c:pt idx="1145">
                  <c:v>84.090725636929278</c:v>
                </c:pt>
                <c:pt idx="1146">
                  <c:v>84.099133944336998</c:v>
                </c:pt>
                <c:pt idx="1147">
                  <c:v>84.132767173967878</c:v>
                </c:pt>
                <c:pt idx="1148">
                  <c:v>84.183217018414183</c:v>
                </c:pt>
                <c:pt idx="1149">
                  <c:v>84.267300092491382</c:v>
                </c:pt>
                <c:pt idx="1150">
                  <c:v>84.284116707306808</c:v>
                </c:pt>
                <c:pt idx="1151">
                  <c:v>84.233666862860503</c:v>
                </c:pt>
                <c:pt idx="1152">
                  <c:v>84.309341629529982</c:v>
                </c:pt>
                <c:pt idx="1153">
                  <c:v>84.292525014714528</c:v>
                </c:pt>
                <c:pt idx="1154">
                  <c:v>84.216850248045063</c:v>
                </c:pt>
                <c:pt idx="1155">
                  <c:v>84.267300092491382</c:v>
                </c:pt>
                <c:pt idx="1156">
                  <c:v>84.208441940637343</c:v>
                </c:pt>
                <c:pt idx="1157">
                  <c:v>84.208441940637343</c:v>
                </c:pt>
                <c:pt idx="1158">
                  <c:v>84.099133944336998</c:v>
                </c:pt>
                <c:pt idx="1159">
                  <c:v>84.208441940637343</c:v>
                </c:pt>
                <c:pt idx="1160">
                  <c:v>84.200033633229623</c:v>
                </c:pt>
                <c:pt idx="1161">
                  <c:v>84.090725636929278</c:v>
                </c:pt>
                <c:pt idx="1162">
                  <c:v>84.141175481375598</c:v>
                </c:pt>
                <c:pt idx="1163">
                  <c:v>84.015050870259813</c:v>
                </c:pt>
                <c:pt idx="1164">
                  <c:v>83.947784410998068</c:v>
                </c:pt>
                <c:pt idx="1165">
                  <c:v>83.922559488774894</c:v>
                </c:pt>
                <c:pt idx="1166">
                  <c:v>83.872109644328589</c:v>
                </c:pt>
                <c:pt idx="1167">
                  <c:v>83.998234255444373</c:v>
                </c:pt>
                <c:pt idx="1168">
                  <c:v>83.897334566551734</c:v>
                </c:pt>
                <c:pt idx="1169">
                  <c:v>83.821659799882283</c:v>
                </c:pt>
                <c:pt idx="1170">
                  <c:v>83.771209955435964</c:v>
                </c:pt>
                <c:pt idx="1171">
                  <c:v>83.687126881358779</c:v>
                </c:pt>
              </c:numCache>
            </c:numRef>
          </c:val>
          <c:smooth val="0"/>
          <c:extLst>
            <c:ext xmlns:c16="http://schemas.microsoft.com/office/drawing/2014/chart" uri="{C3380CC4-5D6E-409C-BE32-E72D297353CC}">
              <c16:uniqueId val="{00000000-6C35-C645-BC46-9BFCC1BA691B}"/>
            </c:ext>
          </c:extLst>
        </c:ser>
        <c:ser>
          <c:idx val="1"/>
          <c:order val="1"/>
          <c:tx>
            <c:strRef>
              <c:f>scenarios!$G$1</c:f>
              <c:strCache>
                <c:ptCount val="1"/>
                <c:pt idx="0">
                  <c:v>Floor NAV</c:v>
                </c:pt>
              </c:strCache>
            </c:strRef>
          </c:tx>
          <c:spPr>
            <a:ln w="15875">
              <a:solidFill>
                <a:schemeClr val="accent1"/>
              </a:solidFill>
            </a:ln>
          </c:spPr>
          <c:marker>
            <c:symbol val="none"/>
          </c:marker>
          <c:cat>
            <c:numRef>
              <c:f>scenarios!$A$2194:$A$3365</c:f>
              <c:numCache>
                <c:formatCode>m/d/yy</c:formatCode>
                <c:ptCount val="1172"/>
                <c:pt idx="0">
                  <c:v>43098</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43193</c:v>
                </c:pt>
                <c:pt idx="65">
                  <c:v>43194</c:v>
                </c:pt>
                <c:pt idx="66">
                  <c:v>43195</c:v>
                </c:pt>
                <c:pt idx="67">
                  <c:v>43196</c:v>
                </c:pt>
                <c:pt idx="68">
                  <c:v>43199</c:v>
                </c:pt>
                <c:pt idx="69">
                  <c:v>43200</c:v>
                </c:pt>
                <c:pt idx="70">
                  <c:v>43201</c:v>
                </c:pt>
                <c:pt idx="71">
                  <c:v>43202</c:v>
                </c:pt>
                <c:pt idx="72">
                  <c:v>43203</c:v>
                </c:pt>
                <c:pt idx="73">
                  <c:v>43206</c:v>
                </c:pt>
                <c:pt idx="74">
                  <c:v>43207</c:v>
                </c:pt>
                <c:pt idx="75">
                  <c:v>43208</c:v>
                </c:pt>
                <c:pt idx="76">
                  <c:v>43209</c:v>
                </c:pt>
                <c:pt idx="77">
                  <c:v>43210</c:v>
                </c:pt>
                <c:pt idx="78">
                  <c:v>43213</c:v>
                </c:pt>
                <c:pt idx="79">
                  <c:v>43214</c:v>
                </c:pt>
                <c:pt idx="80">
                  <c:v>43215</c:v>
                </c:pt>
                <c:pt idx="81">
                  <c:v>43216</c:v>
                </c:pt>
                <c:pt idx="82">
                  <c:v>43217</c:v>
                </c:pt>
                <c:pt idx="83">
                  <c:v>43220</c:v>
                </c:pt>
                <c:pt idx="84">
                  <c:v>43222</c:v>
                </c:pt>
                <c:pt idx="85">
                  <c:v>43223</c:v>
                </c:pt>
                <c:pt idx="86">
                  <c:v>43224</c:v>
                </c:pt>
                <c:pt idx="87">
                  <c:v>43227</c:v>
                </c:pt>
                <c:pt idx="88">
                  <c:v>43229</c:v>
                </c:pt>
                <c:pt idx="89">
                  <c:v>43231</c:v>
                </c:pt>
                <c:pt idx="90">
                  <c:v>43234</c:v>
                </c:pt>
                <c:pt idx="91">
                  <c:v>43235</c:v>
                </c:pt>
                <c:pt idx="92">
                  <c:v>43236</c:v>
                </c:pt>
                <c:pt idx="93">
                  <c:v>43237</c:v>
                </c:pt>
                <c:pt idx="94">
                  <c:v>43238</c:v>
                </c:pt>
                <c:pt idx="95">
                  <c:v>43242</c:v>
                </c:pt>
                <c:pt idx="96">
                  <c:v>43243</c:v>
                </c:pt>
                <c:pt idx="97">
                  <c:v>43244</c:v>
                </c:pt>
                <c:pt idx="98">
                  <c:v>43245</c:v>
                </c:pt>
                <c:pt idx="99">
                  <c:v>43248</c:v>
                </c:pt>
                <c:pt idx="100">
                  <c:v>43249</c:v>
                </c:pt>
                <c:pt idx="101">
                  <c:v>43250</c:v>
                </c:pt>
                <c:pt idx="102">
                  <c:v>43251</c:v>
                </c:pt>
                <c:pt idx="103">
                  <c:v>43252</c:v>
                </c:pt>
                <c:pt idx="104">
                  <c:v>43255</c:v>
                </c:pt>
                <c:pt idx="105">
                  <c:v>43256</c:v>
                </c:pt>
                <c:pt idx="106">
                  <c:v>43257</c:v>
                </c:pt>
                <c:pt idx="107">
                  <c:v>43258</c:v>
                </c:pt>
                <c:pt idx="108">
                  <c:v>43259</c:v>
                </c:pt>
                <c:pt idx="109">
                  <c:v>43262</c:v>
                </c:pt>
                <c:pt idx="110">
                  <c:v>43263</c:v>
                </c:pt>
                <c:pt idx="111">
                  <c:v>43264</c:v>
                </c:pt>
                <c:pt idx="112">
                  <c:v>43265</c:v>
                </c:pt>
                <c:pt idx="113">
                  <c:v>43266</c:v>
                </c:pt>
                <c:pt idx="114">
                  <c:v>43269</c:v>
                </c:pt>
                <c:pt idx="115">
                  <c:v>43270</c:v>
                </c:pt>
                <c:pt idx="116">
                  <c:v>43271</c:v>
                </c:pt>
                <c:pt idx="117">
                  <c:v>43272</c:v>
                </c:pt>
                <c:pt idx="118">
                  <c:v>43273</c:v>
                </c:pt>
                <c:pt idx="119">
                  <c:v>43276</c:v>
                </c:pt>
                <c:pt idx="120">
                  <c:v>43277</c:v>
                </c:pt>
                <c:pt idx="121">
                  <c:v>43278</c:v>
                </c:pt>
                <c:pt idx="122">
                  <c:v>43279</c:v>
                </c:pt>
                <c:pt idx="123">
                  <c:v>43280</c:v>
                </c:pt>
                <c:pt idx="124">
                  <c:v>43283</c:v>
                </c:pt>
                <c:pt idx="125">
                  <c:v>43284</c:v>
                </c:pt>
                <c:pt idx="126">
                  <c:v>43285</c:v>
                </c:pt>
                <c:pt idx="127">
                  <c:v>43286</c:v>
                </c:pt>
                <c:pt idx="128">
                  <c:v>43287</c:v>
                </c:pt>
                <c:pt idx="129">
                  <c:v>43290</c:v>
                </c:pt>
                <c:pt idx="130">
                  <c:v>43291</c:v>
                </c:pt>
                <c:pt idx="131">
                  <c:v>43292</c:v>
                </c:pt>
                <c:pt idx="132">
                  <c:v>43293</c:v>
                </c:pt>
                <c:pt idx="133">
                  <c:v>43294</c:v>
                </c:pt>
                <c:pt idx="134">
                  <c:v>43297</c:v>
                </c:pt>
                <c:pt idx="135">
                  <c:v>43298</c:v>
                </c:pt>
                <c:pt idx="136">
                  <c:v>43299</c:v>
                </c:pt>
                <c:pt idx="137">
                  <c:v>43300</c:v>
                </c:pt>
                <c:pt idx="138">
                  <c:v>43301</c:v>
                </c:pt>
                <c:pt idx="139">
                  <c:v>43304</c:v>
                </c:pt>
                <c:pt idx="140">
                  <c:v>43305</c:v>
                </c:pt>
                <c:pt idx="141">
                  <c:v>43306</c:v>
                </c:pt>
                <c:pt idx="142">
                  <c:v>43307</c:v>
                </c:pt>
                <c:pt idx="143">
                  <c:v>43308</c:v>
                </c:pt>
                <c:pt idx="144">
                  <c:v>43311</c:v>
                </c:pt>
                <c:pt idx="145">
                  <c:v>43312</c:v>
                </c:pt>
                <c:pt idx="146">
                  <c:v>43313</c:v>
                </c:pt>
                <c:pt idx="147">
                  <c:v>43314</c:v>
                </c:pt>
                <c:pt idx="148">
                  <c:v>43315</c:v>
                </c:pt>
                <c:pt idx="149">
                  <c:v>43318</c:v>
                </c:pt>
                <c:pt idx="150">
                  <c:v>43319</c:v>
                </c:pt>
                <c:pt idx="151">
                  <c:v>43320</c:v>
                </c:pt>
                <c:pt idx="152">
                  <c:v>43321</c:v>
                </c:pt>
                <c:pt idx="153">
                  <c:v>43322</c:v>
                </c:pt>
                <c:pt idx="154">
                  <c:v>43325</c:v>
                </c:pt>
                <c:pt idx="155">
                  <c:v>43326</c:v>
                </c:pt>
                <c:pt idx="156">
                  <c:v>43328</c:v>
                </c:pt>
                <c:pt idx="157">
                  <c:v>43329</c:v>
                </c:pt>
                <c:pt idx="158">
                  <c:v>43332</c:v>
                </c:pt>
                <c:pt idx="159">
                  <c:v>43333</c:v>
                </c:pt>
                <c:pt idx="160">
                  <c:v>43334</c:v>
                </c:pt>
                <c:pt idx="161">
                  <c:v>43335</c:v>
                </c:pt>
                <c:pt idx="162">
                  <c:v>43336</c:v>
                </c:pt>
                <c:pt idx="163">
                  <c:v>43339</c:v>
                </c:pt>
                <c:pt idx="164">
                  <c:v>43340</c:v>
                </c:pt>
                <c:pt idx="165">
                  <c:v>43341</c:v>
                </c:pt>
                <c:pt idx="166">
                  <c:v>43342</c:v>
                </c:pt>
                <c:pt idx="167">
                  <c:v>43343</c:v>
                </c:pt>
                <c:pt idx="168">
                  <c:v>43346</c:v>
                </c:pt>
                <c:pt idx="169">
                  <c:v>43347</c:v>
                </c:pt>
                <c:pt idx="170">
                  <c:v>43348</c:v>
                </c:pt>
                <c:pt idx="171">
                  <c:v>43349</c:v>
                </c:pt>
                <c:pt idx="172">
                  <c:v>43350</c:v>
                </c:pt>
                <c:pt idx="173">
                  <c:v>43353</c:v>
                </c:pt>
                <c:pt idx="174">
                  <c:v>43354</c:v>
                </c:pt>
                <c:pt idx="175">
                  <c:v>43355</c:v>
                </c:pt>
                <c:pt idx="176">
                  <c:v>43356</c:v>
                </c:pt>
                <c:pt idx="177">
                  <c:v>43357</c:v>
                </c:pt>
                <c:pt idx="178">
                  <c:v>43360</c:v>
                </c:pt>
                <c:pt idx="179">
                  <c:v>43361</c:v>
                </c:pt>
                <c:pt idx="180">
                  <c:v>43362</c:v>
                </c:pt>
                <c:pt idx="181">
                  <c:v>43363</c:v>
                </c:pt>
                <c:pt idx="182">
                  <c:v>43364</c:v>
                </c:pt>
                <c:pt idx="183">
                  <c:v>43367</c:v>
                </c:pt>
                <c:pt idx="184">
                  <c:v>43368</c:v>
                </c:pt>
                <c:pt idx="185">
                  <c:v>43369</c:v>
                </c:pt>
                <c:pt idx="186">
                  <c:v>43370</c:v>
                </c:pt>
                <c:pt idx="187">
                  <c:v>43371</c:v>
                </c:pt>
                <c:pt idx="188">
                  <c:v>43374</c:v>
                </c:pt>
                <c:pt idx="189">
                  <c:v>43375</c:v>
                </c:pt>
                <c:pt idx="190">
                  <c:v>43376</c:v>
                </c:pt>
                <c:pt idx="191">
                  <c:v>43377</c:v>
                </c:pt>
                <c:pt idx="192">
                  <c:v>43378</c:v>
                </c:pt>
                <c:pt idx="193">
                  <c:v>43381</c:v>
                </c:pt>
                <c:pt idx="194">
                  <c:v>43382</c:v>
                </c:pt>
                <c:pt idx="195">
                  <c:v>43383</c:v>
                </c:pt>
                <c:pt idx="196">
                  <c:v>43384</c:v>
                </c:pt>
                <c:pt idx="197">
                  <c:v>43385</c:v>
                </c:pt>
                <c:pt idx="198">
                  <c:v>43388</c:v>
                </c:pt>
                <c:pt idx="199">
                  <c:v>43389</c:v>
                </c:pt>
                <c:pt idx="200">
                  <c:v>43390</c:v>
                </c:pt>
                <c:pt idx="201">
                  <c:v>43391</c:v>
                </c:pt>
                <c:pt idx="202">
                  <c:v>43392</c:v>
                </c:pt>
                <c:pt idx="203">
                  <c:v>43395</c:v>
                </c:pt>
                <c:pt idx="204">
                  <c:v>43396</c:v>
                </c:pt>
                <c:pt idx="205">
                  <c:v>43397</c:v>
                </c:pt>
                <c:pt idx="206">
                  <c:v>43398</c:v>
                </c:pt>
                <c:pt idx="207">
                  <c:v>43399</c:v>
                </c:pt>
                <c:pt idx="208">
                  <c:v>43402</c:v>
                </c:pt>
                <c:pt idx="209">
                  <c:v>43403</c:v>
                </c:pt>
                <c:pt idx="210">
                  <c:v>43404</c:v>
                </c:pt>
                <c:pt idx="211">
                  <c:v>43406</c:v>
                </c:pt>
                <c:pt idx="212">
                  <c:v>43409</c:v>
                </c:pt>
                <c:pt idx="213">
                  <c:v>43410</c:v>
                </c:pt>
                <c:pt idx="214">
                  <c:v>43411</c:v>
                </c:pt>
                <c:pt idx="215">
                  <c:v>43412</c:v>
                </c:pt>
                <c:pt idx="216">
                  <c:v>43413</c:v>
                </c:pt>
                <c:pt idx="217">
                  <c:v>43416</c:v>
                </c:pt>
                <c:pt idx="218">
                  <c:v>43417</c:v>
                </c:pt>
                <c:pt idx="219">
                  <c:v>43418</c:v>
                </c:pt>
                <c:pt idx="220">
                  <c:v>43419</c:v>
                </c:pt>
                <c:pt idx="221">
                  <c:v>43420</c:v>
                </c:pt>
                <c:pt idx="222">
                  <c:v>43423</c:v>
                </c:pt>
                <c:pt idx="223">
                  <c:v>43424</c:v>
                </c:pt>
                <c:pt idx="224">
                  <c:v>43425</c:v>
                </c:pt>
                <c:pt idx="225">
                  <c:v>43426</c:v>
                </c:pt>
                <c:pt idx="226">
                  <c:v>43427</c:v>
                </c:pt>
                <c:pt idx="227">
                  <c:v>43430</c:v>
                </c:pt>
                <c:pt idx="228">
                  <c:v>43431</c:v>
                </c:pt>
                <c:pt idx="229">
                  <c:v>43432</c:v>
                </c:pt>
                <c:pt idx="230">
                  <c:v>43433</c:v>
                </c:pt>
                <c:pt idx="231">
                  <c:v>43434</c:v>
                </c:pt>
                <c:pt idx="232">
                  <c:v>43437</c:v>
                </c:pt>
                <c:pt idx="233">
                  <c:v>43438</c:v>
                </c:pt>
                <c:pt idx="234">
                  <c:v>43439</c:v>
                </c:pt>
                <c:pt idx="235">
                  <c:v>43440</c:v>
                </c:pt>
                <c:pt idx="236">
                  <c:v>43441</c:v>
                </c:pt>
                <c:pt idx="237">
                  <c:v>43444</c:v>
                </c:pt>
                <c:pt idx="238">
                  <c:v>43445</c:v>
                </c:pt>
                <c:pt idx="239">
                  <c:v>43446</c:v>
                </c:pt>
                <c:pt idx="240">
                  <c:v>43447</c:v>
                </c:pt>
                <c:pt idx="241">
                  <c:v>43448</c:v>
                </c:pt>
                <c:pt idx="242">
                  <c:v>43451</c:v>
                </c:pt>
                <c:pt idx="243">
                  <c:v>43452</c:v>
                </c:pt>
                <c:pt idx="244">
                  <c:v>43453</c:v>
                </c:pt>
                <c:pt idx="245">
                  <c:v>43454</c:v>
                </c:pt>
                <c:pt idx="246">
                  <c:v>43455</c:v>
                </c:pt>
                <c:pt idx="247">
                  <c:v>43458</c:v>
                </c:pt>
                <c:pt idx="248">
                  <c:v>43461</c:v>
                </c:pt>
                <c:pt idx="249">
                  <c:v>43462</c:v>
                </c:pt>
                <c:pt idx="250">
                  <c:v>43465</c:v>
                </c:pt>
                <c:pt idx="251">
                  <c:v>43467</c:v>
                </c:pt>
                <c:pt idx="252">
                  <c:v>43468</c:v>
                </c:pt>
                <c:pt idx="253">
                  <c:v>43469</c:v>
                </c:pt>
                <c:pt idx="254">
                  <c:v>43472</c:v>
                </c:pt>
                <c:pt idx="255">
                  <c:v>43473</c:v>
                </c:pt>
                <c:pt idx="256">
                  <c:v>43474</c:v>
                </c:pt>
                <c:pt idx="257">
                  <c:v>43475</c:v>
                </c:pt>
                <c:pt idx="258">
                  <c:v>43476</c:v>
                </c:pt>
                <c:pt idx="259">
                  <c:v>43479</c:v>
                </c:pt>
                <c:pt idx="260">
                  <c:v>43480</c:v>
                </c:pt>
                <c:pt idx="261">
                  <c:v>43481</c:v>
                </c:pt>
                <c:pt idx="262">
                  <c:v>43482</c:v>
                </c:pt>
                <c:pt idx="263">
                  <c:v>43483</c:v>
                </c:pt>
                <c:pt idx="264">
                  <c:v>43486</c:v>
                </c:pt>
                <c:pt idx="265">
                  <c:v>43487</c:v>
                </c:pt>
                <c:pt idx="266">
                  <c:v>43488</c:v>
                </c:pt>
                <c:pt idx="267">
                  <c:v>43489</c:v>
                </c:pt>
                <c:pt idx="268">
                  <c:v>43490</c:v>
                </c:pt>
                <c:pt idx="269">
                  <c:v>43493</c:v>
                </c:pt>
                <c:pt idx="270">
                  <c:v>43494</c:v>
                </c:pt>
                <c:pt idx="271">
                  <c:v>43495</c:v>
                </c:pt>
                <c:pt idx="272">
                  <c:v>43496</c:v>
                </c:pt>
                <c:pt idx="273">
                  <c:v>43497</c:v>
                </c:pt>
                <c:pt idx="274">
                  <c:v>43500</c:v>
                </c:pt>
                <c:pt idx="275">
                  <c:v>43501</c:v>
                </c:pt>
                <c:pt idx="276">
                  <c:v>43502</c:v>
                </c:pt>
                <c:pt idx="277">
                  <c:v>43503</c:v>
                </c:pt>
                <c:pt idx="278">
                  <c:v>43504</c:v>
                </c:pt>
                <c:pt idx="279">
                  <c:v>43507</c:v>
                </c:pt>
                <c:pt idx="280">
                  <c:v>43508</c:v>
                </c:pt>
                <c:pt idx="281">
                  <c:v>43509</c:v>
                </c:pt>
                <c:pt idx="282">
                  <c:v>43510</c:v>
                </c:pt>
                <c:pt idx="283">
                  <c:v>43511</c:v>
                </c:pt>
                <c:pt idx="284">
                  <c:v>43514</c:v>
                </c:pt>
                <c:pt idx="285">
                  <c:v>43515</c:v>
                </c:pt>
                <c:pt idx="286">
                  <c:v>43516</c:v>
                </c:pt>
                <c:pt idx="287">
                  <c:v>43517</c:v>
                </c:pt>
                <c:pt idx="288">
                  <c:v>43518</c:v>
                </c:pt>
                <c:pt idx="289">
                  <c:v>43521</c:v>
                </c:pt>
                <c:pt idx="290">
                  <c:v>43522</c:v>
                </c:pt>
                <c:pt idx="291">
                  <c:v>43523</c:v>
                </c:pt>
                <c:pt idx="292">
                  <c:v>43524</c:v>
                </c:pt>
                <c:pt idx="293">
                  <c:v>43525</c:v>
                </c:pt>
                <c:pt idx="294">
                  <c:v>43528</c:v>
                </c:pt>
                <c:pt idx="295">
                  <c:v>43529</c:v>
                </c:pt>
                <c:pt idx="296">
                  <c:v>43530</c:v>
                </c:pt>
                <c:pt idx="297">
                  <c:v>43531</c:v>
                </c:pt>
                <c:pt idx="298">
                  <c:v>43532</c:v>
                </c:pt>
                <c:pt idx="299">
                  <c:v>43535</c:v>
                </c:pt>
                <c:pt idx="300">
                  <c:v>43536</c:v>
                </c:pt>
                <c:pt idx="301">
                  <c:v>43537</c:v>
                </c:pt>
                <c:pt idx="302">
                  <c:v>43538</c:v>
                </c:pt>
                <c:pt idx="303">
                  <c:v>43539</c:v>
                </c:pt>
                <c:pt idx="304">
                  <c:v>43542</c:v>
                </c:pt>
                <c:pt idx="305">
                  <c:v>43543</c:v>
                </c:pt>
                <c:pt idx="306">
                  <c:v>43544</c:v>
                </c:pt>
                <c:pt idx="307">
                  <c:v>43545</c:v>
                </c:pt>
                <c:pt idx="308">
                  <c:v>43546</c:v>
                </c:pt>
                <c:pt idx="309">
                  <c:v>43549</c:v>
                </c:pt>
                <c:pt idx="310">
                  <c:v>43550</c:v>
                </c:pt>
                <c:pt idx="311">
                  <c:v>43551</c:v>
                </c:pt>
                <c:pt idx="312">
                  <c:v>43552</c:v>
                </c:pt>
                <c:pt idx="313">
                  <c:v>43553</c:v>
                </c:pt>
                <c:pt idx="314">
                  <c:v>43556</c:v>
                </c:pt>
                <c:pt idx="315">
                  <c:v>43557</c:v>
                </c:pt>
                <c:pt idx="316">
                  <c:v>43558</c:v>
                </c:pt>
                <c:pt idx="317">
                  <c:v>43559</c:v>
                </c:pt>
                <c:pt idx="318">
                  <c:v>43560</c:v>
                </c:pt>
                <c:pt idx="319">
                  <c:v>43563</c:v>
                </c:pt>
                <c:pt idx="320">
                  <c:v>43564</c:v>
                </c:pt>
                <c:pt idx="321">
                  <c:v>43565</c:v>
                </c:pt>
                <c:pt idx="322">
                  <c:v>43566</c:v>
                </c:pt>
                <c:pt idx="323">
                  <c:v>43567</c:v>
                </c:pt>
                <c:pt idx="324">
                  <c:v>43570</c:v>
                </c:pt>
                <c:pt idx="325">
                  <c:v>43571</c:v>
                </c:pt>
                <c:pt idx="326">
                  <c:v>43572</c:v>
                </c:pt>
                <c:pt idx="327">
                  <c:v>43573</c:v>
                </c:pt>
                <c:pt idx="328">
                  <c:v>43578</c:v>
                </c:pt>
                <c:pt idx="329">
                  <c:v>43579</c:v>
                </c:pt>
                <c:pt idx="330">
                  <c:v>43580</c:v>
                </c:pt>
                <c:pt idx="331">
                  <c:v>43581</c:v>
                </c:pt>
                <c:pt idx="332">
                  <c:v>43584</c:v>
                </c:pt>
                <c:pt idx="333">
                  <c:v>43585</c:v>
                </c:pt>
                <c:pt idx="334">
                  <c:v>43587</c:v>
                </c:pt>
                <c:pt idx="335">
                  <c:v>43588</c:v>
                </c:pt>
                <c:pt idx="336">
                  <c:v>43591</c:v>
                </c:pt>
                <c:pt idx="337">
                  <c:v>43592</c:v>
                </c:pt>
                <c:pt idx="338">
                  <c:v>43594</c:v>
                </c:pt>
                <c:pt idx="339">
                  <c:v>43595</c:v>
                </c:pt>
                <c:pt idx="340">
                  <c:v>43598</c:v>
                </c:pt>
                <c:pt idx="341">
                  <c:v>43599</c:v>
                </c:pt>
                <c:pt idx="342">
                  <c:v>43600</c:v>
                </c:pt>
                <c:pt idx="343">
                  <c:v>43601</c:v>
                </c:pt>
                <c:pt idx="344">
                  <c:v>43602</c:v>
                </c:pt>
                <c:pt idx="345">
                  <c:v>43605</c:v>
                </c:pt>
                <c:pt idx="346">
                  <c:v>43606</c:v>
                </c:pt>
                <c:pt idx="347">
                  <c:v>43607</c:v>
                </c:pt>
                <c:pt idx="348">
                  <c:v>43608</c:v>
                </c:pt>
                <c:pt idx="349">
                  <c:v>43609</c:v>
                </c:pt>
                <c:pt idx="350">
                  <c:v>43612</c:v>
                </c:pt>
                <c:pt idx="351">
                  <c:v>43613</c:v>
                </c:pt>
                <c:pt idx="352">
                  <c:v>43614</c:v>
                </c:pt>
                <c:pt idx="353">
                  <c:v>43616</c:v>
                </c:pt>
                <c:pt idx="354">
                  <c:v>43619</c:v>
                </c:pt>
                <c:pt idx="355">
                  <c:v>43620</c:v>
                </c:pt>
                <c:pt idx="356">
                  <c:v>43621</c:v>
                </c:pt>
                <c:pt idx="357">
                  <c:v>43622</c:v>
                </c:pt>
                <c:pt idx="358">
                  <c:v>43623</c:v>
                </c:pt>
                <c:pt idx="359">
                  <c:v>43627</c:v>
                </c:pt>
                <c:pt idx="360">
                  <c:v>43628</c:v>
                </c:pt>
                <c:pt idx="361">
                  <c:v>43629</c:v>
                </c:pt>
                <c:pt idx="362">
                  <c:v>43630</c:v>
                </c:pt>
                <c:pt idx="363">
                  <c:v>43633</c:v>
                </c:pt>
                <c:pt idx="364">
                  <c:v>43634</c:v>
                </c:pt>
                <c:pt idx="365">
                  <c:v>43635</c:v>
                </c:pt>
                <c:pt idx="366">
                  <c:v>43636</c:v>
                </c:pt>
                <c:pt idx="367">
                  <c:v>43637</c:v>
                </c:pt>
                <c:pt idx="368">
                  <c:v>43640</c:v>
                </c:pt>
                <c:pt idx="369">
                  <c:v>43641</c:v>
                </c:pt>
                <c:pt idx="370">
                  <c:v>43642</c:v>
                </c:pt>
                <c:pt idx="371">
                  <c:v>43643</c:v>
                </c:pt>
                <c:pt idx="372">
                  <c:v>43644</c:v>
                </c:pt>
                <c:pt idx="373">
                  <c:v>43647</c:v>
                </c:pt>
                <c:pt idx="374">
                  <c:v>43648</c:v>
                </c:pt>
                <c:pt idx="375">
                  <c:v>43649</c:v>
                </c:pt>
                <c:pt idx="376">
                  <c:v>43650</c:v>
                </c:pt>
                <c:pt idx="377">
                  <c:v>43651</c:v>
                </c:pt>
                <c:pt idx="378">
                  <c:v>43654</c:v>
                </c:pt>
                <c:pt idx="379">
                  <c:v>43655</c:v>
                </c:pt>
                <c:pt idx="380">
                  <c:v>43656</c:v>
                </c:pt>
                <c:pt idx="381">
                  <c:v>43657</c:v>
                </c:pt>
                <c:pt idx="382">
                  <c:v>43658</c:v>
                </c:pt>
                <c:pt idx="383">
                  <c:v>43661</c:v>
                </c:pt>
                <c:pt idx="384">
                  <c:v>43662</c:v>
                </c:pt>
                <c:pt idx="385">
                  <c:v>43663</c:v>
                </c:pt>
                <c:pt idx="386">
                  <c:v>43664</c:v>
                </c:pt>
                <c:pt idx="387">
                  <c:v>43665</c:v>
                </c:pt>
                <c:pt idx="388">
                  <c:v>43668</c:v>
                </c:pt>
                <c:pt idx="389">
                  <c:v>43669</c:v>
                </c:pt>
                <c:pt idx="390">
                  <c:v>43670</c:v>
                </c:pt>
                <c:pt idx="391">
                  <c:v>43671</c:v>
                </c:pt>
                <c:pt idx="392">
                  <c:v>43672</c:v>
                </c:pt>
                <c:pt idx="393">
                  <c:v>43675</c:v>
                </c:pt>
                <c:pt idx="394">
                  <c:v>43676</c:v>
                </c:pt>
                <c:pt idx="395">
                  <c:v>43677</c:v>
                </c:pt>
                <c:pt idx="396">
                  <c:v>43678</c:v>
                </c:pt>
                <c:pt idx="397">
                  <c:v>43679</c:v>
                </c:pt>
                <c:pt idx="398">
                  <c:v>43682</c:v>
                </c:pt>
                <c:pt idx="399">
                  <c:v>43683</c:v>
                </c:pt>
                <c:pt idx="400">
                  <c:v>43684</c:v>
                </c:pt>
                <c:pt idx="401">
                  <c:v>43685</c:v>
                </c:pt>
                <c:pt idx="402">
                  <c:v>43686</c:v>
                </c:pt>
                <c:pt idx="403">
                  <c:v>43689</c:v>
                </c:pt>
                <c:pt idx="404">
                  <c:v>43690</c:v>
                </c:pt>
                <c:pt idx="405">
                  <c:v>43691</c:v>
                </c:pt>
                <c:pt idx="406">
                  <c:v>43693</c:v>
                </c:pt>
                <c:pt idx="407">
                  <c:v>43696</c:v>
                </c:pt>
                <c:pt idx="408">
                  <c:v>43697</c:v>
                </c:pt>
                <c:pt idx="409">
                  <c:v>43698</c:v>
                </c:pt>
                <c:pt idx="410">
                  <c:v>43699</c:v>
                </c:pt>
                <c:pt idx="411">
                  <c:v>43700</c:v>
                </c:pt>
                <c:pt idx="412">
                  <c:v>43703</c:v>
                </c:pt>
                <c:pt idx="413">
                  <c:v>43704</c:v>
                </c:pt>
                <c:pt idx="414">
                  <c:v>43705</c:v>
                </c:pt>
                <c:pt idx="415">
                  <c:v>43706</c:v>
                </c:pt>
                <c:pt idx="416">
                  <c:v>43707</c:v>
                </c:pt>
                <c:pt idx="417">
                  <c:v>43710</c:v>
                </c:pt>
                <c:pt idx="418">
                  <c:v>43711</c:v>
                </c:pt>
                <c:pt idx="419">
                  <c:v>43712</c:v>
                </c:pt>
                <c:pt idx="420">
                  <c:v>43713</c:v>
                </c:pt>
                <c:pt idx="421">
                  <c:v>43714</c:v>
                </c:pt>
                <c:pt idx="422">
                  <c:v>43717</c:v>
                </c:pt>
                <c:pt idx="423">
                  <c:v>43718</c:v>
                </c:pt>
                <c:pt idx="424">
                  <c:v>43719</c:v>
                </c:pt>
                <c:pt idx="425">
                  <c:v>43720</c:v>
                </c:pt>
                <c:pt idx="426">
                  <c:v>43721</c:v>
                </c:pt>
                <c:pt idx="427">
                  <c:v>43724</c:v>
                </c:pt>
                <c:pt idx="428">
                  <c:v>43725</c:v>
                </c:pt>
                <c:pt idx="429">
                  <c:v>43726</c:v>
                </c:pt>
                <c:pt idx="430">
                  <c:v>43727</c:v>
                </c:pt>
                <c:pt idx="431">
                  <c:v>43728</c:v>
                </c:pt>
                <c:pt idx="432">
                  <c:v>43731</c:v>
                </c:pt>
                <c:pt idx="433">
                  <c:v>43732</c:v>
                </c:pt>
                <c:pt idx="434">
                  <c:v>43733</c:v>
                </c:pt>
                <c:pt idx="435">
                  <c:v>43734</c:v>
                </c:pt>
                <c:pt idx="436">
                  <c:v>43735</c:v>
                </c:pt>
                <c:pt idx="437">
                  <c:v>43738</c:v>
                </c:pt>
                <c:pt idx="438">
                  <c:v>43739</c:v>
                </c:pt>
                <c:pt idx="439">
                  <c:v>43740</c:v>
                </c:pt>
                <c:pt idx="440">
                  <c:v>43741</c:v>
                </c:pt>
                <c:pt idx="441">
                  <c:v>43742</c:v>
                </c:pt>
                <c:pt idx="442">
                  <c:v>43745</c:v>
                </c:pt>
                <c:pt idx="443">
                  <c:v>43746</c:v>
                </c:pt>
                <c:pt idx="444">
                  <c:v>43747</c:v>
                </c:pt>
                <c:pt idx="445">
                  <c:v>43748</c:v>
                </c:pt>
                <c:pt idx="446">
                  <c:v>43749</c:v>
                </c:pt>
                <c:pt idx="447">
                  <c:v>43752</c:v>
                </c:pt>
                <c:pt idx="448">
                  <c:v>43753</c:v>
                </c:pt>
                <c:pt idx="449">
                  <c:v>43754</c:v>
                </c:pt>
                <c:pt idx="450">
                  <c:v>43755</c:v>
                </c:pt>
                <c:pt idx="451">
                  <c:v>43756</c:v>
                </c:pt>
                <c:pt idx="452">
                  <c:v>43759</c:v>
                </c:pt>
                <c:pt idx="453">
                  <c:v>43760</c:v>
                </c:pt>
                <c:pt idx="454">
                  <c:v>43761</c:v>
                </c:pt>
                <c:pt idx="455">
                  <c:v>43762</c:v>
                </c:pt>
                <c:pt idx="456">
                  <c:v>43763</c:v>
                </c:pt>
                <c:pt idx="457">
                  <c:v>43766</c:v>
                </c:pt>
                <c:pt idx="458">
                  <c:v>43767</c:v>
                </c:pt>
                <c:pt idx="459">
                  <c:v>43768</c:v>
                </c:pt>
                <c:pt idx="460">
                  <c:v>43769</c:v>
                </c:pt>
                <c:pt idx="461">
                  <c:v>43773</c:v>
                </c:pt>
                <c:pt idx="462">
                  <c:v>43774</c:v>
                </c:pt>
                <c:pt idx="463">
                  <c:v>43775</c:v>
                </c:pt>
                <c:pt idx="464">
                  <c:v>43776</c:v>
                </c:pt>
                <c:pt idx="465">
                  <c:v>43777</c:v>
                </c:pt>
                <c:pt idx="466">
                  <c:v>43781</c:v>
                </c:pt>
                <c:pt idx="467">
                  <c:v>43782</c:v>
                </c:pt>
                <c:pt idx="468">
                  <c:v>43783</c:v>
                </c:pt>
                <c:pt idx="469">
                  <c:v>43784</c:v>
                </c:pt>
                <c:pt idx="470">
                  <c:v>43787</c:v>
                </c:pt>
                <c:pt idx="471">
                  <c:v>43788</c:v>
                </c:pt>
                <c:pt idx="472">
                  <c:v>43789</c:v>
                </c:pt>
                <c:pt idx="473">
                  <c:v>43790</c:v>
                </c:pt>
                <c:pt idx="474">
                  <c:v>43791</c:v>
                </c:pt>
                <c:pt idx="475">
                  <c:v>43794</c:v>
                </c:pt>
                <c:pt idx="476">
                  <c:v>43795</c:v>
                </c:pt>
                <c:pt idx="477">
                  <c:v>43796</c:v>
                </c:pt>
                <c:pt idx="478">
                  <c:v>43797</c:v>
                </c:pt>
                <c:pt idx="479">
                  <c:v>43798</c:v>
                </c:pt>
                <c:pt idx="480">
                  <c:v>43801</c:v>
                </c:pt>
                <c:pt idx="481">
                  <c:v>43802</c:v>
                </c:pt>
                <c:pt idx="482">
                  <c:v>43803</c:v>
                </c:pt>
                <c:pt idx="483">
                  <c:v>43804</c:v>
                </c:pt>
                <c:pt idx="484">
                  <c:v>43805</c:v>
                </c:pt>
                <c:pt idx="485">
                  <c:v>43808</c:v>
                </c:pt>
                <c:pt idx="486">
                  <c:v>43809</c:v>
                </c:pt>
                <c:pt idx="487">
                  <c:v>43810</c:v>
                </c:pt>
                <c:pt idx="488">
                  <c:v>43811</c:v>
                </c:pt>
                <c:pt idx="489">
                  <c:v>43812</c:v>
                </c:pt>
                <c:pt idx="490">
                  <c:v>43815</c:v>
                </c:pt>
                <c:pt idx="491">
                  <c:v>43816</c:v>
                </c:pt>
                <c:pt idx="492">
                  <c:v>43817</c:v>
                </c:pt>
                <c:pt idx="493">
                  <c:v>43818</c:v>
                </c:pt>
                <c:pt idx="494">
                  <c:v>43819</c:v>
                </c:pt>
                <c:pt idx="495">
                  <c:v>43822</c:v>
                </c:pt>
                <c:pt idx="496">
                  <c:v>43823</c:v>
                </c:pt>
                <c:pt idx="497">
                  <c:v>43826</c:v>
                </c:pt>
                <c:pt idx="498">
                  <c:v>43829</c:v>
                </c:pt>
                <c:pt idx="499">
                  <c:v>43830</c:v>
                </c:pt>
                <c:pt idx="500">
                  <c:v>43832</c:v>
                </c:pt>
                <c:pt idx="501">
                  <c:v>43833</c:v>
                </c:pt>
                <c:pt idx="502">
                  <c:v>43836</c:v>
                </c:pt>
                <c:pt idx="503">
                  <c:v>43837</c:v>
                </c:pt>
                <c:pt idx="504">
                  <c:v>43838</c:v>
                </c:pt>
                <c:pt idx="505">
                  <c:v>43839</c:v>
                </c:pt>
                <c:pt idx="506">
                  <c:v>43840</c:v>
                </c:pt>
                <c:pt idx="507">
                  <c:v>43843</c:v>
                </c:pt>
                <c:pt idx="508">
                  <c:v>43844</c:v>
                </c:pt>
                <c:pt idx="509">
                  <c:v>43845</c:v>
                </c:pt>
                <c:pt idx="510">
                  <c:v>43846</c:v>
                </c:pt>
                <c:pt idx="511">
                  <c:v>43847</c:v>
                </c:pt>
                <c:pt idx="512">
                  <c:v>43850</c:v>
                </c:pt>
                <c:pt idx="513">
                  <c:v>43851</c:v>
                </c:pt>
                <c:pt idx="514">
                  <c:v>43852</c:v>
                </c:pt>
                <c:pt idx="515">
                  <c:v>43853</c:v>
                </c:pt>
                <c:pt idx="516">
                  <c:v>43854</c:v>
                </c:pt>
                <c:pt idx="517">
                  <c:v>43857</c:v>
                </c:pt>
                <c:pt idx="518">
                  <c:v>43858</c:v>
                </c:pt>
                <c:pt idx="519">
                  <c:v>43859</c:v>
                </c:pt>
                <c:pt idx="520">
                  <c:v>43860</c:v>
                </c:pt>
                <c:pt idx="521">
                  <c:v>43861</c:v>
                </c:pt>
                <c:pt idx="522">
                  <c:v>43864</c:v>
                </c:pt>
                <c:pt idx="523">
                  <c:v>43865</c:v>
                </c:pt>
                <c:pt idx="524">
                  <c:v>43866</c:v>
                </c:pt>
                <c:pt idx="525">
                  <c:v>43867</c:v>
                </c:pt>
                <c:pt idx="526">
                  <c:v>43868</c:v>
                </c:pt>
                <c:pt idx="527">
                  <c:v>43871</c:v>
                </c:pt>
                <c:pt idx="528">
                  <c:v>43872</c:v>
                </c:pt>
                <c:pt idx="529">
                  <c:v>43873</c:v>
                </c:pt>
                <c:pt idx="530">
                  <c:v>43874</c:v>
                </c:pt>
                <c:pt idx="531">
                  <c:v>43875</c:v>
                </c:pt>
                <c:pt idx="532">
                  <c:v>43878</c:v>
                </c:pt>
                <c:pt idx="533">
                  <c:v>43879</c:v>
                </c:pt>
                <c:pt idx="534">
                  <c:v>43880</c:v>
                </c:pt>
                <c:pt idx="535">
                  <c:v>43881</c:v>
                </c:pt>
                <c:pt idx="536">
                  <c:v>43882</c:v>
                </c:pt>
                <c:pt idx="537">
                  <c:v>43885</c:v>
                </c:pt>
                <c:pt idx="538">
                  <c:v>43886</c:v>
                </c:pt>
                <c:pt idx="539">
                  <c:v>43887</c:v>
                </c:pt>
                <c:pt idx="540">
                  <c:v>43888</c:v>
                </c:pt>
                <c:pt idx="541">
                  <c:v>43889</c:v>
                </c:pt>
                <c:pt idx="542">
                  <c:v>43892</c:v>
                </c:pt>
                <c:pt idx="543">
                  <c:v>43893</c:v>
                </c:pt>
                <c:pt idx="544">
                  <c:v>43894</c:v>
                </c:pt>
                <c:pt idx="545">
                  <c:v>43895</c:v>
                </c:pt>
                <c:pt idx="546">
                  <c:v>43896</c:v>
                </c:pt>
                <c:pt idx="547">
                  <c:v>43899</c:v>
                </c:pt>
                <c:pt idx="548">
                  <c:v>43900</c:v>
                </c:pt>
                <c:pt idx="549">
                  <c:v>43901</c:v>
                </c:pt>
                <c:pt idx="550">
                  <c:v>43902</c:v>
                </c:pt>
                <c:pt idx="551">
                  <c:v>43903</c:v>
                </c:pt>
                <c:pt idx="552">
                  <c:v>43906</c:v>
                </c:pt>
                <c:pt idx="553">
                  <c:v>43907</c:v>
                </c:pt>
                <c:pt idx="554">
                  <c:v>43908</c:v>
                </c:pt>
                <c:pt idx="555">
                  <c:v>43909</c:v>
                </c:pt>
                <c:pt idx="556">
                  <c:v>43910</c:v>
                </c:pt>
                <c:pt idx="557">
                  <c:v>43913</c:v>
                </c:pt>
                <c:pt idx="558">
                  <c:v>43914</c:v>
                </c:pt>
                <c:pt idx="559">
                  <c:v>43915</c:v>
                </c:pt>
                <c:pt idx="560">
                  <c:v>43916</c:v>
                </c:pt>
                <c:pt idx="561">
                  <c:v>43917</c:v>
                </c:pt>
                <c:pt idx="562">
                  <c:v>43920</c:v>
                </c:pt>
                <c:pt idx="563">
                  <c:v>43921</c:v>
                </c:pt>
                <c:pt idx="564">
                  <c:v>43922</c:v>
                </c:pt>
                <c:pt idx="565">
                  <c:v>43923</c:v>
                </c:pt>
                <c:pt idx="566">
                  <c:v>43924</c:v>
                </c:pt>
                <c:pt idx="567">
                  <c:v>43927</c:v>
                </c:pt>
                <c:pt idx="568">
                  <c:v>43928</c:v>
                </c:pt>
                <c:pt idx="569">
                  <c:v>43929</c:v>
                </c:pt>
                <c:pt idx="570">
                  <c:v>43930</c:v>
                </c:pt>
                <c:pt idx="571">
                  <c:v>43935</c:v>
                </c:pt>
                <c:pt idx="572">
                  <c:v>43936</c:v>
                </c:pt>
                <c:pt idx="573">
                  <c:v>43937</c:v>
                </c:pt>
                <c:pt idx="574">
                  <c:v>43938</c:v>
                </c:pt>
                <c:pt idx="575">
                  <c:v>43941</c:v>
                </c:pt>
                <c:pt idx="576">
                  <c:v>43942</c:v>
                </c:pt>
                <c:pt idx="577">
                  <c:v>43943</c:v>
                </c:pt>
                <c:pt idx="578">
                  <c:v>43944</c:v>
                </c:pt>
                <c:pt idx="579">
                  <c:v>43945</c:v>
                </c:pt>
                <c:pt idx="580">
                  <c:v>43948</c:v>
                </c:pt>
                <c:pt idx="581">
                  <c:v>43949</c:v>
                </c:pt>
                <c:pt idx="582">
                  <c:v>43950</c:v>
                </c:pt>
                <c:pt idx="583">
                  <c:v>43951</c:v>
                </c:pt>
                <c:pt idx="584">
                  <c:v>43955</c:v>
                </c:pt>
                <c:pt idx="585">
                  <c:v>43956</c:v>
                </c:pt>
                <c:pt idx="586">
                  <c:v>43957</c:v>
                </c:pt>
                <c:pt idx="587">
                  <c:v>43958</c:v>
                </c:pt>
                <c:pt idx="588">
                  <c:v>43962</c:v>
                </c:pt>
                <c:pt idx="589">
                  <c:v>43963</c:v>
                </c:pt>
                <c:pt idx="590">
                  <c:v>43964</c:v>
                </c:pt>
                <c:pt idx="591">
                  <c:v>43965</c:v>
                </c:pt>
                <c:pt idx="592">
                  <c:v>43966</c:v>
                </c:pt>
                <c:pt idx="593">
                  <c:v>43969</c:v>
                </c:pt>
                <c:pt idx="594">
                  <c:v>43970</c:v>
                </c:pt>
                <c:pt idx="595">
                  <c:v>43971</c:v>
                </c:pt>
                <c:pt idx="596">
                  <c:v>43973</c:v>
                </c:pt>
                <c:pt idx="597">
                  <c:v>43976</c:v>
                </c:pt>
                <c:pt idx="598">
                  <c:v>43977</c:v>
                </c:pt>
                <c:pt idx="599">
                  <c:v>43978</c:v>
                </c:pt>
                <c:pt idx="600">
                  <c:v>43979</c:v>
                </c:pt>
                <c:pt idx="601">
                  <c:v>43980</c:v>
                </c:pt>
                <c:pt idx="602">
                  <c:v>43984</c:v>
                </c:pt>
                <c:pt idx="603">
                  <c:v>43985</c:v>
                </c:pt>
                <c:pt idx="604">
                  <c:v>43986</c:v>
                </c:pt>
                <c:pt idx="605">
                  <c:v>43987</c:v>
                </c:pt>
                <c:pt idx="606">
                  <c:v>43990</c:v>
                </c:pt>
                <c:pt idx="607">
                  <c:v>43991</c:v>
                </c:pt>
                <c:pt idx="608">
                  <c:v>43992</c:v>
                </c:pt>
                <c:pt idx="609">
                  <c:v>43993</c:v>
                </c:pt>
                <c:pt idx="610">
                  <c:v>43994</c:v>
                </c:pt>
                <c:pt idx="611">
                  <c:v>43997</c:v>
                </c:pt>
                <c:pt idx="612">
                  <c:v>43998</c:v>
                </c:pt>
                <c:pt idx="613">
                  <c:v>43999</c:v>
                </c:pt>
                <c:pt idx="614">
                  <c:v>44000</c:v>
                </c:pt>
                <c:pt idx="615">
                  <c:v>44001</c:v>
                </c:pt>
                <c:pt idx="616">
                  <c:v>44004</c:v>
                </c:pt>
                <c:pt idx="617">
                  <c:v>44005</c:v>
                </c:pt>
                <c:pt idx="618">
                  <c:v>44006</c:v>
                </c:pt>
                <c:pt idx="619">
                  <c:v>44007</c:v>
                </c:pt>
                <c:pt idx="620">
                  <c:v>44008</c:v>
                </c:pt>
                <c:pt idx="621">
                  <c:v>44011</c:v>
                </c:pt>
                <c:pt idx="622">
                  <c:v>44012</c:v>
                </c:pt>
                <c:pt idx="623">
                  <c:v>44013</c:v>
                </c:pt>
                <c:pt idx="624">
                  <c:v>44014</c:v>
                </c:pt>
                <c:pt idx="625">
                  <c:v>44015</c:v>
                </c:pt>
                <c:pt idx="626">
                  <c:v>44018</c:v>
                </c:pt>
                <c:pt idx="627">
                  <c:v>44019</c:v>
                </c:pt>
                <c:pt idx="628">
                  <c:v>44020</c:v>
                </c:pt>
                <c:pt idx="629">
                  <c:v>44021</c:v>
                </c:pt>
                <c:pt idx="630">
                  <c:v>44022</c:v>
                </c:pt>
                <c:pt idx="631">
                  <c:v>44025</c:v>
                </c:pt>
                <c:pt idx="632">
                  <c:v>44027</c:v>
                </c:pt>
                <c:pt idx="633">
                  <c:v>44028</c:v>
                </c:pt>
                <c:pt idx="634">
                  <c:v>44029</c:v>
                </c:pt>
                <c:pt idx="635">
                  <c:v>44032</c:v>
                </c:pt>
                <c:pt idx="636">
                  <c:v>44033</c:v>
                </c:pt>
                <c:pt idx="637">
                  <c:v>44034</c:v>
                </c:pt>
                <c:pt idx="638">
                  <c:v>44035</c:v>
                </c:pt>
                <c:pt idx="639">
                  <c:v>44036</c:v>
                </c:pt>
                <c:pt idx="640">
                  <c:v>44039</c:v>
                </c:pt>
                <c:pt idx="641">
                  <c:v>44040</c:v>
                </c:pt>
                <c:pt idx="642">
                  <c:v>44041</c:v>
                </c:pt>
                <c:pt idx="643">
                  <c:v>44042</c:v>
                </c:pt>
                <c:pt idx="644">
                  <c:v>44043</c:v>
                </c:pt>
                <c:pt idx="645">
                  <c:v>44046</c:v>
                </c:pt>
                <c:pt idx="646">
                  <c:v>44047</c:v>
                </c:pt>
                <c:pt idx="647">
                  <c:v>44048</c:v>
                </c:pt>
                <c:pt idx="648">
                  <c:v>44049</c:v>
                </c:pt>
                <c:pt idx="649">
                  <c:v>44050</c:v>
                </c:pt>
                <c:pt idx="650">
                  <c:v>44053</c:v>
                </c:pt>
                <c:pt idx="651">
                  <c:v>44054</c:v>
                </c:pt>
                <c:pt idx="652">
                  <c:v>44055</c:v>
                </c:pt>
                <c:pt idx="653">
                  <c:v>44056</c:v>
                </c:pt>
                <c:pt idx="654">
                  <c:v>44057</c:v>
                </c:pt>
                <c:pt idx="655">
                  <c:v>44060</c:v>
                </c:pt>
                <c:pt idx="656">
                  <c:v>44061</c:v>
                </c:pt>
                <c:pt idx="657">
                  <c:v>44062</c:v>
                </c:pt>
                <c:pt idx="658">
                  <c:v>44063</c:v>
                </c:pt>
                <c:pt idx="659">
                  <c:v>44064</c:v>
                </c:pt>
                <c:pt idx="660">
                  <c:v>44067</c:v>
                </c:pt>
                <c:pt idx="661">
                  <c:v>44068</c:v>
                </c:pt>
                <c:pt idx="662">
                  <c:v>44069</c:v>
                </c:pt>
                <c:pt idx="663">
                  <c:v>44070</c:v>
                </c:pt>
                <c:pt idx="664">
                  <c:v>44071</c:v>
                </c:pt>
                <c:pt idx="665">
                  <c:v>44074</c:v>
                </c:pt>
                <c:pt idx="666">
                  <c:v>44075</c:v>
                </c:pt>
                <c:pt idx="667">
                  <c:v>44076</c:v>
                </c:pt>
                <c:pt idx="668">
                  <c:v>44077</c:v>
                </c:pt>
                <c:pt idx="669">
                  <c:v>44078</c:v>
                </c:pt>
                <c:pt idx="670">
                  <c:v>44081</c:v>
                </c:pt>
                <c:pt idx="671">
                  <c:v>44082</c:v>
                </c:pt>
                <c:pt idx="672">
                  <c:v>44083</c:v>
                </c:pt>
                <c:pt idx="673">
                  <c:v>44084</c:v>
                </c:pt>
                <c:pt idx="674">
                  <c:v>44085</c:v>
                </c:pt>
                <c:pt idx="675">
                  <c:v>44088</c:v>
                </c:pt>
                <c:pt idx="676">
                  <c:v>44089</c:v>
                </c:pt>
                <c:pt idx="677">
                  <c:v>44090</c:v>
                </c:pt>
                <c:pt idx="678">
                  <c:v>44091</c:v>
                </c:pt>
                <c:pt idx="679">
                  <c:v>44092</c:v>
                </c:pt>
                <c:pt idx="680">
                  <c:v>44095</c:v>
                </c:pt>
                <c:pt idx="681">
                  <c:v>44096</c:v>
                </c:pt>
                <c:pt idx="682">
                  <c:v>44097</c:v>
                </c:pt>
                <c:pt idx="683">
                  <c:v>44098</c:v>
                </c:pt>
                <c:pt idx="684">
                  <c:v>44099</c:v>
                </c:pt>
                <c:pt idx="685">
                  <c:v>44102</c:v>
                </c:pt>
                <c:pt idx="686">
                  <c:v>44103</c:v>
                </c:pt>
                <c:pt idx="687">
                  <c:v>44104</c:v>
                </c:pt>
                <c:pt idx="688">
                  <c:v>44105</c:v>
                </c:pt>
                <c:pt idx="689">
                  <c:v>44106</c:v>
                </c:pt>
                <c:pt idx="690">
                  <c:v>44109</c:v>
                </c:pt>
                <c:pt idx="691">
                  <c:v>44110</c:v>
                </c:pt>
                <c:pt idx="692">
                  <c:v>44111</c:v>
                </c:pt>
                <c:pt idx="693">
                  <c:v>44112</c:v>
                </c:pt>
                <c:pt idx="694">
                  <c:v>44113</c:v>
                </c:pt>
                <c:pt idx="695">
                  <c:v>44116</c:v>
                </c:pt>
                <c:pt idx="696">
                  <c:v>44117</c:v>
                </c:pt>
                <c:pt idx="697">
                  <c:v>44118</c:v>
                </c:pt>
                <c:pt idx="698">
                  <c:v>44119</c:v>
                </c:pt>
                <c:pt idx="699">
                  <c:v>44120</c:v>
                </c:pt>
                <c:pt idx="700">
                  <c:v>44123</c:v>
                </c:pt>
                <c:pt idx="701">
                  <c:v>44124</c:v>
                </c:pt>
                <c:pt idx="702">
                  <c:v>44125</c:v>
                </c:pt>
                <c:pt idx="703">
                  <c:v>44126</c:v>
                </c:pt>
                <c:pt idx="704">
                  <c:v>44127</c:v>
                </c:pt>
                <c:pt idx="705">
                  <c:v>44130</c:v>
                </c:pt>
                <c:pt idx="706">
                  <c:v>44131</c:v>
                </c:pt>
                <c:pt idx="707">
                  <c:v>44132</c:v>
                </c:pt>
                <c:pt idx="708">
                  <c:v>44133</c:v>
                </c:pt>
                <c:pt idx="709">
                  <c:v>44134</c:v>
                </c:pt>
                <c:pt idx="710">
                  <c:v>44137</c:v>
                </c:pt>
                <c:pt idx="711">
                  <c:v>44138</c:v>
                </c:pt>
                <c:pt idx="712">
                  <c:v>44139</c:v>
                </c:pt>
                <c:pt idx="713">
                  <c:v>44140</c:v>
                </c:pt>
                <c:pt idx="714">
                  <c:v>44141</c:v>
                </c:pt>
                <c:pt idx="715">
                  <c:v>44144</c:v>
                </c:pt>
                <c:pt idx="716">
                  <c:v>44145</c:v>
                </c:pt>
                <c:pt idx="717">
                  <c:v>44147</c:v>
                </c:pt>
                <c:pt idx="718">
                  <c:v>44148</c:v>
                </c:pt>
                <c:pt idx="719">
                  <c:v>44151</c:v>
                </c:pt>
                <c:pt idx="720">
                  <c:v>44152</c:v>
                </c:pt>
                <c:pt idx="721">
                  <c:v>44153</c:v>
                </c:pt>
                <c:pt idx="722">
                  <c:v>44154</c:v>
                </c:pt>
                <c:pt idx="723">
                  <c:v>44155</c:v>
                </c:pt>
                <c:pt idx="724">
                  <c:v>44158</c:v>
                </c:pt>
                <c:pt idx="725">
                  <c:v>44159</c:v>
                </c:pt>
                <c:pt idx="726">
                  <c:v>44160</c:v>
                </c:pt>
                <c:pt idx="727">
                  <c:v>44161</c:v>
                </c:pt>
                <c:pt idx="728">
                  <c:v>44162</c:v>
                </c:pt>
                <c:pt idx="729">
                  <c:v>44165</c:v>
                </c:pt>
                <c:pt idx="730">
                  <c:v>44166</c:v>
                </c:pt>
                <c:pt idx="731">
                  <c:v>44167</c:v>
                </c:pt>
                <c:pt idx="732">
                  <c:v>44168</c:v>
                </c:pt>
                <c:pt idx="733">
                  <c:v>44169</c:v>
                </c:pt>
                <c:pt idx="734">
                  <c:v>44172</c:v>
                </c:pt>
                <c:pt idx="735">
                  <c:v>44173</c:v>
                </c:pt>
                <c:pt idx="736">
                  <c:v>44174</c:v>
                </c:pt>
                <c:pt idx="737">
                  <c:v>44175</c:v>
                </c:pt>
                <c:pt idx="738">
                  <c:v>44176</c:v>
                </c:pt>
                <c:pt idx="739">
                  <c:v>44179</c:v>
                </c:pt>
                <c:pt idx="740">
                  <c:v>44180</c:v>
                </c:pt>
                <c:pt idx="741">
                  <c:v>44181</c:v>
                </c:pt>
                <c:pt idx="742">
                  <c:v>44182</c:v>
                </c:pt>
                <c:pt idx="743">
                  <c:v>44183</c:v>
                </c:pt>
                <c:pt idx="744">
                  <c:v>44186</c:v>
                </c:pt>
                <c:pt idx="745">
                  <c:v>44187</c:v>
                </c:pt>
                <c:pt idx="746">
                  <c:v>44188</c:v>
                </c:pt>
                <c:pt idx="747">
                  <c:v>44189</c:v>
                </c:pt>
                <c:pt idx="748">
                  <c:v>44193</c:v>
                </c:pt>
                <c:pt idx="749">
                  <c:v>44194</c:v>
                </c:pt>
                <c:pt idx="750">
                  <c:v>44195</c:v>
                </c:pt>
                <c:pt idx="751">
                  <c:v>44196</c:v>
                </c:pt>
                <c:pt idx="752">
                  <c:v>44200</c:v>
                </c:pt>
                <c:pt idx="753">
                  <c:v>44201</c:v>
                </c:pt>
                <c:pt idx="754">
                  <c:v>44202</c:v>
                </c:pt>
                <c:pt idx="755">
                  <c:v>44203</c:v>
                </c:pt>
                <c:pt idx="756">
                  <c:v>44204</c:v>
                </c:pt>
                <c:pt idx="757">
                  <c:v>44207</c:v>
                </c:pt>
                <c:pt idx="758">
                  <c:v>44208</c:v>
                </c:pt>
                <c:pt idx="759">
                  <c:v>44209</c:v>
                </c:pt>
                <c:pt idx="760">
                  <c:v>44210</c:v>
                </c:pt>
                <c:pt idx="761">
                  <c:v>44211</c:v>
                </c:pt>
                <c:pt idx="762">
                  <c:v>44214</c:v>
                </c:pt>
                <c:pt idx="763">
                  <c:v>44215</c:v>
                </c:pt>
                <c:pt idx="764">
                  <c:v>44216</c:v>
                </c:pt>
                <c:pt idx="765">
                  <c:v>44217</c:v>
                </c:pt>
                <c:pt idx="766">
                  <c:v>44218</c:v>
                </c:pt>
                <c:pt idx="767">
                  <c:v>44221</c:v>
                </c:pt>
                <c:pt idx="768">
                  <c:v>44222</c:v>
                </c:pt>
                <c:pt idx="769">
                  <c:v>44223</c:v>
                </c:pt>
                <c:pt idx="770">
                  <c:v>44224</c:v>
                </c:pt>
                <c:pt idx="771">
                  <c:v>44225</c:v>
                </c:pt>
                <c:pt idx="772">
                  <c:v>44228</c:v>
                </c:pt>
                <c:pt idx="773">
                  <c:v>44229</c:v>
                </c:pt>
                <c:pt idx="774">
                  <c:v>44230</c:v>
                </c:pt>
                <c:pt idx="775">
                  <c:v>44231</c:v>
                </c:pt>
                <c:pt idx="776">
                  <c:v>44232</c:v>
                </c:pt>
                <c:pt idx="777">
                  <c:v>44235</c:v>
                </c:pt>
                <c:pt idx="778">
                  <c:v>44236</c:v>
                </c:pt>
                <c:pt idx="779">
                  <c:v>44237</c:v>
                </c:pt>
                <c:pt idx="780">
                  <c:v>44238</c:v>
                </c:pt>
                <c:pt idx="781">
                  <c:v>44239</c:v>
                </c:pt>
                <c:pt idx="782">
                  <c:v>44242</c:v>
                </c:pt>
                <c:pt idx="783">
                  <c:v>44243</c:v>
                </c:pt>
                <c:pt idx="784">
                  <c:v>44244</c:v>
                </c:pt>
                <c:pt idx="785">
                  <c:v>44245</c:v>
                </c:pt>
                <c:pt idx="786">
                  <c:v>44246</c:v>
                </c:pt>
                <c:pt idx="787">
                  <c:v>44249</c:v>
                </c:pt>
                <c:pt idx="788">
                  <c:v>44250</c:v>
                </c:pt>
                <c:pt idx="789">
                  <c:v>44251</c:v>
                </c:pt>
                <c:pt idx="790">
                  <c:v>44252</c:v>
                </c:pt>
                <c:pt idx="791">
                  <c:v>44253</c:v>
                </c:pt>
                <c:pt idx="792">
                  <c:v>44256</c:v>
                </c:pt>
                <c:pt idx="793">
                  <c:v>44257</c:v>
                </c:pt>
                <c:pt idx="794">
                  <c:v>44258</c:v>
                </c:pt>
                <c:pt idx="795">
                  <c:v>44259</c:v>
                </c:pt>
                <c:pt idx="796">
                  <c:v>44260</c:v>
                </c:pt>
                <c:pt idx="797">
                  <c:v>44263</c:v>
                </c:pt>
                <c:pt idx="798">
                  <c:v>44264</c:v>
                </c:pt>
                <c:pt idx="799">
                  <c:v>44265</c:v>
                </c:pt>
                <c:pt idx="800">
                  <c:v>44266</c:v>
                </c:pt>
                <c:pt idx="801">
                  <c:v>44267</c:v>
                </c:pt>
                <c:pt idx="802">
                  <c:v>44270</c:v>
                </c:pt>
                <c:pt idx="803">
                  <c:v>44271</c:v>
                </c:pt>
                <c:pt idx="804">
                  <c:v>44272</c:v>
                </c:pt>
                <c:pt idx="805">
                  <c:v>44273</c:v>
                </c:pt>
                <c:pt idx="806">
                  <c:v>44274</c:v>
                </c:pt>
                <c:pt idx="807">
                  <c:v>44277</c:v>
                </c:pt>
                <c:pt idx="808">
                  <c:v>44278</c:v>
                </c:pt>
                <c:pt idx="809">
                  <c:v>44279</c:v>
                </c:pt>
                <c:pt idx="810">
                  <c:v>44280</c:v>
                </c:pt>
                <c:pt idx="811">
                  <c:v>44281</c:v>
                </c:pt>
                <c:pt idx="812">
                  <c:v>44284</c:v>
                </c:pt>
                <c:pt idx="813">
                  <c:v>44285</c:v>
                </c:pt>
                <c:pt idx="814">
                  <c:v>44286</c:v>
                </c:pt>
                <c:pt idx="815">
                  <c:v>44287</c:v>
                </c:pt>
                <c:pt idx="816">
                  <c:v>44292</c:v>
                </c:pt>
                <c:pt idx="817">
                  <c:v>44293</c:v>
                </c:pt>
                <c:pt idx="818">
                  <c:v>44294</c:v>
                </c:pt>
                <c:pt idx="819">
                  <c:v>44295</c:v>
                </c:pt>
                <c:pt idx="820">
                  <c:v>44298</c:v>
                </c:pt>
                <c:pt idx="821">
                  <c:v>44299</c:v>
                </c:pt>
                <c:pt idx="822">
                  <c:v>44300</c:v>
                </c:pt>
                <c:pt idx="823">
                  <c:v>44301</c:v>
                </c:pt>
                <c:pt idx="824">
                  <c:v>44302</c:v>
                </c:pt>
                <c:pt idx="825">
                  <c:v>44305</c:v>
                </c:pt>
                <c:pt idx="826">
                  <c:v>44306</c:v>
                </c:pt>
                <c:pt idx="827">
                  <c:v>44307</c:v>
                </c:pt>
                <c:pt idx="828">
                  <c:v>44308</c:v>
                </c:pt>
                <c:pt idx="829">
                  <c:v>44309</c:v>
                </c:pt>
                <c:pt idx="830">
                  <c:v>44312</c:v>
                </c:pt>
                <c:pt idx="831">
                  <c:v>44313</c:v>
                </c:pt>
                <c:pt idx="832">
                  <c:v>44314</c:v>
                </c:pt>
                <c:pt idx="833">
                  <c:v>44315</c:v>
                </c:pt>
                <c:pt idx="834">
                  <c:v>44316</c:v>
                </c:pt>
                <c:pt idx="835">
                  <c:v>44319</c:v>
                </c:pt>
                <c:pt idx="836">
                  <c:v>44320</c:v>
                </c:pt>
                <c:pt idx="837">
                  <c:v>44321</c:v>
                </c:pt>
                <c:pt idx="838">
                  <c:v>44322</c:v>
                </c:pt>
                <c:pt idx="839">
                  <c:v>44323</c:v>
                </c:pt>
                <c:pt idx="840">
                  <c:v>44326</c:v>
                </c:pt>
                <c:pt idx="841">
                  <c:v>44327</c:v>
                </c:pt>
                <c:pt idx="842">
                  <c:v>44328</c:v>
                </c:pt>
                <c:pt idx="843">
                  <c:v>44330</c:v>
                </c:pt>
                <c:pt idx="844">
                  <c:v>44333</c:v>
                </c:pt>
                <c:pt idx="845">
                  <c:v>44334</c:v>
                </c:pt>
                <c:pt idx="846">
                  <c:v>44335</c:v>
                </c:pt>
                <c:pt idx="847">
                  <c:v>44336</c:v>
                </c:pt>
                <c:pt idx="848">
                  <c:v>44337</c:v>
                </c:pt>
                <c:pt idx="849">
                  <c:v>44341</c:v>
                </c:pt>
                <c:pt idx="850">
                  <c:v>44342</c:v>
                </c:pt>
                <c:pt idx="851">
                  <c:v>44343</c:v>
                </c:pt>
                <c:pt idx="852">
                  <c:v>44344</c:v>
                </c:pt>
                <c:pt idx="853">
                  <c:v>44347</c:v>
                </c:pt>
                <c:pt idx="854">
                  <c:v>44348</c:v>
                </c:pt>
                <c:pt idx="855">
                  <c:v>44349</c:v>
                </c:pt>
                <c:pt idx="856">
                  <c:v>44350</c:v>
                </c:pt>
                <c:pt idx="857">
                  <c:v>44351</c:v>
                </c:pt>
                <c:pt idx="858">
                  <c:v>44354</c:v>
                </c:pt>
                <c:pt idx="859">
                  <c:v>44355</c:v>
                </c:pt>
                <c:pt idx="860">
                  <c:v>44356</c:v>
                </c:pt>
                <c:pt idx="861">
                  <c:v>44357</c:v>
                </c:pt>
                <c:pt idx="862">
                  <c:v>44358</c:v>
                </c:pt>
                <c:pt idx="863">
                  <c:v>44361</c:v>
                </c:pt>
                <c:pt idx="864">
                  <c:v>44362</c:v>
                </c:pt>
                <c:pt idx="865">
                  <c:v>44363</c:v>
                </c:pt>
                <c:pt idx="866">
                  <c:v>44364</c:v>
                </c:pt>
                <c:pt idx="867">
                  <c:v>44365</c:v>
                </c:pt>
                <c:pt idx="868">
                  <c:v>44368</c:v>
                </c:pt>
                <c:pt idx="869">
                  <c:v>44369</c:v>
                </c:pt>
                <c:pt idx="870">
                  <c:v>44370</c:v>
                </c:pt>
                <c:pt idx="871">
                  <c:v>44371</c:v>
                </c:pt>
                <c:pt idx="872">
                  <c:v>44372</c:v>
                </c:pt>
                <c:pt idx="873">
                  <c:v>44375</c:v>
                </c:pt>
                <c:pt idx="874">
                  <c:v>44376</c:v>
                </c:pt>
                <c:pt idx="875">
                  <c:v>44377</c:v>
                </c:pt>
                <c:pt idx="876">
                  <c:v>44378</c:v>
                </c:pt>
                <c:pt idx="877">
                  <c:v>44379</c:v>
                </c:pt>
                <c:pt idx="878">
                  <c:v>44382</c:v>
                </c:pt>
                <c:pt idx="879">
                  <c:v>44383</c:v>
                </c:pt>
                <c:pt idx="880">
                  <c:v>44384</c:v>
                </c:pt>
                <c:pt idx="881">
                  <c:v>44385</c:v>
                </c:pt>
                <c:pt idx="882">
                  <c:v>44386</c:v>
                </c:pt>
                <c:pt idx="883">
                  <c:v>44389</c:v>
                </c:pt>
                <c:pt idx="884">
                  <c:v>44390</c:v>
                </c:pt>
                <c:pt idx="885">
                  <c:v>44392</c:v>
                </c:pt>
                <c:pt idx="886">
                  <c:v>44393</c:v>
                </c:pt>
                <c:pt idx="887">
                  <c:v>44396</c:v>
                </c:pt>
                <c:pt idx="888">
                  <c:v>44397</c:v>
                </c:pt>
                <c:pt idx="889">
                  <c:v>44398</c:v>
                </c:pt>
                <c:pt idx="890">
                  <c:v>44399</c:v>
                </c:pt>
                <c:pt idx="891">
                  <c:v>44400</c:v>
                </c:pt>
                <c:pt idx="892">
                  <c:v>44403</c:v>
                </c:pt>
                <c:pt idx="893">
                  <c:v>44404</c:v>
                </c:pt>
                <c:pt idx="894">
                  <c:v>44405</c:v>
                </c:pt>
                <c:pt idx="895">
                  <c:v>44406</c:v>
                </c:pt>
                <c:pt idx="896">
                  <c:v>44407</c:v>
                </c:pt>
                <c:pt idx="897">
                  <c:v>44410</c:v>
                </c:pt>
                <c:pt idx="898">
                  <c:v>44411</c:v>
                </c:pt>
                <c:pt idx="899">
                  <c:v>44412</c:v>
                </c:pt>
                <c:pt idx="900">
                  <c:v>44413</c:v>
                </c:pt>
                <c:pt idx="901">
                  <c:v>44414</c:v>
                </c:pt>
                <c:pt idx="902">
                  <c:v>44417</c:v>
                </c:pt>
                <c:pt idx="903">
                  <c:v>44418</c:v>
                </c:pt>
                <c:pt idx="904">
                  <c:v>44419</c:v>
                </c:pt>
                <c:pt idx="905">
                  <c:v>44420</c:v>
                </c:pt>
                <c:pt idx="906">
                  <c:v>44421</c:v>
                </c:pt>
                <c:pt idx="907">
                  <c:v>44424</c:v>
                </c:pt>
                <c:pt idx="908">
                  <c:v>44425</c:v>
                </c:pt>
                <c:pt idx="909">
                  <c:v>44426</c:v>
                </c:pt>
                <c:pt idx="910">
                  <c:v>44427</c:v>
                </c:pt>
                <c:pt idx="911">
                  <c:v>44428</c:v>
                </c:pt>
                <c:pt idx="912">
                  <c:v>44431</c:v>
                </c:pt>
                <c:pt idx="913">
                  <c:v>44432</c:v>
                </c:pt>
                <c:pt idx="914">
                  <c:v>44433</c:v>
                </c:pt>
                <c:pt idx="915">
                  <c:v>44434</c:v>
                </c:pt>
                <c:pt idx="916">
                  <c:v>44435</c:v>
                </c:pt>
                <c:pt idx="917">
                  <c:v>44438</c:v>
                </c:pt>
                <c:pt idx="918">
                  <c:v>44439</c:v>
                </c:pt>
                <c:pt idx="919">
                  <c:v>44440</c:v>
                </c:pt>
                <c:pt idx="920">
                  <c:v>44441</c:v>
                </c:pt>
                <c:pt idx="921">
                  <c:v>44442</c:v>
                </c:pt>
                <c:pt idx="922">
                  <c:v>44445</c:v>
                </c:pt>
                <c:pt idx="923">
                  <c:v>44446</c:v>
                </c:pt>
                <c:pt idx="924">
                  <c:v>44447</c:v>
                </c:pt>
                <c:pt idx="925">
                  <c:v>44448</c:v>
                </c:pt>
                <c:pt idx="926">
                  <c:v>44449</c:v>
                </c:pt>
                <c:pt idx="927">
                  <c:v>44452</c:v>
                </c:pt>
                <c:pt idx="928">
                  <c:v>44453</c:v>
                </c:pt>
                <c:pt idx="929">
                  <c:v>44454</c:v>
                </c:pt>
                <c:pt idx="930">
                  <c:v>44455</c:v>
                </c:pt>
                <c:pt idx="931">
                  <c:v>44456</c:v>
                </c:pt>
                <c:pt idx="932">
                  <c:v>44459</c:v>
                </c:pt>
                <c:pt idx="933">
                  <c:v>44460</c:v>
                </c:pt>
                <c:pt idx="934">
                  <c:v>44461</c:v>
                </c:pt>
                <c:pt idx="935">
                  <c:v>44462</c:v>
                </c:pt>
                <c:pt idx="936">
                  <c:v>44463</c:v>
                </c:pt>
                <c:pt idx="937">
                  <c:v>44466</c:v>
                </c:pt>
                <c:pt idx="938">
                  <c:v>44467</c:v>
                </c:pt>
                <c:pt idx="939">
                  <c:v>44468</c:v>
                </c:pt>
                <c:pt idx="940">
                  <c:v>44469</c:v>
                </c:pt>
                <c:pt idx="941">
                  <c:v>44470</c:v>
                </c:pt>
                <c:pt idx="942">
                  <c:v>44473</c:v>
                </c:pt>
                <c:pt idx="943">
                  <c:v>44474</c:v>
                </c:pt>
                <c:pt idx="944">
                  <c:v>44475</c:v>
                </c:pt>
                <c:pt idx="945">
                  <c:v>44476</c:v>
                </c:pt>
                <c:pt idx="946">
                  <c:v>44477</c:v>
                </c:pt>
                <c:pt idx="947">
                  <c:v>44480</c:v>
                </c:pt>
                <c:pt idx="948">
                  <c:v>44481</c:v>
                </c:pt>
                <c:pt idx="949">
                  <c:v>44482</c:v>
                </c:pt>
                <c:pt idx="950">
                  <c:v>44483</c:v>
                </c:pt>
                <c:pt idx="951">
                  <c:v>44484</c:v>
                </c:pt>
                <c:pt idx="952">
                  <c:v>44487</c:v>
                </c:pt>
                <c:pt idx="953">
                  <c:v>44488</c:v>
                </c:pt>
                <c:pt idx="954">
                  <c:v>44489</c:v>
                </c:pt>
                <c:pt idx="955">
                  <c:v>44490</c:v>
                </c:pt>
                <c:pt idx="956">
                  <c:v>44491</c:v>
                </c:pt>
                <c:pt idx="957">
                  <c:v>44494</c:v>
                </c:pt>
                <c:pt idx="958">
                  <c:v>44495</c:v>
                </c:pt>
                <c:pt idx="959">
                  <c:v>44496</c:v>
                </c:pt>
                <c:pt idx="960">
                  <c:v>44497</c:v>
                </c:pt>
                <c:pt idx="961">
                  <c:v>44498</c:v>
                </c:pt>
                <c:pt idx="962">
                  <c:v>44502</c:v>
                </c:pt>
                <c:pt idx="963">
                  <c:v>44503</c:v>
                </c:pt>
                <c:pt idx="964">
                  <c:v>44504</c:v>
                </c:pt>
                <c:pt idx="965">
                  <c:v>44505</c:v>
                </c:pt>
                <c:pt idx="966">
                  <c:v>44508</c:v>
                </c:pt>
                <c:pt idx="967">
                  <c:v>44509</c:v>
                </c:pt>
                <c:pt idx="968">
                  <c:v>44510</c:v>
                </c:pt>
                <c:pt idx="969">
                  <c:v>44512</c:v>
                </c:pt>
                <c:pt idx="970">
                  <c:v>44515</c:v>
                </c:pt>
                <c:pt idx="971">
                  <c:v>44516</c:v>
                </c:pt>
                <c:pt idx="972">
                  <c:v>44517</c:v>
                </c:pt>
                <c:pt idx="973">
                  <c:v>44518</c:v>
                </c:pt>
                <c:pt idx="974">
                  <c:v>44519</c:v>
                </c:pt>
                <c:pt idx="975">
                  <c:v>44522</c:v>
                </c:pt>
                <c:pt idx="976">
                  <c:v>44523</c:v>
                </c:pt>
                <c:pt idx="977">
                  <c:v>44524</c:v>
                </c:pt>
                <c:pt idx="978">
                  <c:v>44525</c:v>
                </c:pt>
                <c:pt idx="979">
                  <c:v>44526</c:v>
                </c:pt>
                <c:pt idx="980">
                  <c:v>44529</c:v>
                </c:pt>
                <c:pt idx="981">
                  <c:v>44530</c:v>
                </c:pt>
                <c:pt idx="982">
                  <c:v>44531</c:v>
                </c:pt>
                <c:pt idx="983">
                  <c:v>44532</c:v>
                </c:pt>
                <c:pt idx="984">
                  <c:v>44533</c:v>
                </c:pt>
                <c:pt idx="985">
                  <c:v>44536</c:v>
                </c:pt>
                <c:pt idx="986">
                  <c:v>44537</c:v>
                </c:pt>
                <c:pt idx="987">
                  <c:v>44538</c:v>
                </c:pt>
                <c:pt idx="988">
                  <c:v>44539</c:v>
                </c:pt>
                <c:pt idx="989">
                  <c:v>44540</c:v>
                </c:pt>
                <c:pt idx="990">
                  <c:v>44543</c:v>
                </c:pt>
                <c:pt idx="991">
                  <c:v>44544</c:v>
                </c:pt>
                <c:pt idx="992">
                  <c:v>44545</c:v>
                </c:pt>
                <c:pt idx="993">
                  <c:v>44546</c:v>
                </c:pt>
                <c:pt idx="994">
                  <c:v>44547</c:v>
                </c:pt>
                <c:pt idx="995">
                  <c:v>44550</c:v>
                </c:pt>
                <c:pt idx="996">
                  <c:v>44551</c:v>
                </c:pt>
                <c:pt idx="997">
                  <c:v>44552</c:v>
                </c:pt>
                <c:pt idx="998">
                  <c:v>44553</c:v>
                </c:pt>
                <c:pt idx="999">
                  <c:v>44554</c:v>
                </c:pt>
                <c:pt idx="1000">
                  <c:v>44557</c:v>
                </c:pt>
                <c:pt idx="1001">
                  <c:v>44558</c:v>
                </c:pt>
                <c:pt idx="1002">
                  <c:v>44559</c:v>
                </c:pt>
                <c:pt idx="1003">
                  <c:v>44560</c:v>
                </c:pt>
                <c:pt idx="1004">
                  <c:v>44561</c:v>
                </c:pt>
                <c:pt idx="1005">
                  <c:v>44564</c:v>
                </c:pt>
                <c:pt idx="1006">
                  <c:v>44565</c:v>
                </c:pt>
                <c:pt idx="1007">
                  <c:v>44566</c:v>
                </c:pt>
                <c:pt idx="1008">
                  <c:v>44567</c:v>
                </c:pt>
                <c:pt idx="1009">
                  <c:v>44568</c:v>
                </c:pt>
                <c:pt idx="1010">
                  <c:v>44571</c:v>
                </c:pt>
                <c:pt idx="1011">
                  <c:v>44572</c:v>
                </c:pt>
                <c:pt idx="1012">
                  <c:v>44573</c:v>
                </c:pt>
                <c:pt idx="1013">
                  <c:v>44574</c:v>
                </c:pt>
                <c:pt idx="1014">
                  <c:v>44575</c:v>
                </c:pt>
                <c:pt idx="1015">
                  <c:v>44578</c:v>
                </c:pt>
                <c:pt idx="1016">
                  <c:v>44579</c:v>
                </c:pt>
                <c:pt idx="1017">
                  <c:v>44580</c:v>
                </c:pt>
                <c:pt idx="1018">
                  <c:v>44581</c:v>
                </c:pt>
                <c:pt idx="1019">
                  <c:v>44582</c:v>
                </c:pt>
                <c:pt idx="1020">
                  <c:v>44585</c:v>
                </c:pt>
                <c:pt idx="1021">
                  <c:v>44586</c:v>
                </c:pt>
                <c:pt idx="1022">
                  <c:v>44587</c:v>
                </c:pt>
                <c:pt idx="1023">
                  <c:v>44588</c:v>
                </c:pt>
                <c:pt idx="1024">
                  <c:v>44589</c:v>
                </c:pt>
                <c:pt idx="1025">
                  <c:v>44592</c:v>
                </c:pt>
                <c:pt idx="1026">
                  <c:v>44593</c:v>
                </c:pt>
                <c:pt idx="1027">
                  <c:v>44594</c:v>
                </c:pt>
                <c:pt idx="1028">
                  <c:v>44595</c:v>
                </c:pt>
                <c:pt idx="1029">
                  <c:v>44596</c:v>
                </c:pt>
                <c:pt idx="1030">
                  <c:v>44599</c:v>
                </c:pt>
                <c:pt idx="1031">
                  <c:v>44600</c:v>
                </c:pt>
                <c:pt idx="1032">
                  <c:v>44601</c:v>
                </c:pt>
                <c:pt idx="1033">
                  <c:v>44602</c:v>
                </c:pt>
                <c:pt idx="1034">
                  <c:v>44603</c:v>
                </c:pt>
                <c:pt idx="1035">
                  <c:v>44606</c:v>
                </c:pt>
                <c:pt idx="1036">
                  <c:v>44607</c:v>
                </c:pt>
                <c:pt idx="1037">
                  <c:v>44608</c:v>
                </c:pt>
                <c:pt idx="1038">
                  <c:v>44609</c:v>
                </c:pt>
                <c:pt idx="1039">
                  <c:v>44610</c:v>
                </c:pt>
                <c:pt idx="1040">
                  <c:v>44613</c:v>
                </c:pt>
                <c:pt idx="1041">
                  <c:v>44614</c:v>
                </c:pt>
                <c:pt idx="1042">
                  <c:v>44615</c:v>
                </c:pt>
                <c:pt idx="1043">
                  <c:v>44616</c:v>
                </c:pt>
                <c:pt idx="1044">
                  <c:v>44617</c:v>
                </c:pt>
                <c:pt idx="1045">
                  <c:v>44620</c:v>
                </c:pt>
                <c:pt idx="1046">
                  <c:v>44621</c:v>
                </c:pt>
                <c:pt idx="1047">
                  <c:v>44622</c:v>
                </c:pt>
                <c:pt idx="1048">
                  <c:v>44623</c:v>
                </c:pt>
                <c:pt idx="1049">
                  <c:v>44624</c:v>
                </c:pt>
                <c:pt idx="1050">
                  <c:v>44627</c:v>
                </c:pt>
                <c:pt idx="1051">
                  <c:v>44628</c:v>
                </c:pt>
                <c:pt idx="1052">
                  <c:v>44629</c:v>
                </c:pt>
                <c:pt idx="1053">
                  <c:v>44630</c:v>
                </c:pt>
                <c:pt idx="1054">
                  <c:v>44631</c:v>
                </c:pt>
                <c:pt idx="1055">
                  <c:v>44634</c:v>
                </c:pt>
                <c:pt idx="1056">
                  <c:v>44635</c:v>
                </c:pt>
                <c:pt idx="1057">
                  <c:v>44636</c:v>
                </c:pt>
                <c:pt idx="1058">
                  <c:v>44637</c:v>
                </c:pt>
                <c:pt idx="1059">
                  <c:v>44638</c:v>
                </c:pt>
                <c:pt idx="1060">
                  <c:v>44641</c:v>
                </c:pt>
                <c:pt idx="1061">
                  <c:v>44642</c:v>
                </c:pt>
                <c:pt idx="1062">
                  <c:v>44643</c:v>
                </c:pt>
                <c:pt idx="1063">
                  <c:v>44644</c:v>
                </c:pt>
                <c:pt idx="1064">
                  <c:v>44645</c:v>
                </c:pt>
                <c:pt idx="1065">
                  <c:v>44648</c:v>
                </c:pt>
                <c:pt idx="1066">
                  <c:v>44649</c:v>
                </c:pt>
                <c:pt idx="1067">
                  <c:v>44650</c:v>
                </c:pt>
                <c:pt idx="1068">
                  <c:v>44651</c:v>
                </c:pt>
                <c:pt idx="1069">
                  <c:v>44652</c:v>
                </c:pt>
                <c:pt idx="1070">
                  <c:v>44655</c:v>
                </c:pt>
                <c:pt idx="1071">
                  <c:v>44656</c:v>
                </c:pt>
                <c:pt idx="1072">
                  <c:v>44657</c:v>
                </c:pt>
                <c:pt idx="1073">
                  <c:v>44658</c:v>
                </c:pt>
                <c:pt idx="1074">
                  <c:v>44659</c:v>
                </c:pt>
                <c:pt idx="1075">
                  <c:v>44662</c:v>
                </c:pt>
                <c:pt idx="1076">
                  <c:v>44663</c:v>
                </c:pt>
                <c:pt idx="1077">
                  <c:v>44664</c:v>
                </c:pt>
                <c:pt idx="1078">
                  <c:v>44665</c:v>
                </c:pt>
                <c:pt idx="1079">
                  <c:v>44670</c:v>
                </c:pt>
                <c:pt idx="1080">
                  <c:v>44671</c:v>
                </c:pt>
                <c:pt idx="1081">
                  <c:v>44672</c:v>
                </c:pt>
                <c:pt idx="1082">
                  <c:v>44673</c:v>
                </c:pt>
                <c:pt idx="1083">
                  <c:v>44676</c:v>
                </c:pt>
                <c:pt idx="1084">
                  <c:v>44677</c:v>
                </c:pt>
                <c:pt idx="1085">
                  <c:v>44678</c:v>
                </c:pt>
                <c:pt idx="1086">
                  <c:v>44679</c:v>
                </c:pt>
                <c:pt idx="1087">
                  <c:v>44680</c:v>
                </c:pt>
                <c:pt idx="1088">
                  <c:v>44683</c:v>
                </c:pt>
                <c:pt idx="1089">
                  <c:v>44684</c:v>
                </c:pt>
                <c:pt idx="1090">
                  <c:v>44685</c:v>
                </c:pt>
                <c:pt idx="1091">
                  <c:v>44686</c:v>
                </c:pt>
                <c:pt idx="1092">
                  <c:v>44687</c:v>
                </c:pt>
                <c:pt idx="1093">
                  <c:v>44690</c:v>
                </c:pt>
                <c:pt idx="1094">
                  <c:v>44691</c:v>
                </c:pt>
                <c:pt idx="1095">
                  <c:v>44692</c:v>
                </c:pt>
                <c:pt idx="1096">
                  <c:v>44693</c:v>
                </c:pt>
                <c:pt idx="1097">
                  <c:v>44694</c:v>
                </c:pt>
                <c:pt idx="1098">
                  <c:v>44697</c:v>
                </c:pt>
                <c:pt idx="1099">
                  <c:v>44698</c:v>
                </c:pt>
                <c:pt idx="1100">
                  <c:v>44699</c:v>
                </c:pt>
                <c:pt idx="1101">
                  <c:v>44700</c:v>
                </c:pt>
                <c:pt idx="1102">
                  <c:v>44701</c:v>
                </c:pt>
                <c:pt idx="1103">
                  <c:v>44704</c:v>
                </c:pt>
                <c:pt idx="1104">
                  <c:v>44705</c:v>
                </c:pt>
                <c:pt idx="1105">
                  <c:v>44706</c:v>
                </c:pt>
                <c:pt idx="1106">
                  <c:v>44708</c:v>
                </c:pt>
                <c:pt idx="1107">
                  <c:v>44711</c:v>
                </c:pt>
                <c:pt idx="1108">
                  <c:v>44712</c:v>
                </c:pt>
                <c:pt idx="1109">
                  <c:v>44713</c:v>
                </c:pt>
                <c:pt idx="1110">
                  <c:v>44714</c:v>
                </c:pt>
                <c:pt idx="1111">
                  <c:v>44715</c:v>
                </c:pt>
                <c:pt idx="1112">
                  <c:v>44719</c:v>
                </c:pt>
                <c:pt idx="1113">
                  <c:v>44720</c:v>
                </c:pt>
                <c:pt idx="1114">
                  <c:v>44721</c:v>
                </c:pt>
                <c:pt idx="1115">
                  <c:v>44722</c:v>
                </c:pt>
                <c:pt idx="1116">
                  <c:v>44725</c:v>
                </c:pt>
                <c:pt idx="1117">
                  <c:v>44726</c:v>
                </c:pt>
                <c:pt idx="1118">
                  <c:v>44727</c:v>
                </c:pt>
                <c:pt idx="1119">
                  <c:v>44728</c:v>
                </c:pt>
                <c:pt idx="1120">
                  <c:v>44729</c:v>
                </c:pt>
                <c:pt idx="1121">
                  <c:v>44732</c:v>
                </c:pt>
                <c:pt idx="1122">
                  <c:v>44733</c:v>
                </c:pt>
                <c:pt idx="1123">
                  <c:v>44734</c:v>
                </c:pt>
                <c:pt idx="1124">
                  <c:v>44735</c:v>
                </c:pt>
                <c:pt idx="1125">
                  <c:v>44736</c:v>
                </c:pt>
                <c:pt idx="1126">
                  <c:v>44739</c:v>
                </c:pt>
                <c:pt idx="1127">
                  <c:v>44740</c:v>
                </c:pt>
                <c:pt idx="1128">
                  <c:v>44741</c:v>
                </c:pt>
                <c:pt idx="1129">
                  <c:v>44742</c:v>
                </c:pt>
                <c:pt idx="1130">
                  <c:v>44743</c:v>
                </c:pt>
                <c:pt idx="1131">
                  <c:v>44746</c:v>
                </c:pt>
                <c:pt idx="1132">
                  <c:v>44747</c:v>
                </c:pt>
                <c:pt idx="1133">
                  <c:v>44748</c:v>
                </c:pt>
                <c:pt idx="1134">
                  <c:v>44749</c:v>
                </c:pt>
                <c:pt idx="1135">
                  <c:v>44750</c:v>
                </c:pt>
                <c:pt idx="1136">
                  <c:v>44753</c:v>
                </c:pt>
                <c:pt idx="1137">
                  <c:v>44754</c:v>
                </c:pt>
                <c:pt idx="1138">
                  <c:v>44755</c:v>
                </c:pt>
                <c:pt idx="1139">
                  <c:v>44757</c:v>
                </c:pt>
                <c:pt idx="1140">
                  <c:v>44760</c:v>
                </c:pt>
                <c:pt idx="1141">
                  <c:v>44761</c:v>
                </c:pt>
                <c:pt idx="1142">
                  <c:v>44762</c:v>
                </c:pt>
                <c:pt idx="1143">
                  <c:v>44763</c:v>
                </c:pt>
                <c:pt idx="1144">
                  <c:v>44764</c:v>
                </c:pt>
                <c:pt idx="1145">
                  <c:v>44767</c:v>
                </c:pt>
                <c:pt idx="1146">
                  <c:v>44768</c:v>
                </c:pt>
                <c:pt idx="1147">
                  <c:v>44769</c:v>
                </c:pt>
                <c:pt idx="1148">
                  <c:v>44770</c:v>
                </c:pt>
                <c:pt idx="1149">
                  <c:v>44771</c:v>
                </c:pt>
                <c:pt idx="1150">
                  <c:v>44774</c:v>
                </c:pt>
                <c:pt idx="1151">
                  <c:v>44775</c:v>
                </c:pt>
                <c:pt idx="1152">
                  <c:v>44776</c:v>
                </c:pt>
                <c:pt idx="1153">
                  <c:v>44777</c:v>
                </c:pt>
                <c:pt idx="1154">
                  <c:v>44778</c:v>
                </c:pt>
                <c:pt idx="1155">
                  <c:v>44781</c:v>
                </c:pt>
                <c:pt idx="1156">
                  <c:v>44782</c:v>
                </c:pt>
                <c:pt idx="1157">
                  <c:v>44783</c:v>
                </c:pt>
                <c:pt idx="1158">
                  <c:v>44784</c:v>
                </c:pt>
                <c:pt idx="1159">
                  <c:v>44785</c:v>
                </c:pt>
                <c:pt idx="1160">
                  <c:v>44789</c:v>
                </c:pt>
                <c:pt idx="1161">
                  <c:v>44790</c:v>
                </c:pt>
                <c:pt idx="1162">
                  <c:v>44791</c:v>
                </c:pt>
                <c:pt idx="1163">
                  <c:v>44792</c:v>
                </c:pt>
                <c:pt idx="1164">
                  <c:v>44795</c:v>
                </c:pt>
                <c:pt idx="1165">
                  <c:v>44796</c:v>
                </c:pt>
                <c:pt idx="1166">
                  <c:v>44797</c:v>
                </c:pt>
                <c:pt idx="1167">
                  <c:v>44798</c:v>
                </c:pt>
                <c:pt idx="1168">
                  <c:v>44799</c:v>
                </c:pt>
                <c:pt idx="1169">
                  <c:v>44802</c:v>
                </c:pt>
                <c:pt idx="1170">
                  <c:v>44803</c:v>
                </c:pt>
                <c:pt idx="1171">
                  <c:v>44804</c:v>
                </c:pt>
              </c:numCache>
            </c:numRef>
          </c:cat>
          <c:val>
            <c:numRef>
              <c:f>scenarios!$J$2194:$J$3365</c:f>
              <c:numCache>
                <c:formatCode>General</c:formatCode>
                <c:ptCount val="1172"/>
                <c:pt idx="0">
                  <c:v>90</c:v>
                </c:pt>
                <c:pt idx="1">
                  <c:v>90</c:v>
                </c:pt>
                <c:pt idx="2">
                  <c:v>90.083242243336414</c:v>
                </c:pt>
                <c:pt idx="3">
                  <c:v>90.242159253342294</c:v>
                </c:pt>
                <c:pt idx="4">
                  <c:v>90.401076263348187</c:v>
                </c:pt>
                <c:pt idx="5">
                  <c:v>90.431346170015985</c:v>
                </c:pt>
                <c:pt idx="6">
                  <c:v>90.431346170015985</c:v>
                </c:pt>
                <c:pt idx="7">
                  <c:v>90.431346170015985</c:v>
                </c:pt>
                <c:pt idx="8">
                  <c:v>90.431346170015985</c:v>
                </c:pt>
                <c:pt idx="9">
                  <c:v>90.431346170015985</c:v>
                </c:pt>
                <c:pt idx="10">
                  <c:v>90.431346170015985</c:v>
                </c:pt>
                <c:pt idx="11">
                  <c:v>90.431346170015985</c:v>
                </c:pt>
                <c:pt idx="12">
                  <c:v>90.431346170015985</c:v>
                </c:pt>
                <c:pt idx="13">
                  <c:v>90.431346170015985</c:v>
                </c:pt>
                <c:pt idx="14">
                  <c:v>90.431346170015985</c:v>
                </c:pt>
                <c:pt idx="15">
                  <c:v>90.431346170015985</c:v>
                </c:pt>
                <c:pt idx="16">
                  <c:v>90.544858320020182</c:v>
                </c:pt>
                <c:pt idx="17">
                  <c:v>90.544858320020182</c:v>
                </c:pt>
                <c:pt idx="18">
                  <c:v>90.544858320020182</c:v>
                </c:pt>
                <c:pt idx="19">
                  <c:v>90.544858320020182</c:v>
                </c:pt>
                <c:pt idx="20">
                  <c:v>90.544858320020182</c:v>
                </c:pt>
                <c:pt idx="21">
                  <c:v>90.544858320020182</c:v>
                </c:pt>
                <c:pt idx="22">
                  <c:v>90.544858320020182</c:v>
                </c:pt>
                <c:pt idx="23">
                  <c:v>90.544858320020182</c:v>
                </c:pt>
                <c:pt idx="24">
                  <c:v>90.544858320020182</c:v>
                </c:pt>
                <c:pt idx="25">
                  <c:v>90.544858320020182</c:v>
                </c:pt>
                <c:pt idx="26">
                  <c:v>90.544858320020182</c:v>
                </c:pt>
                <c:pt idx="27">
                  <c:v>90.544858320020182</c:v>
                </c:pt>
                <c:pt idx="28">
                  <c:v>90.544858320020182</c:v>
                </c:pt>
                <c:pt idx="29">
                  <c:v>90.544858320020182</c:v>
                </c:pt>
                <c:pt idx="30">
                  <c:v>90.544858320020182</c:v>
                </c:pt>
                <c:pt idx="31">
                  <c:v>90.544858320020182</c:v>
                </c:pt>
                <c:pt idx="32">
                  <c:v>90.544858320020182</c:v>
                </c:pt>
                <c:pt idx="33">
                  <c:v>90.544858320020182</c:v>
                </c:pt>
                <c:pt idx="34">
                  <c:v>90.544858320020182</c:v>
                </c:pt>
                <c:pt idx="35">
                  <c:v>90.544858320020182</c:v>
                </c:pt>
                <c:pt idx="36">
                  <c:v>90.544858320020182</c:v>
                </c:pt>
                <c:pt idx="37">
                  <c:v>90.544858320020182</c:v>
                </c:pt>
                <c:pt idx="38">
                  <c:v>90.544858320020182</c:v>
                </c:pt>
                <c:pt idx="39">
                  <c:v>90.544858320020182</c:v>
                </c:pt>
                <c:pt idx="40">
                  <c:v>90.544858320020182</c:v>
                </c:pt>
                <c:pt idx="41">
                  <c:v>90.544858320020182</c:v>
                </c:pt>
                <c:pt idx="42">
                  <c:v>90.544858320020182</c:v>
                </c:pt>
                <c:pt idx="43">
                  <c:v>90.544858320020182</c:v>
                </c:pt>
                <c:pt idx="44">
                  <c:v>90.544858320020182</c:v>
                </c:pt>
                <c:pt idx="45">
                  <c:v>90.544858320020182</c:v>
                </c:pt>
                <c:pt idx="46">
                  <c:v>90.544858320020182</c:v>
                </c:pt>
                <c:pt idx="47">
                  <c:v>90.544858320020182</c:v>
                </c:pt>
                <c:pt idx="48">
                  <c:v>90.544858320020182</c:v>
                </c:pt>
                <c:pt idx="49">
                  <c:v>90.544858320020182</c:v>
                </c:pt>
                <c:pt idx="50">
                  <c:v>90.544858320020182</c:v>
                </c:pt>
                <c:pt idx="51">
                  <c:v>90.544858320020182</c:v>
                </c:pt>
                <c:pt idx="52">
                  <c:v>90.544858320020182</c:v>
                </c:pt>
                <c:pt idx="53">
                  <c:v>90.544858320020182</c:v>
                </c:pt>
                <c:pt idx="54">
                  <c:v>90.544858320020182</c:v>
                </c:pt>
                <c:pt idx="55">
                  <c:v>90.544858320020182</c:v>
                </c:pt>
                <c:pt idx="56">
                  <c:v>90.544858320020182</c:v>
                </c:pt>
                <c:pt idx="57">
                  <c:v>90.544858320020182</c:v>
                </c:pt>
                <c:pt idx="58">
                  <c:v>90.544858320020182</c:v>
                </c:pt>
                <c:pt idx="59">
                  <c:v>90.544858320020182</c:v>
                </c:pt>
                <c:pt idx="60">
                  <c:v>90.544858320020182</c:v>
                </c:pt>
                <c:pt idx="61">
                  <c:v>90.544858320020182</c:v>
                </c:pt>
                <c:pt idx="62">
                  <c:v>90.544858320020182</c:v>
                </c:pt>
                <c:pt idx="63">
                  <c:v>90.544858320020182</c:v>
                </c:pt>
                <c:pt idx="64">
                  <c:v>90.544858320020182</c:v>
                </c:pt>
                <c:pt idx="65">
                  <c:v>90.544858320020182</c:v>
                </c:pt>
                <c:pt idx="66">
                  <c:v>90.544858320020182</c:v>
                </c:pt>
                <c:pt idx="67">
                  <c:v>90.544858320020182</c:v>
                </c:pt>
                <c:pt idx="68">
                  <c:v>90.544858320020182</c:v>
                </c:pt>
                <c:pt idx="69">
                  <c:v>90.544858320020182</c:v>
                </c:pt>
                <c:pt idx="70">
                  <c:v>90.544858320020182</c:v>
                </c:pt>
                <c:pt idx="71">
                  <c:v>90.544858320020182</c:v>
                </c:pt>
                <c:pt idx="72">
                  <c:v>90.544858320020182</c:v>
                </c:pt>
                <c:pt idx="73">
                  <c:v>90.544858320020182</c:v>
                </c:pt>
                <c:pt idx="74">
                  <c:v>90.544858320020182</c:v>
                </c:pt>
                <c:pt idx="75">
                  <c:v>90.544858320020182</c:v>
                </c:pt>
                <c:pt idx="76">
                  <c:v>90.544858320020182</c:v>
                </c:pt>
                <c:pt idx="77">
                  <c:v>90.544858320020182</c:v>
                </c:pt>
                <c:pt idx="78">
                  <c:v>90.544858320020182</c:v>
                </c:pt>
                <c:pt idx="79">
                  <c:v>90.544858320020182</c:v>
                </c:pt>
                <c:pt idx="80">
                  <c:v>90.544858320020182</c:v>
                </c:pt>
                <c:pt idx="81">
                  <c:v>90.544858320020182</c:v>
                </c:pt>
                <c:pt idx="82">
                  <c:v>90.544858320020182</c:v>
                </c:pt>
                <c:pt idx="83">
                  <c:v>90.544858320020182</c:v>
                </c:pt>
                <c:pt idx="84">
                  <c:v>90.544858320020182</c:v>
                </c:pt>
                <c:pt idx="85">
                  <c:v>90.544858320020182</c:v>
                </c:pt>
                <c:pt idx="86">
                  <c:v>90.544858320020182</c:v>
                </c:pt>
                <c:pt idx="87">
                  <c:v>90.544858320020182</c:v>
                </c:pt>
                <c:pt idx="88">
                  <c:v>90.544858320020182</c:v>
                </c:pt>
                <c:pt idx="89">
                  <c:v>90.544858320020182</c:v>
                </c:pt>
                <c:pt idx="90">
                  <c:v>90.544858320020182</c:v>
                </c:pt>
                <c:pt idx="91">
                  <c:v>90.544858320020182</c:v>
                </c:pt>
                <c:pt idx="92">
                  <c:v>90.544858320020182</c:v>
                </c:pt>
                <c:pt idx="93">
                  <c:v>90.544858320020182</c:v>
                </c:pt>
                <c:pt idx="94">
                  <c:v>90.544858320020182</c:v>
                </c:pt>
                <c:pt idx="95">
                  <c:v>90.544858320020182</c:v>
                </c:pt>
                <c:pt idx="96">
                  <c:v>90.544858320020182</c:v>
                </c:pt>
                <c:pt idx="97">
                  <c:v>90.544858320020182</c:v>
                </c:pt>
                <c:pt idx="98">
                  <c:v>90.544858320020182</c:v>
                </c:pt>
                <c:pt idx="99">
                  <c:v>90.544858320020182</c:v>
                </c:pt>
                <c:pt idx="100">
                  <c:v>90.544858320020182</c:v>
                </c:pt>
                <c:pt idx="101">
                  <c:v>90.544858320020182</c:v>
                </c:pt>
                <c:pt idx="102">
                  <c:v>90.544858320020182</c:v>
                </c:pt>
                <c:pt idx="103">
                  <c:v>90.544858320020182</c:v>
                </c:pt>
                <c:pt idx="104">
                  <c:v>90.544858320020182</c:v>
                </c:pt>
                <c:pt idx="105">
                  <c:v>90.544858320020182</c:v>
                </c:pt>
                <c:pt idx="106">
                  <c:v>90.544858320020182</c:v>
                </c:pt>
                <c:pt idx="107">
                  <c:v>90.544858320020182</c:v>
                </c:pt>
                <c:pt idx="108">
                  <c:v>90.544858320020182</c:v>
                </c:pt>
                <c:pt idx="109">
                  <c:v>90.544858320020182</c:v>
                </c:pt>
                <c:pt idx="110">
                  <c:v>90.544858320020182</c:v>
                </c:pt>
                <c:pt idx="111">
                  <c:v>90.544858320020182</c:v>
                </c:pt>
                <c:pt idx="112">
                  <c:v>90.544858320020182</c:v>
                </c:pt>
                <c:pt idx="113">
                  <c:v>90.544858320020182</c:v>
                </c:pt>
                <c:pt idx="114">
                  <c:v>90.544858320020182</c:v>
                </c:pt>
                <c:pt idx="115">
                  <c:v>90.544858320020182</c:v>
                </c:pt>
                <c:pt idx="116">
                  <c:v>90.544858320020182</c:v>
                </c:pt>
                <c:pt idx="117">
                  <c:v>90.544858320020182</c:v>
                </c:pt>
                <c:pt idx="118">
                  <c:v>90.544858320020182</c:v>
                </c:pt>
                <c:pt idx="119">
                  <c:v>90.544858320020182</c:v>
                </c:pt>
                <c:pt idx="120">
                  <c:v>90.544858320020182</c:v>
                </c:pt>
                <c:pt idx="121">
                  <c:v>90.544858320020182</c:v>
                </c:pt>
                <c:pt idx="122">
                  <c:v>90.544858320020182</c:v>
                </c:pt>
                <c:pt idx="123">
                  <c:v>90.544858320020182</c:v>
                </c:pt>
                <c:pt idx="124">
                  <c:v>90.544858320020182</c:v>
                </c:pt>
                <c:pt idx="125">
                  <c:v>90.544858320020182</c:v>
                </c:pt>
                <c:pt idx="126">
                  <c:v>90.544858320020182</c:v>
                </c:pt>
                <c:pt idx="127">
                  <c:v>90.544858320020182</c:v>
                </c:pt>
                <c:pt idx="128">
                  <c:v>90.544858320020182</c:v>
                </c:pt>
                <c:pt idx="129">
                  <c:v>90.544858320020182</c:v>
                </c:pt>
                <c:pt idx="130">
                  <c:v>90.544858320020182</c:v>
                </c:pt>
                <c:pt idx="131">
                  <c:v>90.544858320020182</c:v>
                </c:pt>
                <c:pt idx="132">
                  <c:v>90.544858320020182</c:v>
                </c:pt>
                <c:pt idx="133">
                  <c:v>90.544858320020182</c:v>
                </c:pt>
                <c:pt idx="134">
                  <c:v>90.544858320020182</c:v>
                </c:pt>
                <c:pt idx="135">
                  <c:v>90.544858320020182</c:v>
                </c:pt>
                <c:pt idx="136">
                  <c:v>90.544858320020182</c:v>
                </c:pt>
                <c:pt idx="137">
                  <c:v>90.544858320020182</c:v>
                </c:pt>
                <c:pt idx="138">
                  <c:v>90.544858320020182</c:v>
                </c:pt>
                <c:pt idx="139">
                  <c:v>90.544858320020182</c:v>
                </c:pt>
                <c:pt idx="140">
                  <c:v>90.544858320020182</c:v>
                </c:pt>
                <c:pt idx="141">
                  <c:v>90.544858320020182</c:v>
                </c:pt>
                <c:pt idx="142">
                  <c:v>90.544858320020182</c:v>
                </c:pt>
                <c:pt idx="143">
                  <c:v>90.544858320020182</c:v>
                </c:pt>
                <c:pt idx="144">
                  <c:v>90.544858320020182</c:v>
                </c:pt>
                <c:pt idx="145">
                  <c:v>90.544858320020182</c:v>
                </c:pt>
                <c:pt idx="146">
                  <c:v>90.544858320020182</c:v>
                </c:pt>
                <c:pt idx="147">
                  <c:v>90.544858320020182</c:v>
                </c:pt>
                <c:pt idx="148">
                  <c:v>90.544858320020182</c:v>
                </c:pt>
                <c:pt idx="149">
                  <c:v>90.544858320020182</c:v>
                </c:pt>
                <c:pt idx="150">
                  <c:v>90.544858320020182</c:v>
                </c:pt>
                <c:pt idx="151">
                  <c:v>90.544858320020182</c:v>
                </c:pt>
                <c:pt idx="152">
                  <c:v>90.544858320020182</c:v>
                </c:pt>
                <c:pt idx="153">
                  <c:v>90.544858320020182</c:v>
                </c:pt>
                <c:pt idx="154">
                  <c:v>90.544858320020182</c:v>
                </c:pt>
                <c:pt idx="155">
                  <c:v>90.544858320020182</c:v>
                </c:pt>
                <c:pt idx="156">
                  <c:v>90.544858320020182</c:v>
                </c:pt>
                <c:pt idx="157">
                  <c:v>90.544858320020182</c:v>
                </c:pt>
                <c:pt idx="158">
                  <c:v>90.544858320020182</c:v>
                </c:pt>
                <c:pt idx="159">
                  <c:v>90.544858320020182</c:v>
                </c:pt>
                <c:pt idx="160">
                  <c:v>90.544858320020182</c:v>
                </c:pt>
                <c:pt idx="161">
                  <c:v>90.544858320020182</c:v>
                </c:pt>
                <c:pt idx="162">
                  <c:v>90.544858320020182</c:v>
                </c:pt>
                <c:pt idx="163">
                  <c:v>90.544858320020182</c:v>
                </c:pt>
                <c:pt idx="164">
                  <c:v>90.544858320020182</c:v>
                </c:pt>
                <c:pt idx="165">
                  <c:v>90.544858320020182</c:v>
                </c:pt>
                <c:pt idx="166">
                  <c:v>90.544858320020182</c:v>
                </c:pt>
                <c:pt idx="167">
                  <c:v>90.544858320020182</c:v>
                </c:pt>
                <c:pt idx="168">
                  <c:v>90.544858320020182</c:v>
                </c:pt>
                <c:pt idx="169">
                  <c:v>90.544858320020182</c:v>
                </c:pt>
                <c:pt idx="170">
                  <c:v>90.544858320020182</c:v>
                </c:pt>
                <c:pt idx="171">
                  <c:v>90.544858320020182</c:v>
                </c:pt>
                <c:pt idx="172">
                  <c:v>90.544858320020182</c:v>
                </c:pt>
                <c:pt idx="173">
                  <c:v>90.544858320020182</c:v>
                </c:pt>
                <c:pt idx="174">
                  <c:v>90.544858320020182</c:v>
                </c:pt>
                <c:pt idx="175">
                  <c:v>90.544858320020182</c:v>
                </c:pt>
                <c:pt idx="176">
                  <c:v>90.544858320020182</c:v>
                </c:pt>
                <c:pt idx="177">
                  <c:v>90.544858320020182</c:v>
                </c:pt>
                <c:pt idx="178">
                  <c:v>90.544858320020182</c:v>
                </c:pt>
                <c:pt idx="179">
                  <c:v>90.544858320020182</c:v>
                </c:pt>
                <c:pt idx="180">
                  <c:v>90.544858320020182</c:v>
                </c:pt>
                <c:pt idx="181">
                  <c:v>90.544858320020182</c:v>
                </c:pt>
                <c:pt idx="182">
                  <c:v>90.544858320020182</c:v>
                </c:pt>
                <c:pt idx="183">
                  <c:v>90.544858320020182</c:v>
                </c:pt>
                <c:pt idx="184">
                  <c:v>90.544858320020182</c:v>
                </c:pt>
                <c:pt idx="185">
                  <c:v>90.544858320020182</c:v>
                </c:pt>
                <c:pt idx="186">
                  <c:v>90.544858320020182</c:v>
                </c:pt>
                <c:pt idx="187">
                  <c:v>90.544858320020182</c:v>
                </c:pt>
                <c:pt idx="188">
                  <c:v>90.544858320020182</c:v>
                </c:pt>
                <c:pt idx="189">
                  <c:v>90.544858320020182</c:v>
                </c:pt>
                <c:pt idx="190">
                  <c:v>90.544858320020182</c:v>
                </c:pt>
                <c:pt idx="191">
                  <c:v>90.544858320020182</c:v>
                </c:pt>
                <c:pt idx="192">
                  <c:v>90.544858320020182</c:v>
                </c:pt>
                <c:pt idx="193">
                  <c:v>90.544858320020182</c:v>
                </c:pt>
                <c:pt idx="194">
                  <c:v>90.544858320020182</c:v>
                </c:pt>
                <c:pt idx="195">
                  <c:v>90.544858320020182</c:v>
                </c:pt>
                <c:pt idx="196">
                  <c:v>90.544858320020182</c:v>
                </c:pt>
                <c:pt idx="197">
                  <c:v>90.544858320020182</c:v>
                </c:pt>
                <c:pt idx="198">
                  <c:v>90.544858320020182</c:v>
                </c:pt>
                <c:pt idx="199">
                  <c:v>90.544858320020182</c:v>
                </c:pt>
                <c:pt idx="200">
                  <c:v>90.544858320020182</c:v>
                </c:pt>
                <c:pt idx="201">
                  <c:v>90.544858320020182</c:v>
                </c:pt>
                <c:pt idx="202">
                  <c:v>90.544858320020182</c:v>
                </c:pt>
                <c:pt idx="203">
                  <c:v>90.544858320020182</c:v>
                </c:pt>
                <c:pt idx="204">
                  <c:v>90.544858320020182</c:v>
                </c:pt>
                <c:pt idx="205">
                  <c:v>90.544858320020182</c:v>
                </c:pt>
                <c:pt idx="206">
                  <c:v>90.544858320020182</c:v>
                </c:pt>
                <c:pt idx="207">
                  <c:v>90.544858320020182</c:v>
                </c:pt>
                <c:pt idx="208">
                  <c:v>90.544858320020182</c:v>
                </c:pt>
                <c:pt idx="209">
                  <c:v>90.544858320020182</c:v>
                </c:pt>
                <c:pt idx="210">
                  <c:v>90.544858320020182</c:v>
                </c:pt>
                <c:pt idx="211">
                  <c:v>90.544858320020182</c:v>
                </c:pt>
                <c:pt idx="212">
                  <c:v>90.544858320020182</c:v>
                </c:pt>
                <c:pt idx="213">
                  <c:v>90.544858320020182</c:v>
                </c:pt>
                <c:pt idx="214">
                  <c:v>90.544858320020182</c:v>
                </c:pt>
                <c:pt idx="215">
                  <c:v>90.544858320020182</c:v>
                </c:pt>
                <c:pt idx="216">
                  <c:v>90.544858320020182</c:v>
                </c:pt>
                <c:pt idx="217">
                  <c:v>90.544858320020182</c:v>
                </c:pt>
                <c:pt idx="218">
                  <c:v>90.544858320020182</c:v>
                </c:pt>
                <c:pt idx="219">
                  <c:v>90.544858320020182</c:v>
                </c:pt>
                <c:pt idx="220">
                  <c:v>90.544858320020182</c:v>
                </c:pt>
                <c:pt idx="221">
                  <c:v>90.544858320020182</c:v>
                </c:pt>
                <c:pt idx="222">
                  <c:v>90.544858320020182</c:v>
                </c:pt>
                <c:pt idx="223">
                  <c:v>90.544858320020182</c:v>
                </c:pt>
                <c:pt idx="224">
                  <c:v>90.544858320020182</c:v>
                </c:pt>
                <c:pt idx="225">
                  <c:v>90.544858320020182</c:v>
                </c:pt>
                <c:pt idx="226">
                  <c:v>90.544858320020182</c:v>
                </c:pt>
                <c:pt idx="227">
                  <c:v>90.544858320020182</c:v>
                </c:pt>
                <c:pt idx="228">
                  <c:v>90.544858320020182</c:v>
                </c:pt>
                <c:pt idx="229">
                  <c:v>90.544858320020182</c:v>
                </c:pt>
                <c:pt idx="230">
                  <c:v>90.544858320020182</c:v>
                </c:pt>
                <c:pt idx="231">
                  <c:v>90.544858320020182</c:v>
                </c:pt>
                <c:pt idx="232">
                  <c:v>90.544858320020182</c:v>
                </c:pt>
                <c:pt idx="233">
                  <c:v>90.544858320020182</c:v>
                </c:pt>
                <c:pt idx="234">
                  <c:v>90.544858320020182</c:v>
                </c:pt>
                <c:pt idx="235">
                  <c:v>90.544858320020182</c:v>
                </c:pt>
                <c:pt idx="236">
                  <c:v>90.544858320020182</c:v>
                </c:pt>
                <c:pt idx="237">
                  <c:v>90.544858320020182</c:v>
                </c:pt>
                <c:pt idx="238">
                  <c:v>90.544858320020182</c:v>
                </c:pt>
                <c:pt idx="239">
                  <c:v>90.544858320020182</c:v>
                </c:pt>
                <c:pt idx="240">
                  <c:v>90.544858320020182</c:v>
                </c:pt>
                <c:pt idx="241">
                  <c:v>90.544858320020182</c:v>
                </c:pt>
                <c:pt idx="242">
                  <c:v>90.544858320020182</c:v>
                </c:pt>
                <c:pt idx="243">
                  <c:v>90.544858320020182</c:v>
                </c:pt>
                <c:pt idx="244">
                  <c:v>90.544858320020182</c:v>
                </c:pt>
                <c:pt idx="245">
                  <c:v>90.544858320020182</c:v>
                </c:pt>
                <c:pt idx="246">
                  <c:v>90.544858320020182</c:v>
                </c:pt>
                <c:pt idx="247">
                  <c:v>90.544858320020182</c:v>
                </c:pt>
                <c:pt idx="248">
                  <c:v>90.544858320020182</c:v>
                </c:pt>
                <c:pt idx="249">
                  <c:v>90.544858320020182</c:v>
                </c:pt>
                <c:pt idx="250">
                  <c:v>90.544858320020182</c:v>
                </c:pt>
                <c:pt idx="251">
                  <c:v>87.283275876566051</c:v>
                </c:pt>
                <c:pt idx="252">
                  <c:v>87.283275876566051</c:v>
                </c:pt>
                <c:pt idx="253">
                  <c:v>87.283275876566051</c:v>
                </c:pt>
                <c:pt idx="254">
                  <c:v>87.283275876566051</c:v>
                </c:pt>
                <c:pt idx="255">
                  <c:v>87.283275876566051</c:v>
                </c:pt>
                <c:pt idx="256">
                  <c:v>87.283275876566051</c:v>
                </c:pt>
                <c:pt idx="257">
                  <c:v>87.309459345833687</c:v>
                </c:pt>
                <c:pt idx="258">
                  <c:v>87.369393761035909</c:v>
                </c:pt>
                <c:pt idx="259">
                  <c:v>87.369393761035909</c:v>
                </c:pt>
                <c:pt idx="260">
                  <c:v>87.414344572437571</c:v>
                </c:pt>
                <c:pt idx="261">
                  <c:v>87.504246195240896</c:v>
                </c:pt>
                <c:pt idx="262">
                  <c:v>87.504246195240896</c:v>
                </c:pt>
                <c:pt idx="263">
                  <c:v>87.639098629445883</c:v>
                </c:pt>
                <c:pt idx="264">
                  <c:v>87.639098629445883</c:v>
                </c:pt>
                <c:pt idx="265">
                  <c:v>87.639098629445883</c:v>
                </c:pt>
                <c:pt idx="266">
                  <c:v>87.639098629445883</c:v>
                </c:pt>
                <c:pt idx="267">
                  <c:v>87.661574035146742</c:v>
                </c:pt>
                <c:pt idx="268">
                  <c:v>87.901311695955599</c:v>
                </c:pt>
                <c:pt idx="269">
                  <c:v>87.901311695955599</c:v>
                </c:pt>
                <c:pt idx="270">
                  <c:v>87.901311695955599</c:v>
                </c:pt>
                <c:pt idx="271">
                  <c:v>88.260918187168926</c:v>
                </c:pt>
                <c:pt idx="272">
                  <c:v>88.598049272681408</c:v>
                </c:pt>
                <c:pt idx="273">
                  <c:v>88.598049272681408</c:v>
                </c:pt>
                <c:pt idx="274">
                  <c:v>88.598049272681408</c:v>
                </c:pt>
                <c:pt idx="275">
                  <c:v>88.598049272681408</c:v>
                </c:pt>
                <c:pt idx="276">
                  <c:v>88.598049272681408</c:v>
                </c:pt>
                <c:pt idx="277">
                  <c:v>88.598049272681408</c:v>
                </c:pt>
                <c:pt idx="278">
                  <c:v>88.598049272681408</c:v>
                </c:pt>
                <c:pt idx="279">
                  <c:v>88.598049272681408</c:v>
                </c:pt>
                <c:pt idx="280">
                  <c:v>88.598049272681408</c:v>
                </c:pt>
                <c:pt idx="281">
                  <c:v>88.598049272681408</c:v>
                </c:pt>
                <c:pt idx="282">
                  <c:v>88.598049272681408</c:v>
                </c:pt>
                <c:pt idx="283">
                  <c:v>88.598049272681408</c:v>
                </c:pt>
                <c:pt idx="284">
                  <c:v>88.598049272681408</c:v>
                </c:pt>
                <c:pt idx="285">
                  <c:v>88.598049272681408</c:v>
                </c:pt>
                <c:pt idx="286">
                  <c:v>88.672967291684188</c:v>
                </c:pt>
                <c:pt idx="287">
                  <c:v>88.672967291684188</c:v>
                </c:pt>
                <c:pt idx="288">
                  <c:v>88.68045909358446</c:v>
                </c:pt>
                <c:pt idx="289">
                  <c:v>88.770360716387771</c:v>
                </c:pt>
                <c:pt idx="290">
                  <c:v>88.927688556293617</c:v>
                </c:pt>
                <c:pt idx="291">
                  <c:v>88.927688556293617</c:v>
                </c:pt>
                <c:pt idx="292">
                  <c:v>88.927688556293617</c:v>
                </c:pt>
                <c:pt idx="293">
                  <c:v>88.927688556293617</c:v>
                </c:pt>
                <c:pt idx="294">
                  <c:v>88.927688556293617</c:v>
                </c:pt>
                <c:pt idx="295">
                  <c:v>88.927688556293617</c:v>
                </c:pt>
                <c:pt idx="296">
                  <c:v>88.927688556293617</c:v>
                </c:pt>
                <c:pt idx="297">
                  <c:v>88.927688556293617</c:v>
                </c:pt>
                <c:pt idx="298">
                  <c:v>88.927688556293617</c:v>
                </c:pt>
                <c:pt idx="299">
                  <c:v>88.927688556293617</c:v>
                </c:pt>
                <c:pt idx="300">
                  <c:v>88.927688556293617</c:v>
                </c:pt>
                <c:pt idx="301">
                  <c:v>88.927688556293617</c:v>
                </c:pt>
                <c:pt idx="302">
                  <c:v>88.927688556293617</c:v>
                </c:pt>
                <c:pt idx="303">
                  <c:v>89.062540990498604</c:v>
                </c:pt>
                <c:pt idx="304">
                  <c:v>89.167426217102488</c:v>
                </c:pt>
                <c:pt idx="305">
                  <c:v>89.204885226603878</c:v>
                </c:pt>
                <c:pt idx="306">
                  <c:v>89.287295047506944</c:v>
                </c:pt>
                <c:pt idx="307">
                  <c:v>89.287295047506944</c:v>
                </c:pt>
                <c:pt idx="308">
                  <c:v>89.287295047506944</c:v>
                </c:pt>
                <c:pt idx="309">
                  <c:v>89.287295047506944</c:v>
                </c:pt>
                <c:pt idx="310">
                  <c:v>89.287295047506944</c:v>
                </c:pt>
                <c:pt idx="311">
                  <c:v>89.287295047506944</c:v>
                </c:pt>
                <c:pt idx="312">
                  <c:v>89.287295047506944</c:v>
                </c:pt>
                <c:pt idx="313">
                  <c:v>89.287295047506944</c:v>
                </c:pt>
                <c:pt idx="314">
                  <c:v>89.287295047506944</c:v>
                </c:pt>
                <c:pt idx="315">
                  <c:v>89.287295047506944</c:v>
                </c:pt>
                <c:pt idx="316">
                  <c:v>89.287295047506944</c:v>
                </c:pt>
                <c:pt idx="317">
                  <c:v>89.309770453207761</c:v>
                </c:pt>
                <c:pt idx="318">
                  <c:v>89.512049104515242</c:v>
                </c:pt>
                <c:pt idx="319">
                  <c:v>89.512049104515242</c:v>
                </c:pt>
                <c:pt idx="320">
                  <c:v>89.519540906415529</c:v>
                </c:pt>
                <c:pt idx="321">
                  <c:v>89.594458925418309</c:v>
                </c:pt>
                <c:pt idx="322">
                  <c:v>89.594458925418309</c:v>
                </c:pt>
                <c:pt idx="323">
                  <c:v>89.594458925418309</c:v>
                </c:pt>
                <c:pt idx="324">
                  <c:v>89.594458925418309</c:v>
                </c:pt>
                <c:pt idx="325">
                  <c:v>89.594458925418309</c:v>
                </c:pt>
                <c:pt idx="326">
                  <c:v>89.594458925418309</c:v>
                </c:pt>
                <c:pt idx="327">
                  <c:v>89.594458925418309</c:v>
                </c:pt>
                <c:pt idx="328">
                  <c:v>89.594458925418309</c:v>
                </c:pt>
                <c:pt idx="329">
                  <c:v>89.594458925418309</c:v>
                </c:pt>
                <c:pt idx="330">
                  <c:v>89.594458925418309</c:v>
                </c:pt>
                <c:pt idx="331">
                  <c:v>89.594458925418309</c:v>
                </c:pt>
                <c:pt idx="332">
                  <c:v>89.594458925418309</c:v>
                </c:pt>
                <c:pt idx="333">
                  <c:v>89.594458925418309</c:v>
                </c:pt>
                <c:pt idx="334">
                  <c:v>89.594458925418309</c:v>
                </c:pt>
                <c:pt idx="335">
                  <c:v>89.594458925418309</c:v>
                </c:pt>
                <c:pt idx="336">
                  <c:v>89.594458925418309</c:v>
                </c:pt>
                <c:pt idx="337">
                  <c:v>89.594458925418309</c:v>
                </c:pt>
                <c:pt idx="338">
                  <c:v>89.594458925418309</c:v>
                </c:pt>
                <c:pt idx="339">
                  <c:v>89.594458925418309</c:v>
                </c:pt>
                <c:pt idx="340">
                  <c:v>89.594458925418309</c:v>
                </c:pt>
                <c:pt idx="341">
                  <c:v>89.594458925418309</c:v>
                </c:pt>
                <c:pt idx="342">
                  <c:v>89.594458925418309</c:v>
                </c:pt>
                <c:pt idx="343">
                  <c:v>89.594458925418309</c:v>
                </c:pt>
                <c:pt idx="344">
                  <c:v>89.594458925418309</c:v>
                </c:pt>
                <c:pt idx="345">
                  <c:v>89.594458925418309</c:v>
                </c:pt>
                <c:pt idx="346">
                  <c:v>89.594458925418309</c:v>
                </c:pt>
                <c:pt idx="347">
                  <c:v>89.594458925418309</c:v>
                </c:pt>
                <c:pt idx="348">
                  <c:v>89.594458925418309</c:v>
                </c:pt>
                <c:pt idx="349">
                  <c:v>89.594458925418309</c:v>
                </c:pt>
                <c:pt idx="350">
                  <c:v>89.594458925418309</c:v>
                </c:pt>
                <c:pt idx="351">
                  <c:v>89.594458925418309</c:v>
                </c:pt>
                <c:pt idx="352">
                  <c:v>89.594458925418309</c:v>
                </c:pt>
                <c:pt idx="353">
                  <c:v>89.594458925418309</c:v>
                </c:pt>
                <c:pt idx="354">
                  <c:v>89.714327755822737</c:v>
                </c:pt>
                <c:pt idx="355">
                  <c:v>89.819212982426635</c:v>
                </c:pt>
                <c:pt idx="356">
                  <c:v>89.819212982426635</c:v>
                </c:pt>
                <c:pt idx="357">
                  <c:v>89.849180190027738</c:v>
                </c:pt>
                <c:pt idx="358">
                  <c:v>89.849180190027738</c:v>
                </c:pt>
                <c:pt idx="359">
                  <c:v>89.849180190027738</c:v>
                </c:pt>
                <c:pt idx="360">
                  <c:v>89.849180190027738</c:v>
                </c:pt>
                <c:pt idx="361">
                  <c:v>89.849180190027738</c:v>
                </c:pt>
                <c:pt idx="362">
                  <c:v>89.849180190027738</c:v>
                </c:pt>
                <c:pt idx="363">
                  <c:v>89.849180190027738</c:v>
                </c:pt>
                <c:pt idx="364">
                  <c:v>89.849180190027738</c:v>
                </c:pt>
                <c:pt idx="365">
                  <c:v>89.881114941562245</c:v>
                </c:pt>
                <c:pt idx="366">
                  <c:v>90.230384259648531</c:v>
                </c:pt>
                <c:pt idx="367">
                  <c:v>90.230384259648531</c:v>
                </c:pt>
                <c:pt idx="368">
                  <c:v>90.260109307996302</c:v>
                </c:pt>
                <c:pt idx="369">
                  <c:v>90.260109307996302</c:v>
                </c:pt>
                <c:pt idx="370">
                  <c:v>90.260109307996302</c:v>
                </c:pt>
                <c:pt idx="371">
                  <c:v>90.260109307996302</c:v>
                </c:pt>
                <c:pt idx="372">
                  <c:v>90.260109307996302</c:v>
                </c:pt>
                <c:pt idx="373">
                  <c:v>90.260109307996302</c:v>
                </c:pt>
                <c:pt idx="374">
                  <c:v>90.260109307996302</c:v>
                </c:pt>
                <c:pt idx="375">
                  <c:v>90.334421928865723</c:v>
                </c:pt>
                <c:pt idx="376">
                  <c:v>90.356715715126555</c:v>
                </c:pt>
                <c:pt idx="377">
                  <c:v>90.356715715126555</c:v>
                </c:pt>
                <c:pt idx="378">
                  <c:v>90.356715715126555</c:v>
                </c:pt>
                <c:pt idx="379">
                  <c:v>90.356715715126555</c:v>
                </c:pt>
                <c:pt idx="380">
                  <c:v>90.356715715126555</c:v>
                </c:pt>
                <c:pt idx="381">
                  <c:v>90.356715715126555</c:v>
                </c:pt>
                <c:pt idx="382">
                  <c:v>90.356715715126555</c:v>
                </c:pt>
                <c:pt idx="383">
                  <c:v>90.356715715126555</c:v>
                </c:pt>
                <c:pt idx="384">
                  <c:v>90.356715715126555</c:v>
                </c:pt>
                <c:pt idx="385">
                  <c:v>90.356715715126555</c:v>
                </c:pt>
                <c:pt idx="386">
                  <c:v>90.356715715126555</c:v>
                </c:pt>
                <c:pt idx="387">
                  <c:v>90.356715715126555</c:v>
                </c:pt>
                <c:pt idx="388">
                  <c:v>90.356715715126555</c:v>
                </c:pt>
                <c:pt idx="389">
                  <c:v>90.356715715126555</c:v>
                </c:pt>
                <c:pt idx="390">
                  <c:v>90.356715715126555</c:v>
                </c:pt>
                <c:pt idx="391">
                  <c:v>90.356715715126555</c:v>
                </c:pt>
                <c:pt idx="392">
                  <c:v>90.356715715126555</c:v>
                </c:pt>
                <c:pt idx="393">
                  <c:v>90.356715715126555</c:v>
                </c:pt>
                <c:pt idx="394">
                  <c:v>90.356715715126555</c:v>
                </c:pt>
                <c:pt idx="395">
                  <c:v>90.356715715126555</c:v>
                </c:pt>
                <c:pt idx="396">
                  <c:v>90.356715715126555</c:v>
                </c:pt>
                <c:pt idx="397">
                  <c:v>90.356715715126555</c:v>
                </c:pt>
                <c:pt idx="398">
                  <c:v>90.356715715126555</c:v>
                </c:pt>
                <c:pt idx="399">
                  <c:v>90.356715715126555</c:v>
                </c:pt>
                <c:pt idx="400">
                  <c:v>90.356715715126555</c:v>
                </c:pt>
                <c:pt idx="401">
                  <c:v>90.356715715126555</c:v>
                </c:pt>
                <c:pt idx="402">
                  <c:v>90.356715715126555</c:v>
                </c:pt>
                <c:pt idx="403">
                  <c:v>90.356715715126555</c:v>
                </c:pt>
                <c:pt idx="404">
                  <c:v>90.356715715126555</c:v>
                </c:pt>
                <c:pt idx="405">
                  <c:v>90.356715715126555</c:v>
                </c:pt>
                <c:pt idx="406">
                  <c:v>90.356715715126555</c:v>
                </c:pt>
                <c:pt idx="407">
                  <c:v>90.356715715126555</c:v>
                </c:pt>
                <c:pt idx="408">
                  <c:v>90.356715715126555</c:v>
                </c:pt>
                <c:pt idx="409">
                  <c:v>90.356715715126555</c:v>
                </c:pt>
                <c:pt idx="410">
                  <c:v>90.356715715126555</c:v>
                </c:pt>
                <c:pt idx="411">
                  <c:v>90.356715715126555</c:v>
                </c:pt>
                <c:pt idx="412">
                  <c:v>90.356715715126555</c:v>
                </c:pt>
                <c:pt idx="413">
                  <c:v>90.356715715126555</c:v>
                </c:pt>
                <c:pt idx="414">
                  <c:v>90.356715715126555</c:v>
                </c:pt>
                <c:pt idx="415">
                  <c:v>90.356715715126555</c:v>
                </c:pt>
                <c:pt idx="416">
                  <c:v>90.356715715126555</c:v>
                </c:pt>
                <c:pt idx="417">
                  <c:v>90.356715715126555</c:v>
                </c:pt>
                <c:pt idx="418">
                  <c:v>90.356715715126555</c:v>
                </c:pt>
                <c:pt idx="419">
                  <c:v>90.356715715126555</c:v>
                </c:pt>
                <c:pt idx="420">
                  <c:v>90.356715715126555</c:v>
                </c:pt>
                <c:pt idx="421">
                  <c:v>90.356715715126555</c:v>
                </c:pt>
                <c:pt idx="422">
                  <c:v>90.356715715126555</c:v>
                </c:pt>
                <c:pt idx="423">
                  <c:v>90.356715715126555</c:v>
                </c:pt>
                <c:pt idx="424">
                  <c:v>90.356715715126555</c:v>
                </c:pt>
                <c:pt idx="425">
                  <c:v>90.356715715126555</c:v>
                </c:pt>
                <c:pt idx="426">
                  <c:v>90.356715715126555</c:v>
                </c:pt>
                <c:pt idx="427">
                  <c:v>90.356715715126555</c:v>
                </c:pt>
                <c:pt idx="428">
                  <c:v>90.356715715126555</c:v>
                </c:pt>
                <c:pt idx="429">
                  <c:v>90.356715715126555</c:v>
                </c:pt>
                <c:pt idx="430">
                  <c:v>90.356715715126555</c:v>
                </c:pt>
                <c:pt idx="431">
                  <c:v>90.356715715126555</c:v>
                </c:pt>
                <c:pt idx="432">
                  <c:v>90.356715715126555</c:v>
                </c:pt>
                <c:pt idx="433">
                  <c:v>90.356715715126555</c:v>
                </c:pt>
                <c:pt idx="434">
                  <c:v>90.356715715126555</c:v>
                </c:pt>
                <c:pt idx="435">
                  <c:v>90.356715715126555</c:v>
                </c:pt>
                <c:pt idx="436">
                  <c:v>90.356715715126555</c:v>
                </c:pt>
                <c:pt idx="437">
                  <c:v>90.356715715126555</c:v>
                </c:pt>
                <c:pt idx="438">
                  <c:v>90.356715715126555</c:v>
                </c:pt>
                <c:pt idx="439">
                  <c:v>90.356715715126555</c:v>
                </c:pt>
                <c:pt idx="440">
                  <c:v>90.356715715126555</c:v>
                </c:pt>
                <c:pt idx="441">
                  <c:v>90.356715715126555</c:v>
                </c:pt>
                <c:pt idx="442">
                  <c:v>90.356715715126555</c:v>
                </c:pt>
                <c:pt idx="443">
                  <c:v>90.356715715126555</c:v>
                </c:pt>
                <c:pt idx="444">
                  <c:v>90.356715715126555</c:v>
                </c:pt>
                <c:pt idx="445">
                  <c:v>90.356715715126555</c:v>
                </c:pt>
                <c:pt idx="446">
                  <c:v>90.356715715126555</c:v>
                </c:pt>
                <c:pt idx="447">
                  <c:v>90.356715715126555</c:v>
                </c:pt>
                <c:pt idx="448">
                  <c:v>90.356715715126555</c:v>
                </c:pt>
                <c:pt idx="449">
                  <c:v>90.356715715126555</c:v>
                </c:pt>
                <c:pt idx="450">
                  <c:v>90.356715715126555</c:v>
                </c:pt>
                <c:pt idx="451">
                  <c:v>90.356715715126555</c:v>
                </c:pt>
                <c:pt idx="452">
                  <c:v>90.356715715126555</c:v>
                </c:pt>
                <c:pt idx="453">
                  <c:v>90.356715715126555</c:v>
                </c:pt>
                <c:pt idx="454">
                  <c:v>90.356715715126555</c:v>
                </c:pt>
                <c:pt idx="455">
                  <c:v>90.356715715126555</c:v>
                </c:pt>
                <c:pt idx="456">
                  <c:v>90.356715715126555</c:v>
                </c:pt>
                <c:pt idx="457">
                  <c:v>90.356715715126555</c:v>
                </c:pt>
                <c:pt idx="458">
                  <c:v>90.356715715126555</c:v>
                </c:pt>
                <c:pt idx="459">
                  <c:v>90.356715715126555</c:v>
                </c:pt>
                <c:pt idx="460">
                  <c:v>90.356715715126555</c:v>
                </c:pt>
                <c:pt idx="461">
                  <c:v>90.356715715126555</c:v>
                </c:pt>
                <c:pt idx="462">
                  <c:v>90.356715715126555</c:v>
                </c:pt>
                <c:pt idx="463">
                  <c:v>90.356715715126555</c:v>
                </c:pt>
                <c:pt idx="464">
                  <c:v>90.356715715126555</c:v>
                </c:pt>
                <c:pt idx="465">
                  <c:v>90.356715715126555</c:v>
                </c:pt>
                <c:pt idx="466">
                  <c:v>90.356715715126555</c:v>
                </c:pt>
                <c:pt idx="467">
                  <c:v>90.356715715126555</c:v>
                </c:pt>
                <c:pt idx="468">
                  <c:v>90.356715715126555</c:v>
                </c:pt>
                <c:pt idx="469">
                  <c:v>90.356715715126555</c:v>
                </c:pt>
                <c:pt idx="470">
                  <c:v>90.356715715126555</c:v>
                </c:pt>
                <c:pt idx="471">
                  <c:v>90.356715715126555</c:v>
                </c:pt>
                <c:pt idx="472">
                  <c:v>90.356715715126555</c:v>
                </c:pt>
                <c:pt idx="473">
                  <c:v>90.356715715126555</c:v>
                </c:pt>
                <c:pt idx="474">
                  <c:v>90.356715715126555</c:v>
                </c:pt>
                <c:pt idx="475">
                  <c:v>90.356715715126555</c:v>
                </c:pt>
                <c:pt idx="476">
                  <c:v>90.356715715126555</c:v>
                </c:pt>
                <c:pt idx="477">
                  <c:v>90.356715715126555</c:v>
                </c:pt>
                <c:pt idx="478">
                  <c:v>90.356715715126555</c:v>
                </c:pt>
                <c:pt idx="479">
                  <c:v>90.356715715126555</c:v>
                </c:pt>
                <c:pt idx="480">
                  <c:v>90.356715715126555</c:v>
                </c:pt>
                <c:pt idx="481">
                  <c:v>90.356715715126555</c:v>
                </c:pt>
                <c:pt idx="482">
                  <c:v>90.356715715126555</c:v>
                </c:pt>
                <c:pt idx="483">
                  <c:v>90.356715715126555</c:v>
                </c:pt>
                <c:pt idx="484">
                  <c:v>90.356715715126555</c:v>
                </c:pt>
                <c:pt idx="485">
                  <c:v>90.356715715126555</c:v>
                </c:pt>
                <c:pt idx="486">
                  <c:v>90.356715715126555</c:v>
                </c:pt>
                <c:pt idx="487">
                  <c:v>90.356715715126555</c:v>
                </c:pt>
                <c:pt idx="488">
                  <c:v>90.356715715126555</c:v>
                </c:pt>
                <c:pt idx="489">
                  <c:v>90.356715715126555</c:v>
                </c:pt>
                <c:pt idx="490">
                  <c:v>90.356715715126555</c:v>
                </c:pt>
                <c:pt idx="491">
                  <c:v>90.356715715126555</c:v>
                </c:pt>
                <c:pt idx="492">
                  <c:v>90.356715715126555</c:v>
                </c:pt>
                <c:pt idx="493">
                  <c:v>90.356715715126555</c:v>
                </c:pt>
                <c:pt idx="494">
                  <c:v>90.356715715126555</c:v>
                </c:pt>
                <c:pt idx="495">
                  <c:v>90.356715715126555</c:v>
                </c:pt>
                <c:pt idx="496">
                  <c:v>90.356715715126555</c:v>
                </c:pt>
                <c:pt idx="497">
                  <c:v>90.356715715126555</c:v>
                </c:pt>
                <c:pt idx="498">
                  <c:v>90.356715715126555</c:v>
                </c:pt>
                <c:pt idx="499">
                  <c:v>90.356715715126555</c:v>
                </c:pt>
                <c:pt idx="500">
                  <c:v>87.794837299251654</c:v>
                </c:pt>
                <c:pt idx="501">
                  <c:v>87.983721516858651</c:v>
                </c:pt>
                <c:pt idx="502">
                  <c:v>87.983721516858651</c:v>
                </c:pt>
                <c:pt idx="503">
                  <c:v>87.983721516858651</c:v>
                </c:pt>
                <c:pt idx="504">
                  <c:v>87.983721516858651</c:v>
                </c:pt>
                <c:pt idx="505">
                  <c:v>87.983721516858651</c:v>
                </c:pt>
                <c:pt idx="506">
                  <c:v>87.983721516858651</c:v>
                </c:pt>
                <c:pt idx="507">
                  <c:v>87.983721516858651</c:v>
                </c:pt>
                <c:pt idx="508">
                  <c:v>87.983721516858651</c:v>
                </c:pt>
                <c:pt idx="509">
                  <c:v>87.983721516858651</c:v>
                </c:pt>
                <c:pt idx="510">
                  <c:v>87.983721516858651</c:v>
                </c:pt>
                <c:pt idx="511">
                  <c:v>87.983721516858651</c:v>
                </c:pt>
                <c:pt idx="512">
                  <c:v>87.983721516858651</c:v>
                </c:pt>
                <c:pt idx="513">
                  <c:v>87.983721516858651</c:v>
                </c:pt>
                <c:pt idx="514">
                  <c:v>87.983721516858651</c:v>
                </c:pt>
                <c:pt idx="515">
                  <c:v>87.983721516858651</c:v>
                </c:pt>
                <c:pt idx="516">
                  <c:v>87.983721516858651</c:v>
                </c:pt>
                <c:pt idx="517">
                  <c:v>87.983721516858651</c:v>
                </c:pt>
                <c:pt idx="518">
                  <c:v>87.983721516858651</c:v>
                </c:pt>
                <c:pt idx="519">
                  <c:v>87.983721516858651</c:v>
                </c:pt>
                <c:pt idx="520">
                  <c:v>87.983721516858651</c:v>
                </c:pt>
                <c:pt idx="521">
                  <c:v>87.983721516858651</c:v>
                </c:pt>
                <c:pt idx="522">
                  <c:v>87.983721516858651</c:v>
                </c:pt>
                <c:pt idx="523">
                  <c:v>87.983721516858651</c:v>
                </c:pt>
                <c:pt idx="524">
                  <c:v>87.983721516858651</c:v>
                </c:pt>
                <c:pt idx="525">
                  <c:v>87.983721516858651</c:v>
                </c:pt>
                <c:pt idx="526">
                  <c:v>87.983721516858651</c:v>
                </c:pt>
                <c:pt idx="527">
                  <c:v>87.983721516858651</c:v>
                </c:pt>
                <c:pt idx="528">
                  <c:v>87.983721516858651</c:v>
                </c:pt>
                <c:pt idx="529">
                  <c:v>87.983721516858651</c:v>
                </c:pt>
                <c:pt idx="530">
                  <c:v>87.983721516858651</c:v>
                </c:pt>
                <c:pt idx="531">
                  <c:v>87.983721516858651</c:v>
                </c:pt>
                <c:pt idx="532">
                  <c:v>87.983721516858651</c:v>
                </c:pt>
                <c:pt idx="533">
                  <c:v>87.983721516858651</c:v>
                </c:pt>
                <c:pt idx="534">
                  <c:v>87.983721516858651</c:v>
                </c:pt>
                <c:pt idx="535">
                  <c:v>87.983721516858651</c:v>
                </c:pt>
                <c:pt idx="536">
                  <c:v>87.983721516858651</c:v>
                </c:pt>
                <c:pt idx="537">
                  <c:v>87.983721516858651</c:v>
                </c:pt>
                <c:pt idx="538">
                  <c:v>87.983721516858651</c:v>
                </c:pt>
                <c:pt idx="539">
                  <c:v>87.983721516858651</c:v>
                </c:pt>
                <c:pt idx="540">
                  <c:v>87.983721516858651</c:v>
                </c:pt>
                <c:pt idx="541">
                  <c:v>87.983721516858651</c:v>
                </c:pt>
                <c:pt idx="542">
                  <c:v>87.983721516858651</c:v>
                </c:pt>
                <c:pt idx="543">
                  <c:v>87.983721516858651</c:v>
                </c:pt>
                <c:pt idx="544">
                  <c:v>87.983721516858651</c:v>
                </c:pt>
                <c:pt idx="545">
                  <c:v>87.983721516858651</c:v>
                </c:pt>
                <c:pt idx="546">
                  <c:v>87.983721516858651</c:v>
                </c:pt>
                <c:pt idx="547">
                  <c:v>87.983721516858651</c:v>
                </c:pt>
                <c:pt idx="548">
                  <c:v>87.983721516858651</c:v>
                </c:pt>
                <c:pt idx="549">
                  <c:v>87.983721516858651</c:v>
                </c:pt>
                <c:pt idx="550">
                  <c:v>87.983721516858651</c:v>
                </c:pt>
                <c:pt idx="551">
                  <c:v>87.983721516858651</c:v>
                </c:pt>
                <c:pt idx="552">
                  <c:v>87.983721516858651</c:v>
                </c:pt>
                <c:pt idx="553">
                  <c:v>87.983721516858651</c:v>
                </c:pt>
                <c:pt idx="554">
                  <c:v>87.983721516858651</c:v>
                </c:pt>
                <c:pt idx="555">
                  <c:v>87.983721516858651</c:v>
                </c:pt>
                <c:pt idx="556">
                  <c:v>87.983721516858651</c:v>
                </c:pt>
                <c:pt idx="557">
                  <c:v>87.983721516858651</c:v>
                </c:pt>
                <c:pt idx="558">
                  <c:v>87.983721516858651</c:v>
                </c:pt>
                <c:pt idx="559">
                  <c:v>87.983721516858651</c:v>
                </c:pt>
                <c:pt idx="560">
                  <c:v>87.983721516858651</c:v>
                </c:pt>
                <c:pt idx="561">
                  <c:v>87.983721516858651</c:v>
                </c:pt>
                <c:pt idx="562">
                  <c:v>87.983721516858651</c:v>
                </c:pt>
                <c:pt idx="563">
                  <c:v>87.983721516858651</c:v>
                </c:pt>
                <c:pt idx="564">
                  <c:v>87.983721516858651</c:v>
                </c:pt>
                <c:pt idx="565">
                  <c:v>87.983721516858651</c:v>
                </c:pt>
                <c:pt idx="566">
                  <c:v>87.983721516858651</c:v>
                </c:pt>
                <c:pt idx="567">
                  <c:v>87.983721516858651</c:v>
                </c:pt>
                <c:pt idx="568">
                  <c:v>87.983721516858651</c:v>
                </c:pt>
                <c:pt idx="569">
                  <c:v>87.983721516858651</c:v>
                </c:pt>
                <c:pt idx="570">
                  <c:v>87.983721516858651</c:v>
                </c:pt>
                <c:pt idx="571">
                  <c:v>87.983721516858651</c:v>
                </c:pt>
                <c:pt idx="572">
                  <c:v>87.983721516858651</c:v>
                </c:pt>
                <c:pt idx="573">
                  <c:v>87.983721516858651</c:v>
                </c:pt>
                <c:pt idx="574">
                  <c:v>87.983721516858651</c:v>
                </c:pt>
                <c:pt idx="575">
                  <c:v>87.983721516858651</c:v>
                </c:pt>
                <c:pt idx="576">
                  <c:v>87.983721516858651</c:v>
                </c:pt>
                <c:pt idx="577">
                  <c:v>87.983721516858651</c:v>
                </c:pt>
                <c:pt idx="578">
                  <c:v>87.983721516858651</c:v>
                </c:pt>
                <c:pt idx="579">
                  <c:v>87.983721516858651</c:v>
                </c:pt>
                <c:pt idx="580">
                  <c:v>87.983721516858651</c:v>
                </c:pt>
                <c:pt idx="581">
                  <c:v>87.983721516858651</c:v>
                </c:pt>
                <c:pt idx="582">
                  <c:v>87.983721516858651</c:v>
                </c:pt>
                <c:pt idx="583">
                  <c:v>87.983721516858651</c:v>
                </c:pt>
                <c:pt idx="584">
                  <c:v>87.983721516858651</c:v>
                </c:pt>
                <c:pt idx="585">
                  <c:v>87.983721516858651</c:v>
                </c:pt>
                <c:pt idx="586">
                  <c:v>87.983721516858651</c:v>
                </c:pt>
                <c:pt idx="587">
                  <c:v>87.983721516858651</c:v>
                </c:pt>
                <c:pt idx="588">
                  <c:v>87.983721516858651</c:v>
                </c:pt>
                <c:pt idx="589">
                  <c:v>87.983721516858651</c:v>
                </c:pt>
                <c:pt idx="590">
                  <c:v>87.983721516858651</c:v>
                </c:pt>
                <c:pt idx="591">
                  <c:v>87.983721516858651</c:v>
                </c:pt>
                <c:pt idx="592">
                  <c:v>87.983721516858651</c:v>
                </c:pt>
                <c:pt idx="593">
                  <c:v>87.983721516858651</c:v>
                </c:pt>
                <c:pt idx="594">
                  <c:v>87.983721516858651</c:v>
                </c:pt>
                <c:pt idx="595">
                  <c:v>87.983721516858651</c:v>
                </c:pt>
                <c:pt idx="596">
                  <c:v>87.983721516858651</c:v>
                </c:pt>
                <c:pt idx="597">
                  <c:v>87.983721516858651</c:v>
                </c:pt>
                <c:pt idx="598">
                  <c:v>87.983721516858651</c:v>
                </c:pt>
                <c:pt idx="599">
                  <c:v>87.983721516858651</c:v>
                </c:pt>
                <c:pt idx="600">
                  <c:v>87.983721516858651</c:v>
                </c:pt>
                <c:pt idx="601">
                  <c:v>87.983721516858651</c:v>
                </c:pt>
                <c:pt idx="602">
                  <c:v>87.983721516858651</c:v>
                </c:pt>
                <c:pt idx="603">
                  <c:v>87.983721516858651</c:v>
                </c:pt>
                <c:pt idx="604">
                  <c:v>87.983721516858651</c:v>
                </c:pt>
                <c:pt idx="605">
                  <c:v>87.983721516858651</c:v>
                </c:pt>
                <c:pt idx="606">
                  <c:v>87.983721516858651</c:v>
                </c:pt>
                <c:pt idx="607">
                  <c:v>87.983721516858651</c:v>
                </c:pt>
                <c:pt idx="608">
                  <c:v>87.983721516858651</c:v>
                </c:pt>
                <c:pt idx="609">
                  <c:v>87.983721516858651</c:v>
                </c:pt>
                <c:pt idx="610">
                  <c:v>87.983721516858651</c:v>
                </c:pt>
                <c:pt idx="611">
                  <c:v>87.983721516858651</c:v>
                </c:pt>
                <c:pt idx="612">
                  <c:v>87.983721516858651</c:v>
                </c:pt>
                <c:pt idx="613">
                  <c:v>87.983721516858651</c:v>
                </c:pt>
                <c:pt idx="614">
                  <c:v>87.983721516858651</c:v>
                </c:pt>
                <c:pt idx="615">
                  <c:v>87.983721516858651</c:v>
                </c:pt>
                <c:pt idx="616">
                  <c:v>87.983721516858651</c:v>
                </c:pt>
                <c:pt idx="617">
                  <c:v>87.983721516858651</c:v>
                </c:pt>
                <c:pt idx="618">
                  <c:v>87.983721516858651</c:v>
                </c:pt>
                <c:pt idx="619">
                  <c:v>87.983721516858651</c:v>
                </c:pt>
                <c:pt idx="620">
                  <c:v>87.983721516858651</c:v>
                </c:pt>
                <c:pt idx="621">
                  <c:v>87.983721516858651</c:v>
                </c:pt>
                <c:pt idx="622">
                  <c:v>87.983721516858651</c:v>
                </c:pt>
                <c:pt idx="623">
                  <c:v>87.983721516858651</c:v>
                </c:pt>
                <c:pt idx="624">
                  <c:v>87.983721516858651</c:v>
                </c:pt>
                <c:pt idx="625">
                  <c:v>87.983721516858651</c:v>
                </c:pt>
                <c:pt idx="626">
                  <c:v>87.983721516858651</c:v>
                </c:pt>
                <c:pt idx="627">
                  <c:v>87.983721516858651</c:v>
                </c:pt>
                <c:pt idx="628">
                  <c:v>87.983721516858651</c:v>
                </c:pt>
                <c:pt idx="629">
                  <c:v>87.983721516858651</c:v>
                </c:pt>
                <c:pt idx="630">
                  <c:v>87.983721516858651</c:v>
                </c:pt>
                <c:pt idx="631">
                  <c:v>87.983721516858651</c:v>
                </c:pt>
                <c:pt idx="632">
                  <c:v>87.983721516858651</c:v>
                </c:pt>
                <c:pt idx="633">
                  <c:v>87.983721516858651</c:v>
                </c:pt>
                <c:pt idx="634">
                  <c:v>87.983721516858651</c:v>
                </c:pt>
                <c:pt idx="635">
                  <c:v>87.983721516858651</c:v>
                </c:pt>
                <c:pt idx="636">
                  <c:v>87.983721516858651</c:v>
                </c:pt>
                <c:pt idx="637">
                  <c:v>87.983721516858651</c:v>
                </c:pt>
                <c:pt idx="638">
                  <c:v>87.983721516858651</c:v>
                </c:pt>
                <c:pt idx="639">
                  <c:v>87.983721516858651</c:v>
                </c:pt>
                <c:pt idx="640">
                  <c:v>87.983721516858651</c:v>
                </c:pt>
                <c:pt idx="641">
                  <c:v>87.983721516858651</c:v>
                </c:pt>
                <c:pt idx="642">
                  <c:v>87.983721516858651</c:v>
                </c:pt>
                <c:pt idx="643">
                  <c:v>87.983721516858651</c:v>
                </c:pt>
                <c:pt idx="644">
                  <c:v>87.983721516858651</c:v>
                </c:pt>
                <c:pt idx="645">
                  <c:v>87.983721516858651</c:v>
                </c:pt>
                <c:pt idx="646">
                  <c:v>87.983721516858651</c:v>
                </c:pt>
                <c:pt idx="647">
                  <c:v>87.983721516858651</c:v>
                </c:pt>
                <c:pt idx="648">
                  <c:v>87.983721516858651</c:v>
                </c:pt>
                <c:pt idx="649">
                  <c:v>87.983721516858651</c:v>
                </c:pt>
                <c:pt idx="650">
                  <c:v>87.983721516858651</c:v>
                </c:pt>
                <c:pt idx="651">
                  <c:v>87.983721516858651</c:v>
                </c:pt>
                <c:pt idx="652">
                  <c:v>87.983721516858651</c:v>
                </c:pt>
                <c:pt idx="653">
                  <c:v>87.983721516858651</c:v>
                </c:pt>
                <c:pt idx="654">
                  <c:v>87.983721516858651</c:v>
                </c:pt>
                <c:pt idx="655">
                  <c:v>87.983721516858651</c:v>
                </c:pt>
                <c:pt idx="656">
                  <c:v>87.983721516858651</c:v>
                </c:pt>
                <c:pt idx="657">
                  <c:v>87.983721516858651</c:v>
                </c:pt>
                <c:pt idx="658">
                  <c:v>87.983721516858651</c:v>
                </c:pt>
                <c:pt idx="659">
                  <c:v>87.983721516858651</c:v>
                </c:pt>
                <c:pt idx="660">
                  <c:v>87.983721516858651</c:v>
                </c:pt>
                <c:pt idx="661">
                  <c:v>87.983721516858651</c:v>
                </c:pt>
                <c:pt idx="662">
                  <c:v>87.983721516858651</c:v>
                </c:pt>
                <c:pt idx="663">
                  <c:v>87.983721516858651</c:v>
                </c:pt>
                <c:pt idx="664">
                  <c:v>87.983721516858651</c:v>
                </c:pt>
                <c:pt idx="665">
                  <c:v>87.983721516858651</c:v>
                </c:pt>
                <c:pt idx="666">
                  <c:v>87.983721516858651</c:v>
                </c:pt>
                <c:pt idx="667">
                  <c:v>87.983721516858651</c:v>
                </c:pt>
                <c:pt idx="668">
                  <c:v>87.983721516858651</c:v>
                </c:pt>
                <c:pt idx="669">
                  <c:v>87.983721516858651</c:v>
                </c:pt>
                <c:pt idx="670">
                  <c:v>87.983721516858651</c:v>
                </c:pt>
                <c:pt idx="671">
                  <c:v>87.983721516858651</c:v>
                </c:pt>
                <c:pt idx="672">
                  <c:v>87.983721516858651</c:v>
                </c:pt>
                <c:pt idx="673">
                  <c:v>87.983721516858651</c:v>
                </c:pt>
                <c:pt idx="674">
                  <c:v>87.983721516858651</c:v>
                </c:pt>
                <c:pt idx="675">
                  <c:v>87.983721516858651</c:v>
                </c:pt>
                <c:pt idx="676">
                  <c:v>87.983721516858651</c:v>
                </c:pt>
                <c:pt idx="677">
                  <c:v>87.983721516858651</c:v>
                </c:pt>
                <c:pt idx="678">
                  <c:v>87.983721516858651</c:v>
                </c:pt>
                <c:pt idx="679">
                  <c:v>87.983721516858651</c:v>
                </c:pt>
                <c:pt idx="680">
                  <c:v>87.983721516858651</c:v>
                </c:pt>
                <c:pt idx="681">
                  <c:v>87.983721516858651</c:v>
                </c:pt>
                <c:pt idx="682">
                  <c:v>87.983721516858651</c:v>
                </c:pt>
                <c:pt idx="683">
                  <c:v>87.983721516858651</c:v>
                </c:pt>
                <c:pt idx="684">
                  <c:v>87.983721516858651</c:v>
                </c:pt>
                <c:pt idx="685">
                  <c:v>87.983721516858651</c:v>
                </c:pt>
                <c:pt idx="686">
                  <c:v>87.983721516858651</c:v>
                </c:pt>
                <c:pt idx="687">
                  <c:v>87.983721516858651</c:v>
                </c:pt>
                <c:pt idx="688">
                  <c:v>87.983721516858651</c:v>
                </c:pt>
                <c:pt idx="689">
                  <c:v>87.983721516858651</c:v>
                </c:pt>
                <c:pt idx="690">
                  <c:v>87.983721516858651</c:v>
                </c:pt>
                <c:pt idx="691">
                  <c:v>87.983721516858651</c:v>
                </c:pt>
                <c:pt idx="692">
                  <c:v>87.983721516858651</c:v>
                </c:pt>
                <c:pt idx="693">
                  <c:v>87.983721516858651</c:v>
                </c:pt>
                <c:pt idx="694">
                  <c:v>87.983721516858651</c:v>
                </c:pt>
                <c:pt idx="695">
                  <c:v>87.983721516858651</c:v>
                </c:pt>
                <c:pt idx="696">
                  <c:v>87.983721516858651</c:v>
                </c:pt>
                <c:pt idx="697">
                  <c:v>87.983721516858651</c:v>
                </c:pt>
                <c:pt idx="698">
                  <c:v>87.983721516858651</c:v>
                </c:pt>
                <c:pt idx="699">
                  <c:v>87.983721516858651</c:v>
                </c:pt>
                <c:pt idx="700">
                  <c:v>87.983721516858651</c:v>
                </c:pt>
                <c:pt idx="701">
                  <c:v>87.983721516858651</c:v>
                </c:pt>
                <c:pt idx="702">
                  <c:v>87.983721516858651</c:v>
                </c:pt>
                <c:pt idx="703">
                  <c:v>87.983721516858651</c:v>
                </c:pt>
                <c:pt idx="704">
                  <c:v>87.983721516858651</c:v>
                </c:pt>
                <c:pt idx="705">
                  <c:v>87.983721516858651</c:v>
                </c:pt>
                <c:pt idx="706">
                  <c:v>87.983721516858651</c:v>
                </c:pt>
                <c:pt idx="707">
                  <c:v>87.983721516858651</c:v>
                </c:pt>
                <c:pt idx="708">
                  <c:v>87.983721516858651</c:v>
                </c:pt>
                <c:pt idx="709">
                  <c:v>87.983721516858651</c:v>
                </c:pt>
                <c:pt idx="710">
                  <c:v>87.983721516858651</c:v>
                </c:pt>
                <c:pt idx="711">
                  <c:v>87.983721516858651</c:v>
                </c:pt>
                <c:pt idx="712">
                  <c:v>87.983721516858651</c:v>
                </c:pt>
                <c:pt idx="713">
                  <c:v>87.983721516858651</c:v>
                </c:pt>
                <c:pt idx="714">
                  <c:v>87.983721516858651</c:v>
                </c:pt>
                <c:pt idx="715">
                  <c:v>87.983721516858651</c:v>
                </c:pt>
                <c:pt idx="716">
                  <c:v>87.983721516858651</c:v>
                </c:pt>
                <c:pt idx="717">
                  <c:v>87.983721516858651</c:v>
                </c:pt>
                <c:pt idx="718">
                  <c:v>87.983721516858651</c:v>
                </c:pt>
                <c:pt idx="719">
                  <c:v>87.983721516858651</c:v>
                </c:pt>
                <c:pt idx="720">
                  <c:v>87.983721516858651</c:v>
                </c:pt>
                <c:pt idx="721">
                  <c:v>87.983721516858651</c:v>
                </c:pt>
                <c:pt idx="722">
                  <c:v>87.983721516858651</c:v>
                </c:pt>
                <c:pt idx="723">
                  <c:v>87.983721516858651</c:v>
                </c:pt>
                <c:pt idx="724">
                  <c:v>87.983721516858651</c:v>
                </c:pt>
                <c:pt idx="725">
                  <c:v>87.983721516858651</c:v>
                </c:pt>
                <c:pt idx="726">
                  <c:v>87.983721516858651</c:v>
                </c:pt>
                <c:pt idx="727">
                  <c:v>87.983721516858651</c:v>
                </c:pt>
                <c:pt idx="728">
                  <c:v>87.983721516858651</c:v>
                </c:pt>
                <c:pt idx="729">
                  <c:v>87.983721516858651</c:v>
                </c:pt>
                <c:pt idx="730">
                  <c:v>87.983721516858651</c:v>
                </c:pt>
                <c:pt idx="731">
                  <c:v>87.983721516858651</c:v>
                </c:pt>
                <c:pt idx="732">
                  <c:v>87.983721516858651</c:v>
                </c:pt>
                <c:pt idx="733">
                  <c:v>87.983721516858651</c:v>
                </c:pt>
                <c:pt idx="734">
                  <c:v>87.983721516858651</c:v>
                </c:pt>
                <c:pt idx="735">
                  <c:v>87.983721516858651</c:v>
                </c:pt>
                <c:pt idx="736">
                  <c:v>87.983721516858651</c:v>
                </c:pt>
                <c:pt idx="737">
                  <c:v>87.983721516858651</c:v>
                </c:pt>
                <c:pt idx="738">
                  <c:v>87.983721516858651</c:v>
                </c:pt>
                <c:pt idx="739">
                  <c:v>87.983721516858651</c:v>
                </c:pt>
                <c:pt idx="740">
                  <c:v>87.983721516858651</c:v>
                </c:pt>
                <c:pt idx="741">
                  <c:v>87.983721516858651</c:v>
                </c:pt>
                <c:pt idx="742">
                  <c:v>87.983721516858651</c:v>
                </c:pt>
                <c:pt idx="743">
                  <c:v>87.983721516858651</c:v>
                </c:pt>
                <c:pt idx="744">
                  <c:v>87.983721516858651</c:v>
                </c:pt>
                <c:pt idx="745">
                  <c:v>87.983721516858651</c:v>
                </c:pt>
                <c:pt idx="746">
                  <c:v>87.983721516858651</c:v>
                </c:pt>
                <c:pt idx="747">
                  <c:v>87.983721516858651</c:v>
                </c:pt>
                <c:pt idx="748">
                  <c:v>87.983721516858651</c:v>
                </c:pt>
                <c:pt idx="749">
                  <c:v>87.983721516858651</c:v>
                </c:pt>
                <c:pt idx="750">
                  <c:v>87.983721516858651</c:v>
                </c:pt>
                <c:pt idx="751">
                  <c:v>87.983721516858651</c:v>
                </c:pt>
                <c:pt idx="752">
                  <c:v>79.185349365172783</c:v>
                </c:pt>
                <c:pt idx="753">
                  <c:v>79.336744303371731</c:v>
                </c:pt>
                <c:pt idx="754">
                  <c:v>79.435121500042044</c:v>
                </c:pt>
                <c:pt idx="755">
                  <c:v>79.525931220045408</c:v>
                </c:pt>
                <c:pt idx="756">
                  <c:v>79.601605986714873</c:v>
                </c:pt>
                <c:pt idx="757">
                  <c:v>79.601605986714873</c:v>
                </c:pt>
                <c:pt idx="758">
                  <c:v>79.601605986714873</c:v>
                </c:pt>
                <c:pt idx="759">
                  <c:v>79.601605986714873</c:v>
                </c:pt>
                <c:pt idx="760">
                  <c:v>79.601605986714873</c:v>
                </c:pt>
                <c:pt idx="761">
                  <c:v>79.601605986714873</c:v>
                </c:pt>
                <c:pt idx="762">
                  <c:v>79.601605986714873</c:v>
                </c:pt>
                <c:pt idx="763">
                  <c:v>79.601605986714873</c:v>
                </c:pt>
                <c:pt idx="764">
                  <c:v>79.624308416715706</c:v>
                </c:pt>
                <c:pt idx="765">
                  <c:v>79.624308416715706</c:v>
                </c:pt>
                <c:pt idx="766">
                  <c:v>79.624308416715706</c:v>
                </c:pt>
                <c:pt idx="767">
                  <c:v>79.624308416715706</c:v>
                </c:pt>
                <c:pt idx="768">
                  <c:v>79.624308416715706</c:v>
                </c:pt>
                <c:pt idx="769">
                  <c:v>79.624308416715706</c:v>
                </c:pt>
                <c:pt idx="770">
                  <c:v>79.624308416715706</c:v>
                </c:pt>
                <c:pt idx="771">
                  <c:v>79.624308416715706</c:v>
                </c:pt>
                <c:pt idx="772">
                  <c:v>79.624308416715706</c:v>
                </c:pt>
                <c:pt idx="773">
                  <c:v>79.624308416715706</c:v>
                </c:pt>
                <c:pt idx="774">
                  <c:v>79.624308416715706</c:v>
                </c:pt>
                <c:pt idx="775">
                  <c:v>79.624308416715706</c:v>
                </c:pt>
                <c:pt idx="776">
                  <c:v>79.684848230051287</c:v>
                </c:pt>
                <c:pt idx="777">
                  <c:v>79.821062810056333</c:v>
                </c:pt>
                <c:pt idx="778">
                  <c:v>79.821062810056333</c:v>
                </c:pt>
                <c:pt idx="779">
                  <c:v>79.821062810056333</c:v>
                </c:pt>
                <c:pt idx="780">
                  <c:v>79.874035146724964</c:v>
                </c:pt>
                <c:pt idx="781">
                  <c:v>79.889170100058863</c:v>
                </c:pt>
                <c:pt idx="782">
                  <c:v>80.025384680063894</c:v>
                </c:pt>
                <c:pt idx="783">
                  <c:v>80.025384680063894</c:v>
                </c:pt>
                <c:pt idx="784">
                  <c:v>80.025384680063894</c:v>
                </c:pt>
                <c:pt idx="785">
                  <c:v>80.025384680063894</c:v>
                </c:pt>
                <c:pt idx="786">
                  <c:v>80.025384680063894</c:v>
                </c:pt>
                <c:pt idx="787">
                  <c:v>80.025384680063894</c:v>
                </c:pt>
                <c:pt idx="788">
                  <c:v>80.025384680063894</c:v>
                </c:pt>
                <c:pt idx="789">
                  <c:v>80.025384680063894</c:v>
                </c:pt>
                <c:pt idx="790">
                  <c:v>80.025384680063894</c:v>
                </c:pt>
                <c:pt idx="791">
                  <c:v>80.025384680063894</c:v>
                </c:pt>
                <c:pt idx="792">
                  <c:v>80.025384680063894</c:v>
                </c:pt>
                <c:pt idx="793">
                  <c:v>80.025384680063894</c:v>
                </c:pt>
                <c:pt idx="794">
                  <c:v>80.025384680063894</c:v>
                </c:pt>
                <c:pt idx="795">
                  <c:v>80.025384680063894</c:v>
                </c:pt>
                <c:pt idx="796">
                  <c:v>80.025384680063894</c:v>
                </c:pt>
                <c:pt idx="797">
                  <c:v>80.025384680063894</c:v>
                </c:pt>
                <c:pt idx="798">
                  <c:v>80.025384680063894</c:v>
                </c:pt>
                <c:pt idx="799">
                  <c:v>80.025384680063894</c:v>
                </c:pt>
                <c:pt idx="800">
                  <c:v>80.025384680063894</c:v>
                </c:pt>
                <c:pt idx="801">
                  <c:v>80.025384680063894</c:v>
                </c:pt>
                <c:pt idx="802">
                  <c:v>80.025384680063894</c:v>
                </c:pt>
                <c:pt idx="803">
                  <c:v>80.025384680063894</c:v>
                </c:pt>
                <c:pt idx="804">
                  <c:v>80.025384680063894</c:v>
                </c:pt>
                <c:pt idx="805">
                  <c:v>80.025384680063894</c:v>
                </c:pt>
                <c:pt idx="806">
                  <c:v>80.025384680063894</c:v>
                </c:pt>
                <c:pt idx="807">
                  <c:v>80.025384680063894</c:v>
                </c:pt>
                <c:pt idx="808">
                  <c:v>80.025384680063894</c:v>
                </c:pt>
                <c:pt idx="809">
                  <c:v>80.025384680063894</c:v>
                </c:pt>
                <c:pt idx="810">
                  <c:v>80.025384680063894</c:v>
                </c:pt>
                <c:pt idx="811">
                  <c:v>80.025384680063894</c:v>
                </c:pt>
                <c:pt idx="812">
                  <c:v>80.025384680063894</c:v>
                </c:pt>
                <c:pt idx="813">
                  <c:v>80.025384680063894</c:v>
                </c:pt>
                <c:pt idx="814">
                  <c:v>80.025384680063894</c:v>
                </c:pt>
                <c:pt idx="815">
                  <c:v>80.085924493399489</c:v>
                </c:pt>
                <c:pt idx="816">
                  <c:v>80.214571596737571</c:v>
                </c:pt>
                <c:pt idx="817">
                  <c:v>80.214571596737571</c:v>
                </c:pt>
                <c:pt idx="818">
                  <c:v>80.252408980072317</c:v>
                </c:pt>
                <c:pt idx="819">
                  <c:v>80.252408980072317</c:v>
                </c:pt>
                <c:pt idx="820">
                  <c:v>80.252408980072317</c:v>
                </c:pt>
                <c:pt idx="821">
                  <c:v>80.252408980072317</c:v>
                </c:pt>
                <c:pt idx="822">
                  <c:v>80.252408980072317</c:v>
                </c:pt>
                <c:pt idx="823">
                  <c:v>80.517270663415459</c:v>
                </c:pt>
                <c:pt idx="824">
                  <c:v>80.570243000084091</c:v>
                </c:pt>
                <c:pt idx="825">
                  <c:v>80.570243000084091</c:v>
                </c:pt>
                <c:pt idx="826">
                  <c:v>80.570243000084091</c:v>
                </c:pt>
                <c:pt idx="827">
                  <c:v>80.570243000084091</c:v>
                </c:pt>
                <c:pt idx="828">
                  <c:v>80.570243000084091</c:v>
                </c:pt>
                <c:pt idx="829">
                  <c:v>80.570243000084091</c:v>
                </c:pt>
                <c:pt idx="830">
                  <c:v>80.570243000084091</c:v>
                </c:pt>
                <c:pt idx="831">
                  <c:v>80.570243000084091</c:v>
                </c:pt>
                <c:pt idx="832">
                  <c:v>80.570243000084091</c:v>
                </c:pt>
                <c:pt idx="833">
                  <c:v>80.570243000084091</c:v>
                </c:pt>
                <c:pt idx="834">
                  <c:v>80.570243000084091</c:v>
                </c:pt>
                <c:pt idx="835">
                  <c:v>80.570243000084091</c:v>
                </c:pt>
                <c:pt idx="836">
                  <c:v>80.570243000084091</c:v>
                </c:pt>
                <c:pt idx="837">
                  <c:v>80.570243000084091</c:v>
                </c:pt>
                <c:pt idx="838">
                  <c:v>80.570243000084091</c:v>
                </c:pt>
                <c:pt idx="839">
                  <c:v>80.585377953417975</c:v>
                </c:pt>
                <c:pt idx="840">
                  <c:v>80.585377953417975</c:v>
                </c:pt>
                <c:pt idx="841">
                  <c:v>80.585377953417975</c:v>
                </c:pt>
                <c:pt idx="842">
                  <c:v>80.585377953417975</c:v>
                </c:pt>
                <c:pt idx="843">
                  <c:v>80.585377953417975</c:v>
                </c:pt>
                <c:pt idx="844">
                  <c:v>80.585377953417975</c:v>
                </c:pt>
                <c:pt idx="845">
                  <c:v>80.585377953417975</c:v>
                </c:pt>
                <c:pt idx="846">
                  <c:v>80.585377953417975</c:v>
                </c:pt>
                <c:pt idx="847">
                  <c:v>80.585377953417975</c:v>
                </c:pt>
                <c:pt idx="848">
                  <c:v>80.585377953417975</c:v>
                </c:pt>
                <c:pt idx="849">
                  <c:v>80.585377953417975</c:v>
                </c:pt>
                <c:pt idx="850">
                  <c:v>80.600512906751874</c:v>
                </c:pt>
                <c:pt idx="851">
                  <c:v>80.653485243420505</c:v>
                </c:pt>
                <c:pt idx="852">
                  <c:v>80.774564870091638</c:v>
                </c:pt>
                <c:pt idx="853">
                  <c:v>80.774564870091638</c:v>
                </c:pt>
                <c:pt idx="854">
                  <c:v>80.782132346758587</c:v>
                </c:pt>
                <c:pt idx="855">
                  <c:v>80.857807113428052</c:v>
                </c:pt>
                <c:pt idx="856">
                  <c:v>80.857807113428052</c:v>
                </c:pt>
                <c:pt idx="857">
                  <c:v>80.963751786765329</c:v>
                </c:pt>
                <c:pt idx="858">
                  <c:v>80.963751786765329</c:v>
                </c:pt>
                <c:pt idx="859">
                  <c:v>81.001589170100047</c:v>
                </c:pt>
                <c:pt idx="860">
                  <c:v>81.039426553434794</c:v>
                </c:pt>
                <c:pt idx="861">
                  <c:v>81.130236273438157</c:v>
                </c:pt>
                <c:pt idx="862">
                  <c:v>81.25131590010929</c:v>
                </c:pt>
                <c:pt idx="863">
                  <c:v>81.25131590010929</c:v>
                </c:pt>
                <c:pt idx="864">
                  <c:v>81.25131590010929</c:v>
                </c:pt>
                <c:pt idx="865">
                  <c:v>81.25131590010929</c:v>
                </c:pt>
                <c:pt idx="866">
                  <c:v>81.25131590010929</c:v>
                </c:pt>
                <c:pt idx="867">
                  <c:v>81.25131590010929</c:v>
                </c:pt>
                <c:pt idx="868">
                  <c:v>81.25131590010929</c:v>
                </c:pt>
                <c:pt idx="869">
                  <c:v>81.25131590010929</c:v>
                </c:pt>
                <c:pt idx="870">
                  <c:v>81.25131590010929</c:v>
                </c:pt>
                <c:pt idx="871">
                  <c:v>81.25131590010929</c:v>
                </c:pt>
                <c:pt idx="872">
                  <c:v>81.25131590010929</c:v>
                </c:pt>
                <c:pt idx="873">
                  <c:v>81.25131590010929</c:v>
                </c:pt>
                <c:pt idx="874">
                  <c:v>81.25131590010929</c:v>
                </c:pt>
                <c:pt idx="875">
                  <c:v>81.25131590010929</c:v>
                </c:pt>
                <c:pt idx="876">
                  <c:v>81.326990666778769</c:v>
                </c:pt>
                <c:pt idx="877">
                  <c:v>81.448070293449916</c:v>
                </c:pt>
                <c:pt idx="878">
                  <c:v>81.455637770116866</c:v>
                </c:pt>
                <c:pt idx="879">
                  <c:v>81.455637770116866</c:v>
                </c:pt>
                <c:pt idx="880">
                  <c:v>81.531312536786331</c:v>
                </c:pt>
                <c:pt idx="881">
                  <c:v>81.531312536786331</c:v>
                </c:pt>
                <c:pt idx="882">
                  <c:v>81.531312536786331</c:v>
                </c:pt>
                <c:pt idx="883">
                  <c:v>81.531312536786331</c:v>
                </c:pt>
                <c:pt idx="884">
                  <c:v>81.531312536786331</c:v>
                </c:pt>
                <c:pt idx="885">
                  <c:v>81.531312536786331</c:v>
                </c:pt>
                <c:pt idx="886">
                  <c:v>81.531312536786331</c:v>
                </c:pt>
                <c:pt idx="887">
                  <c:v>81.531312536786331</c:v>
                </c:pt>
                <c:pt idx="888">
                  <c:v>81.531312536786331</c:v>
                </c:pt>
                <c:pt idx="889">
                  <c:v>81.531312536786331</c:v>
                </c:pt>
                <c:pt idx="890">
                  <c:v>81.531312536786331</c:v>
                </c:pt>
                <c:pt idx="891">
                  <c:v>81.561582443454142</c:v>
                </c:pt>
                <c:pt idx="892">
                  <c:v>81.561582443454142</c:v>
                </c:pt>
                <c:pt idx="893">
                  <c:v>81.561582443454142</c:v>
                </c:pt>
                <c:pt idx="894">
                  <c:v>81.561582443454142</c:v>
                </c:pt>
                <c:pt idx="895">
                  <c:v>81.561582443454142</c:v>
                </c:pt>
                <c:pt idx="896">
                  <c:v>81.561582443454142</c:v>
                </c:pt>
                <c:pt idx="897">
                  <c:v>81.561582443454142</c:v>
                </c:pt>
                <c:pt idx="898">
                  <c:v>81.576717396788027</c:v>
                </c:pt>
                <c:pt idx="899">
                  <c:v>81.576717396788027</c:v>
                </c:pt>
                <c:pt idx="900">
                  <c:v>81.667527116791362</c:v>
                </c:pt>
                <c:pt idx="901">
                  <c:v>81.667527116791362</c:v>
                </c:pt>
                <c:pt idx="902">
                  <c:v>81.667527116791362</c:v>
                </c:pt>
                <c:pt idx="903">
                  <c:v>81.667527116791362</c:v>
                </c:pt>
                <c:pt idx="904">
                  <c:v>81.667527116791362</c:v>
                </c:pt>
                <c:pt idx="905">
                  <c:v>81.667527116791362</c:v>
                </c:pt>
                <c:pt idx="906">
                  <c:v>81.690229546792224</c:v>
                </c:pt>
                <c:pt idx="907">
                  <c:v>81.690229546792224</c:v>
                </c:pt>
                <c:pt idx="908">
                  <c:v>81.690229546792224</c:v>
                </c:pt>
                <c:pt idx="909">
                  <c:v>81.690229546792224</c:v>
                </c:pt>
                <c:pt idx="910">
                  <c:v>81.690229546792224</c:v>
                </c:pt>
                <c:pt idx="911">
                  <c:v>81.690229546792224</c:v>
                </c:pt>
                <c:pt idx="912">
                  <c:v>81.690229546792224</c:v>
                </c:pt>
                <c:pt idx="913">
                  <c:v>81.690229546792224</c:v>
                </c:pt>
                <c:pt idx="914">
                  <c:v>81.690229546792224</c:v>
                </c:pt>
                <c:pt idx="915">
                  <c:v>81.690229546792224</c:v>
                </c:pt>
                <c:pt idx="916">
                  <c:v>81.728066930126971</c:v>
                </c:pt>
                <c:pt idx="917">
                  <c:v>81.811309173463385</c:v>
                </c:pt>
                <c:pt idx="918">
                  <c:v>81.811309173463385</c:v>
                </c:pt>
                <c:pt idx="919">
                  <c:v>81.886983940132851</c:v>
                </c:pt>
                <c:pt idx="920">
                  <c:v>81.932388800134518</c:v>
                </c:pt>
                <c:pt idx="921">
                  <c:v>81.932388800134518</c:v>
                </c:pt>
                <c:pt idx="922">
                  <c:v>81.939956276801468</c:v>
                </c:pt>
                <c:pt idx="923">
                  <c:v>81.939956276801468</c:v>
                </c:pt>
                <c:pt idx="924">
                  <c:v>81.939956276801468</c:v>
                </c:pt>
                <c:pt idx="925">
                  <c:v>81.939956276801468</c:v>
                </c:pt>
                <c:pt idx="926">
                  <c:v>81.939956276801468</c:v>
                </c:pt>
                <c:pt idx="927">
                  <c:v>81.939956276801468</c:v>
                </c:pt>
                <c:pt idx="928">
                  <c:v>81.939956276801468</c:v>
                </c:pt>
                <c:pt idx="929">
                  <c:v>81.939956276801468</c:v>
                </c:pt>
                <c:pt idx="930">
                  <c:v>81.939956276801468</c:v>
                </c:pt>
                <c:pt idx="931">
                  <c:v>81.939956276801468</c:v>
                </c:pt>
                <c:pt idx="932">
                  <c:v>81.939956276801468</c:v>
                </c:pt>
                <c:pt idx="933">
                  <c:v>81.939956276801468</c:v>
                </c:pt>
                <c:pt idx="934">
                  <c:v>81.939956276801468</c:v>
                </c:pt>
                <c:pt idx="935">
                  <c:v>81.939956276801468</c:v>
                </c:pt>
                <c:pt idx="936">
                  <c:v>81.939956276801468</c:v>
                </c:pt>
                <c:pt idx="937">
                  <c:v>81.939956276801468</c:v>
                </c:pt>
                <c:pt idx="938">
                  <c:v>81.939956276801468</c:v>
                </c:pt>
                <c:pt idx="939">
                  <c:v>81.939956276801468</c:v>
                </c:pt>
                <c:pt idx="940">
                  <c:v>81.939956276801468</c:v>
                </c:pt>
                <c:pt idx="941">
                  <c:v>81.939956276801468</c:v>
                </c:pt>
                <c:pt idx="942">
                  <c:v>81.939956276801468</c:v>
                </c:pt>
                <c:pt idx="943">
                  <c:v>81.939956276801468</c:v>
                </c:pt>
                <c:pt idx="944">
                  <c:v>81.939956276801468</c:v>
                </c:pt>
                <c:pt idx="945">
                  <c:v>81.939956276801468</c:v>
                </c:pt>
                <c:pt idx="946">
                  <c:v>81.939956276801468</c:v>
                </c:pt>
                <c:pt idx="947">
                  <c:v>81.939956276801468</c:v>
                </c:pt>
                <c:pt idx="948">
                  <c:v>81.939956276801468</c:v>
                </c:pt>
                <c:pt idx="949">
                  <c:v>81.939956276801468</c:v>
                </c:pt>
                <c:pt idx="950">
                  <c:v>81.939956276801468</c:v>
                </c:pt>
                <c:pt idx="951">
                  <c:v>81.939956276801468</c:v>
                </c:pt>
                <c:pt idx="952">
                  <c:v>81.939956276801468</c:v>
                </c:pt>
                <c:pt idx="953">
                  <c:v>81.939956276801468</c:v>
                </c:pt>
                <c:pt idx="954">
                  <c:v>81.939956276801468</c:v>
                </c:pt>
                <c:pt idx="955">
                  <c:v>81.939956276801468</c:v>
                </c:pt>
                <c:pt idx="956">
                  <c:v>81.939956276801468</c:v>
                </c:pt>
                <c:pt idx="957">
                  <c:v>81.939956276801468</c:v>
                </c:pt>
                <c:pt idx="958">
                  <c:v>81.939956276801468</c:v>
                </c:pt>
                <c:pt idx="959">
                  <c:v>81.939956276801468</c:v>
                </c:pt>
                <c:pt idx="960">
                  <c:v>81.939956276801468</c:v>
                </c:pt>
                <c:pt idx="961">
                  <c:v>81.939956276801468</c:v>
                </c:pt>
                <c:pt idx="962">
                  <c:v>81.939956276801468</c:v>
                </c:pt>
                <c:pt idx="963">
                  <c:v>81.985361136803164</c:v>
                </c:pt>
                <c:pt idx="964">
                  <c:v>82.272925250147139</c:v>
                </c:pt>
                <c:pt idx="965">
                  <c:v>82.545354410157245</c:v>
                </c:pt>
                <c:pt idx="966">
                  <c:v>82.545354410157245</c:v>
                </c:pt>
                <c:pt idx="967">
                  <c:v>82.568056840158064</c:v>
                </c:pt>
                <c:pt idx="968">
                  <c:v>82.568056840158064</c:v>
                </c:pt>
                <c:pt idx="969">
                  <c:v>82.568056840158064</c:v>
                </c:pt>
                <c:pt idx="970">
                  <c:v>82.568056840158064</c:v>
                </c:pt>
                <c:pt idx="971">
                  <c:v>82.568056840158064</c:v>
                </c:pt>
                <c:pt idx="972">
                  <c:v>82.568056840158064</c:v>
                </c:pt>
                <c:pt idx="973">
                  <c:v>82.568056840158064</c:v>
                </c:pt>
                <c:pt idx="974">
                  <c:v>82.568056840158064</c:v>
                </c:pt>
                <c:pt idx="975">
                  <c:v>82.568056840158064</c:v>
                </c:pt>
                <c:pt idx="976">
                  <c:v>82.568056840158064</c:v>
                </c:pt>
                <c:pt idx="977">
                  <c:v>82.568056840158064</c:v>
                </c:pt>
                <c:pt idx="978">
                  <c:v>82.568056840158064</c:v>
                </c:pt>
                <c:pt idx="979">
                  <c:v>82.568056840158064</c:v>
                </c:pt>
                <c:pt idx="980">
                  <c:v>82.568056840158064</c:v>
                </c:pt>
                <c:pt idx="981">
                  <c:v>82.568056840158064</c:v>
                </c:pt>
                <c:pt idx="982">
                  <c:v>82.568056840158064</c:v>
                </c:pt>
                <c:pt idx="983">
                  <c:v>82.568056840158064</c:v>
                </c:pt>
                <c:pt idx="984">
                  <c:v>82.568056840158064</c:v>
                </c:pt>
                <c:pt idx="985">
                  <c:v>82.568056840158064</c:v>
                </c:pt>
                <c:pt idx="986">
                  <c:v>82.568056840158064</c:v>
                </c:pt>
                <c:pt idx="987">
                  <c:v>82.568056840158064</c:v>
                </c:pt>
                <c:pt idx="988">
                  <c:v>82.568056840158064</c:v>
                </c:pt>
                <c:pt idx="989">
                  <c:v>82.568056840158064</c:v>
                </c:pt>
                <c:pt idx="990">
                  <c:v>82.568056840158064</c:v>
                </c:pt>
                <c:pt idx="991">
                  <c:v>82.568056840158064</c:v>
                </c:pt>
                <c:pt idx="992">
                  <c:v>82.568056840158064</c:v>
                </c:pt>
                <c:pt idx="993">
                  <c:v>82.568056840158064</c:v>
                </c:pt>
                <c:pt idx="994">
                  <c:v>82.568056840158064</c:v>
                </c:pt>
                <c:pt idx="995">
                  <c:v>82.568056840158064</c:v>
                </c:pt>
                <c:pt idx="996">
                  <c:v>82.568056840158064</c:v>
                </c:pt>
                <c:pt idx="997">
                  <c:v>82.568056840158064</c:v>
                </c:pt>
                <c:pt idx="998">
                  <c:v>82.568056840158064</c:v>
                </c:pt>
                <c:pt idx="999">
                  <c:v>82.568056840158064</c:v>
                </c:pt>
                <c:pt idx="1000">
                  <c:v>82.568056840158064</c:v>
                </c:pt>
                <c:pt idx="1001">
                  <c:v>82.568056840158064</c:v>
                </c:pt>
                <c:pt idx="1002">
                  <c:v>82.568056840158064</c:v>
                </c:pt>
                <c:pt idx="1003">
                  <c:v>82.568056840158064</c:v>
                </c:pt>
                <c:pt idx="1004">
                  <c:v>82.568056840158064</c:v>
                </c:pt>
                <c:pt idx="1005">
                  <c:v>82.197250483477674</c:v>
                </c:pt>
                <c:pt idx="1006">
                  <c:v>82.197250483477674</c:v>
                </c:pt>
                <c:pt idx="1007">
                  <c:v>82.197250483477674</c:v>
                </c:pt>
                <c:pt idx="1008">
                  <c:v>82.197250483477674</c:v>
                </c:pt>
                <c:pt idx="1009">
                  <c:v>82.197250483477674</c:v>
                </c:pt>
                <c:pt idx="1010">
                  <c:v>82.197250483477674</c:v>
                </c:pt>
                <c:pt idx="1011">
                  <c:v>82.197250483477674</c:v>
                </c:pt>
                <c:pt idx="1012">
                  <c:v>82.197250483477674</c:v>
                </c:pt>
                <c:pt idx="1013">
                  <c:v>82.197250483477674</c:v>
                </c:pt>
                <c:pt idx="1014">
                  <c:v>82.197250483477674</c:v>
                </c:pt>
                <c:pt idx="1015">
                  <c:v>82.197250483477674</c:v>
                </c:pt>
                <c:pt idx="1016">
                  <c:v>82.197250483477674</c:v>
                </c:pt>
                <c:pt idx="1017">
                  <c:v>82.197250483477674</c:v>
                </c:pt>
                <c:pt idx="1018">
                  <c:v>82.197250483477674</c:v>
                </c:pt>
                <c:pt idx="1019">
                  <c:v>82.197250483477674</c:v>
                </c:pt>
                <c:pt idx="1020">
                  <c:v>82.197250483477674</c:v>
                </c:pt>
                <c:pt idx="1021">
                  <c:v>82.197250483477674</c:v>
                </c:pt>
                <c:pt idx="1022">
                  <c:v>82.197250483477674</c:v>
                </c:pt>
                <c:pt idx="1023">
                  <c:v>82.197250483477674</c:v>
                </c:pt>
                <c:pt idx="1024">
                  <c:v>82.197250483477674</c:v>
                </c:pt>
                <c:pt idx="1025">
                  <c:v>82.197250483477674</c:v>
                </c:pt>
                <c:pt idx="1026">
                  <c:v>82.197250483477674</c:v>
                </c:pt>
                <c:pt idx="1027">
                  <c:v>82.197250483477674</c:v>
                </c:pt>
                <c:pt idx="1028">
                  <c:v>82.197250483477674</c:v>
                </c:pt>
                <c:pt idx="1029">
                  <c:v>82.197250483477674</c:v>
                </c:pt>
                <c:pt idx="1030">
                  <c:v>82.197250483477674</c:v>
                </c:pt>
                <c:pt idx="1031">
                  <c:v>82.197250483477674</c:v>
                </c:pt>
                <c:pt idx="1032">
                  <c:v>82.197250483477674</c:v>
                </c:pt>
                <c:pt idx="1033">
                  <c:v>82.197250483477674</c:v>
                </c:pt>
                <c:pt idx="1034">
                  <c:v>82.197250483477674</c:v>
                </c:pt>
                <c:pt idx="1035">
                  <c:v>82.197250483477674</c:v>
                </c:pt>
                <c:pt idx="1036">
                  <c:v>82.197250483477674</c:v>
                </c:pt>
                <c:pt idx="1037">
                  <c:v>82.197250483477674</c:v>
                </c:pt>
                <c:pt idx="1038">
                  <c:v>82.197250483477674</c:v>
                </c:pt>
                <c:pt idx="1039">
                  <c:v>82.197250483477674</c:v>
                </c:pt>
                <c:pt idx="1040">
                  <c:v>82.197250483477674</c:v>
                </c:pt>
                <c:pt idx="1041">
                  <c:v>82.197250483477674</c:v>
                </c:pt>
                <c:pt idx="1042">
                  <c:v>82.197250483477674</c:v>
                </c:pt>
                <c:pt idx="1043">
                  <c:v>82.197250483477674</c:v>
                </c:pt>
                <c:pt idx="1044">
                  <c:v>82.197250483477674</c:v>
                </c:pt>
                <c:pt idx="1045">
                  <c:v>82.197250483477674</c:v>
                </c:pt>
                <c:pt idx="1046">
                  <c:v>82.197250483477674</c:v>
                </c:pt>
                <c:pt idx="1047">
                  <c:v>82.197250483477674</c:v>
                </c:pt>
                <c:pt idx="1048">
                  <c:v>82.197250483477674</c:v>
                </c:pt>
                <c:pt idx="1049">
                  <c:v>82.197250483477674</c:v>
                </c:pt>
                <c:pt idx="1050">
                  <c:v>82.197250483477674</c:v>
                </c:pt>
                <c:pt idx="1051">
                  <c:v>82.197250483477674</c:v>
                </c:pt>
                <c:pt idx="1052">
                  <c:v>82.197250483477674</c:v>
                </c:pt>
                <c:pt idx="1053">
                  <c:v>82.197250483477674</c:v>
                </c:pt>
                <c:pt idx="1054">
                  <c:v>82.197250483477674</c:v>
                </c:pt>
                <c:pt idx="1055">
                  <c:v>82.197250483477674</c:v>
                </c:pt>
                <c:pt idx="1056">
                  <c:v>82.197250483477674</c:v>
                </c:pt>
                <c:pt idx="1057">
                  <c:v>82.197250483477674</c:v>
                </c:pt>
                <c:pt idx="1058">
                  <c:v>82.197250483477674</c:v>
                </c:pt>
                <c:pt idx="1059">
                  <c:v>82.197250483477674</c:v>
                </c:pt>
                <c:pt idx="1060">
                  <c:v>82.197250483477674</c:v>
                </c:pt>
                <c:pt idx="1061">
                  <c:v>82.197250483477674</c:v>
                </c:pt>
                <c:pt idx="1062">
                  <c:v>82.197250483477674</c:v>
                </c:pt>
                <c:pt idx="1063">
                  <c:v>82.197250483477674</c:v>
                </c:pt>
                <c:pt idx="1064">
                  <c:v>82.197250483477674</c:v>
                </c:pt>
                <c:pt idx="1065">
                  <c:v>82.197250483477674</c:v>
                </c:pt>
                <c:pt idx="1066">
                  <c:v>82.197250483477674</c:v>
                </c:pt>
                <c:pt idx="1067">
                  <c:v>82.197250483477674</c:v>
                </c:pt>
                <c:pt idx="1068">
                  <c:v>82.197250483477674</c:v>
                </c:pt>
                <c:pt idx="1069">
                  <c:v>82.197250483477674</c:v>
                </c:pt>
                <c:pt idx="1070">
                  <c:v>82.197250483477674</c:v>
                </c:pt>
                <c:pt idx="1071">
                  <c:v>82.197250483477674</c:v>
                </c:pt>
                <c:pt idx="1072">
                  <c:v>82.197250483477674</c:v>
                </c:pt>
                <c:pt idx="1073">
                  <c:v>82.197250483477674</c:v>
                </c:pt>
                <c:pt idx="1074">
                  <c:v>82.197250483477674</c:v>
                </c:pt>
                <c:pt idx="1075">
                  <c:v>82.197250483477674</c:v>
                </c:pt>
                <c:pt idx="1076">
                  <c:v>82.197250483477674</c:v>
                </c:pt>
                <c:pt idx="1077">
                  <c:v>82.197250483477674</c:v>
                </c:pt>
                <c:pt idx="1078">
                  <c:v>82.197250483477674</c:v>
                </c:pt>
                <c:pt idx="1079">
                  <c:v>82.197250483477674</c:v>
                </c:pt>
                <c:pt idx="1080">
                  <c:v>82.197250483477674</c:v>
                </c:pt>
                <c:pt idx="1081">
                  <c:v>82.197250483477674</c:v>
                </c:pt>
                <c:pt idx="1082">
                  <c:v>82.197250483477674</c:v>
                </c:pt>
                <c:pt idx="1083">
                  <c:v>82.197250483477674</c:v>
                </c:pt>
                <c:pt idx="1084">
                  <c:v>82.197250483477674</c:v>
                </c:pt>
                <c:pt idx="1085">
                  <c:v>82.197250483477674</c:v>
                </c:pt>
                <c:pt idx="1086">
                  <c:v>82.197250483477674</c:v>
                </c:pt>
                <c:pt idx="1087">
                  <c:v>82.197250483477674</c:v>
                </c:pt>
                <c:pt idx="1088">
                  <c:v>82.197250483477674</c:v>
                </c:pt>
                <c:pt idx="1089">
                  <c:v>82.197250483477674</c:v>
                </c:pt>
                <c:pt idx="1090">
                  <c:v>82.197250483477674</c:v>
                </c:pt>
                <c:pt idx="1091">
                  <c:v>82.197250483477674</c:v>
                </c:pt>
                <c:pt idx="1092">
                  <c:v>82.197250483477674</c:v>
                </c:pt>
                <c:pt idx="1093">
                  <c:v>82.197250483477674</c:v>
                </c:pt>
                <c:pt idx="1094">
                  <c:v>82.197250483477674</c:v>
                </c:pt>
                <c:pt idx="1095">
                  <c:v>82.197250483477674</c:v>
                </c:pt>
                <c:pt idx="1096">
                  <c:v>82.197250483477674</c:v>
                </c:pt>
                <c:pt idx="1097">
                  <c:v>82.197250483477674</c:v>
                </c:pt>
                <c:pt idx="1098">
                  <c:v>82.197250483477674</c:v>
                </c:pt>
                <c:pt idx="1099">
                  <c:v>82.197250483477674</c:v>
                </c:pt>
                <c:pt idx="1100">
                  <c:v>82.197250483477674</c:v>
                </c:pt>
                <c:pt idx="1101">
                  <c:v>82.197250483477674</c:v>
                </c:pt>
                <c:pt idx="1102">
                  <c:v>82.197250483477674</c:v>
                </c:pt>
                <c:pt idx="1103">
                  <c:v>82.197250483477674</c:v>
                </c:pt>
                <c:pt idx="1104">
                  <c:v>82.197250483477674</c:v>
                </c:pt>
                <c:pt idx="1105">
                  <c:v>82.197250483477674</c:v>
                </c:pt>
                <c:pt idx="1106">
                  <c:v>82.197250483477674</c:v>
                </c:pt>
                <c:pt idx="1107">
                  <c:v>82.197250483477674</c:v>
                </c:pt>
                <c:pt idx="1108">
                  <c:v>82.197250483477674</c:v>
                </c:pt>
                <c:pt idx="1109">
                  <c:v>82.197250483477674</c:v>
                </c:pt>
                <c:pt idx="1110">
                  <c:v>82.197250483477674</c:v>
                </c:pt>
                <c:pt idx="1111">
                  <c:v>82.197250483477674</c:v>
                </c:pt>
                <c:pt idx="1112">
                  <c:v>82.197250483477674</c:v>
                </c:pt>
                <c:pt idx="1113">
                  <c:v>82.197250483477674</c:v>
                </c:pt>
                <c:pt idx="1114">
                  <c:v>82.197250483477674</c:v>
                </c:pt>
                <c:pt idx="1115">
                  <c:v>82.197250483477674</c:v>
                </c:pt>
                <c:pt idx="1116">
                  <c:v>82.197250483477674</c:v>
                </c:pt>
                <c:pt idx="1117">
                  <c:v>82.197250483477674</c:v>
                </c:pt>
                <c:pt idx="1118">
                  <c:v>82.197250483477674</c:v>
                </c:pt>
                <c:pt idx="1119">
                  <c:v>82.197250483477674</c:v>
                </c:pt>
                <c:pt idx="1120">
                  <c:v>82.197250483477674</c:v>
                </c:pt>
                <c:pt idx="1121">
                  <c:v>82.197250483477674</c:v>
                </c:pt>
                <c:pt idx="1122">
                  <c:v>82.197250483477674</c:v>
                </c:pt>
                <c:pt idx="1123">
                  <c:v>82.197250483477674</c:v>
                </c:pt>
                <c:pt idx="1124">
                  <c:v>82.197250483477674</c:v>
                </c:pt>
                <c:pt idx="1125">
                  <c:v>82.197250483477674</c:v>
                </c:pt>
                <c:pt idx="1126">
                  <c:v>82.197250483477674</c:v>
                </c:pt>
                <c:pt idx="1127">
                  <c:v>82.197250483477674</c:v>
                </c:pt>
                <c:pt idx="1128">
                  <c:v>82.197250483477674</c:v>
                </c:pt>
                <c:pt idx="1129">
                  <c:v>82.197250483477674</c:v>
                </c:pt>
                <c:pt idx="1130">
                  <c:v>82.197250483477674</c:v>
                </c:pt>
                <c:pt idx="1131">
                  <c:v>82.197250483477674</c:v>
                </c:pt>
                <c:pt idx="1132">
                  <c:v>82.197250483477674</c:v>
                </c:pt>
                <c:pt idx="1133">
                  <c:v>82.197250483477674</c:v>
                </c:pt>
                <c:pt idx="1134">
                  <c:v>82.197250483477674</c:v>
                </c:pt>
                <c:pt idx="1135">
                  <c:v>82.197250483477674</c:v>
                </c:pt>
                <c:pt idx="1136">
                  <c:v>82.197250483477674</c:v>
                </c:pt>
                <c:pt idx="1137">
                  <c:v>82.197250483477674</c:v>
                </c:pt>
                <c:pt idx="1138">
                  <c:v>82.197250483477674</c:v>
                </c:pt>
                <c:pt idx="1139">
                  <c:v>82.197250483477674</c:v>
                </c:pt>
                <c:pt idx="1140">
                  <c:v>82.197250483477674</c:v>
                </c:pt>
                <c:pt idx="1141">
                  <c:v>82.197250483477674</c:v>
                </c:pt>
                <c:pt idx="1142">
                  <c:v>82.197250483477674</c:v>
                </c:pt>
                <c:pt idx="1143">
                  <c:v>82.197250483477674</c:v>
                </c:pt>
                <c:pt idx="1144">
                  <c:v>82.197250483477674</c:v>
                </c:pt>
                <c:pt idx="1145">
                  <c:v>82.197250483477674</c:v>
                </c:pt>
                <c:pt idx="1146">
                  <c:v>82.197250483477674</c:v>
                </c:pt>
                <c:pt idx="1147">
                  <c:v>82.197250483477674</c:v>
                </c:pt>
                <c:pt idx="1148">
                  <c:v>82.197250483477674</c:v>
                </c:pt>
                <c:pt idx="1149">
                  <c:v>82.197250483477674</c:v>
                </c:pt>
                <c:pt idx="1150">
                  <c:v>82.197250483477674</c:v>
                </c:pt>
                <c:pt idx="1151">
                  <c:v>82.197250483477674</c:v>
                </c:pt>
                <c:pt idx="1152">
                  <c:v>82.197250483477674</c:v>
                </c:pt>
                <c:pt idx="1153">
                  <c:v>82.197250483477674</c:v>
                </c:pt>
                <c:pt idx="1154">
                  <c:v>82.197250483477674</c:v>
                </c:pt>
                <c:pt idx="1155">
                  <c:v>82.197250483477674</c:v>
                </c:pt>
                <c:pt idx="1156">
                  <c:v>82.197250483477674</c:v>
                </c:pt>
                <c:pt idx="1157">
                  <c:v>82.197250483477674</c:v>
                </c:pt>
                <c:pt idx="1158">
                  <c:v>82.197250483477674</c:v>
                </c:pt>
                <c:pt idx="1159">
                  <c:v>82.197250483477674</c:v>
                </c:pt>
                <c:pt idx="1160">
                  <c:v>82.197250483477674</c:v>
                </c:pt>
                <c:pt idx="1161">
                  <c:v>82.197250483477674</c:v>
                </c:pt>
                <c:pt idx="1162">
                  <c:v>82.197250483477674</c:v>
                </c:pt>
                <c:pt idx="1163">
                  <c:v>82.197250483477674</c:v>
                </c:pt>
                <c:pt idx="1164">
                  <c:v>82.197250483477674</c:v>
                </c:pt>
                <c:pt idx="1165">
                  <c:v>82.197250483477674</c:v>
                </c:pt>
                <c:pt idx="1166">
                  <c:v>82.197250483477674</c:v>
                </c:pt>
                <c:pt idx="1167">
                  <c:v>82.197250483477674</c:v>
                </c:pt>
                <c:pt idx="1168">
                  <c:v>82.197250483477674</c:v>
                </c:pt>
                <c:pt idx="1169">
                  <c:v>82.197250483477674</c:v>
                </c:pt>
                <c:pt idx="1170">
                  <c:v>82.197250483477674</c:v>
                </c:pt>
                <c:pt idx="1171">
                  <c:v>82.197250483477674</c:v>
                </c:pt>
              </c:numCache>
            </c:numRef>
          </c:val>
          <c:smooth val="0"/>
          <c:extLst>
            <c:ext xmlns:c16="http://schemas.microsoft.com/office/drawing/2014/chart" uri="{C3380CC4-5D6E-409C-BE32-E72D297353CC}">
              <c16:uniqueId val="{00000001-6C35-C645-BC46-9BFCC1BA691B}"/>
            </c:ext>
          </c:extLst>
        </c:ser>
        <c:dLbls>
          <c:showLegendKey val="0"/>
          <c:showVal val="0"/>
          <c:showCatName val="0"/>
          <c:showSerName val="0"/>
          <c:showPercent val="0"/>
          <c:showBubbleSize val="0"/>
        </c:dLbls>
        <c:smooth val="0"/>
        <c:axId val="1009195992"/>
        <c:axId val="1"/>
      </c:lineChart>
      <c:dateAx>
        <c:axId val="1009195992"/>
        <c:scaling>
          <c:orientation val="minMax"/>
        </c:scaling>
        <c:delete val="1"/>
        <c:axPos val="b"/>
        <c:majorGridlines>
          <c:spPr>
            <a:ln>
              <a:prstDash val="sysDot"/>
            </a:ln>
          </c:spPr>
        </c:majorGridlines>
        <c:numFmt formatCode="[$-409]mmm\-yy;@" sourceLinked="0"/>
        <c:majorTickMark val="out"/>
        <c:minorTickMark val="none"/>
        <c:tickLblPos val="nextTo"/>
        <c:crossAx val="1"/>
        <c:crosses val="autoZero"/>
        <c:auto val="0"/>
        <c:lblOffset val="100"/>
        <c:baseTimeUnit val="days"/>
        <c:majorUnit val="1"/>
        <c:majorTimeUnit val="years"/>
        <c:minorUnit val="8"/>
        <c:minorTimeUnit val="days"/>
      </c:dateAx>
      <c:valAx>
        <c:axId val="1"/>
        <c:scaling>
          <c:orientation val="minMax"/>
          <c:min val="75"/>
        </c:scaling>
        <c:delete val="0"/>
        <c:axPos val="l"/>
        <c:majorGridlines>
          <c:spPr>
            <a:ln w="3175">
              <a:noFill/>
              <a:prstDash val="dash"/>
            </a:ln>
          </c:spPr>
        </c:majorGridlines>
        <c:numFmt formatCode="#,##0" sourceLinked="0"/>
        <c:majorTickMark val="out"/>
        <c:minorTickMark val="none"/>
        <c:tickLblPos val="nextTo"/>
        <c:spPr>
          <a:ln w="12700">
            <a:solidFill>
              <a:schemeClr val="tx1"/>
            </a:solidFill>
          </a:ln>
        </c:spPr>
        <c:txPr>
          <a:bodyPr rot="0" vert="horz"/>
          <a:lstStyle/>
          <a:p>
            <a:pPr>
              <a:defRPr sz="800" b="1" i="0" u="none" strike="noStrike" baseline="0">
                <a:solidFill>
                  <a:schemeClr val="tx1"/>
                </a:solidFill>
                <a:latin typeface="+mj-lt"/>
                <a:ea typeface="Calibri"/>
                <a:cs typeface="Calibri"/>
              </a:defRPr>
            </a:pPr>
            <a:endParaRPr lang="en-US"/>
          </a:p>
        </c:txPr>
        <c:crossAx val="1009195992"/>
        <c:crosses val="autoZero"/>
        <c:crossBetween val="between"/>
      </c:valAx>
    </c:plotArea>
    <c:legend>
      <c:legendPos val="r"/>
      <c:layout>
        <c:manualLayout>
          <c:xMode val="edge"/>
          <c:yMode val="edge"/>
          <c:x val="0.22853283986133857"/>
          <c:y val="0.75088195010361491"/>
          <c:w val="0.38268110517056475"/>
          <c:h val="6.0913875402880291E-2"/>
        </c:manualLayout>
      </c:layout>
      <c:overlay val="0"/>
      <c:txPr>
        <a:bodyPr/>
        <a:lstStyle/>
        <a:p>
          <a:pPr>
            <a:defRPr sz="800"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0.06156</cdr:x>
      <cdr:y>0.87142</cdr:y>
    </cdr:from>
    <cdr:to>
      <cdr:x>0.28492</cdr:x>
      <cdr:y>0.96596</cdr:y>
    </cdr:to>
    <cdr:sp macro="" textlink="">
      <cdr:nvSpPr>
        <cdr:cNvPr id="2" name="TextBox 61">
          <a:extLst xmlns:a="http://schemas.openxmlformats.org/drawingml/2006/main">
            <a:ext uri="{FF2B5EF4-FFF2-40B4-BE49-F238E27FC236}">
              <a16:creationId xmlns:a16="http://schemas.microsoft.com/office/drawing/2014/main" id="{9BCBDE51-ABE8-E3E5-E1AA-41B4DF6BC64F}"/>
            </a:ext>
          </a:extLst>
        </cdr:cNvPr>
        <cdr:cNvSpPr txBox="1"/>
      </cdr:nvSpPr>
      <cdr:spPr>
        <a:xfrm xmlns:a="http://schemas.openxmlformats.org/drawingml/2006/main">
          <a:off x="299701" y="1985962"/>
          <a:ext cx="1087518"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800" b="1" dirty="0">
              <a:solidFill>
                <a:schemeClr val="tx1"/>
              </a:solidFill>
              <a:latin typeface="+mj-lt"/>
              <a:ea typeface="Times New Roman" panose="02020603050405020304" pitchFamily="18" charset="0"/>
              <a:cs typeface="Times New Roman" panose="02020603050405020304" pitchFamily="18" charset="0"/>
            </a:rPr>
            <a:t>Y1</a:t>
          </a:r>
          <a:endParaRPr lang="fr-FR" sz="800" dirty="0">
            <a:solidFill>
              <a:schemeClr val="tx1"/>
            </a:solidFill>
            <a:latin typeface="+mj-lt"/>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0.32086</cdr:x>
      <cdr:y>0.79172</cdr:y>
    </cdr:from>
    <cdr:to>
      <cdr:x>0.5251</cdr:x>
      <cdr:y>0.88626</cdr:y>
    </cdr:to>
    <cdr:sp macro="" textlink="">
      <cdr:nvSpPr>
        <cdr:cNvPr id="5" name="TextBox 70">
          <a:extLst xmlns:a="http://schemas.openxmlformats.org/drawingml/2006/main">
            <a:ext uri="{FF2B5EF4-FFF2-40B4-BE49-F238E27FC236}">
              <a16:creationId xmlns:a16="http://schemas.microsoft.com/office/drawing/2014/main" id="{439E473C-51DF-58BD-96BC-B247ECEBBC0E}"/>
            </a:ext>
          </a:extLst>
        </cdr:cNvPr>
        <cdr:cNvSpPr txBox="1"/>
      </cdr:nvSpPr>
      <cdr:spPr>
        <a:xfrm xmlns:a="http://schemas.openxmlformats.org/drawingml/2006/main">
          <a:off x="1562220" y="1804329"/>
          <a:ext cx="994393"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800" dirty="0">
              <a:solidFill>
                <a:schemeClr val="tx1"/>
              </a:solidFill>
              <a:latin typeface="+mj-lt"/>
              <a:ea typeface="Times New Roman" panose="02020603050405020304" pitchFamily="18" charset="0"/>
              <a:cs typeface="Times New Roman" panose="02020603050405020304" pitchFamily="18" charset="0"/>
            </a:rPr>
            <a:t>Protection reset</a:t>
          </a:r>
          <a:endParaRPr lang="fr-FR" sz="800" dirty="0">
            <a:solidFill>
              <a:schemeClr val="tx1"/>
            </a:solidFill>
            <a:latin typeface="+mj-lt"/>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0.28552</cdr:x>
      <cdr:y>0.87142</cdr:y>
    </cdr:from>
    <cdr:to>
      <cdr:x>0.50889</cdr:x>
      <cdr:y>0.96596</cdr:y>
    </cdr:to>
    <cdr:sp macro="" textlink="">
      <cdr:nvSpPr>
        <cdr:cNvPr id="6" name="TextBox 61">
          <a:extLst xmlns:a="http://schemas.openxmlformats.org/drawingml/2006/main">
            <a:ext uri="{FF2B5EF4-FFF2-40B4-BE49-F238E27FC236}">
              <a16:creationId xmlns:a16="http://schemas.microsoft.com/office/drawing/2014/main" id="{8C01F948-FC32-E97E-E88A-1D8EC976D44B}"/>
            </a:ext>
          </a:extLst>
        </cdr:cNvPr>
        <cdr:cNvSpPr txBox="1"/>
      </cdr:nvSpPr>
      <cdr:spPr>
        <a:xfrm xmlns:a="http://schemas.openxmlformats.org/drawingml/2006/main">
          <a:off x="1390136" y="1985962"/>
          <a:ext cx="1087518"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800" b="1" dirty="0">
              <a:solidFill>
                <a:schemeClr val="tx1"/>
              </a:solidFill>
              <a:latin typeface="+mj-lt"/>
              <a:ea typeface="Times New Roman" panose="02020603050405020304" pitchFamily="18" charset="0"/>
              <a:cs typeface="Times New Roman" panose="02020603050405020304" pitchFamily="18" charset="0"/>
            </a:rPr>
            <a:t>Y2</a:t>
          </a:r>
          <a:endParaRPr lang="fr-FR" sz="800" dirty="0">
            <a:solidFill>
              <a:schemeClr val="tx1"/>
            </a:solidFill>
            <a:latin typeface="+mj-lt"/>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0.51451</cdr:x>
      <cdr:y>0.87142</cdr:y>
    </cdr:from>
    <cdr:to>
      <cdr:x>0.73787</cdr:x>
      <cdr:y>0.96596</cdr:y>
    </cdr:to>
    <cdr:sp macro="" textlink="">
      <cdr:nvSpPr>
        <cdr:cNvPr id="9" name="TextBox 61">
          <a:extLst xmlns:a="http://schemas.openxmlformats.org/drawingml/2006/main">
            <a:ext uri="{FF2B5EF4-FFF2-40B4-BE49-F238E27FC236}">
              <a16:creationId xmlns:a16="http://schemas.microsoft.com/office/drawing/2014/main" id="{0FCB4DB2-31DC-A625-F250-0EFFF27022BA}"/>
            </a:ext>
          </a:extLst>
        </cdr:cNvPr>
        <cdr:cNvSpPr txBox="1"/>
      </cdr:nvSpPr>
      <cdr:spPr>
        <a:xfrm xmlns:a="http://schemas.openxmlformats.org/drawingml/2006/main">
          <a:off x="2505019" y="1985962"/>
          <a:ext cx="1087518"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800" b="1" dirty="0">
              <a:solidFill>
                <a:schemeClr val="tx1"/>
              </a:solidFill>
              <a:latin typeface="+mj-lt"/>
              <a:ea typeface="Times New Roman" panose="02020603050405020304" pitchFamily="18" charset="0"/>
              <a:cs typeface="Times New Roman" panose="02020603050405020304" pitchFamily="18" charset="0"/>
            </a:rPr>
            <a:t>Y3</a:t>
          </a:r>
          <a:endParaRPr lang="fr-FR" sz="800" dirty="0">
            <a:solidFill>
              <a:schemeClr val="tx1"/>
            </a:solidFill>
            <a:latin typeface="+mj-lt"/>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0.74048</cdr:x>
      <cdr:y>0.87142</cdr:y>
    </cdr:from>
    <cdr:to>
      <cdr:x>0.96384</cdr:x>
      <cdr:y>0.96596</cdr:y>
    </cdr:to>
    <cdr:sp macro="" textlink="">
      <cdr:nvSpPr>
        <cdr:cNvPr id="10" name="TextBox 61">
          <a:extLst xmlns:a="http://schemas.openxmlformats.org/drawingml/2006/main">
            <a:ext uri="{FF2B5EF4-FFF2-40B4-BE49-F238E27FC236}">
              <a16:creationId xmlns:a16="http://schemas.microsoft.com/office/drawing/2014/main" id="{5C0FB1F3-C3C1-9BF3-DAB9-CF4F861ACCAA}"/>
            </a:ext>
          </a:extLst>
        </cdr:cNvPr>
        <cdr:cNvSpPr txBox="1"/>
      </cdr:nvSpPr>
      <cdr:spPr>
        <a:xfrm xmlns:a="http://schemas.openxmlformats.org/drawingml/2006/main">
          <a:off x="3605233" y="1985962"/>
          <a:ext cx="1087518"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800" b="1" dirty="0">
              <a:solidFill>
                <a:schemeClr val="tx1"/>
              </a:solidFill>
              <a:latin typeface="+mj-lt"/>
              <a:ea typeface="Times New Roman" panose="02020603050405020304" pitchFamily="18" charset="0"/>
              <a:cs typeface="Times New Roman" panose="02020603050405020304" pitchFamily="18" charset="0"/>
            </a:rPr>
            <a:t>Y4</a:t>
          </a:r>
          <a:endParaRPr lang="fr-FR" sz="800" dirty="0">
            <a:solidFill>
              <a:schemeClr val="tx1"/>
            </a:solidFill>
            <a:latin typeface="+mj-lt"/>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0.28927</cdr:x>
      <cdr:y>0.68144</cdr:y>
    </cdr:from>
    <cdr:to>
      <cdr:x>0.38661</cdr:x>
      <cdr:y>0.78815</cdr:y>
    </cdr:to>
    <cdr:cxnSp macro="">
      <cdr:nvCxnSpPr>
        <cdr:cNvPr id="11" name="Straight Arrow Connector 44">
          <a:extLst xmlns:a="http://schemas.openxmlformats.org/drawingml/2006/main">
            <a:ext uri="{FF2B5EF4-FFF2-40B4-BE49-F238E27FC236}">
              <a16:creationId xmlns:a16="http://schemas.microsoft.com/office/drawing/2014/main" id="{2D7CB0DC-92FA-1886-CD64-9DD54DC4EB4A}"/>
            </a:ext>
          </a:extLst>
        </cdr:cNvPr>
        <cdr:cNvCxnSpPr/>
      </cdr:nvCxnSpPr>
      <cdr:spPr>
        <a:xfrm xmlns:a="http://schemas.openxmlformats.org/drawingml/2006/main" flipH="1" flipV="1">
          <a:off x="1408382" y="1552996"/>
          <a:ext cx="473947" cy="243192"/>
        </a:xfrm>
        <a:prstGeom xmlns:a="http://schemas.openxmlformats.org/drawingml/2006/main" prst="straightConnector1">
          <a:avLst/>
        </a:prstGeom>
        <a:noFill xmlns:a="http://schemas.openxmlformats.org/drawingml/2006/main"/>
        <a:ln xmlns:a="http://schemas.openxmlformats.org/drawingml/2006/main" w="9525" cap="flat" cmpd="sng" algn="ctr">
          <a:solidFill>
            <a:schemeClr val="tx1"/>
          </a:solidFill>
          <a:prstDash val="solid"/>
          <a:miter lim="800000"/>
          <a:tailEnd type="triangle"/>
        </a:ln>
        <a:effectLst xmlns:a="http://schemas.openxmlformats.org/drawingml/2006/main"/>
      </cdr:spPr>
    </cdr:cxnSp>
  </cdr:relSizeAnchor>
  <cdr:relSizeAnchor xmlns:cdr="http://schemas.openxmlformats.org/drawingml/2006/chartDrawing">
    <cdr:from>
      <cdr:x>0.47153</cdr:x>
      <cdr:y>0.72424</cdr:y>
    </cdr:from>
    <cdr:to>
      <cdr:x>0.50655</cdr:x>
      <cdr:y>0.78815</cdr:y>
    </cdr:to>
    <cdr:cxnSp macro="">
      <cdr:nvCxnSpPr>
        <cdr:cNvPr id="12" name="Straight Arrow Connector 45">
          <a:extLst xmlns:a="http://schemas.openxmlformats.org/drawingml/2006/main">
            <a:ext uri="{FF2B5EF4-FFF2-40B4-BE49-F238E27FC236}">
              <a16:creationId xmlns:a16="http://schemas.microsoft.com/office/drawing/2014/main" id="{13A8EE00-3DDD-9B82-B6F5-48CBE332E731}"/>
            </a:ext>
          </a:extLst>
        </cdr:cNvPr>
        <cdr:cNvCxnSpPr/>
      </cdr:nvCxnSpPr>
      <cdr:spPr>
        <a:xfrm xmlns:a="http://schemas.openxmlformats.org/drawingml/2006/main" flipV="1">
          <a:off x="2295799" y="1650542"/>
          <a:ext cx="170480" cy="145646"/>
        </a:xfrm>
        <a:prstGeom xmlns:a="http://schemas.openxmlformats.org/drawingml/2006/main" prst="straightConnector1">
          <a:avLst/>
        </a:prstGeom>
        <a:noFill xmlns:a="http://schemas.openxmlformats.org/drawingml/2006/main"/>
        <a:ln xmlns:a="http://schemas.openxmlformats.org/drawingml/2006/main" w="9525" cap="flat" cmpd="sng" algn="ctr">
          <a:solidFill>
            <a:schemeClr val="tx1"/>
          </a:solidFill>
          <a:prstDash val="solid"/>
          <a:miter lim="800000"/>
          <a:tailEnd type="triangle"/>
        </a:ln>
        <a:effectLst xmlns:a="http://schemas.openxmlformats.org/drawingml/2006/main"/>
      </cdr:spPr>
    </cdr:cxnSp>
  </cdr:relSizeAnchor>
  <cdr:relSizeAnchor xmlns:cdr="http://schemas.openxmlformats.org/drawingml/2006/chartDrawing">
    <cdr:from>
      <cdr:x>0.55475</cdr:x>
      <cdr:y>0.62572</cdr:y>
    </cdr:from>
    <cdr:to>
      <cdr:x>0.74126</cdr:x>
      <cdr:y>0.78815</cdr:y>
    </cdr:to>
    <cdr:cxnSp macro="">
      <cdr:nvCxnSpPr>
        <cdr:cNvPr id="13" name="Straight Arrow Connector 46">
          <a:extLst xmlns:a="http://schemas.openxmlformats.org/drawingml/2006/main">
            <a:ext uri="{FF2B5EF4-FFF2-40B4-BE49-F238E27FC236}">
              <a16:creationId xmlns:a16="http://schemas.microsoft.com/office/drawing/2014/main" id="{B13D6D7C-A9F3-1383-136E-5F7899B7C0FE}"/>
            </a:ext>
          </a:extLst>
        </cdr:cNvPr>
        <cdr:cNvCxnSpPr/>
      </cdr:nvCxnSpPr>
      <cdr:spPr>
        <a:xfrm xmlns:a="http://schemas.openxmlformats.org/drawingml/2006/main" flipV="1">
          <a:off x="2700953" y="1426019"/>
          <a:ext cx="908059" cy="370169"/>
        </a:xfrm>
        <a:prstGeom xmlns:a="http://schemas.openxmlformats.org/drawingml/2006/main" prst="straightConnector1">
          <a:avLst/>
        </a:prstGeom>
        <a:noFill xmlns:a="http://schemas.openxmlformats.org/drawingml/2006/main"/>
        <a:ln xmlns:a="http://schemas.openxmlformats.org/drawingml/2006/main" w="9525" cap="flat" cmpd="sng" algn="ctr">
          <a:solidFill>
            <a:schemeClr val="tx1"/>
          </a:solidFill>
          <a:prstDash val="solid"/>
          <a:miter lim="800000"/>
          <a:tailEnd type="triangle"/>
        </a:ln>
        <a:effectLst xmlns:a="http://schemas.openxmlformats.org/drawingml/2006/mai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DDB0D-8CEF-4847-8BE7-C2CCBFFF0A32}" type="datetimeFigureOut">
              <a:rPr lang="fr-FR" smtClean="0"/>
              <a:t>17/12/2025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B426C-981A-49DB-B074-483D80442EAB}" type="slidenum">
              <a:rPr lang="fr-FR" smtClean="0"/>
              <a:t>‹#›</a:t>
            </a:fld>
            <a:endParaRPr lang="fr-FR"/>
          </a:p>
        </p:txBody>
      </p:sp>
    </p:spTree>
    <p:extLst>
      <p:ext uri="{BB962C8B-B14F-4D97-AF65-F5344CB8AC3E}">
        <p14:creationId xmlns:p14="http://schemas.microsoft.com/office/powerpoint/2010/main" val="1015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8B426C-981A-49DB-B074-483D80442EAB}" type="slidenum">
              <a:rPr lang="fr-FR" smtClean="0"/>
              <a:t>1</a:t>
            </a:fld>
            <a:endParaRPr lang="fr-FR" dirty="0"/>
          </a:p>
        </p:txBody>
      </p:sp>
    </p:spTree>
    <p:extLst>
      <p:ext uri="{BB962C8B-B14F-4D97-AF65-F5344CB8AC3E}">
        <p14:creationId xmlns:p14="http://schemas.microsoft.com/office/powerpoint/2010/main" val="187867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B426C-981A-49DB-B074-483D80442EAB}" type="slidenum">
              <a:rPr lang="fr-FR" smtClean="0"/>
              <a:t>11</a:t>
            </a:fld>
            <a:endParaRPr lang="fr-FR"/>
          </a:p>
        </p:txBody>
      </p:sp>
    </p:spTree>
    <p:extLst>
      <p:ext uri="{BB962C8B-B14F-4D97-AF65-F5344CB8AC3E}">
        <p14:creationId xmlns:p14="http://schemas.microsoft.com/office/powerpoint/2010/main" val="194750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5E8B426C-981A-49DB-B074-483D80442EAB}" type="slidenum">
              <a:rPr lang="fr-FR" smtClean="0"/>
              <a:t>12</a:t>
            </a:fld>
            <a:endParaRPr lang="fr-FR"/>
          </a:p>
        </p:txBody>
      </p:sp>
    </p:spTree>
    <p:extLst>
      <p:ext uri="{BB962C8B-B14F-4D97-AF65-F5344CB8AC3E}">
        <p14:creationId xmlns:p14="http://schemas.microsoft.com/office/powerpoint/2010/main" val="193509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B426C-981A-49DB-B074-483D80442EAB}" type="slidenum">
              <a:rPr lang="fr-FR" smtClean="0"/>
              <a:t>15</a:t>
            </a:fld>
            <a:endParaRPr lang="fr-FR"/>
          </a:p>
        </p:txBody>
      </p:sp>
    </p:spTree>
    <p:extLst>
      <p:ext uri="{BB962C8B-B14F-4D97-AF65-F5344CB8AC3E}">
        <p14:creationId xmlns:p14="http://schemas.microsoft.com/office/powerpoint/2010/main" val="317678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5E8B426C-981A-49DB-B074-483D80442EAB}" type="slidenum">
              <a:rPr lang="fr-FR" smtClean="0"/>
              <a:t>16</a:t>
            </a:fld>
            <a:endParaRPr lang="fr-FR"/>
          </a:p>
        </p:txBody>
      </p:sp>
    </p:spTree>
    <p:extLst>
      <p:ext uri="{BB962C8B-B14F-4D97-AF65-F5344CB8AC3E}">
        <p14:creationId xmlns:p14="http://schemas.microsoft.com/office/powerpoint/2010/main" val="1043301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B426C-981A-49DB-B074-483D80442EAB}" type="slidenum">
              <a:rPr lang="fr-FR" smtClean="0"/>
              <a:t>22</a:t>
            </a:fld>
            <a:endParaRPr lang="fr-FR"/>
          </a:p>
        </p:txBody>
      </p:sp>
    </p:spTree>
    <p:extLst>
      <p:ext uri="{BB962C8B-B14F-4D97-AF65-F5344CB8AC3E}">
        <p14:creationId xmlns:p14="http://schemas.microsoft.com/office/powerpoint/2010/main" val="18898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B426C-981A-49DB-B074-483D80442EAB}" type="slidenum">
              <a:rPr lang="fr-FR" smtClean="0"/>
              <a:t>24</a:t>
            </a:fld>
            <a:endParaRPr lang="fr-FR"/>
          </a:p>
        </p:txBody>
      </p:sp>
    </p:spTree>
    <p:extLst>
      <p:ext uri="{BB962C8B-B14F-4D97-AF65-F5344CB8AC3E}">
        <p14:creationId xmlns:p14="http://schemas.microsoft.com/office/powerpoint/2010/main" val="361729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B426C-981A-49DB-B074-483D80442EAB}" type="slidenum">
              <a:rPr lang="fr-FR" smtClean="0"/>
              <a:t>26</a:t>
            </a:fld>
            <a:endParaRPr lang="fr-FR"/>
          </a:p>
        </p:txBody>
      </p:sp>
    </p:spTree>
    <p:extLst>
      <p:ext uri="{BB962C8B-B14F-4D97-AF65-F5344CB8AC3E}">
        <p14:creationId xmlns:p14="http://schemas.microsoft.com/office/powerpoint/2010/main" val="3523001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B426C-981A-49DB-B074-483D80442EAB}" type="slidenum">
              <a:rPr lang="fr-FR" smtClean="0"/>
              <a:t>27</a:t>
            </a:fld>
            <a:endParaRPr lang="fr-FR"/>
          </a:p>
        </p:txBody>
      </p:sp>
    </p:spTree>
    <p:extLst>
      <p:ext uri="{BB962C8B-B14F-4D97-AF65-F5344CB8AC3E}">
        <p14:creationId xmlns:p14="http://schemas.microsoft.com/office/powerpoint/2010/main" val="3916519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B426C-981A-49DB-B074-483D80442EAB}" type="slidenum">
              <a:rPr lang="fr-FR" smtClean="0"/>
              <a:t>28</a:t>
            </a:fld>
            <a:endParaRPr lang="fr-FR"/>
          </a:p>
        </p:txBody>
      </p:sp>
    </p:spTree>
    <p:extLst>
      <p:ext uri="{BB962C8B-B14F-4D97-AF65-F5344CB8AC3E}">
        <p14:creationId xmlns:p14="http://schemas.microsoft.com/office/powerpoint/2010/main" val="33258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8B426C-981A-49DB-B074-483D80442EAB}" type="slidenum">
              <a:rPr lang="fr-FR" smtClean="0"/>
              <a:t>2</a:t>
            </a:fld>
            <a:endParaRPr lang="fr-FR" dirty="0"/>
          </a:p>
        </p:txBody>
      </p:sp>
    </p:spTree>
    <p:extLst>
      <p:ext uri="{BB962C8B-B14F-4D97-AF65-F5344CB8AC3E}">
        <p14:creationId xmlns:p14="http://schemas.microsoft.com/office/powerpoint/2010/main" val="1894346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B426C-981A-49DB-B074-483D80442EAB}" type="slidenum">
              <a:rPr lang="fr-FR" smtClean="0"/>
              <a:t>3</a:t>
            </a:fld>
            <a:endParaRPr lang="fr-FR"/>
          </a:p>
        </p:txBody>
      </p:sp>
    </p:spTree>
    <p:extLst>
      <p:ext uri="{BB962C8B-B14F-4D97-AF65-F5344CB8AC3E}">
        <p14:creationId xmlns:p14="http://schemas.microsoft.com/office/powerpoint/2010/main" val="112873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B426C-981A-49DB-B074-483D80442EAB}" type="slidenum">
              <a:rPr lang="fr-FR" smtClean="0"/>
              <a:t>4</a:t>
            </a:fld>
            <a:endParaRPr lang="fr-FR"/>
          </a:p>
        </p:txBody>
      </p:sp>
    </p:spTree>
    <p:extLst>
      <p:ext uri="{BB962C8B-B14F-4D97-AF65-F5344CB8AC3E}">
        <p14:creationId xmlns:p14="http://schemas.microsoft.com/office/powerpoint/2010/main" val="207167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5E8B426C-981A-49DB-B074-483D80442EAB}" type="slidenum">
              <a:rPr lang="fr-FR" smtClean="0"/>
              <a:t>5</a:t>
            </a:fld>
            <a:endParaRPr lang="fr-FR"/>
          </a:p>
        </p:txBody>
      </p:sp>
    </p:spTree>
    <p:extLst>
      <p:ext uri="{BB962C8B-B14F-4D97-AF65-F5344CB8AC3E}">
        <p14:creationId xmlns:p14="http://schemas.microsoft.com/office/powerpoint/2010/main" val="240910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B426C-981A-49DB-B074-483D80442EAB}" type="slidenum">
              <a:rPr lang="fr-FR" smtClean="0"/>
              <a:t>6</a:t>
            </a:fld>
            <a:endParaRPr lang="fr-FR"/>
          </a:p>
        </p:txBody>
      </p:sp>
    </p:spTree>
    <p:extLst>
      <p:ext uri="{BB962C8B-B14F-4D97-AF65-F5344CB8AC3E}">
        <p14:creationId xmlns:p14="http://schemas.microsoft.com/office/powerpoint/2010/main" val="197903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B426C-981A-49DB-B074-483D80442EAB}" type="slidenum">
              <a:rPr lang="fr-FR" smtClean="0"/>
              <a:t>7</a:t>
            </a:fld>
            <a:endParaRPr lang="fr-FR"/>
          </a:p>
        </p:txBody>
      </p:sp>
    </p:spTree>
    <p:extLst>
      <p:ext uri="{BB962C8B-B14F-4D97-AF65-F5344CB8AC3E}">
        <p14:creationId xmlns:p14="http://schemas.microsoft.com/office/powerpoint/2010/main" val="1832423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8B426C-981A-49DB-B074-483D80442EAB}" type="slidenum">
              <a:rPr lang="fr-FR" smtClean="0"/>
              <a:t>8</a:t>
            </a:fld>
            <a:endParaRPr lang="fr-FR"/>
          </a:p>
        </p:txBody>
      </p:sp>
    </p:spTree>
    <p:extLst>
      <p:ext uri="{BB962C8B-B14F-4D97-AF65-F5344CB8AC3E}">
        <p14:creationId xmlns:p14="http://schemas.microsoft.com/office/powerpoint/2010/main" val="404210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B426C-981A-49DB-B074-483D80442EAB}" type="slidenum">
              <a:rPr lang="fr-FR" smtClean="0"/>
              <a:t>9</a:t>
            </a:fld>
            <a:endParaRPr lang="fr-FR"/>
          </a:p>
        </p:txBody>
      </p:sp>
    </p:spTree>
    <p:extLst>
      <p:ext uri="{BB962C8B-B14F-4D97-AF65-F5344CB8AC3E}">
        <p14:creationId xmlns:p14="http://schemas.microsoft.com/office/powerpoint/2010/main" val="303574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and-content">
    <p:spTree>
      <p:nvGrpSpPr>
        <p:cNvPr id="1" name=""/>
        <p:cNvGrpSpPr/>
        <p:nvPr/>
      </p:nvGrpSpPr>
      <p:grpSpPr>
        <a:xfrm>
          <a:off x="0" y="0"/>
          <a:ext cx="0" cy="0"/>
          <a:chOff x="0" y="0"/>
          <a:chExt cx="0" cy="0"/>
        </a:xfrm>
      </p:grpSpPr>
      <p:sp>
        <p:nvSpPr>
          <p:cNvPr id="14" name="Espace réservé du texte 6">
            <a:extLst>
              <a:ext uri="{FF2B5EF4-FFF2-40B4-BE49-F238E27FC236}">
                <a16:creationId xmlns:a16="http://schemas.microsoft.com/office/drawing/2014/main" id="{8B9C6256-3296-962E-3A02-D42ADD8843C7}"/>
              </a:ext>
            </a:extLst>
          </p:cNvPr>
          <p:cNvSpPr>
            <a:spLocks noGrp="1"/>
          </p:cNvSpPr>
          <p:nvPr>
            <p:ph type="body" sz="quarter" idx="14" hasCustomPrompt="1"/>
          </p:nvPr>
        </p:nvSpPr>
        <p:spPr>
          <a:xfrm>
            <a:off x="428399" y="4086008"/>
            <a:ext cx="8287200" cy="459000"/>
          </a:xfrm>
        </p:spPr>
        <p:txBody>
          <a:bodyPr anchor="b">
            <a:noAutofit/>
          </a:bodyPr>
          <a:lstStyle>
            <a:lvl1pPr marL="0" indent="0" algn="just">
              <a:spcBef>
                <a:spcPts val="0"/>
              </a:spcBef>
              <a:buNone/>
              <a:defRPr sz="800" b="0" i="0">
                <a:solidFill>
                  <a:srgbClr val="7F7F7F"/>
                </a:solidFill>
                <a:latin typeface="Arial Narrow" panose="020B0604020202020204" pitchFamily="34" charset="0"/>
                <a:cs typeface="Arial Narrow" panose="020B0604020202020204" pitchFamily="34" charset="0"/>
              </a:defRPr>
            </a:lvl1pPr>
          </a:lstStyle>
          <a:p>
            <a:pPr lvl="0"/>
            <a:r>
              <a:rPr lang="en-GB" dirty="0"/>
              <a:t>Click to edit Master text styles</a:t>
            </a:r>
          </a:p>
        </p:txBody>
      </p:sp>
      <p:sp>
        <p:nvSpPr>
          <p:cNvPr id="9" name="Title 1">
            <a:extLst>
              <a:ext uri="{FF2B5EF4-FFF2-40B4-BE49-F238E27FC236}">
                <a16:creationId xmlns:a16="http://schemas.microsoft.com/office/drawing/2014/main" id="{5699C9ED-8CE3-845D-E734-D845828942F2}"/>
              </a:ext>
            </a:extLst>
          </p:cNvPr>
          <p:cNvSpPr>
            <a:spLocks noGrp="1"/>
          </p:cNvSpPr>
          <p:nvPr>
            <p:ph type="title" hasCustomPrompt="1"/>
          </p:nvPr>
        </p:nvSpPr>
        <p:spPr>
          <a:xfrm>
            <a:off x="428652" y="302400"/>
            <a:ext cx="8287200" cy="276999"/>
          </a:xfrm>
        </p:spPr>
        <p:txBody>
          <a:bodyPr>
            <a:spAutoFit/>
          </a:bodyPr>
          <a:lstStyle>
            <a:lvl1pPr>
              <a:defRPr sz="2000"/>
            </a:lvl1pPr>
          </a:lstStyle>
          <a:p>
            <a:r>
              <a:rPr lang="en-GB" dirty="0"/>
              <a:t>Click to edit Master title style</a:t>
            </a:r>
            <a:endParaRPr lang="en-US" dirty="0"/>
          </a:p>
        </p:txBody>
      </p:sp>
      <p:sp>
        <p:nvSpPr>
          <p:cNvPr id="10" name="Content Placeholder 2">
            <a:extLst>
              <a:ext uri="{FF2B5EF4-FFF2-40B4-BE49-F238E27FC236}">
                <a16:creationId xmlns:a16="http://schemas.microsoft.com/office/drawing/2014/main" id="{F0C9DA59-D1F1-998E-1E01-49F1F57C84FE}"/>
              </a:ext>
            </a:extLst>
          </p:cNvPr>
          <p:cNvSpPr>
            <a:spLocks noGrp="1"/>
          </p:cNvSpPr>
          <p:nvPr>
            <p:ph idx="1"/>
          </p:nvPr>
        </p:nvSpPr>
        <p:spPr>
          <a:xfrm>
            <a:off x="428648" y="1119600"/>
            <a:ext cx="8287200" cy="29970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Espace réservé du texte 7">
            <a:extLst>
              <a:ext uri="{FF2B5EF4-FFF2-40B4-BE49-F238E27FC236}">
                <a16:creationId xmlns:a16="http://schemas.microsoft.com/office/drawing/2014/main" id="{ADD7814F-64CC-4D58-5A75-F0441400DD53}"/>
              </a:ext>
            </a:extLst>
          </p:cNvPr>
          <p:cNvSpPr>
            <a:spLocks noGrp="1"/>
          </p:cNvSpPr>
          <p:nvPr>
            <p:ph type="body" sz="quarter" idx="13" hasCustomPrompt="1"/>
          </p:nvPr>
        </p:nvSpPr>
        <p:spPr>
          <a:xfrm>
            <a:off x="428400" y="612000"/>
            <a:ext cx="8287200" cy="228362"/>
          </a:xfrm>
        </p:spPr>
        <p:txBody>
          <a:bodyPr>
            <a:noAutofit/>
          </a:bodyPr>
          <a:lstStyle>
            <a:lvl1pPr marL="0" indent="0">
              <a:buNone/>
              <a:defRPr sz="1200" b="1" baseline="0">
                <a:solidFill>
                  <a:schemeClr val="tx1"/>
                </a:solidFill>
              </a:defRPr>
            </a:lvl1pPr>
          </a:lstStyle>
          <a:p>
            <a:pPr lvl="0"/>
            <a:r>
              <a:rPr lang="en-GB" dirty="0"/>
              <a:t>Click to edit Master text styles</a:t>
            </a:r>
          </a:p>
        </p:txBody>
      </p:sp>
    </p:spTree>
    <p:extLst>
      <p:ext uri="{BB962C8B-B14F-4D97-AF65-F5344CB8AC3E}">
        <p14:creationId xmlns:p14="http://schemas.microsoft.com/office/powerpoint/2010/main" val="4427485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690" userDrawn="1">
          <p15:clr>
            <a:srgbClr val="FBAE40"/>
          </p15:clr>
        </p15:guide>
        <p15:guide id="4" orient="horz" pos="3162" userDrawn="1">
          <p15:clr>
            <a:srgbClr val="FBAE40"/>
          </p15:clr>
        </p15:guide>
        <p15:guide id="5" orient="horz" pos="309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699C9ED-8CE3-845D-E734-D845828942F2}"/>
              </a:ext>
            </a:extLst>
          </p:cNvPr>
          <p:cNvSpPr>
            <a:spLocks noGrp="1"/>
          </p:cNvSpPr>
          <p:nvPr>
            <p:ph type="title" hasCustomPrompt="1"/>
          </p:nvPr>
        </p:nvSpPr>
        <p:spPr>
          <a:xfrm>
            <a:off x="428652" y="302400"/>
            <a:ext cx="8287200" cy="221599"/>
          </a:xfrm>
        </p:spPr>
        <p:txBody>
          <a:bodyPr>
            <a:spAutoFit/>
          </a:bodyPr>
          <a:lstStyle>
            <a:lvl1pPr>
              <a:defRPr sz="1600"/>
            </a:lvl1pPr>
          </a:lstStyle>
          <a:p>
            <a:r>
              <a:rPr lang="en-GB" dirty="0"/>
              <a:t>Click to edit Master title style</a:t>
            </a:r>
            <a:endParaRPr lang="en-US" dirty="0"/>
          </a:p>
        </p:txBody>
      </p:sp>
      <p:sp>
        <p:nvSpPr>
          <p:cNvPr id="10" name="Content Placeholder 2">
            <a:extLst>
              <a:ext uri="{FF2B5EF4-FFF2-40B4-BE49-F238E27FC236}">
                <a16:creationId xmlns:a16="http://schemas.microsoft.com/office/drawing/2014/main" id="{F0C9DA59-D1F1-998E-1E01-49F1F57C84FE}"/>
              </a:ext>
            </a:extLst>
          </p:cNvPr>
          <p:cNvSpPr>
            <a:spLocks noGrp="1"/>
          </p:cNvSpPr>
          <p:nvPr>
            <p:ph idx="1" hasCustomPrompt="1"/>
          </p:nvPr>
        </p:nvSpPr>
        <p:spPr>
          <a:xfrm>
            <a:off x="428648" y="598491"/>
            <a:ext cx="8287200" cy="3846287"/>
          </a:xfrm>
        </p:spPr>
        <p:txBody>
          <a:bodyPr>
            <a:noAutofit/>
          </a:bodyPr>
          <a:lstStyle>
            <a:lvl1pPr marL="4763" indent="0">
              <a:spcBef>
                <a:spcPts val="0"/>
              </a:spcBef>
              <a:buNone/>
              <a:defRPr sz="800" b="0" i="0">
                <a:solidFill>
                  <a:schemeClr val="tx1"/>
                </a:solidFill>
                <a:latin typeface="Arial Narrow" panose="020B0604020202020204" pitchFamily="34" charset="0"/>
                <a:cs typeface="Arial Narrow" panose="020B0604020202020204" pitchFamily="34" charset="0"/>
              </a:defRPr>
            </a:lvl1pPr>
            <a:lvl2pPr marL="93663" indent="-87313">
              <a:spcBef>
                <a:spcPts val="0"/>
              </a:spcBef>
              <a:buClr>
                <a:schemeClr val="accent1"/>
              </a:buClr>
              <a:buFont typeface="Wingdings" pitchFamily="2" charset="2"/>
              <a:buChar char="§"/>
              <a:tabLst/>
              <a:defRPr sz="800" b="0" i="0">
                <a:solidFill>
                  <a:schemeClr val="tx1"/>
                </a:solidFill>
                <a:latin typeface="Arial Narrow" panose="020B0604020202020204" pitchFamily="34" charset="0"/>
                <a:cs typeface="Arial Narrow" panose="020B0604020202020204" pitchFamily="34" charset="0"/>
              </a:defRPr>
            </a:lvl2pPr>
            <a:lvl3pPr marL="139700" indent="-133350">
              <a:spcBef>
                <a:spcPts val="0"/>
              </a:spcBef>
              <a:tabLst/>
              <a:defRPr sz="800" b="0" i="0">
                <a:solidFill>
                  <a:schemeClr val="tx1"/>
                </a:solidFill>
                <a:latin typeface="Arial Narrow" panose="020B0604020202020204" pitchFamily="34" charset="0"/>
                <a:cs typeface="Arial Narrow" panose="020B0604020202020204" pitchFamily="34" charset="0"/>
              </a:defRPr>
            </a:lvl3pPr>
            <a:lvl4pPr>
              <a:spcBef>
                <a:spcPts val="0"/>
              </a:spcBef>
              <a:defRPr sz="800" b="0" i="0">
                <a:solidFill>
                  <a:schemeClr val="tx1"/>
                </a:solidFill>
                <a:latin typeface="Arial Narrow" panose="020B0604020202020204" pitchFamily="34" charset="0"/>
                <a:cs typeface="Arial Narrow" panose="020B0604020202020204" pitchFamily="34" charset="0"/>
              </a:defRPr>
            </a:lvl4pPr>
            <a:lvl5pPr>
              <a:spcBef>
                <a:spcPts val="0"/>
              </a:spcBef>
              <a:defRPr sz="800" b="0" i="0">
                <a:solidFill>
                  <a:schemeClr val="tx1"/>
                </a:solidFill>
                <a:latin typeface="Arial Narrow" panose="020B0604020202020204" pitchFamily="34" charset="0"/>
                <a:cs typeface="Arial Narrow"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8698582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690" userDrawn="1">
          <p15:clr>
            <a:srgbClr val="FBAE40"/>
          </p15:clr>
        </p15:guide>
        <p15:guide id="4" orient="horz" pos="3162" userDrawn="1">
          <p15:clr>
            <a:srgbClr val="FBAE40"/>
          </p15:clr>
        </p15:guide>
        <p15:guide id="5" orient="horz" pos="30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hapter">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CCDA9AD-8089-432C-9A94-BB95CC7B6603}"/>
              </a:ext>
            </a:extLst>
          </p:cNvPr>
          <p:cNvSpPr/>
          <p:nvPr userDrawn="1"/>
        </p:nvSpPr>
        <p:spPr>
          <a:xfrm>
            <a:off x="428400" y="1055294"/>
            <a:ext cx="8242652" cy="3032911"/>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a:p>
        </p:txBody>
      </p:sp>
      <p:cxnSp>
        <p:nvCxnSpPr>
          <p:cNvPr id="72" name="Straight Connector 71">
            <a:extLst>
              <a:ext uri="{FF2B5EF4-FFF2-40B4-BE49-F238E27FC236}">
                <a16:creationId xmlns:a16="http://schemas.microsoft.com/office/drawing/2014/main" id="{D48CBDBF-0C03-41D3-99E8-0487B8B86A42}"/>
              </a:ext>
            </a:extLst>
          </p:cNvPr>
          <p:cNvCxnSpPr>
            <a:cxnSpLocks/>
          </p:cNvCxnSpPr>
          <p:nvPr userDrawn="1"/>
        </p:nvCxnSpPr>
        <p:spPr>
          <a:xfrm>
            <a:off x="2833469" y="1884378"/>
            <a:ext cx="1" cy="1320208"/>
          </a:xfrm>
          <a:prstGeom prst="line">
            <a:avLst/>
          </a:prstGeom>
          <a:ln w="793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Espace réservé du texte 10">
            <a:extLst>
              <a:ext uri="{FF2B5EF4-FFF2-40B4-BE49-F238E27FC236}">
                <a16:creationId xmlns:a16="http://schemas.microsoft.com/office/drawing/2014/main" id="{903F89A1-B30E-4A86-85A1-F78EA21FA9F3}"/>
              </a:ext>
            </a:extLst>
          </p:cNvPr>
          <p:cNvSpPr>
            <a:spLocks noGrp="1"/>
          </p:cNvSpPr>
          <p:nvPr>
            <p:ph type="body" sz="quarter" idx="13" hasCustomPrompt="1"/>
          </p:nvPr>
        </p:nvSpPr>
        <p:spPr>
          <a:xfrm>
            <a:off x="472949" y="1884378"/>
            <a:ext cx="2315971" cy="1320208"/>
          </a:xfrm>
        </p:spPr>
        <p:txBody>
          <a:bodyPr vert="horz" lIns="0" tIns="0" rIns="0" bIns="0" rtlCol="0" anchor="ctr">
            <a:noAutofit/>
          </a:bodyPr>
          <a:lstStyle>
            <a:lvl1pPr>
              <a:defRPr lang="en-US" sz="10030" b="1" dirty="0">
                <a:solidFill>
                  <a:schemeClr val="accent1"/>
                </a:solidFill>
              </a:defRPr>
            </a:lvl1pPr>
          </a:lstStyle>
          <a:p>
            <a:pPr marL="8466" lvl="0" indent="0" algn="ctr">
              <a:buNone/>
            </a:pPr>
            <a:r>
              <a:rPr lang="en-US" dirty="0"/>
              <a:t>nr</a:t>
            </a:r>
          </a:p>
        </p:txBody>
      </p:sp>
      <p:sp>
        <p:nvSpPr>
          <p:cNvPr id="77" name="Title 1">
            <a:extLst>
              <a:ext uri="{FF2B5EF4-FFF2-40B4-BE49-F238E27FC236}">
                <a16:creationId xmlns:a16="http://schemas.microsoft.com/office/drawing/2014/main" id="{87491987-7B99-4FE6-B988-060A2EA1A18B}"/>
              </a:ext>
            </a:extLst>
          </p:cNvPr>
          <p:cNvSpPr>
            <a:spLocks noGrp="1"/>
          </p:cNvSpPr>
          <p:nvPr>
            <p:ph type="title"/>
          </p:nvPr>
        </p:nvSpPr>
        <p:spPr>
          <a:xfrm>
            <a:off x="3373120" y="1055294"/>
            <a:ext cx="4856480" cy="2978376"/>
          </a:xfrm>
        </p:spPr>
        <p:txBody>
          <a:bodyPr vert="horz" lIns="0" tIns="0" rIns="0" bIns="0" rtlCol="0" anchor="ctr" anchorCtr="0">
            <a:normAutofit/>
          </a:bodyPr>
          <a:lstStyle>
            <a:lvl1pPr>
              <a:defRPr lang="en-US" sz="3200" dirty="0"/>
            </a:lvl1pPr>
          </a:lstStyle>
          <a:p>
            <a:pPr marL="0" lvl="0"/>
            <a:r>
              <a:rPr lang="en-US" dirty="0"/>
              <a:t>Click to edit Master title style</a:t>
            </a:r>
          </a:p>
        </p:txBody>
      </p:sp>
      <p:pic>
        <p:nvPicPr>
          <p:cNvPr id="81" name="Graphique 65">
            <a:extLst>
              <a:ext uri="{FF2B5EF4-FFF2-40B4-BE49-F238E27FC236}">
                <a16:creationId xmlns:a16="http://schemas.microsoft.com/office/drawing/2014/main" id="{EC1640E2-6CD2-4C9F-8FEC-DBCFA4D103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6324" y="4588072"/>
            <a:ext cx="759600" cy="335222"/>
          </a:xfrm>
          <a:prstGeom prst="rect">
            <a:avLst/>
          </a:prstGeom>
        </p:spPr>
      </p:pic>
      <p:cxnSp>
        <p:nvCxnSpPr>
          <p:cNvPr id="6" name="Connecteur droit 8">
            <a:extLst>
              <a:ext uri="{FF2B5EF4-FFF2-40B4-BE49-F238E27FC236}">
                <a16:creationId xmlns:a16="http://schemas.microsoft.com/office/drawing/2014/main" id="{CDDE4983-B4A1-65C0-A5A6-9EABD1EC4CA8}"/>
              </a:ext>
            </a:extLst>
          </p:cNvPr>
          <p:cNvCxnSpPr>
            <a:cxnSpLocks/>
          </p:cNvCxnSpPr>
          <p:nvPr userDrawn="1"/>
        </p:nvCxnSpPr>
        <p:spPr>
          <a:xfrm>
            <a:off x="607686" y="485005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2B260AB-AA56-E2E0-CE81-FC4054483A8E}"/>
              </a:ext>
            </a:extLst>
          </p:cNvPr>
          <p:cNvSpPr txBox="1">
            <a:spLocks/>
          </p:cNvSpPr>
          <p:nvPr userDrawn="1"/>
        </p:nvSpPr>
        <p:spPr>
          <a:xfrm>
            <a:off x="428399" y="4839250"/>
            <a:ext cx="180001" cy="135000"/>
          </a:xfrm>
          <a:prstGeom prst="rect">
            <a:avLst/>
          </a:prstGeom>
        </p:spPr>
        <p:txBody>
          <a:bodyPr vert="horz" lIns="0" tIns="0" rIns="0" bIns="0" rtlCol="0" anchor="t" anchorCtr="0"/>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1C6FFC-D040-034F-8B69-20295064E64D}" type="slidenum">
              <a:rPr lang="fr-FR" smtClean="0"/>
              <a:pPr/>
              <a:t>‹#›</a:t>
            </a:fld>
            <a:endParaRPr lang="fr-FR"/>
          </a:p>
        </p:txBody>
      </p:sp>
      <p:cxnSp>
        <p:nvCxnSpPr>
          <p:cNvPr id="8" name="Connecteur droit 8">
            <a:extLst>
              <a:ext uri="{FF2B5EF4-FFF2-40B4-BE49-F238E27FC236}">
                <a16:creationId xmlns:a16="http://schemas.microsoft.com/office/drawing/2014/main" id="{93B3E359-1612-2C44-EF32-213E95AEB587}"/>
              </a:ext>
            </a:extLst>
          </p:cNvPr>
          <p:cNvCxnSpPr/>
          <p:nvPr userDrawn="1"/>
        </p:nvCxnSpPr>
        <p:spPr>
          <a:xfrm>
            <a:off x="607686" y="485005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3F5FA302-5B03-D770-13DC-2D1646C135F0}"/>
              </a:ext>
            </a:extLst>
          </p:cNvPr>
          <p:cNvSpPr txBox="1">
            <a:spLocks/>
          </p:cNvSpPr>
          <p:nvPr userDrawn="1"/>
        </p:nvSpPr>
        <p:spPr>
          <a:xfrm>
            <a:off x="685117" y="4826669"/>
            <a:ext cx="5332069" cy="135000"/>
          </a:xfrm>
          <a:prstGeom prst="rect">
            <a:avLst/>
          </a:prstGeom>
        </p:spPr>
        <p:txBody>
          <a:bodyPr vert="horz" lIns="0" tIns="0" rIns="0" bIns="0" rtlCol="0" anchor="ctr" anchorCtr="0"/>
          <a:lstStyle>
            <a:defPPr>
              <a:defRPr lang="fr-FR"/>
            </a:defPPr>
            <a:lvl1pPr marL="0" algn="l" defTabSz="914400" rtl="0" eaLnBrk="1" latinLnBrk="0" hangingPunct="1">
              <a:defRPr sz="700" kern="1200" spc="31"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spc="0" dirty="0"/>
              <a:t>Marketing Communication – For Professional Clients only</a:t>
            </a:r>
            <a:endParaRPr lang="en-IE" sz="700" spc="0" dirty="0"/>
          </a:p>
        </p:txBody>
      </p:sp>
    </p:spTree>
    <p:extLst>
      <p:ext uri="{BB962C8B-B14F-4D97-AF65-F5344CB8AC3E}">
        <p14:creationId xmlns:p14="http://schemas.microsoft.com/office/powerpoint/2010/main" val="3139288936"/>
      </p:ext>
    </p:extLst>
  </p:cSld>
  <p:clrMapOvr>
    <a:masterClrMapping/>
  </p:clrMapOvr>
  <p:hf hdr="0"/>
  <p:extLst>
    <p:ext uri="{DCECCB84-F9BA-43D5-87BE-67443E8EF086}">
      <p15:sldGuideLst xmlns:p15="http://schemas.microsoft.com/office/powerpoint/2012/main">
        <p15:guide id="1" orient="horz" pos="1620">
          <p15:clr>
            <a:srgbClr val="FBAE40"/>
          </p15:clr>
        </p15:guide>
        <p15:guide id="2" pos="5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8_Cover+Souces">
    <p:bg>
      <p:bgRef idx="1001">
        <a:schemeClr val="bg1"/>
      </p:bgRef>
    </p:bg>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9770C069-AD1D-8CEA-5FB3-40A833D0973F}"/>
              </a:ext>
            </a:extLst>
          </p:cNvPr>
          <p:cNvSpPr/>
          <p:nvPr userDrawn="1"/>
        </p:nvSpPr>
        <p:spPr>
          <a:xfrm rot="21390083">
            <a:off x="4974708" y="2871860"/>
            <a:ext cx="4175490" cy="1789952"/>
          </a:xfrm>
          <a:prstGeom prst="ellipse">
            <a:avLst/>
          </a:prstGeom>
          <a:solidFill>
            <a:schemeClr val="bg1">
              <a:lumMod val="65000"/>
              <a:alpha val="98194"/>
            </a:schemeClr>
          </a:solidFill>
          <a:ln>
            <a:noFill/>
          </a:ln>
          <a:effectLst>
            <a:softEdge rad="554811"/>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rme libre 9">
            <a:extLst>
              <a:ext uri="{FF2B5EF4-FFF2-40B4-BE49-F238E27FC236}">
                <a16:creationId xmlns:a16="http://schemas.microsoft.com/office/drawing/2014/main" id="{AF9734C5-9DC5-8E71-F696-A64189E00251}"/>
              </a:ext>
            </a:extLst>
          </p:cNvPr>
          <p:cNvSpPr/>
          <p:nvPr/>
        </p:nvSpPr>
        <p:spPr>
          <a:xfrm>
            <a:off x="331767" y="4715100"/>
            <a:ext cx="844075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5" name="Title 1">
            <a:extLst>
              <a:ext uri="{FF2B5EF4-FFF2-40B4-BE49-F238E27FC236}">
                <a16:creationId xmlns:a16="http://schemas.microsoft.com/office/drawing/2014/main" id="{70B42B77-5BA9-31CA-580E-2E2722C2A488}"/>
              </a:ext>
            </a:extLst>
          </p:cNvPr>
          <p:cNvSpPr>
            <a:spLocks noGrp="1"/>
          </p:cNvSpPr>
          <p:nvPr>
            <p:ph type="ctrTitle"/>
          </p:nvPr>
        </p:nvSpPr>
        <p:spPr>
          <a:xfrm>
            <a:off x="856801" y="1876926"/>
            <a:ext cx="3744000" cy="1158905"/>
          </a:xfrm>
          <a:prstGeom prst="rect">
            <a:avLst/>
          </a:prstGeom>
        </p:spPr>
        <p:txBody>
          <a:bodyPr anchor="b" anchorCtr="0">
            <a:noAutofit/>
          </a:bodyPr>
          <a:lstStyle>
            <a:lvl1pPr algn="l">
              <a:lnSpc>
                <a:spcPts val="2900"/>
              </a:lnSpc>
              <a:defRPr sz="2500" b="1" spc="-10" baseline="0">
                <a:solidFill>
                  <a:schemeClr val="tx1"/>
                </a:solidFill>
                <a:latin typeface="+mj-lt"/>
                <a:ea typeface="Noto Sans" panose="020B0502040504020204" pitchFamily="34" charset="0"/>
                <a:cs typeface="Noto Sans" panose="020B0502040504020204" pitchFamily="34" charset="0"/>
              </a:defRPr>
            </a:lvl1pPr>
          </a:lstStyle>
          <a:p>
            <a:r>
              <a:rPr lang="en-GB" dirty="0"/>
              <a:t>Click to edit Master title style</a:t>
            </a:r>
            <a:endParaRPr lang="fr-FR" noProof="0" dirty="0"/>
          </a:p>
        </p:txBody>
      </p:sp>
      <p:sp>
        <p:nvSpPr>
          <p:cNvPr id="6" name="Subtitle 2">
            <a:extLst>
              <a:ext uri="{FF2B5EF4-FFF2-40B4-BE49-F238E27FC236}">
                <a16:creationId xmlns:a16="http://schemas.microsoft.com/office/drawing/2014/main" id="{DCA8E6C1-174E-57A2-0530-865A303CCB7E}"/>
              </a:ext>
            </a:extLst>
          </p:cNvPr>
          <p:cNvSpPr>
            <a:spLocks noGrp="1"/>
          </p:cNvSpPr>
          <p:nvPr>
            <p:ph type="subTitle" idx="1"/>
          </p:nvPr>
        </p:nvSpPr>
        <p:spPr>
          <a:xfrm>
            <a:off x="856799" y="3258814"/>
            <a:ext cx="3744000" cy="559423"/>
          </a:xfrm>
          <a:prstGeom prst="rect">
            <a:avLst/>
          </a:prstGeom>
        </p:spPr>
        <p:txBody>
          <a:bodyPr>
            <a:noAutofit/>
          </a:bodyPr>
          <a:lstStyle>
            <a:lvl1pPr marL="0" indent="0" algn="l">
              <a:spcBef>
                <a:spcPts val="0"/>
              </a:spcBef>
              <a:buNone/>
              <a:defRPr sz="1300" b="0" i="0" spc="-10" baseline="0">
                <a:solidFill>
                  <a:schemeClr val="tx1"/>
                </a:solidFill>
                <a:latin typeface="+mn-lt"/>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GB" dirty="0"/>
              <a:t>Click to edit Master subtitle style</a:t>
            </a:r>
            <a:endParaRPr lang="en-US" dirty="0"/>
          </a:p>
        </p:txBody>
      </p:sp>
      <p:sp>
        <p:nvSpPr>
          <p:cNvPr id="7" name="Forme libre 69">
            <a:extLst>
              <a:ext uri="{FF2B5EF4-FFF2-40B4-BE49-F238E27FC236}">
                <a16:creationId xmlns:a16="http://schemas.microsoft.com/office/drawing/2014/main" id="{5DA0D2C0-FC10-31E5-1FFF-8F4FE675D52F}"/>
              </a:ext>
            </a:extLst>
          </p:cNvPr>
          <p:cNvSpPr/>
          <p:nvPr/>
        </p:nvSpPr>
        <p:spPr>
          <a:xfrm>
            <a:off x="331767" y="760377"/>
            <a:ext cx="6047433"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9" name="Forme libre 74">
            <a:extLst>
              <a:ext uri="{FF2B5EF4-FFF2-40B4-BE49-F238E27FC236}">
                <a16:creationId xmlns:a16="http://schemas.microsoft.com/office/drawing/2014/main" id="{B8685835-8DDA-A92E-62B3-C6339F4F8FCB}"/>
              </a:ext>
            </a:extLst>
          </p:cNvPr>
          <p:cNvSpPr/>
          <p:nvPr/>
        </p:nvSpPr>
        <p:spPr>
          <a:xfrm rot="16200000">
            <a:off x="-1591809" y="2724590"/>
            <a:ext cx="394378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10" name="Espace réservé du texte 81">
            <a:extLst>
              <a:ext uri="{FF2B5EF4-FFF2-40B4-BE49-F238E27FC236}">
                <a16:creationId xmlns:a16="http://schemas.microsoft.com/office/drawing/2014/main" id="{DCA8203F-5A3E-315E-45F1-D2ADD4C36659}"/>
              </a:ext>
            </a:extLst>
          </p:cNvPr>
          <p:cNvSpPr>
            <a:spLocks noGrp="1"/>
          </p:cNvSpPr>
          <p:nvPr>
            <p:ph type="body" sz="quarter" idx="12" hasCustomPrompt="1"/>
          </p:nvPr>
        </p:nvSpPr>
        <p:spPr>
          <a:xfrm>
            <a:off x="1587600" y="4055749"/>
            <a:ext cx="3026141" cy="250900"/>
          </a:xfrm>
          <a:prstGeom prst="rect">
            <a:avLst/>
          </a:prstGeom>
        </p:spPr>
        <p:txBody>
          <a:bodyPr anchor="b"/>
          <a:lstStyle>
            <a:lvl1pPr marL="6351" indent="0">
              <a:buNone/>
              <a:defRPr sz="700" baseline="0">
                <a:solidFill>
                  <a:schemeClr val="tx1"/>
                </a:solidFill>
                <a:latin typeface="+mn-lt"/>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Professional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11" name="Forme libre 6">
            <a:extLst>
              <a:ext uri="{FF2B5EF4-FFF2-40B4-BE49-F238E27FC236}">
                <a16:creationId xmlns:a16="http://schemas.microsoft.com/office/drawing/2014/main" id="{43A3AD2F-D1EC-7159-F344-32101B02269F}"/>
              </a:ext>
            </a:extLst>
          </p:cNvPr>
          <p:cNvSpPr/>
          <p:nvPr/>
        </p:nvSpPr>
        <p:spPr>
          <a:xfrm>
            <a:off x="8059928" y="760264"/>
            <a:ext cx="712597"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12" name="Forme libre 10">
            <a:extLst>
              <a:ext uri="{FF2B5EF4-FFF2-40B4-BE49-F238E27FC236}">
                <a16:creationId xmlns:a16="http://schemas.microsoft.com/office/drawing/2014/main" id="{CC9BFCFA-070B-CCE4-B1BB-83329DA4D413}"/>
              </a:ext>
            </a:extLst>
          </p:cNvPr>
          <p:cNvSpPr/>
          <p:nvPr/>
        </p:nvSpPr>
        <p:spPr>
          <a:xfrm rot="16200000">
            <a:off x="6738065" y="2737682"/>
            <a:ext cx="4051467"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13" name="Espace réservé du texte 81">
            <a:extLst>
              <a:ext uri="{FF2B5EF4-FFF2-40B4-BE49-F238E27FC236}">
                <a16:creationId xmlns:a16="http://schemas.microsoft.com/office/drawing/2014/main" id="{6C3B1C39-7689-3567-9FC6-32221BEB6608}"/>
              </a:ext>
            </a:extLst>
          </p:cNvPr>
          <p:cNvSpPr>
            <a:spLocks noGrp="1"/>
          </p:cNvSpPr>
          <p:nvPr>
            <p:ph type="body" sz="quarter" idx="11" hasCustomPrompt="1"/>
          </p:nvPr>
        </p:nvSpPr>
        <p:spPr>
          <a:xfrm>
            <a:off x="856801" y="4048484"/>
            <a:ext cx="730798" cy="258165"/>
          </a:xfrm>
          <a:prstGeom prst="rect">
            <a:avLst/>
          </a:prstGeom>
        </p:spPr>
        <p:txBody>
          <a:bodyPr anchor="b"/>
          <a:lstStyle>
            <a:lvl1pPr marL="6351" indent="0">
              <a:buNone/>
              <a:defRPr sz="700" baseline="0">
                <a:solidFill>
                  <a:schemeClr val="tx1"/>
                </a:solidFill>
                <a:latin typeface="+mn-lt"/>
                <a:ea typeface="Noto Sans" panose="020B0502040504020204" pitchFamily="34" charset="0"/>
                <a:cs typeface="Noto Sans" panose="020B0502040504020204" pitchFamily="34" charset="0"/>
              </a:defRPr>
            </a:lvl1pPr>
          </a:lstStyle>
          <a:p>
            <a:pPr lvl="0"/>
            <a:r>
              <a:rPr lang="fr-FR" dirty="0"/>
              <a:t>MONTH 2025</a:t>
            </a:r>
          </a:p>
        </p:txBody>
      </p:sp>
      <p:sp>
        <p:nvSpPr>
          <p:cNvPr id="14" name="Rectangle 13">
            <a:extLst>
              <a:ext uri="{FF2B5EF4-FFF2-40B4-BE49-F238E27FC236}">
                <a16:creationId xmlns:a16="http://schemas.microsoft.com/office/drawing/2014/main" id="{70E4C41A-DA55-E4C8-A4B5-FF2042536650}"/>
              </a:ext>
            </a:extLst>
          </p:cNvPr>
          <p:cNvSpPr>
            <a:spLocks noChangeAspect="1"/>
          </p:cNvSpPr>
          <p:nvPr/>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Graphic 2">
            <a:extLst>
              <a:ext uri="{FF2B5EF4-FFF2-40B4-BE49-F238E27FC236}">
                <a16:creationId xmlns:a16="http://schemas.microsoft.com/office/drawing/2014/main" id="{E3B3C4F0-AF1B-FEAB-7281-779460D66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6199" y="284400"/>
            <a:ext cx="1443600" cy="782456"/>
          </a:xfrm>
          <a:prstGeom prst="rect">
            <a:avLst/>
          </a:prstGeom>
        </p:spPr>
      </p:pic>
      <p:pic>
        <p:nvPicPr>
          <p:cNvPr id="15" name="Picture 3">
            <a:extLst>
              <a:ext uri="{FF2B5EF4-FFF2-40B4-BE49-F238E27FC236}">
                <a16:creationId xmlns:a16="http://schemas.microsoft.com/office/drawing/2014/main" id="{65AC1F9C-79DE-F5ED-06C6-240E5B7E381E}"/>
              </a:ext>
            </a:extLst>
          </p:cNvPr>
          <p:cNvPicPr>
            <a:picLocks noChangeAspect="1"/>
          </p:cNvPicPr>
          <p:nvPr userDrawn="1">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5364290" y="1129658"/>
            <a:ext cx="3278930" cy="3278930"/>
          </a:xfrm>
          <a:prstGeom prst="rect">
            <a:avLst/>
          </a:prstGeom>
        </p:spPr>
      </p:pic>
    </p:spTree>
    <p:extLst>
      <p:ext uri="{BB962C8B-B14F-4D97-AF65-F5344CB8AC3E}">
        <p14:creationId xmlns:p14="http://schemas.microsoft.com/office/powerpoint/2010/main" val="3693999420"/>
      </p:ext>
    </p:extLst>
  </p:cSld>
  <p:clrMapOvr>
    <a:overrideClrMapping bg1="lt1" tx1="dk1" bg2="lt2" tx2="dk2" accent1="accent1" accent2="accent2" accent3="accent3" accent4="accent4" accent5="accent5" accent6="accent6" hlink="hlink" folHlink="folHlink"/>
  </p:clrMapOvr>
  <p:hf hdr="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and-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699C9ED-8CE3-845D-E734-D845828942F2}"/>
              </a:ext>
            </a:extLst>
          </p:cNvPr>
          <p:cNvSpPr>
            <a:spLocks noGrp="1"/>
          </p:cNvSpPr>
          <p:nvPr>
            <p:ph type="title"/>
          </p:nvPr>
        </p:nvSpPr>
        <p:spPr>
          <a:xfrm>
            <a:off x="428652" y="428400"/>
            <a:ext cx="8287200" cy="290620"/>
          </a:xfrm>
        </p:spPr>
        <p:txBody>
          <a:bodyPr>
            <a:normAutofit/>
          </a:bodyPr>
          <a:lstStyle>
            <a:lvl1pPr>
              <a:defRPr sz="2000"/>
            </a:lvl1pPr>
          </a:lstStyle>
          <a:p>
            <a:r>
              <a:rPr lang="en-GB"/>
              <a:t>Click to edit Master title style</a:t>
            </a:r>
            <a:endParaRPr lang="en-US" dirty="0"/>
          </a:p>
        </p:txBody>
      </p:sp>
      <p:sp>
        <p:nvSpPr>
          <p:cNvPr id="13" name="Espace réservé du texte 7">
            <a:extLst>
              <a:ext uri="{FF2B5EF4-FFF2-40B4-BE49-F238E27FC236}">
                <a16:creationId xmlns:a16="http://schemas.microsoft.com/office/drawing/2014/main" id="{ADD7814F-64CC-4D58-5A75-F0441400DD53}"/>
              </a:ext>
            </a:extLst>
          </p:cNvPr>
          <p:cNvSpPr>
            <a:spLocks noGrp="1"/>
          </p:cNvSpPr>
          <p:nvPr>
            <p:ph type="body" sz="quarter" idx="13"/>
          </p:nvPr>
        </p:nvSpPr>
        <p:spPr>
          <a:xfrm>
            <a:off x="428648" y="759018"/>
            <a:ext cx="8287200" cy="228362"/>
          </a:xfrm>
        </p:spPr>
        <p:txBody>
          <a:bodyPr>
            <a:normAutofit/>
          </a:bodyPr>
          <a:lstStyle>
            <a:lvl1pPr marL="0" indent="0">
              <a:buNone/>
              <a:defRPr sz="1400" b="1">
                <a:solidFill>
                  <a:schemeClr val="tx1"/>
                </a:solidFill>
              </a:defRPr>
            </a:lvl1pPr>
          </a:lstStyle>
          <a:p>
            <a:pPr lvl="0"/>
            <a:r>
              <a:rPr lang="en-GB"/>
              <a:t>Click to edit Master text styles</a:t>
            </a:r>
          </a:p>
        </p:txBody>
      </p:sp>
      <p:sp>
        <p:nvSpPr>
          <p:cNvPr id="14" name="Espace réservé du texte 6">
            <a:extLst>
              <a:ext uri="{FF2B5EF4-FFF2-40B4-BE49-F238E27FC236}">
                <a16:creationId xmlns:a16="http://schemas.microsoft.com/office/drawing/2014/main" id="{8B9C6256-3296-962E-3A02-D42ADD8843C7}"/>
              </a:ext>
            </a:extLst>
          </p:cNvPr>
          <p:cNvSpPr>
            <a:spLocks noGrp="1"/>
          </p:cNvSpPr>
          <p:nvPr>
            <p:ph type="body" sz="quarter" idx="14"/>
          </p:nvPr>
        </p:nvSpPr>
        <p:spPr>
          <a:xfrm>
            <a:off x="428399" y="4049796"/>
            <a:ext cx="8287200" cy="459000"/>
          </a:xfrm>
        </p:spPr>
        <p:txBody>
          <a:bodyPr anchor="b">
            <a:noAutofit/>
          </a:bodyPr>
          <a:lstStyle>
            <a:lvl1pPr marL="6351" indent="0" algn="just">
              <a:buNone/>
              <a:defRPr sz="700" i="1">
                <a:solidFill>
                  <a:srgbClr val="7F7F7F"/>
                </a:solidFill>
              </a:defRPr>
            </a:lvl1pPr>
          </a:lstStyle>
          <a:p>
            <a:pPr lvl="0"/>
            <a:r>
              <a:rPr lang="en-GB"/>
              <a:t>Click to edit Master text styles</a:t>
            </a:r>
          </a:p>
        </p:txBody>
      </p:sp>
      <p:sp>
        <p:nvSpPr>
          <p:cNvPr id="35" name="Rectangle 34">
            <a:extLst>
              <a:ext uri="{FF2B5EF4-FFF2-40B4-BE49-F238E27FC236}">
                <a16:creationId xmlns:a16="http://schemas.microsoft.com/office/drawing/2014/main" id="{44209BE5-F0E2-2E3B-2866-8E7AD02D8DB5}"/>
              </a:ext>
            </a:extLst>
          </p:cNvPr>
          <p:cNvSpPr/>
          <p:nvPr/>
        </p:nvSpPr>
        <p:spPr>
          <a:xfrm>
            <a:off x="439004" y="1095375"/>
            <a:ext cx="4751305" cy="249481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36AE702-ACF8-D95A-3F5D-A12385089250}"/>
              </a:ext>
            </a:extLst>
          </p:cNvPr>
          <p:cNvSpPr/>
          <p:nvPr/>
        </p:nvSpPr>
        <p:spPr>
          <a:xfrm>
            <a:off x="538230" y="2025652"/>
            <a:ext cx="1451971" cy="1462827"/>
          </a:xfrm>
          <a:prstGeom prst="rect">
            <a:avLst/>
          </a:prstGeom>
          <a:solidFill>
            <a:srgbClr val="D6E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chemeClr val="tx1"/>
              </a:solidFill>
              <a:latin typeface="Arial" panose="020B0604020202020204"/>
            </a:endParaRPr>
          </a:p>
        </p:txBody>
      </p:sp>
      <p:sp>
        <p:nvSpPr>
          <p:cNvPr id="37" name="Rectangle 36">
            <a:extLst>
              <a:ext uri="{FF2B5EF4-FFF2-40B4-BE49-F238E27FC236}">
                <a16:creationId xmlns:a16="http://schemas.microsoft.com/office/drawing/2014/main" id="{4293A7EF-063B-7F75-9F86-5DB3F0E8CD87}"/>
              </a:ext>
            </a:extLst>
          </p:cNvPr>
          <p:cNvSpPr/>
          <p:nvPr/>
        </p:nvSpPr>
        <p:spPr>
          <a:xfrm>
            <a:off x="2090805" y="2025652"/>
            <a:ext cx="1451971" cy="1462827"/>
          </a:xfrm>
          <a:prstGeom prst="rect">
            <a:avLst/>
          </a:prstGeom>
          <a:solidFill>
            <a:srgbClr val="D6E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chemeClr val="tx1"/>
              </a:solidFill>
              <a:latin typeface="Arial" panose="020B0604020202020204"/>
            </a:endParaRPr>
          </a:p>
        </p:txBody>
      </p:sp>
      <p:sp>
        <p:nvSpPr>
          <p:cNvPr id="38" name="Rectangle 37">
            <a:extLst>
              <a:ext uri="{FF2B5EF4-FFF2-40B4-BE49-F238E27FC236}">
                <a16:creationId xmlns:a16="http://schemas.microsoft.com/office/drawing/2014/main" id="{D480398C-D519-FDD2-DFC3-44E12E9EA101}"/>
              </a:ext>
            </a:extLst>
          </p:cNvPr>
          <p:cNvSpPr/>
          <p:nvPr/>
        </p:nvSpPr>
        <p:spPr>
          <a:xfrm>
            <a:off x="3637030" y="2025652"/>
            <a:ext cx="1451971" cy="1462827"/>
          </a:xfrm>
          <a:prstGeom prst="rect">
            <a:avLst/>
          </a:prstGeom>
          <a:solidFill>
            <a:srgbClr val="D6E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chemeClr val="tx1"/>
              </a:solidFill>
              <a:latin typeface="Arial" panose="020B0604020202020204"/>
            </a:endParaRPr>
          </a:p>
        </p:txBody>
      </p:sp>
      <p:sp>
        <p:nvSpPr>
          <p:cNvPr id="39" name="Rectangle 38">
            <a:extLst>
              <a:ext uri="{FF2B5EF4-FFF2-40B4-BE49-F238E27FC236}">
                <a16:creationId xmlns:a16="http://schemas.microsoft.com/office/drawing/2014/main" id="{8EF8055B-6E20-AB1F-7283-527304CB45E6}"/>
              </a:ext>
            </a:extLst>
          </p:cNvPr>
          <p:cNvSpPr/>
          <p:nvPr/>
        </p:nvSpPr>
        <p:spPr>
          <a:xfrm>
            <a:off x="5298387" y="1095375"/>
            <a:ext cx="3413813" cy="2494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A84FE1F-BD23-B15E-76E9-114B63531299}"/>
              </a:ext>
            </a:extLst>
          </p:cNvPr>
          <p:cNvSpPr/>
          <p:nvPr/>
        </p:nvSpPr>
        <p:spPr>
          <a:xfrm>
            <a:off x="5399261" y="1735873"/>
            <a:ext cx="3210068" cy="1750942"/>
          </a:xfrm>
          <a:prstGeom prst="rect">
            <a:avLst/>
          </a:prstGeom>
          <a:solidFill>
            <a:srgbClr val="D6E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chemeClr val="tx1"/>
              </a:solidFill>
              <a:latin typeface="Arial" panose="020B0604020202020204"/>
            </a:endParaRPr>
          </a:p>
        </p:txBody>
      </p:sp>
      <p:sp>
        <p:nvSpPr>
          <p:cNvPr id="52" name="Rectangle 51">
            <a:extLst>
              <a:ext uri="{FF2B5EF4-FFF2-40B4-BE49-F238E27FC236}">
                <a16:creationId xmlns:a16="http://schemas.microsoft.com/office/drawing/2014/main" id="{E01032DC-2F01-0FB6-EFE0-4CB3EBD4F589}"/>
              </a:ext>
            </a:extLst>
          </p:cNvPr>
          <p:cNvSpPr/>
          <p:nvPr/>
        </p:nvSpPr>
        <p:spPr>
          <a:xfrm>
            <a:off x="5399260" y="1456765"/>
            <a:ext cx="3210068" cy="51587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panose="020B0604020202020204"/>
            </a:endParaRPr>
          </a:p>
        </p:txBody>
      </p:sp>
      <p:sp>
        <p:nvSpPr>
          <p:cNvPr id="56" name="Rectangle 55">
            <a:extLst>
              <a:ext uri="{FF2B5EF4-FFF2-40B4-BE49-F238E27FC236}">
                <a16:creationId xmlns:a16="http://schemas.microsoft.com/office/drawing/2014/main" id="{2A75629A-BA91-F5CB-5796-60AA5C423B5B}"/>
              </a:ext>
            </a:extLst>
          </p:cNvPr>
          <p:cNvSpPr/>
          <p:nvPr/>
        </p:nvSpPr>
        <p:spPr>
          <a:xfrm>
            <a:off x="542619" y="2026629"/>
            <a:ext cx="1447199"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77C7B9D-91AF-0C62-C0DC-0433224E95ED}"/>
              </a:ext>
            </a:extLst>
          </p:cNvPr>
          <p:cNvSpPr txBox="1"/>
          <p:nvPr/>
        </p:nvSpPr>
        <p:spPr>
          <a:xfrm>
            <a:off x="534671" y="1141051"/>
            <a:ext cx="3419471" cy="276999"/>
          </a:xfrm>
          <a:prstGeom prst="rect">
            <a:avLst/>
          </a:prstGeom>
          <a:noFill/>
        </p:spPr>
        <p:txBody>
          <a:bodyPr wrap="square" lIns="0" rtlCol="0" anchor="ctr">
            <a:spAutoFit/>
          </a:bodyPr>
          <a:lstStyle/>
          <a:p>
            <a:pPr defTabSz="1371600">
              <a:defRPr/>
            </a:pPr>
            <a:r>
              <a:rPr lang="en-GB" sz="1200" b="1">
                <a:solidFill>
                  <a:schemeClr val="accent1"/>
                </a:solidFill>
                <a:latin typeface="Arial" panose="020B0604020202020204"/>
              </a:rPr>
              <a:t>Challenge</a:t>
            </a:r>
          </a:p>
        </p:txBody>
      </p:sp>
      <p:sp>
        <p:nvSpPr>
          <p:cNvPr id="59" name="TextBox 58">
            <a:extLst>
              <a:ext uri="{FF2B5EF4-FFF2-40B4-BE49-F238E27FC236}">
                <a16:creationId xmlns:a16="http://schemas.microsoft.com/office/drawing/2014/main" id="{568BD3BC-5207-9D20-B867-53C25212BEA0}"/>
              </a:ext>
            </a:extLst>
          </p:cNvPr>
          <p:cNvSpPr txBox="1"/>
          <p:nvPr/>
        </p:nvSpPr>
        <p:spPr>
          <a:xfrm>
            <a:off x="5399260" y="1141051"/>
            <a:ext cx="3419471" cy="276999"/>
          </a:xfrm>
          <a:prstGeom prst="rect">
            <a:avLst/>
          </a:prstGeom>
          <a:noFill/>
        </p:spPr>
        <p:txBody>
          <a:bodyPr wrap="square" lIns="0" rtlCol="0" anchor="ctr">
            <a:spAutoFit/>
          </a:bodyPr>
          <a:lstStyle/>
          <a:p>
            <a:pPr defTabSz="1371600">
              <a:defRPr/>
            </a:pPr>
            <a:r>
              <a:rPr lang="en-GB" sz="1200" b="1">
                <a:solidFill>
                  <a:schemeClr val="bg1"/>
                </a:solidFill>
                <a:latin typeface="Arial" panose="020B0604020202020204"/>
              </a:rPr>
              <a:t>Solution</a:t>
            </a:r>
          </a:p>
        </p:txBody>
      </p:sp>
      <p:sp>
        <p:nvSpPr>
          <p:cNvPr id="60" name="Rectangle 59">
            <a:extLst>
              <a:ext uri="{FF2B5EF4-FFF2-40B4-BE49-F238E27FC236}">
                <a16:creationId xmlns:a16="http://schemas.microsoft.com/office/drawing/2014/main" id="{3423858C-6A86-32CE-DF4F-C570C9FC95AD}"/>
              </a:ext>
            </a:extLst>
          </p:cNvPr>
          <p:cNvSpPr/>
          <p:nvPr/>
        </p:nvSpPr>
        <p:spPr>
          <a:xfrm>
            <a:off x="2095194" y="2026629"/>
            <a:ext cx="1447199"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9A2340F-4307-85EA-DAAB-6E5121287393}"/>
              </a:ext>
            </a:extLst>
          </p:cNvPr>
          <p:cNvSpPr/>
          <p:nvPr/>
        </p:nvSpPr>
        <p:spPr>
          <a:xfrm>
            <a:off x="3641419" y="2026629"/>
            <a:ext cx="1447199"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62">
            <a:extLst>
              <a:ext uri="{FF2B5EF4-FFF2-40B4-BE49-F238E27FC236}">
                <a16:creationId xmlns:a16="http://schemas.microsoft.com/office/drawing/2014/main" id="{1F2C3D5C-D54E-2226-0B6F-88E4F4358CF0}"/>
              </a:ext>
            </a:extLst>
          </p:cNvPr>
          <p:cNvSpPr>
            <a:spLocks noGrp="1"/>
          </p:cNvSpPr>
          <p:nvPr>
            <p:ph type="body" sz="quarter" idx="17" hasCustomPrompt="1"/>
          </p:nvPr>
        </p:nvSpPr>
        <p:spPr>
          <a:xfrm>
            <a:off x="542619" y="2206856"/>
            <a:ext cx="1441650" cy="364894"/>
          </a:xfrm>
        </p:spPr>
        <p:txBody>
          <a:bodyPr lIns="72000" tIns="0" rIns="72000"/>
          <a:lstStyle>
            <a:lvl1pPr marL="4763" indent="0" algn="l">
              <a:spcAft>
                <a:spcPts val="600"/>
              </a:spcAft>
              <a:buFontTx/>
              <a:buNone/>
              <a:defRPr sz="1000" b="1">
                <a:solidFill>
                  <a:schemeClr val="accent1"/>
                </a:solidFill>
              </a:defRPr>
            </a:lvl1pPr>
            <a:lvl2pPr algn="l">
              <a:defRPr/>
            </a:lvl2pPr>
            <a:lvl3pPr algn="l">
              <a:defRPr/>
            </a:lvl3pPr>
            <a:lvl4pPr marL="0" algn="l">
              <a:spcBef>
                <a:spcPts val="75"/>
              </a:spcBef>
              <a:spcAft>
                <a:spcPts val="600"/>
              </a:spcAft>
              <a:defRPr sz="830">
                <a:solidFill>
                  <a:schemeClr val="tx1"/>
                </a:solidFill>
              </a:defRPr>
            </a:lvl4pPr>
            <a:lvl5pPr marL="0" algn="l">
              <a:spcBef>
                <a:spcPts val="75"/>
              </a:spcBef>
              <a:spcAft>
                <a:spcPts val="600"/>
              </a:spcAft>
              <a:defRPr sz="830">
                <a:solidFill>
                  <a:schemeClr val="tx1"/>
                </a:solidFill>
              </a:defRPr>
            </a:lvl5pPr>
          </a:lstStyle>
          <a:p>
            <a:pPr lvl="0"/>
            <a:r>
              <a:rPr lang="en-GB" dirty="0"/>
              <a:t>Click to edit Title</a:t>
            </a:r>
            <a:br>
              <a:rPr lang="en-GB" dirty="0"/>
            </a:br>
            <a:r>
              <a:rPr lang="en-GB" dirty="0"/>
              <a:t>title</a:t>
            </a:r>
            <a:endParaRPr lang="en-US" dirty="0"/>
          </a:p>
        </p:txBody>
      </p:sp>
      <p:sp>
        <p:nvSpPr>
          <p:cNvPr id="71" name="Text Placeholder 69">
            <a:extLst>
              <a:ext uri="{FF2B5EF4-FFF2-40B4-BE49-F238E27FC236}">
                <a16:creationId xmlns:a16="http://schemas.microsoft.com/office/drawing/2014/main" id="{EFDCF7AD-98B8-D43A-CAEB-7BBB310063D2}"/>
              </a:ext>
            </a:extLst>
          </p:cNvPr>
          <p:cNvSpPr>
            <a:spLocks noGrp="1"/>
          </p:cNvSpPr>
          <p:nvPr>
            <p:ph type="body" sz="quarter" idx="20" hasCustomPrompt="1"/>
          </p:nvPr>
        </p:nvSpPr>
        <p:spPr>
          <a:xfrm>
            <a:off x="534671" y="1497603"/>
            <a:ext cx="4543425" cy="515938"/>
          </a:xfrm>
        </p:spPr>
        <p:txBody>
          <a:bodyPr/>
          <a:lstStyle>
            <a:lvl1pPr marL="4763" indent="0">
              <a:buNone/>
              <a:defRPr sz="790">
                <a:solidFill>
                  <a:schemeClr val="tx1"/>
                </a:solidFill>
              </a:defRPr>
            </a:lvl1pPr>
            <a:lvl2pPr marL="167870" indent="0">
              <a:buNone/>
              <a:defRPr sz="790"/>
            </a:lvl2pPr>
            <a:lvl3pPr>
              <a:defRPr sz="790"/>
            </a:lvl3pPr>
            <a:lvl4pPr>
              <a:defRPr sz="790"/>
            </a:lvl4pPr>
            <a:lvl5pPr>
              <a:defRPr sz="790"/>
            </a:lvl5pPr>
          </a:lstStyle>
          <a:p>
            <a:pPr lvl="0"/>
            <a:r>
              <a:rPr lang="en-GB" dirty="0"/>
              <a:t>Challenge text here, bold where needed</a:t>
            </a:r>
          </a:p>
        </p:txBody>
      </p:sp>
      <p:sp>
        <p:nvSpPr>
          <p:cNvPr id="76" name="Text Placeholder 72">
            <a:extLst>
              <a:ext uri="{FF2B5EF4-FFF2-40B4-BE49-F238E27FC236}">
                <a16:creationId xmlns:a16="http://schemas.microsoft.com/office/drawing/2014/main" id="{A4B45E9E-A814-037E-CF1D-4E88532541A7}"/>
              </a:ext>
            </a:extLst>
          </p:cNvPr>
          <p:cNvSpPr>
            <a:spLocks noGrp="1"/>
          </p:cNvSpPr>
          <p:nvPr>
            <p:ph type="body" sz="quarter" idx="21" hasCustomPrompt="1"/>
          </p:nvPr>
        </p:nvSpPr>
        <p:spPr>
          <a:xfrm>
            <a:off x="5523964" y="1505836"/>
            <a:ext cx="3006345" cy="419419"/>
          </a:xfrm>
        </p:spPr>
        <p:txBody>
          <a:bodyPr anchor="ctr"/>
          <a:lstStyle>
            <a:lvl1pPr marL="4763" indent="0">
              <a:buNone/>
              <a:defRPr sz="1000" b="1">
                <a:solidFill>
                  <a:schemeClr val="bg1"/>
                </a:solidFill>
              </a:defRPr>
            </a:lvl1pPr>
            <a:lvl2pPr marL="167870" indent="0">
              <a:buNone/>
              <a:defRPr sz="1000" b="1"/>
            </a:lvl2pPr>
            <a:lvl3pPr>
              <a:defRPr sz="1000" b="1"/>
            </a:lvl3pPr>
            <a:lvl4pPr>
              <a:defRPr sz="1000" b="1"/>
            </a:lvl4pPr>
            <a:lvl5pPr>
              <a:defRPr sz="1000" b="1"/>
            </a:lvl5pPr>
          </a:lstStyle>
          <a:p>
            <a:pPr lvl="0"/>
            <a:r>
              <a:rPr lang="en-GB" dirty="0"/>
              <a:t>Click to edit title</a:t>
            </a:r>
          </a:p>
        </p:txBody>
      </p:sp>
      <p:sp>
        <p:nvSpPr>
          <p:cNvPr id="77" name="Text Placeholder 74">
            <a:extLst>
              <a:ext uri="{FF2B5EF4-FFF2-40B4-BE49-F238E27FC236}">
                <a16:creationId xmlns:a16="http://schemas.microsoft.com/office/drawing/2014/main" id="{6BF3AC3F-2967-71AA-0337-551C91C8788D}"/>
              </a:ext>
            </a:extLst>
          </p:cNvPr>
          <p:cNvSpPr>
            <a:spLocks noGrp="1"/>
          </p:cNvSpPr>
          <p:nvPr>
            <p:ph type="body" sz="quarter" idx="22" hasCustomPrompt="1"/>
          </p:nvPr>
        </p:nvSpPr>
        <p:spPr>
          <a:xfrm>
            <a:off x="5523964" y="2087435"/>
            <a:ext cx="3005138" cy="249219"/>
          </a:xfrm>
        </p:spPr>
        <p:txBody>
          <a:bodyPr/>
          <a:lstStyle>
            <a:lvl1pPr marL="4763" indent="0">
              <a:spcAft>
                <a:spcPts val="600"/>
              </a:spcAft>
              <a:buNone/>
              <a:defRPr sz="900" b="1">
                <a:solidFill>
                  <a:schemeClr val="tx1"/>
                </a:solidFill>
              </a:defRPr>
            </a:lvl1pPr>
            <a:lvl2pPr marL="167870" indent="0">
              <a:buNone/>
              <a:defRPr sz="830">
                <a:solidFill>
                  <a:schemeClr val="tx1"/>
                </a:solidFill>
              </a:defRPr>
            </a:lvl2pPr>
            <a:lvl3pPr marL="335741" indent="0">
              <a:buFontTx/>
              <a:buNone/>
              <a:defRPr sz="830">
                <a:solidFill>
                  <a:schemeClr val="tx1"/>
                </a:solidFill>
              </a:defRPr>
            </a:lvl3pPr>
            <a:lvl4pPr>
              <a:defRPr sz="830">
                <a:solidFill>
                  <a:schemeClr val="tx1"/>
                </a:solidFill>
              </a:defRPr>
            </a:lvl4pPr>
            <a:lvl5pPr>
              <a:defRPr sz="830">
                <a:solidFill>
                  <a:schemeClr val="tx1"/>
                </a:solidFill>
              </a:defRPr>
            </a:lvl5pPr>
          </a:lstStyle>
          <a:p>
            <a:pPr lvl="0"/>
            <a:r>
              <a:rPr lang="en-GB" dirty="0"/>
              <a:t>Click to edit Title</a:t>
            </a:r>
            <a:endParaRPr lang="en-US" dirty="0"/>
          </a:p>
        </p:txBody>
      </p:sp>
      <p:sp>
        <p:nvSpPr>
          <p:cNvPr id="79" name="Text Placeholder 62">
            <a:extLst>
              <a:ext uri="{FF2B5EF4-FFF2-40B4-BE49-F238E27FC236}">
                <a16:creationId xmlns:a16="http://schemas.microsoft.com/office/drawing/2014/main" id="{B27C400B-FC22-BA87-E10C-48C9192F147C}"/>
              </a:ext>
            </a:extLst>
          </p:cNvPr>
          <p:cNvSpPr>
            <a:spLocks noGrp="1"/>
          </p:cNvSpPr>
          <p:nvPr>
            <p:ph type="body" sz="quarter" idx="24" hasCustomPrompt="1"/>
          </p:nvPr>
        </p:nvSpPr>
        <p:spPr>
          <a:xfrm>
            <a:off x="2095258" y="2206856"/>
            <a:ext cx="1441650" cy="364894"/>
          </a:xfrm>
        </p:spPr>
        <p:txBody>
          <a:bodyPr lIns="72000" tIns="0" rIns="72000"/>
          <a:lstStyle>
            <a:lvl1pPr marL="4763" indent="0" algn="l">
              <a:spcAft>
                <a:spcPts val="600"/>
              </a:spcAft>
              <a:buFontTx/>
              <a:buNone/>
              <a:defRPr sz="1000" b="1">
                <a:solidFill>
                  <a:schemeClr val="accent1"/>
                </a:solidFill>
              </a:defRPr>
            </a:lvl1pPr>
            <a:lvl2pPr algn="l">
              <a:defRPr/>
            </a:lvl2pPr>
            <a:lvl3pPr algn="l">
              <a:defRPr/>
            </a:lvl3pPr>
            <a:lvl4pPr marL="0" algn="l">
              <a:spcBef>
                <a:spcPts val="75"/>
              </a:spcBef>
              <a:spcAft>
                <a:spcPts val="600"/>
              </a:spcAft>
              <a:defRPr sz="830">
                <a:solidFill>
                  <a:schemeClr val="tx1"/>
                </a:solidFill>
              </a:defRPr>
            </a:lvl4pPr>
            <a:lvl5pPr marL="0" algn="l">
              <a:spcBef>
                <a:spcPts val="75"/>
              </a:spcBef>
              <a:spcAft>
                <a:spcPts val="600"/>
              </a:spcAft>
              <a:defRPr sz="830">
                <a:solidFill>
                  <a:schemeClr val="tx1"/>
                </a:solidFill>
              </a:defRPr>
            </a:lvl5pPr>
          </a:lstStyle>
          <a:p>
            <a:pPr lvl="0"/>
            <a:r>
              <a:rPr lang="en-GB" dirty="0"/>
              <a:t>Click to edit Title</a:t>
            </a:r>
            <a:br>
              <a:rPr lang="en-GB" dirty="0"/>
            </a:br>
            <a:r>
              <a:rPr lang="en-GB" dirty="0"/>
              <a:t>title</a:t>
            </a:r>
            <a:endParaRPr lang="en-US" dirty="0"/>
          </a:p>
        </p:txBody>
      </p:sp>
      <p:sp>
        <p:nvSpPr>
          <p:cNvPr id="81" name="Text Placeholder 62">
            <a:extLst>
              <a:ext uri="{FF2B5EF4-FFF2-40B4-BE49-F238E27FC236}">
                <a16:creationId xmlns:a16="http://schemas.microsoft.com/office/drawing/2014/main" id="{0E19D2DF-03EE-30B0-4D96-6E4778C44B85}"/>
              </a:ext>
            </a:extLst>
          </p:cNvPr>
          <p:cNvSpPr>
            <a:spLocks noGrp="1"/>
          </p:cNvSpPr>
          <p:nvPr>
            <p:ph type="body" sz="quarter" idx="26" hasCustomPrompt="1"/>
          </p:nvPr>
        </p:nvSpPr>
        <p:spPr>
          <a:xfrm>
            <a:off x="3647897" y="2206856"/>
            <a:ext cx="1441650" cy="364894"/>
          </a:xfrm>
        </p:spPr>
        <p:txBody>
          <a:bodyPr lIns="72000" tIns="0" rIns="72000"/>
          <a:lstStyle>
            <a:lvl1pPr marL="4763" indent="0" algn="l">
              <a:spcAft>
                <a:spcPts val="600"/>
              </a:spcAft>
              <a:buFontTx/>
              <a:buNone/>
              <a:defRPr sz="1000" b="1">
                <a:solidFill>
                  <a:schemeClr val="accent1"/>
                </a:solidFill>
              </a:defRPr>
            </a:lvl1pPr>
            <a:lvl2pPr algn="l">
              <a:defRPr/>
            </a:lvl2pPr>
            <a:lvl3pPr algn="l">
              <a:defRPr/>
            </a:lvl3pPr>
            <a:lvl4pPr marL="0" algn="l">
              <a:spcBef>
                <a:spcPts val="75"/>
              </a:spcBef>
              <a:spcAft>
                <a:spcPts val="600"/>
              </a:spcAft>
              <a:defRPr sz="830">
                <a:solidFill>
                  <a:schemeClr val="tx1"/>
                </a:solidFill>
              </a:defRPr>
            </a:lvl4pPr>
            <a:lvl5pPr marL="0" algn="l">
              <a:spcBef>
                <a:spcPts val="75"/>
              </a:spcBef>
              <a:spcAft>
                <a:spcPts val="600"/>
              </a:spcAft>
              <a:defRPr sz="830">
                <a:solidFill>
                  <a:schemeClr val="tx1"/>
                </a:solidFill>
              </a:defRPr>
            </a:lvl5pPr>
          </a:lstStyle>
          <a:p>
            <a:pPr lvl="0"/>
            <a:r>
              <a:rPr lang="en-GB" dirty="0"/>
              <a:t>Click to edit Title</a:t>
            </a:r>
            <a:br>
              <a:rPr lang="en-GB" dirty="0"/>
            </a:br>
            <a:r>
              <a:rPr lang="en-GB" dirty="0"/>
              <a:t>title</a:t>
            </a:r>
            <a:endParaRPr lang="en-US" dirty="0"/>
          </a:p>
        </p:txBody>
      </p:sp>
      <p:sp>
        <p:nvSpPr>
          <p:cNvPr id="99" name="Text Placeholder 98">
            <a:extLst>
              <a:ext uri="{FF2B5EF4-FFF2-40B4-BE49-F238E27FC236}">
                <a16:creationId xmlns:a16="http://schemas.microsoft.com/office/drawing/2014/main" id="{7DF74B48-600B-C6CC-B07D-14A568150C5A}"/>
              </a:ext>
            </a:extLst>
          </p:cNvPr>
          <p:cNvSpPr>
            <a:spLocks noGrp="1"/>
          </p:cNvSpPr>
          <p:nvPr>
            <p:ph type="body" sz="quarter" idx="30"/>
          </p:nvPr>
        </p:nvSpPr>
        <p:spPr>
          <a:xfrm>
            <a:off x="542925" y="2571750"/>
            <a:ext cx="1441450" cy="914400"/>
          </a:xfrm>
        </p:spPr>
        <p:txBody>
          <a:bodyPr lIns="72000" rIns="72000"/>
          <a:lstStyle>
            <a:lvl1pPr marL="4763" indent="0">
              <a:buNone/>
              <a:defRPr sz="830">
                <a:solidFill>
                  <a:schemeClr val="tx1"/>
                </a:solidFill>
              </a:defRPr>
            </a:lvl1pPr>
          </a:lstStyle>
          <a:p>
            <a:pPr lvl="0"/>
            <a:r>
              <a:rPr lang="en-GB"/>
              <a:t>Click to edit Master text styles</a:t>
            </a:r>
          </a:p>
        </p:txBody>
      </p:sp>
      <p:sp>
        <p:nvSpPr>
          <p:cNvPr id="100" name="Text Placeholder 98">
            <a:extLst>
              <a:ext uri="{FF2B5EF4-FFF2-40B4-BE49-F238E27FC236}">
                <a16:creationId xmlns:a16="http://schemas.microsoft.com/office/drawing/2014/main" id="{875714FA-F4E5-0C81-4ECD-2FD941A6E820}"/>
              </a:ext>
            </a:extLst>
          </p:cNvPr>
          <p:cNvSpPr>
            <a:spLocks noGrp="1"/>
          </p:cNvSpPr>
          <p:nvPr>
            <p:ph type="body" sz="quarter" idx="31"/>
          </p:nvPr>
        </p:nvSpPr>
        <p:spPr>
          <a:xfrm>
            <a:off x="2095563" y="2571750"/>
            <a:ext cx="1441450" cy="914400"/>
          </a:xfrm>
        </p:spPr>
        <p:txBody>
          <a:bodyPr lIns="72000" rIns="72000"/>
          <a:lstStyle>
            <a:lvl1pPr marL="4763" indent="0">
              <a:buNone/>
              <a:defRPr sz="830">
                <a:solidFill>
                  <a:schemeClr val="tx1"/>
                </a:solidFill>
              </a:defRPr>
            </a:lvl1pPr>
          </a:lstStyle>
          <a:p>
            <a:pPr lvl="0"/>
            <a:r>
              <a:rPr lang="en-GB"/>
              <a:t>Click to edit Master text styles</a:t>
            </a:r>
          </a:p>
        </p:txBody>
      </p:sp>
      <p:sp>
        <p:nvSpPr>
          <p:cNvPr id="101" name="Text Placeholder 98">
            <a:extLst>
              <a:ext uri="{FF2B5EF4-FFF2-40B4-BE49-F238E27FC236}">
                <a16:creationId xmlns:a16="http://schemas.microsoft.com/office/drawing/2014/main" id="{C07AA601-80CA-2182-8D7A-BD247CBC7F9A}"/>
              </a:ext>
            </a:extLst>
          </p:cNvPr>
          <p:cNvSpPr>
            <a:spLocks noGrp="1"/>
          </p:cNvSpPr>
          <p:nvPr>
            <p:ph type="body" sz="quarter" idx="32"/>
          </p:nvPr>
        </p:nvSpPr>
        <p:spPr>
          <a:xfrm>
            <a:off x="3648202" y="2571750"/>
            <a:ext cx="1441450" cy="914400"/>
          </a:xfrm>
        </p:spPr>
        <p:txBody>
          <a:bodyPr lIns="72000" rIns="72000"/>
          <a:lstStyle>
            <a:lvl1pPr marL="4763" indent="0">
              <a:buNone/>
              <a:defRPr sz="830">
                <a:solidFill>
                  <a:schemeClr val="tx1"/>
                </a:solidFill>
              </a:defRPr>
            </a:lvl1pPr>
          </a:lstStyle>
          <a:p>
            <a:pPr lvl="0"/>
            <a:r>
              <a:rPr lang="en-GB"/>
              <a:t>Click to edit Master text styles</a:t>
            </a:r>
          </a:p>
        </p:txBody>
      </p:sp>
      <p:sp>
        <p:nvSpPr>
          <p:cNvPr id="104" name="Text Placeholder 102">
            <a:extLst>
              <a:ext uri="{FF2B5EF4-FFF2-40B4-BE49-F238E27FC236}">
                <a16:creationId xmlns:a16="http://schemas.microsoft.com/office/drawing/2014/main" id="{DDD9D25E-DD0A-FB8A-FA7A-3E6BDD8D24B1}"/>
              </a:ext>
            </a:extLst>
          </p:cNvPr>
          <p:cNvSpPr>
            <a:spLocks noGrp="1"/>
          </p:cNvSpPr>
          <p:nvPr>
            <p:ph type="body" sz="quarter" idx="33" hasCustomPrompt="1"/>
          </p:nvPr>
        </p:nvSpPr>
        <p:spPr>
          <a:xfrm>
            <a:off x="5524500" y="2400300"/>
            <a:ext cx="3005138" cy="993775"/>
          </a:xfrm>
        </p:spPr>
        <p:txBody>
          <a:bodyPr/>
          <a:lstStyle>
            <a:lvl1pPr marL="4763" indent="0">
              <a:buNone/>
              <a:defRPr sz="830">
                <a:solidFill>
                  <a:schemeClr val="tx1"/>
                </a:solidFill>
              </a:defRPr>
            </a:lvl1pPr>
            <a:lvl2pPr marL="167870" indent="0">
              <a:buNone/>
              <a:defRPr/>
            </a:lvl2pPr>
          </a:lstStyle>
          <a:p>
            <a:pPr lvl="0"/>
            <a:r>
              <a:rPr lang="en-GB" dirty="0"/>
              <a:t>Enter content here</a:t>
            </a:r>
          </a:p>
        </p:txBody>
      </p:sp>
    </p:spTree>
    <p:extLst>
      <p:ext uri="{BB962C8B-B14F-4D97-AF65-F5344CB8AC3E}">
        <p14:creationId xmlns:p14="http://schemas.microsoft.com/office/powerpoint/2010/main" val="2700155404"/>
      </p:ext>
    </p:extLst>
  </p:cSld>
  <p:clrMapOvr>
    <a:masterClrMapping/>
  </p:clrMapOvr>
  <p:hf hdr="0"/>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65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EN (1)">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766800" y="1796400"/>
            <a:ext cx="5659200" cy="738000"/>
          </a:xfrm>
        </p:spPr>
        <p:txBody>
          <a:bodyPr lIns="0" tIns="0" rIns="0" bIns="0" anchor="t" anchorCtr="0">
            <a:normAutofit/>
          </a:bodyPr>
          <a:lstStyle>
            <a:lvl1pPr algn="l">
              <a:lnSpc>
                <a:spcPct val="80000"/>
              </a:lnSpc>
              <a:defRPr sz="1875" b="0" cap="none" baseline="0">
                <a:solidFill>
                  <a:schemeClr val="bg1"/>
                </a:solidFill>
              </a:defRPr>
            </a:lvl1pPr>
          </a:lstStyle>
          <a:p>
            <a:r>
              <a:rPr lang="en-GB"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766800" y="2661007"/>
            <a:ext cx="5659200" cy="182102"/>
          </a:xfrm>
        </p:spPr>
        <p:txBody>
          <a:bodyPr/>
          <a:lstStyle>
            <a:lvl1pPr marL="0" indent="0">
              <a:buFontTx/>
              <a:buNone/>
              <a:defRPr sz="900" spc="50" baseline="0">
                <a:solidFill>
                  <a:schemeClr val="bg1"/>
                </a:solidFill>
              </a:defRPr>
            </a:lvl1pPr>
          </a:lstStyle>
          <a:p>
            <a:pPr lvl="0"/>
            <a:r>
              <a:rPr lang="en-GB" dirty="0"/>
              <a:t>Date</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5143500"/>
            <a:ext cx="0" cy="0"/>
          </a:xfrm>
          <a:prstGeom prst="rect">
            <a:avLst/>
          </a:prstGeom>
        </p:spPr>
        <p:txBody>
          <a:bodyPr/>
          <a:lstStyle>
            <a:lvl1pPr>
              <a:defRPr sz="100">
                <a:noFill/>
              </a:defRPr>
            </a:lvl1pPr>
          </a:lstStyle>
          <a:p>
            <a:fld id="{78D5D5FC-A2A2-446A-BED0-1CEF08BE1E1C}" type="slidenum">
              <a:rPr lang="en-GB" smtClean="0"/>
              <a:pPr/>
              <a:t>‹#›</a:t>
            </a:fld>
            <a:endParaRPr lang="en-GB"/>
          </a:p>
        </p:txBody>
      </p:sp>
      <p:sp>
        <p:nvSpPr>
          <p:cNvPr id="3" name="Footer Placeholder 2">
            <a:extLst>
              <a:ext uri="{FF2B5EF4-FFF2-40B4-BE49-F238E27FC236}">
                <a16:creationId xmlns:a16="http://schemas.microsoft.com/office/drawing/2014/main" id="{68389B7B-0C10-5816-AB3C-6D74A20B3D1C}"/>
              </a:ext>
            </a:extLst>
          </p:cNvPr>
          <p:cNvSpPr>
            <a:spLocks noGrp="1"/>
          </p:cNvSpPr>
          <p:nvPr>
            <p:ph type="ftr" sz="quarter" idx="36"/>
          </p:nvPr>
        </p:nvSpPr>
        <p:spPr>
          <a:xfrm>
            <a:off x="9144000" y="5143500"/>
            <a:ext cx="0" cy="0"/>
          </a:xfrm>
          <a:prstGeom prst="rect">
            <a:avLst/>
          </a:prstGeom>
        </p:spPr>
        <p:txBody>
          <a:bodyPr/>
          <a:lstStyle>
            <a:lvl1pPr>
              <a:defRPr sz="100">
                <a:noFill/>
              </a:defRPr>
            </a:lvl1pPr>
          </a:lstStyle>
          <a:p>
            <a:r>
              <a:rPr lang="en-IE"/>
              <a:t>AMUNDI ENHANCED ULTRA SHORT TERM BOND SRI | March 2024 | Marketing Communication</a:t>
            </a:r>
            <a:endParaRPr lang="en-GB"/>
          </a:p>
        </p:txBody>
      </p:sp>
      <p:sp>
        <p:nvSpPr>
          <p:cNvPr id="6" name="Text Placeholder 5">
            <a:extLst>
              <a:ext uri="{FF2B5EF4-FFF2-40B4-BE49-F238E27FC236}">
                <a16:creationId xmlns:a16="http://schemas.microsoft.com/office/drawing/2014/main" id="{5671E713-8DA9-C380-16E8-066EE16DCBB6}"/>
              </a:ext>
            </a:extLst>
          </p:cNvPr>
          <p:cNvSpPr>
            <a:spLocks noGrp="1"/>
          </p:cNvSpPr>
          <p:nvPr>
            <p:ph type="body" sz="quarter" idx="37" hasCustomPrompt="1"/>
          </p:nvPr>
        </p:nvSpPr>
        <p:spPr>
          <a:xfrm>
            <a:off x="766800" y="4838400"/>
            <a:ext cx="3805200" cy="140400"/>
          </a:xfrm>
        </p:spPr>
        <p:txBody>
          <a:bodyPr/>
          <a:lstStyle>
            <a:lvl1pPr marL="0" indent="0">
              <a:buNone/>
              <a:defRPr sz="700">
                <a:solidFill>
                  <a:schemeClr val="tx1"/>
                </a:solidFill>
              </a:defRPr>
            </a:lvl1pPr>
          </a:lstStyle>
          <a:p>
            <a:pPr lvl="0"/>
            <a:r>
              <a:rPr lang="en-US" dirty="0"/>
              <a:t>Legal - Sources</a:t>
            </a:r>
            <a:endParaRPr lang="en-GB" dirty="0"/>
          </a:p>
        </p:txBody>
      </p:sp>
      <p:sp>
        <p:nvSpPr>
          <p:cNvPr id="4" name="UpSlide Options" descr="{&#10;  &quot;NoBreadcrumb&quot;: true,&#10;  &quot;NoBreadcrumbNorReminder&quot;: true,&#10;  &quot;MinimumUpSlideVersion&quot;: &quot;0.0.0.0&quot;&#10;}" hidden="1">
            <a:extLst>
              <a:ext uri="{FF2B5EF4-FFF2-40B4-BE49-F238E27FC236}">
                <a16:creationId xmlns:a16="http://schemas.microsoft.com/office/drawing/2014/main" id="{7F5D046D-6B2D-0B71-A7E2-2EFA36D69C31}"/>
              </a:ext>
            </a:extLst>
          </p:cNvPr>
          <p:cNvSpPr/>
          <p:nvPr userDrawn="1"/>
        </p:nvSpPr>
        <p:spPr>
          <a:xfrm>
            <a:off x="9144000" y="5143500"/>
            <a:ext cx="0" cy="0"/>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a:solidFill>
                <a:srgbClr val="FFFFFF"/>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A3CCE511-51EE-4A73-0DE1-F5EC8B981CBE}"/>
              </a:ext>
            </a:extLst>
          </p:cNvPr>
          <p:cNvGrpSpPr/>
          <p:nvPr userDrawn="1"/>
        </p:nvGrpSpPr>
        <p:grpSpPr>
          <a:xfrm>
            <a:off x="455254" y="89921"/>
            <a:ext cx="8272067" cy="4572413"/>
            <a:chOff x="607005" y="119895"/>
            <a:chExt cx="11029422" cy="6096550"/>
          </a:xfrm>
        </p:grpSpPr>
        <p:sp>
          <p:nvSpPr>
            <p:cNvPr id="7" name="Rectangle 6">
              <a:extLst>
                <a:ext uri="{FF2B5EF4-FFF2-40B4-BE49-F238E27FC236}">
                  <a16:creationId xmlns:a16="http://schemas.microsoft.com/office/drawing/2014/main" id="{2A491999-1069-7BFC-DFAE-7B9AAFC6DA26}"/>
                </a:ext>
              </a:extLst>
            </p:cNvPr>
            <p:cNvSpPr/>
            <p:nvPr userDrawn="1"/>
          </p:nvSpPr>
          <p:spPr>
            <a:xfrm>
              <a:off x="607005" y="792636"/>
              <a:ext cx="11029422" cy="5423809"/>
            </a:xfrm>
            <a:prstGeom prst="rect">
              <a:avLst/>
            </a:prstGeom>
            <a:noFill/>
            <a:ln w="96520">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pic>
          <p:nvPicPr>
            <p:cNvPr id="8" name="Picture 7">
              <a:extLst>
                <a:ext uri="{FF2B5EF4-FFF2-40B4-BE49-F238E27FC236}">
                  <a16:creationId xmlns:a16="http://schemas.microsoft.com/office/drawing/2014/main" id="{F00FD7F3-459D-85CB-48BA-D403E60F00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4316" y="119895"/>
              <a:ext cx="1720840" cy="1095079"/>
            </a:xfrm>
            <a:prstGeom prst="rect">
              <a:avLst/>
            </a:prstGeom>
          </p:spPr>
        </p:pic>
        <p:grpSp>
          <p:nvGrpSpPr>
            <p:cNvPr id="9" name="Group 8">
              <a:extLst>
                <a:ext uri="{FF2B5EF4-FFF2-40B4-BE49-F238E27FC236}">
                  <a16:creationId xmlns:a16="http://schemas.microsoft.com/office/drawing/2014/main" id="{1C5F212F-4280-0D98-9894-68E4290D7926}"/>
                </a:ext>
              </a:extLst>
            </p:cNvPr>
            <p:cNvGrpSpPr/>
            <p:nvPr userDrawn="1"/>
          </p:nvGrpSpPr>
          <p:grpSpPr>
            <a:xfrm>
              <a:off x="9181121" y="316782"/>
              <a:ext cx="194566" cy="554831"/>
              <a:chOff x="8588482" y="515220"/>
              <a:chExt cx="194566" cy="554831"/>
            </a:xfrm>
            <a:solidFill>
              <a:schemeClr val="bg1"/>
            </a:solidFill>
          </p:grpSpPr>
          <p:sp>
            <p:nvSpPr>
              <p:cNvPr id="14" name="Rectangle 13">
                <a:extLst>
                  <a:ext uri="{FF2B5EF4-FFF2-40B4-BE49-F238E27FC236}">
                    <a16:creationId xmlns:a16="http://schemas.microsoft.com/office/drawing/2014/main" id="{BF5E4501-D268-1A70-F62F-ADC00DD3DCDD}"/>
                  </a:ext>
                </a:extLst>
              </p:cNvPr>
              <p:cNvSpPr/>
              <p:nvPr userDrawn="1"/>
            </p:nvSpPr>
            <p:spPr>
              <a:xfrm rot="5400000">
                <a:off x="8456991" y="743994"/>
                <a:ext cx="554831" cy="97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7" name="Rectangle 16">
                <a:extLst>
                  <a:ext uri="{FF2B5EF4-FFF2-40B4-BE49-F238E27FC236}">
                    <a16:creationId xmlns:a16="http://schemas.microsoft.com/office/drawing/2014/main" id="{08C1498D-946B-6735-647A-63B5AB71CC21}"/>
                  </a:ext>
                </a:extLst>
              </p:cNvPr>
              <p:cNvSpPr/>
              <p:nvPr userDrawn="1"/>
            </p:nvSpPr>
            <p:spPr>
              <a:xfrm rot="5400000">
                <a:off x="8359708" y="743994"/>
                <a:ext cx="554831" cy="97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grpSp>
        <p:grpSp>
          <p:nvGrpSpPr>
            <p:cNvPr id="10" name="Group 9">
              <a:extLst>
                <a:ext uri="{FF2B5EF4-FFF2-40B4-BE49-F238E27FC236}">
                  <a16:creationId xmlns:a16="http://schemas.microsoft.com/office/drawing/2014/main" id="{89BCE570-4C1B-03B2-0C73-3CB35176E1CB}"/>
                </a:ext>
              </a:extLst>
            </p:cNvPr>
            <p:cNvGrpSpPr/>
            <p:nvPr userDrawn="1"/>
          </p:nvGrpSpPr>
          <p:grpSpPr>
            <a:xfrm>
              <a:off x="10582447" y="314400"/>
              <a:ext cx="194566" cy="554831"/>
              <a:chOff x="8588482" y="515220"/>
              <a:chExt cx="194566" cy="554831"/>
            </a:xfrm>
            <a:solidFill>
              <a:schemeClr val="bg1"/>
            </a:solidFill>
          </p:grpSpPr>
          <p:sp>
            <p:nvSpPr>
              <p:cNvPr id="11" name="Rectangle 10">
                <a:extLst>
                  <a:ext uri="{FF2B5EF4-FFF2-40B4-BE49-F238E27FC236}">
                    <a16:creationId xmlns:a16="http://schemas.microsoft.com/office/drawing/2014/main" id="{52099E77-B30D-33FC-A41D-16CD99B65AC2}"/>
                  </a:ext>
                </a:extLst>
              </p:cNvPr>
              <p:cNvSpPr/>
              <p:nvPr userDrawn="1"/>
            </p:nvSpPr>
            <p:spPr>
              <a:xfrm rot="5400000">
                <a:off x="8456991" y="743994"/>
                <a:ext cx="554831" cy="97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13" name="Rectangle 12">
                <a:extLst>
                  <a:ext uri="{FF2B5EF4-FFF2-40B4-BE49-F238E27FC236}">
                    <a16:creationId xmlns:a16="http://schemas.microsoft.com/office/drawing/2014/main" id="{9BB30270-9783-FAF7-7B44-579900DD028A}"/>
                  </a:ext>
                </a:extLst>
              </p:cNvPr>
              <p:cNvSpPr/>
              <p:nvPr userDrawn="1"/>
            </p:nvSpPr>
            <p:spPr>
              <a:xfrm rot="5400000">
                <a:off x="8359708" y="743994"/>
                <a:ext cx="554831" cy="97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grpSp>
      </p:grpSp>
    </p:spTree>
    <p:extLst>
      <p:ext uri="{BB962C8B-B14F-4D97-AF65-F5344CB8AC3E}">
        <p14:creationId xmlns:p14="http://schemas.microsoft.com/office/powerpoint/2010/main" val="25874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1">
            <a:extLst>
              <a:ext uri="{FF2B5EF4-FFF2-40B4-BE49-F238E27FC236}">
                <a16:creationId xmlns:a16="http://schemas.microsoft.com/office/drawing/2014/main" id="{E48F7B0D-42F9-916E-7BC7-A5B41CE23F60}"/>
              </a:ext>
            </a:extLst>
          </p:cNvPr>
          <p:cNvSpPr>
            <a:spLocks noGrp="1"/>
          </p:cNvSpPr>
          <p:nvPr>
            <p:ph type="title"/>
          </p:nvPr>
        </p:nvSpPr>
        <p:spPr>
          <a:xfrm>
            <a:off x="428399" y="302400"/>
            <a:ext cx="8287200" cy="276999"/>
          </a:xfrm>
          <a:prstGeom prst="rect">
            <a:avLst/>
          </a:prstGeom>
        </p:spPr>
        <p:txBody>
          <a:bodyPr vert="horz" lIns="0" tIns="0" rIns="0" bIns="0" rtlCol="0" anchor="t" anchorCtr="0">
            <a:spAutoFit/>
          </a:bodyPr>
          <a:lstStyle/>
          <a:p>
            <a:r>
              <a:rPr lang="en-GB" dirty="0"/>
              <a:t>Click to edit Master title style</a:t>
            </a:r>
            <a:endParaRPr lang="en-US" dirty="0"/>
          </a:p>
        </p:txBody>
      </p:sp>
      <p:sp>
        <p:nvSpPr>
          <p:cNvPr id="23" name="Text Placeholder 2">
            <a:extLst>
              <a:ext uri="{FF2B5EF4-FFF2-40B4-BE49-F238E27FC236}">
                <a16:creationId xmlns:a16="http://schemas.microsoft.com/office/drawing/2014/main" id="{4663DFF1-3D76-FBD3-F961-E145B4DAE965}"/>
              </a:ext>
            </a:extLst>
          </p:cNvPr>
          <p:cNvSpPr>
            <a:spLocks noGrp="1"/>
          </p:cNvSpPr>
          <p:nvPr>
            <p:ph type="body" idx="1"/>
          </p:nvPr>
        </p:nvSpPr>
        <p:spPr>
          <a:xfrm>
            <a:off x="428399" y="1040401"/>
            <a:ext cx="8287200" cy="3344399"/>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Rectangle 25">
            <a:extLst>
              <a:ext uri="{FF2B5EF4-FFF2-40B4-BE49-F238E27FC236}">
                <a16:creationId xmlns:a16="http://schemas.microsoft.com/office/drawing/2014/main" id="{A3F7B125-E0AD-EDE7-E344-415320FD9668}"/>
              </a:ext>
            </a:extLst>
          </p:cNvPr>
          <p:cNvSpPr/>
          <p:nvPr/>
        </p:nvSpPr>
        <p:spPr>
          <a:xfrm>
            <a:off x="428400" y="46710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a:p>
        </p:txBody>
      </p:sp>
      <p:pic>
        <p:nvPicPr>
          <p:cNvPr id="28" name="Graphique 65">
            <a:extLst>
              <a:ext uri="{FF2B5EF4-FFF2-40B4-BE49-F238E27FC236}">
                <a16:creationId xmlns:a16="http://schemas.microsoft.com/office/drawing/2014/main" id="{B5FCDACE-98B7-AF7B-523E-2ED50F29F9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56324" y="4588072"/>
            <a:ext cx="759600" cy="335222"/>
          </a:xfrm>
          <a:prstGeom prst="rect">
            <a:avLst/>
          </a:prstGeom>
        </p:spPr>
      </p:pic>
      <p:sp>
        <p:nvSpPr>
          <p:cNvPr id="2" name="Rectangle 1">
            <a:extLst>
              <a:ext uri="{FF2B5EF4-FFF2-40B4-BE49-F238E27FC236}">
                <a16:creationId xmlns:a16="http://schemas.microsoft.com/office/drawing/2014/main" id="{71DE1479-53D2-A164-F551-F8374B37CAB3}"/>
              </a:ext>
            </a:extLst>
          </p:cNvPr>
          <p:cNvSpPr>
            <a:spLocks/>
          </p:cNvSpPr>
          <p:nvPr userDrawn="1"/>
        </p:nvSpPr>
        <p:spPr>
          <a:xfrm>
            <a:off x="432000" y="46710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cxnSp>
        <p:nvCxnSpPr>
          <p:cNvPr id="3" name="Connecteur droit 8">
            <a:extLst>
              <a:ext uri="{FF2B5EF4-FFF2-40B4-BE49-F238E27FC236}">
                <a16:creationId xmlns:a16="http://schemas.microsoft.com/office/drawing/2014/main" id="{37CA5DFA-45CB-2558-A5C8-799355867409}"/>
              </a:ext>
            </a:extLst>
          </p:cNvPr>
          <p:cNvCxnSpPr>
            <a:cxnSpLocks/>
          </p:cNvCxnSpPr>
          <p:nvPr userDrawn="1"/>
        </p:nvCxnSpPr>
        <p:spPr>
          <a:xfrm>
            <a:off x="607686" y="485005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EDD0D4C2-526A-2C38-22D6-E5F88D2BDAF7}"/>
              </a:ext>
            </a:extLst>
          </p:cNvPr>
          <p:cNvSpPr txBox="1">
            <a:spLocks/>
          </p:cNvSpPr>
          <p:nvPr userDrawn="1"/>
        </p:nvSpPr>
        <p:spPr>
          <a:xfrm>
            <a:off x="428399" y="4839250"/>
            <a:ext cx="180001" cy="135000"/>
          </a:xfrm>
          <a:prstGeom prst="rect">
            <a:avLst/>
          </a:prstGeom>
        </p:spPr>
        <p:txBody>
          <a:bodyPr vert="horz" lIns="0" tIns="0" rIns="0" bIns="0" rtlCol="0" anchor="t" anchorCtr="0"/>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1C6FFC-D040-034F-8B69-20295064E64D}" type="slidenum">
              <a:rPr lang="fr-FR" smtClean="0"/>
              <a:pPr/>
              <a:t>‹#›</a:t>
            </a:fld>
            <a:endParaRPr lang="fr-FR"/>
          </a:p>
        </p:txBody>
      </p:sp>
      <p:cxnSp>
        <p:nvCxnSpPr>
          <p:cNvPr id="8" name="Connecteur droit 8">
            <a:extLst>
              <a:ext uri="{FF2B5EF4-FFF2-40B4-BE49-F238E27FC236}">
                <a16:creationId xmlns:a16="http://schemas.microsoft.com/office/drawing/2014/main" id="{82694DB2-3DF9-F2FF-D664-02DE6C60E0C1}"/>
              </a:ext>
            </a:extLst>
          </p:cNvPr>
          <p:cNvCxnSpPr/>
          <p:nvPr userDrawn="1"/>
        </p:nvCxnSpPr>
        <p:spPr>
          <a:xfrm>
            <a:off x="607686" y="485005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C564E641-59DC-9B8F-3CF0-B75FA0D2A5F1}"/>
              </a:ext>
            </a:extLst>
          </p:cNvPr>
          <p:cNvSpPr txBox="1">
            <a:spLocks/>
          </p:cNvSpPr>
          <p:nvPr userDrawn="1"/>
        </p:nvSpPr>
        <p:spPr>
          <a:xfrm>
            <a:off x="685117" y="4826669"/>
            <a:ext cx="5332069" cy="135000"/>
          </a:xfrm>
          <a:prstGeom prst="rect">
            <a:avLst/>
          </a:prstGeom>
        </p:spPr>
        <p:txBody>
          <a:bodyPr vert="horz" lIns="0" tIns="0" rIns="0" bIns="0" rtlCol="0" anchor="ctr" anchorCtr="0"/>
          <a:lstStyle>
            <a:defPPr>
              <a:defRPr lang="fr-FR"/>
            </a:defPPr>
            <a:lvl1pPr marL="0" algn="l" defTabSz="914400" rtl="0" eaLnBrk="1" latinLnBrk="0" hangingPunct="1">
              <a:defRPr sz="700" kern="1200" spc="31"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spc="0" dirty="0"/>
              <a:t>Marketing Communication – For Professional Clients only</a:t>
            </a:r>
            <a:endParaRPr lang="en-IE" sz="700" spc="0" dirty="0"/>
          </a:p>
        </p:txBody>
      </p:sp>
    </p:spTree>
    <p:extLst>
      <p:ext uri="{BB962C8B-B14F-4D97-AF65-F5344CB8AC3E}">
        <p14:creationId xmlns:p14="http://schemas.microsoft.com/office/powerpoint/2010/main" val="3333660572"/>
      </p:ext>
    </p:extLst>
  </p:cSld>
  <p:clrMap bg1="lt1" tx1="dk1" bg2="lt2" tx2="dk2" accent1="accent1" accent2="accent2" accent3="accent3" accent4="accent4" accent5="accent5" accent6="accent6" hlink="hlink" folHlink="folHlink"/>
  <p:sldLayoutIdLst>
    <p:sldLayoutId id="2147483816" r:id="rId1"/>
    <p:sldLayoutId id="2147483866" r:id="rId2"/>
    <p:sldLayoutId id="2147483865" r:id="rId3"/>
    <p:sldLayoutId id="2147483828" r:id="rId4"/>
    <p:sldLayoutId id="2147483829" r:id="rId5"/>
    <p:sldLayoutId id="2147483830" r:id="rId6"/>
  </p:sldLayoutIdLst>
  <p:hf hdr="0"/>
  <p:txStyles>
    <p:titleStyle>
      <a:lvl1pPr algn="l" defTabSz="685766" rtl="0" eaLnBrk="1" latinLnBrk="0" hangingPunct="1">
        <a:lnSpc>
          <a:spcPct val="90000"/>
        </a:lnSpc>
        <a:spcBef>
          <a:spcPct val="0"/>
        </a:spcBef>
        <a:buNone/>
        <a:defRPr sz="2000" b="1" kern="1200" spc="0" baseline="0">
          <a:solidFill>
            <a:schemeClr val="tx1"/>
          </a:solidFill>
          <a:latin typeface="+mj-lt"/>
          <a:ea typeface="+mj-ea"/>
          <a:cs typeface="+mj-cs"/>
        </a:defRPr>
      </a:lvl1pPr>
    </p:titleStyle>
    <p:bodyStyle>
      <a:lvl1pPr marL="167871" indent="-163108" algn="l" defTabSz="685766" rtl="0" eaLnBrk="1" latinLnBrk="0" hangingPunct="1">
        <a:lnSpc>
          <a:spcPct val="100000"/>
        </a:lnSpc>
        <a:spcBef>
          <a:spcPts val="750"/>
        </a:spcBef>
        <a:buClr>
          <a:schemeClr val="accent1"/>
        </a:buClr>
        <a:buSzPct val="130000"/>
        <a:buFont typeface="CambriaMath" charset="0"/>
        <a:buChar char="⎯"/>
        <a:tabLst/>
        <a:defRPr sz="1200" kern="1200">
          <a:solidFill>
            <a:schemeClr val="tx2"/>
          </a:solidFill>
          <a:latin typeface="+mn-lt"/>
          <a:ea typeface="+mn-ea"/>
          <a:cs typeface="+mn-cs"/>
        </a:defRPr>
      </a:lvl1pPr>
      <a:lvl2pPr marL="301214" indent="-133344" algn="l" defTabSz="685766" rtl="0" eaLnBrk="1" latinLnBrk="0" hangingPunct="1">
        <a:lnSpc>
          <a:spcPct val="100000"/>
        </a:lnSpc>
        <a:spcBef>
          <a:spcPts val="375"/>
        </a:spcBef>
        <a:buClr>
          <a:schemeClr val="accent2"/>
        </a:buClr>
        <a:buFont typeface="CambriaMath" charset="0"/>
        <a:buChar char="⎯"/>
        <a:tabLst/>
        <a:defRPr sz="1050" kern="1200">
          <a:solidFill>
            <a:schemeClr val="tx2"/>
          </a:solidFill>
          <a:latin typeface="+mn-lt"/>
          <a:ea typeface="+mn-ea"/>
          <a:cs typeface="+mn-cs"/>
        </a:defRPr>
      </a:lvl2pPr>
      <a:lvl3pPr marL="434558" indent="-98817" algn="l" defTabSz="685766" rtl="0" eaLnBrk="1" latinLnBrk="0" hangingPunct="1">
        <a:lnSpc>
          <a:spcPct val="100000"/>
        </a:lnSpc>
        <a:spcBef>
          <a:spcPts val="375"/>
        </a:spcBef>
        <a:buClr>
          <a:schemeClr val="accent2"/>
        </a:buClr>
        <a:buFont typeface="LucidaGrande-Bold" charset="0"/>
        <a:buChar char="⁃"/>
        <a:tabLst/>
        <a:defRPr sz="900" kern="1200">
          <a:solidFill>
            <a:schemeClr val="tx2"/>
          </a:solidFill>
          <a:latin typeface="+mn-lt"/>
          <a:ea typeface="+mn-ea"/>
          <a:cs typeface="+mn-cs"/>
        </a:defRPr>
      </a:lvl3pPr>
      <a:lvl4pPr marL="5954" indent="0" algn="l" defTabSz="685766" rtl="0" eaLnBrk="1" latinLnBrk="0" hangingPunct="1">
        <a:lnSpc>
          <a:spcPct val="100000"/>
        </a:lnSpc>
        <a:spcBef>
          <a:spcPts val="375"/>
        </a:spcBef>
        <a:buFont typeface="Arial" charset="0"/>
        <a:buNone/>
        <a:tabLst/>
        <a:defRPr sz="900" kern="1200">
          <a:solidFill>
            <a:schemeClr val="tx1"/>
          </a:solidFill>
          <a:latin typeface="+mn-lt"/>
          <a:ea typeface="+mn-ea"/>
          <a:cs typeface="+mn-cs"/>
        </a:defRPr>
      </a:lvl4pPr>
      <a:lvl5pPr marL="5954" indent="0" algn="l" defTabSz="685766" rtl="0" eaLnBrk="1" latinLnBrk="0" hangingPunct="1">
        <a:lnSpc>
          <a:spcPct val="100000"/>
        </a:lnSpc>
        <a:spcBef>
          <a:spcPts val="375"/>
        </a:spcBef>
        <a:buFont typeface="Arial" charset="0"/>
        <a:buNone/>
        <a:tabLst/>
        <a:defRPr sz="900" kern="1200">
          <a:solidFill>
            <a:schemeClr val="accent1"/>
          </a:solidFill>
          <a:latin typeface="+mn-lt"/>
          <a:ea typeface="+mn-ea"/>
          <a:cs typeface="+mn-cs"/>
        </a:defRPr>
      </a:lvl5pPr>
      <a:lvl6pPr marL="1885857"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40"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3"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6"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50" algn="l" defTabSz="685766" rtl="0" eaLnBrk="1" latinLnBrk="0" hangingPunct="1">
        <a:defRPr sz="1350" kern="1200">
          <a:solidFill>
            <a:schemeClr val="tx1"/>
          </a:solidFill>
          <a:latin typeface="+mn-lt"/>
          <a:ea typeface="+mn-ea"/>
          <a:cs typeface="+mn-cs"/>
        </a:defRPr>
      </a:lvl4pPr>
      <a:lvl5pPr marL="1371533" algn="l" defTabSz="685766" rtl="0" eaLnBrk="1" latinLnBrk="0" hangingPunct="1">
        <a:defRPr sz="1350" kern="1200">
          <a:solidFill>
            <a:schemeClr val="tx1"/>
          </a:solidFill>
          <a:latin typeface="+mn-lt"/>
          <a:ea typeface="+mn-ea"/>
          <a:cs typeface="+mn-cs"/>
        </a:defRPr>
      </a:lvl5pPr>
      <a:lvl6pPr marL="1714416" algn="l" defTabSz="685766" rtl="0" eaLnBrk="1" latinLnBrk="0" hangingPunct="1">
        <a:defRPr sz="1350" kern="1200">
          <a:solidFill>
            <a:schemeClr val="tx1"/>
          </a:solidFill>
          <a:latin typeface="+mn-lt"/>
          <a:ea typeface="+mn-ea"/>
          <a:cs typeface="+mn-cs"/>
        </a:defRPr>
      </a:lvl6pPr>
      <a:lvl7pPr marL="2057298" algn="l" defTabSz="685766" rtl="0" eaLnBrk="1" latinLnBrk="0" hangingPunct="1">
        <a:defRPr sz="1350" kern="1200">
          <a:solidFill>
            <a:schemeClr val="tx1"/>
          </a:solidFill>
          <a:latin typeface="+mn-lt"/>
          <a:ea typeface="+mn-ea"/>
          <a:cs typeface="+mn-cs"/>
        </a:defRPr>
      </a:lvl7pPr>
      <a:lvl8pPr marL="2400182" algn="l" defTabSz="685766" rtl="0" eaLnBrk="1" latinLnBrk="0" hangingPunct="1">
        <a:defRPr sz="1350" kern="1200">
          <a:solidFill>
            <a:schemeClr val="tx1"/>
          </a:solidFill>
          <a:latin typeface="+mn-lt"/>
          <a:ea typeface="+mn-ea"/>
          <a:cs typeface="+mn-cs"/>
        </a:defRPr>
      </a:lvl8pPr>
      <a:lvl9pPr marL="2743065"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5487" userDrawn="1">
          <p15:clr>
            <a:srgbClr val="F26B43"/>
          </p15:clr>
        </p15:guide>
        <p15:guide id="3" orient="horz" pos="622" userDrawn="1">
          <p15:clr>
            <a:srgbClr val="F26B43"/>
          </p15:clr>
        </p15:guide>
        <p15:guide id="4" orient="horz" pos="2822" userDrawn="1">
          <p15:clr>
            <a:srgbClr val="F26B43"/>
          </p15:clr>
        </p15:guide>
        <p15:guide id="5" orient="horz" pos="309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xml"/><Relationship Id="rId5" Type="http://schemas.openxmlformats.org/officeDocument/2006/relationships/image" Target="../media/image62.sv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chart" Target="../charts/chart2.xml"/><Relationship Id="rId4" Type="http://schemas.openxmlformats.org/officeDocument/2006/relationships/image" Target="../media/image64.svg"/><Relationship Id="rId9"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amundi.com/globaldistributor/product/view/LU1433245245"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amundi.com/globaldistributor/product/view/LU1433245245" TargetMode="External"/><Relationship Id="rId2" Type="http://schemas.openxmlformats.org/officeDocument/2006/relationships/hyperlink" Target="https://www.amundi.com/globaldistributor/dl/doc/prospectus/LU1433245245/ENG/GBR" TargetMode="External"/><Relationship Id="rId1" Type="http://schemas.openxmlformats.org/officeDocument/2006/relationships/slideLayout" Target="../slideLayouts/slideLayout1.xml"/><Relationship Id="rId5" Type="http://schemas.openxmlformats.org/officeDocument/2006/relationships/image" Target="../media/image73.sv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undi.com/globaldistributor/product/view/LU1433245245" TargetMode="External"/><Relationship Id="rId2" Type="http://schemas.openxmlformats.org/officeDocument/2006/relationships/hyperlink" Target="https://www.amundi.com/globaldistributor/dl/doc/prospectus/LU1433245245/ENG/GBR"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amundi.com/globaldistributor/product/view/LU1433245245" TargetMode="External"/><Relationship Id="rId2" Type="http://schemas.openxmlformats.org/officeDocument/2006/relationships/hyperlink" Target="https://www.amundi.com/globaldistributor/dl/doc/prospectus/LU1433245245/ENG/GBR"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image" Target="../media/image7.jpeg"/><Relationship Id="rId7" Type="http://schemas.openxmlformats.org/officeDocument/2006/relationships/image" Target="../media/image11.sv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sv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png"/><Relationship Id="rId26" Type="http://schemas.openxmlformats.org/officeDocument/2006/relationships/image" Target="../media/image46.jpe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png"/><Relationship Id="rId25" Type="http://schemas.openxmlformats.org/officeDocument/2006/relationships/image" Target="../media/image45.jpeg"/><Relationship Id="rId2" Type="http://schemas.openxmlformats.org/officeDocument/2006/relationships/notesSlide" Target="../notesSlides/notesSlide5.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jpeg"/><Relationship Id="rId24" Type="http://schemas.openxmlformats.org/officeDocument/2006/relationships/image" Target="../media/image44.png"/><Relationship Id="rId32" Type="http://schemas.openxmlformats.org/officeDocument/2006/relationships/image" Target="../media/image52.png"/><Relationship Id="rId5" Type="http://schemas.openxmlformats.org/officeDocument/2006/relationships/image" Target="../media/image25.jpeg"/><Relationship Id="rId15" Type="http://schemas.openxmlformats.org/officeDocument/2006/relationships/image" Target="../media/image35.jpeg"/><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image" Target="../media/image30.png"/><Relationship Id="rId19" Type="http://schemas.openxmlformats.org/officeDocument/2006/relationships/image" Target="../media/image39.jpe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jpeg"/><Relationship Id="rId30" Type="http://schemas.openxmlformats.org/officeDocument/2006/relationships/image" Target="../media/image5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5.sv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www.amundi.com/globaldistributor/dl/doc/prospectus/LU1433245245/ENG/GB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hyperlink" Target="https://www.amundi.com/globaldistributor/dl/doc/prospectus/LU1433245245/ENG/G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A2C1-4EC8-BC11-C526-2AC154DE3A6D}"/>
              </a:ext>
            </a:extLst>
          </p:cNvPr>
          <p:cNvSpPr>
            <a:spLocks noGrp="1"/>
          </p:cNvSpPr>
          <p:nvPr>
            <p:ph type="ctrTitle"/>
          </p:nvPr>
        </p:nvSpPr>
        <p:spPr>
          <a:xfrm>
            <a:off x="856800" y="1876926"/>
            <a:ext cx="5336037" cy="1158905"/>
          </a:xfrm>
        </p:spPr>
        <p:txBody>
          <a:bodyPr/>
          <a:lstStyle/>
          <a:p>
            <a:pPr>
              <a:lnSpc>
                <a:spcPct val="100000"/>
              </a:lnSpc>
            </a:pPr>
            <a:r>
              <a:rPr lang="en-IE" dirty="0"/>
              <a:t>Amundi Funds </a:t>
            </a:r>
            <a:br>
              <a:rPr lang="en-IE" dirty="0"/>
            </a:br>
            <a:r>
              <a:rPr lang="en-IE" dirty="0"/>
              <a:t>Protect 90</a:t>
            </a:r>
            <a:endParaRPr lang="en-IE" b="1" dirty="0">
              <a:solidFill>
                <a:schemeClr val="tx1"/>
              </a:solidFill>
              <a:latin typeface="+mj-lt"/>
            </a:endParaRPr>
          </a:p>
        </p:txBody>
      </p:sp>
      <p:sp>
        <p:nvSpPr>
          <p:cNvPr id="6" name="Text Placeholder 5">
            <a:extLst>
              <a:ext uri="{FF2B5EF4-FFF2-40B4-BE49-F238E27FC236}">
                <a16:creationId xmlns:a16="http://schemas.microsoft.com/office/drawing/2014/main" id="{A8441809-D873-BE02-69B1-BFCAE9D492F7}"/>
              </a:ext>
            </a:extLst>
          </p:cNvPr>
          <p:cNvSpPr>
            <a:spLocks noGrp="1"/>
          </p:cNvSpPr>
          <p:nvPr>
            <p:ph type="body" sz="quarter" idx="12"/>
          </p:nvPr>
        </p:nvSpPr>
        <p:spPr/>
        <p:txBody>
          <a:bodyPr/>
          <a:lstStyle/>
          <a:p>
            <a:r>
              <a:rPr lang="en-IE" dirty="0">
                <a:solidFill>
                  <a:schemeClr val="tx1"/>
                </a:solidFill>
                <a:latin typeface="+mn-lt"/>
              </a:rPr>
              <a:t>Marketing Communication - For Professional Clients only.</a:t>
            </a:r>
          </a:p>
        </p:txBody>
      </p:sp>
      <p:sp>
        <p:nvSpPr>
          <p:cNvPr id="3" name="Text Placeholder 2">
            <a:extLst>
              <a:ext uri="{FF2B5EF4-FFF2-40B4-BE49-F238E27FC236}">
                <a16:creationId xmlns:a16="http://schemas.microsoft.com/office/drawing/2014/main" id="{877E3B7E-D59E-BF48-68CC-5EDDAA830F7B}"/>
              </a:ext>
            </a:extLst>
          </p:cNvPr>
          <p:cNvSpPr>
            <a:spLocks noGrp="1"/>
          </p:cNvSpPr>
          <p:nvPr>
            <p:ph type="body" sz="quarter" idx="11"/>
          </p:nvPr>
        </p:nvSpPr>
        <p:spPr/>
        <p:txBody>
          <a:bodyPr/>
          <a:lstStyle/>
          <a:p>
            <a:r>
              <a:rPr lang="en-IE" dirty="0"/>
              <a:t>November 2025</a:t>
            </a:r>
          </a:p>
        </p:txBody>
      </p:sp>
    </p:spTree>
    <p:custDataLst>
      <p:tags r:id="rId1"/>
    </p:custDataLst>
    <p:extLst>
      <p:ext uri="{BB962C8B-B14F-4D97-AF65-F5344CB8AC3E}">
        <p14:creationId xmlns:p14="http://schemas.microsoft.com/office/powerpoint/2010/main" val="158361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F60656B-D383-7645-0D25-285DCC998106}"/>
              </a:ext>
            </a:extLst>
          </p:cNvPr>
          <p:cNvSpPr/>
          <p:nvPr/>
        </p:nvSpPr>
        <p:spPr>
          <a:xfrm>
            <a:off x="428308" y="3184196"/>
            <a:ext cx="4035742" cy="78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Content Placeholder 10">
            <a:extLst>
              <a:ext uri="{FF2B5EF4-FFF2-40B4-BE49-F238E27FC236}">
                <a16:creationId xmlns:a16="http://schemas.microsoft.com/office/drawing/2014/main" id="{56C7058E-8B92-F081-98D9-BA6A2E559936}"/>
              </a:ext>
            </a:extLst>
          </p:cNvPr>
          <p:cNvSpPr txBox="1">
            <a:spLocks/>
          </p:cNvSpPr>
          <p:nvPr/>
        </p:nvSpPr>
        <p:spPr>
          <a:xfrm>
            <a:off x="619109" y="3356013"/>
            <a:ext cx="3820784" cy="612983"/>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400" kern="1200">
                <a:solidFill>
                  <a:schemeClr val="tx1"/>
                </a:solidFill>
                <a:latin typeface="Arial" panose="020B0604020202020204" pitchFamily="34" charset="0"/>
                <a:ea typeface="+mn-ea"/>
                <a:cs typeface="Arial" panose="020B0604020202020204" pitchFamily="34" charset="0"/>
              </a:defRPr>
            </a:lvl1pPr>
            <a:lvl2pPr marL="360000" marR="0" indent="-180000" algn="l" defTabSz="685800" rtl="0" eaLnBrk="1" fontAlgn="auto" latinLnBrk="0" hangingPunct="1">
              <a:lnSpc>
                <a:spcPct val="100000"/>
              </a:lnSpc>
              <a:spcBef>
                <a:spcPts val="500"/>
              </a:spcBef>
              <a:spcAft>
                <a:spcPts val="0"/>
              </a:spcAft>
              <a:buClr>
                <a:schemeClr val="accent2"/>
              </a:buClr>
              <a:buSzTx/>
              <a:buFont typeface="Symbol" panose="05050102010706020507" pitchFamily="18" charset="2"/>
              <a:buChar char="-"/>
              <a:tabLst/>
              <a:defRPr sz="1200" kern="1200">
                <a:solidFill>
                  <a:srgbClr val="000000"/>
                </a:solidFill>
                <a:latin typeface="Arial" panose="020B0604020202020204" pitchFamily="34" charset="0"/>
                <a:ea typeface="+mn-ea"/>
                <a:cs typeface="Arial" panose="020B0604020202020204" pitchFamily="34" charset="0"/>
              </a:defRPr>
            </a:lvl2pPr>
            <a:lvl3pPr marL="486000" marR="0" indent="-126000" algn="l" defTabSz="685800" rtl="0" eaLnBrk="1" fontAlgn="auto" latinLnBrk="0" hangingPunct="1">
              <a:lnSpc>
                <a:spcPct val="100000"/>
              </a:lnSpc>
              <a:spcBef>
                <a:spcPts val="500"/>
              </a:spcBef>
              <a:spcAft>
                <a:spcPts val="0"/>
              </a:spcAft>
              <a:buClr>
                <a:schemeClr val="accent2"/>
              </a:buClr>
              <a:buSzTx/>
              <a:buFont typeface="Calibri" panose="020F0502020204030204" pitchFamily="34" charset="0"/>
              <a:buChar char="‐"/>
              <a:tabLst/>
              <a:defRPr sz="1000" kern="1200">
                <a:solidFill>
                  <a:srgbClr val="000000"/>
                </a:solidFill>
                <a:latin typeface="Arial" panose="020B0604020202020204" pitchFamily="34" charset="0"/>
                <a:ea typeface="+mn-ea"/>
                <a:cs typeface="Arial" panose="020B0604020202020204" pitchFamily="34" charset="0"/>
              </a:defRPr>
            </a:lvl3pPr>
            <a:lvl4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tx1"/>
                </a:solidFill>
                <a:latin typeface="Arial" panose="020B0604020202020204" pitchFamily="34" charset="0"/>
                <a:ea typeface="+mn-ea"/>
                <a:cs typeface="Arial" panose="020B0604020202020204" pitchFamily="34" charset="0"/>
              </a:defRPr>
            </a:lvl4pPr>
            <a:lvl5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accent1"/>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chemeClr val="accent4"/>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rgbClr val="000000"/>
                </a:solidFill>
                <a:latin typeface="Arial" panose="020B0604020202020204" pitchFamily="34" charset="0"/>
                <a:ea typeface="+mn-ea"/>
                <a:cs typeface="Arial" panose="020B0604020202020204" pitchFamily="34" charset="0"/>
              </a:defRPr>
            </a:lvl7pPr>
            <a:lvl8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8pPr>
            <a:lvl9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9pPr>
          </a:lstStyle>
          <a:p>
            <a:pPr marL="403225" indent="0" defTabSz="685766">
              <a:spcBef>
                <a:spcPts val="0"/>
              </a:spcBef>
              <a:spcAft>
                <a:spcPts val="1200"/>
              </a:spcAft>
              <a:buClr>
                <a:schemeClr val="accent1"/>
              </a:buClr>
              <a:buSzPct val="120000"/>
              <a:buNone/>
            </a:pPr>
            <a:r>
              <a:rPr lang="en-US" b="1" kern="1300" dirty="0">
                <a:solidFill>
                  <a:srgbClr val="0073A3"/>
                </a:solidFill>
              </a:rPr>
              <a:t>Availability</a:t>
            </a:r>
            <a:endParaRPr lang="en-US" b="1" kern="1300" baseline="30000" dirty="0">
              <a:solidFill>
                <a:srgbClr val="0073A3"/>
              </a:solidFill>
            </a:endParaRPr>
          </a:p>
          <a:p>
            <a:pPr marL="125413" indent="-120650" defTabSz="685766">
              <a:spcBef>
                <a:spcPts val="0"/>
              </a:spcBef>
              <a:spcAft>
                <a:spcPts val="600"/>
              </a:spcAft>
              <a:buClr>
                <a:srgbClr val="0073A3"/>
              </a:buClr>
              <a:buSzPct val="120000"/>
              <a:buFont typeface="Wingdings" panose="05000000000000000000" pitchFamily="2" charset="2"/>
              <a:buChar char="§"/>
            </a:pPr>
            <a:r>
              <a:rPr lang="en-GB" sz="950" dirty="0">
                <a:latin typeface="+mn-lt"/>
                <a:cs typeface="+mn-cs"/>
              </a:rPr>
              <a:t>Savings</a:t>
            </a:r>
            <a:r>
              <a:rPr lang="en-GB" sz="950" b="1" dirty="0">
                <a:latin typeface="+mn-lt"/>
                <a:cs typeface="+mn-cs"/>
              </a:rPr>
              <a:t> available at all times</a:t>
            </a:r>
          </a:p>
        </p:txBody>
      </p:sp>
      <p:sp>
        <p:nvSpPr>
          <p:cNvPr id="2" name="Espace réservé du texte 1">
            <a:extLst>
              <a:ext uri="{FF2B5EF4-FFF2-40B4-BE49-F238E27FC236}">
                <a16:creationId xmlns:a16="http://schemas.microsoft.com/office/drawing/2014/main" id="{14FF7E83-25F5-6C6C-1744-58F3606BF08E}"/>
              </a:ext>
            </a:extLst>
          </p:cNvPr>
          <p:cNvSpPr>
            <a:spLocks noGrp="1"/>
          </p:cNvSpPr>
          <p:nvPr>
            <p:ph type="body" sz="quarter" idx="14"/>
          </p:nvPr>
        </p:nvSpPr>
        <p:spPr>
          <a:xfrm>
            <a:off x="428399" y="4086008"/>
            <a:ext cx="8287200" cy="409073"/>
          </a:xfrm>
        </p:spPr>
        <p:txBody>
          <a:bodyPr/>
          <a:lstStyle/>
          <a:p>
            <a:r>
              <a:rPr lang="en-US" dirty="0"/>
              <a:t>Source: Amundi Asset Management as of November 2025. 1. For more product-specific information and information on the investment policy, strategy and objectives of the Fund, please refer to </a:t>
            </a:r>
            <a:r>
              <a:rPr lang="en-US" dirty="0">
                <a:solidFill>
                  <a:schemeClr val="tx2"/>
                </a:solidFill>
              </a:rPr>
              <a:t>the</a:t>
            </a:r>
            <a:r>
              <a:rPr lang="en-US" u="sng" dirty="0">
                <a:solidFill>
                  <a:schemeClr val="accent1"/>
                </a:solidFill>
              </a:rPr>
              <a:t> Prospectus</a:t>
            </a:r>
            <a:r>
              <a:rPr lang="en-US" dirty="0"/>
              <a:t>. 2. The Fund does not offer a performance guarantee. The SRI corresponds to the risk/reward profile shown in the PRIPS KID. The lowest category does not imply that there is no risk. The SRI is not guaranteed and may vary over time.</a:t>
            </a:r>
          </a:p>
        </p:txBody>
      </p:sp>
      <p:sp>
        <p:nvSpPr>
          <p:cNvPr id="3" name="Titre 2">
            <a:extLst>
              <a:ext uri="{FF2B5EF4-FFF2-40B4-BE49-F238E27FC236}">
                <a16:creationId xmlns:a16="http://schemas.microsoft.com/office/drawing/2014/main" id="{62F152F6-04AA-307F-B28B-239A5F202226}"/>
              </a:ext>
            </a:extLst>
          </p:cNvPr>
          <p:cNvSpPr>
            <a:spLocks noGrp="1"/>
          </p:cNvSpPr>
          <p:nvPr>
            <p:ph type="title"/>
          </p:nvPr>
        </p:nvSpPr>
        <p:spPr/>
        <p:txBody>
          <a:bodyPr/>
          <a:lstStyle/>
          <a:p>
            <a:r>
              <a:rPr lang="fr-FR" dirty="0"/>
              <a:t>The key points of Amundi Funds </a:t>
            </a:r>
            <a:r>
              <a:rPr lang="fr-FR" dirty="0" err="1"/>
              <a:t>Protect</a:t>
            </a:r>
            <a:r>
              <a:rPr lang="fr-FR" dirty="0"/>
              <a:t> 90</a:t>
            </a:r>
          </a:p>
        </p:txBody>
      </p:sp>
      <p:sp>
        <p:nvSpPr>
          <p:cNvPr id="5" name="Espace réservé du texte 4">
            <a:extLst>
              <a:ext uri="{FF2B5EF4-FFF2-40B4-BE49-F238E27FC236}">
                <a16:creationId xmlns:a16="http://schemas.microsoft.com/office/drawing/2014/main" id="{5DF1D10F-E727-E275-7E0E-19B57FC63620}"/>
              </a:ext>
            </a:extLst>
          </p:cNvPr>
          <p:cNvSpPr>
            <a:spLocks noGrp="1"/>
          </p:cNvSpPr>
          <p:nvPr>
            <p:ph type="body" sz="quarter" idx="13"/>
          </p:nvPr>
        </p:nvSpPr>
        <p:spPr/>
        <p:txBody>
          <a:bodyPr/>
          <a:lstStyle/>
          <a:p>
            <a:r>
              <a:rPr lang="en-US"/>
              <a:t>The objective of Amundi Funds Protect 90 is to participate in the evolution of the financial markets </a:t>
            </a:r>
            <a:br>
              <a:rPr lang="en-US"/>
            </a:br>
            <a:r>
              <a:rPr lang="en-US"/>
              <a:t>with a permanent partial capital protection¹</a:t>
            </a:r>
          </a:p>
          <a:p>
            <a:endParaRPr lang="en-US" dirty="0"/>
          </a:p>
          <a:p>
            <a:endParaRPr lang="en-US" dirty="0"/>
          </a:p>
        </p:txBody>
      </p:sp>
      <p:sp>
        <p:nvSpPr>
          <p:cNvPr id="18" name="Rectangle 17">
            <a:extLst>
              <a:ext uri="{FF2B5EF4-FFF2-40B4-BE49-F238E27FC236}">
                <a16:creationId xmlns:a16="http://schemas.microsoft.com/office/drawing/2014/main" id="{30D69E2E-4D02-453A-9F47-14B7C9B59B79}"/>
              </a:ext>
            </a:extLst>
          </p:cNvPr>
          <p:cNvSpPr/>
          <p:nvPr/>
        </p:nvSpPr>
        <p:spPr>
          <a:xfrm>
            <a:off x="428308" y="1223591"/>
            <a:ext cx="4035742" cy="17919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9" name="Rectangle 18">
            <a:extLst>
              <a:ext uri="{FF2B5EF4-FFF2-40B4-BE49-F238E27FC236}">
                <a16:creationId xmlns:a16="http://schemas.microsoft.com/office/drawing/2014/main" id="{D18EFBC4-2D41-2C1F-40DC-F86AAFAA718C}"/>
              </a:ext>
            </a:extLst>
          </p:cNvPr>
          <p:cNvSpPr/>
          <p:nvPr/>
        </p:nvSpPr>
        <p:spPr>
          <a:xfrm>
            <a:off x="430189" y="1223591"/>
            <a:ext cx="79200"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mj-lt"/>
            </a:endParaRPr>
          </a:p>
        </p:txBody>
      </p:sp>
      <p:sp>
        <p:nvSpPr>
          <p:cNvPr id="20" name="Content Placeholder 10">
            <a:extLst>
              <a:ext uri="{FF2B5EF4-FFF2-40B4-BE49-F238E27FC236}">
                <a16:creationId xmlns:a16="http://schemas.microsoft.com/office/drawing/2014/main" id="{041C7B68-A231-37B4-461F-8BE7B54F0930}"/>
              </a:ext>
            </a:extLst>
          </p:cNvPr>
          <p:cNvSpPr txBox="1">
            <a:spLocks/>
          </p:cNvSpPr>
          <p:nvPr/>
        </p:nvSpPr>
        <p:spPr>
          <a:xfrm>
            <a:off x="619109" y="1395409"/>
            <a:ext cx="3820784" cy="1009453"/>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400" kern="1200">
                <a:solidFill>
                  <a:schemeClr val="tx1"/>
                </a:solidFill>
                <a:latin typeface="Arial" panose="020B0604020202020204" pitchFamily="34" charset="0"/>
                <a:ea typeface="+mn-ea"/>
                <a:cs typeface="Arial" panose="020B0604020202020204" pitchFamily="34" charset="0"/>
              </a:defRPr>
            </a:lvl1pPr>
            <a:lvl2pPr marL="360000" marR="0" indent="-180000" algn="l" defTabSz="685800" rtl="0" eaLnBrk="1" fontAlgn="auto" latinLnBrk="0" hangingPunct="1">
              <a:lnSpc>
                <a:spcPct val="100000"/>
              </a:lnSpc>
              <a:spcBef>
                <a:spcPts val="500"/>
              </a:spcBef>
              <a:spcAft>
                <a:spcPts val="0"/>
              </a:spcAft>
              <a:buClr>
                <a:schemeClr val="accent2"/>
              </a:buClr>
              <a:buSzTx/>
              <a:buFont typeface="Symbol" panose="05050102010706020507" pitchFamily="18" charset="2"/>
              <a:buChar char="-"/>
              <a:tabLst/>
              <a:defRPr sz="1200" kern="1200">
                <a:solidFill>
                  <a:srgbClr val="000000"/>
                </a:solidFill>
                <a:latin typeface="Arial" panose="020B0604020202020204" pitchFamily="34" charset="0"/>
                <a:ea typeface="+mn-ea"/>
                <a:cs typeface="Arial" panose="020B0604020202020204" pitchFamily="34" charset="0"/>
              </a:defRPr>
            </a:lvl2pPr>
            <a:lvl3pPr marL="486000" marR="0" indent="-126000" algn="l" defTabSz="685800" rtl="0" eaLnBrk="1" fontAlgn="auto" latinLnBrk="0" hangingPunct="1">
              <a:lnSpc>
                <a:spcPct val="100000"/>
              </a:lnSpc>
              <a:spcBef>
                <a:spcPts val="500"/>
              </a:spcBef>
              <a:spcAft>
                <a:spcPts val="0"/>
              </a:spcAft>
              <a:buClr>
                <a:schemeClr val="accent2"/>
              </a:buClr>
              <a:buSzTx/>
              <a:buFont typeface="Calibri" panose="020F0502020204030204" pitchFamily="34" charset="0"/>
              <a:buChar char="‐"/>
              <a:tabLst/>
              <a:defRPr sz="1000" kern="1200">
                <a:solidFill>
                  <a:srgbClr val="000000"/>
                </a:solidFill>
                <a:latin typeface="Arial" panose="020B0604020202020204" pitchFamily="34" charset="0"/>
                <a:ea typeface="+mn-ea"/>
                <a:cs typeface="Arial" panose="020B0604020202020204" pitchFamily="34" charset="0"/>
              </a:defRPr>
            </a:lvl3pPr>
            <a:lvl4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tx1"/>
                </a:solidFill>
                <a:latin typeface="Arial" panose="020B0604020202020204" pitchFamily="34" charset="0"/>
                <a:ea typeface="+mn-ea"/>
                <a:cs typeface="Arial" panose="020B0604020202020204" pitchFamily="34" charset="0"/>
              </a:defRPr>
            </a:lvl4pPr>
            <a:lvl5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accent1"/>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chemeClr val="accent4"/>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rgbClr val="000000"/>
                </a:solidFill>
                <a:latin typeface="Arial" panose="020B0604020202020204" pitchFamily="34" charset="0"/>
                <a:ea typeface="+mn-ea"/>
                <a:cs typeface="Arial" panose="020B0604020202020204" pitchFamily="34" charset="0"/>
              </a:defRPr>
            </a:lvl7pPr>
            <a:lvl8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8pPr>
            <a:lvl9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9pPr>
          </a:lstStyle>
          <a:p>
            <a:pPr marL="403225" indent="0" defTabSz="685766">
              <a:spcBef>
                <a:spcPts val="0"/>
              </a:spcBef>
              <a:spcAft>
                <a:spcPts val="1200"/>
              </a:spcAft>
              <a:buClr>
                <a:schemeClr val="accent1"/>
              </a:buClr>
              <a:buSzPct val="120000"/>
              <a:buNone/>
            </a:pPr>
            <a:r>
              <a:rPr lang="en-US" b="1" kern="1300" dirty="0">
                <a:solidFill>
                  <a:schemeClr val="accent1"/>
                </a:solidFill>
              </a:rPr>
              <a:t>Search for performance</a:t>
            </a:r>
            <a:r>
              <a:rPr lang="en-US" b="1" kern="1300" baseline="30000" dirty="0">
                <a:solidFill>
                  <a:schemeClr val="accent1"/>
                </a:solidFill>
              </a:rPr>
              <a:t>2</a:t>
            </a:r>
          </a:p>
          <a:p>
            <a:pPr marL="125413" indent="-125413" defTabSz="685766">
              <a:spcBef>
                <a:spcPts val="0"/>
              </a:spcBef>
              <a:spcAft>
                <a:spcPts val="600"/>
              </a:spcAft>
              <a:buClr>
                <a:schemeClr val="accent1"/>
              </a:buClr>
              <a:buSzPct val="120000"/>
              <a:buFont typeface="Wingdings" panose="05000000000000000000" pitchFamily="2" charset="2"/>
              <a:buChar char="§"/>
            </a:pPr>
            <a:r>
              <a:rPr lang="en-GB" sz="950" b="1" dirty="0">
                <a:latin typeface="+mn-lt"/>
                <a:cs typeface="+mn-cs"/>
              </a:rPr>
              <a:t>Multi-asset: </a:t>
            </a:r>
            <a:r>
              <a:rPr lang="en-GB" sz="950" dirty="0">
                <a:latin typeface="+mn-lt"/>
                <a:cs typeface="+mn-cs"/>
              </a:rPr>
              <a:t>a broad and diversified investment universe</a:t>
            </a:r>
          </a:p>
          <a:p>
            <a:pPr marL="125413" indent="-125413" defTabSz="685766">
              <a:spcBef>
                <a:spcPts val="0"/>
              </a:spcBef>
              <a:spcAft>
                <a:spcPts val="600"/>
              </a:spcAft>
              <a:buClr>
                <a:schemeClr val="accent1"/>
              </a:buClr>
              <a:buSzPct val="120000"/>
              <a:buFont typeface="Wingdings" panose="05000000000000000000" pitchFamily="2" charset="2"/>
              <a:buChar char="§"/>
            </a:pPr>
            <a:r>
              <a:rPr lang="en-GB" sz="950" b="1" dirty="0">
                <a:latin typeface="+mn-lt"/>
                <a:cs typeface="+mn-cs"/>
              </a:rPr>
              <a:t>An active and flexible management </a:t>
            </a:r>
            <a:r>
              <a:rPr lang="en-GB" sz="950" dirty="0">
                <a:latin typeface="+mn-lt"/>
                <a:cs typeface="+mn-cs"/>
              </a:rPr>
              <a:t>based on fundamental market analysis and investment convictions </a:t>
            </a:r>
          </a:p>
          <a:p>
            <a:pPr marL="125413" indent="-125413" defTabSz="685766">
              <a:spcBef>
                <a:spcPts val="0"/>
              </a:spcBef>
              <a:spcAft>
                <a:spcPts val="600"/>
              </a:spcAft>
              <a:buClr>
                <a:schemeClr val="accent1"/>
              </a:buClr>
              <a:buSzPct val="120000"/>
              <a:buFont typeface="Wingdings" panose="05000000000000000000" pitchFamily="2" charset="2"/>
              <a:buChar char="§"/>
            </a:pPr>
            <a:r>
              <a:rPr lang="en-GB" sz="950" b="1" dirty="0"/>
              <a:t>SFDR Article 8</a:t>
            </a:r>
          </a:p>
          <a:p>
            <a:pPr marL="125413" indent="-125413" defTabSz="685766">
              <a:spcBef>
                <a:spcPts val="0"/>
              </a:spcBef>
              <a:spcAft>
                <a:spcPts val="600"/>
              </a:spcAft>
              <a:buClr>
                <a:schemeClr val="accent1"/>
              </a:buClr>
              <a:buSzPct val="120000"/>
              <a:buFont typeface="Wingdings" panose="05000000000000000000" pitchFamily="2" charset="2"/>
              <a:buChar char="§"/>
            </a:pPr>
            <a:endParaRPr lang="en-GB" sz="950" dirty="0">
              <a:latin typeface="+mn-lt"/>
              <a:cs typeface="+mn-cs"/>
            </a:endParaRPr>
          </a:p>
          <a:p>
            <a:pPr marL="125413" indent="-125413" defTabSz="685766">
              <a:spcBef>
                <a:spcPts val="0"/>
              </a:spcBef>
              <a:spcAft>
                <a:spcPts val="600"/>
              </a:spcAft>
              <a:buClr>
                <a:schemeClr val="accent1"/>
              </a:buClr>
              <a:buSzPct val="120000"/>
              <a:buFont typeface="Wingdings" panose="05000000000000000000" pitchFamily="2" charset="2"/>
              <a:buChar char="§"/>
            </a:pPr>
            <a:endParaRPr lang="en-GB" sz="1000" b="1" dirty="0">
              <a:latin typeface="+mn-lt"/>
              <a:cs typeface="+mn-cs"/>
            </a:endParaRPr>
          </a:p>
          <a:p>
            <a:pPr marL="125413" indent="-125413" defTabSz="685766">
              <a:spcBef>
                <a:spcPts val="0"/>
              </a:spcBef>
              <a:spcAft>
                <a:spcPts val="600"/>
              </a:spcAft>
              <a:buClr>
                <a:schemeClr val="accent1"/>
              </a:buClr>
              <a:buSzPct val="120000"/>
              <a:buFont typeface="Wingdings" panose="05000000000000000000" pitchFamily="2" charset="2"/>
              <a:buChar char="§"/>
            </a:pPr>
            <a:endParaRPr lang="en-GB" sz="1000" b="1" dirty="0">
              <a:latin typeface="+mn-lt"/>
              <a:cs typeface="+mn-cs"/>
            </a:endParaRPr>
          </a:p>
        </p:txBody>
      </p:sp>
      <p:sp>
        <p:nvSpPr>
          <p:cNvPr id="23" name="Rectangle 22">
            <a:extLst>
              <a:ext uri="{FF2B5EF4-FFF2-40B4-BE49-F238E27FC236}">
                <a16:creationId xmlns:a16="http://schemas.microsoft.com/office/drawing/2014/main" id="{40B0D07E-3A9D-65A5-E897-1CE00A4CFFF1}"/>
              </a:ext>
            </a:extLst>
          </p:cNvPr>
          <p:cNvSpPr/>
          <p:nvPr/>
        </p:nvSpPr>
        <p:spPr>
          <a:xfrm>
            <a:off x="4677966" y="1223591"/>
            <a:ext cx="4035742" cy="17919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Rectangle 23">
            <a:extLst>
              <a:ext uri="{FF2B5EF4-FFF2-40B4-BE49-F238E27FC236}">
                <a16:creationId xmlns:a16="http://schemas.microsoft.com/office/drawing/2014/main" id="{F02D77B8-C6E8-8603-B27C-B378A794101B}"/>
              </a:ext>
            </a:extLst>
          </p:cNvPr>
          <p:cNvSpPr/>
          <p:nvPr/>
        </p:nvSpPr>
        <p:spPr>
          <a:xfrm>
            <a:off x="4679847" y="1223591"/>
            <a:ext cx="79200"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mj-lt"/>
            </a:endParaRPr>
          </a:p>
        </p:txBody>
      </p:sp>
      <p:sp>
        <p:nvSpPr>
          <p:cNvPr id="25" name="Content Placeholder 10">
            <a:extLst>
              <a:ext uri="{FF2B5EF4-FFF2-40B4-BE49-F238E27FC236}">
                <a16:creationId xmlns:a16="http://schemas.microsoft.com/office/drawing/2014/main" id="{6B971697-3064-D6FA-8FE1-02C289C8F127}"/>
              </a:ext>
            </a:extLst>
          </p:cNvPr>
          <p:cNvSpPr txBox="1">
            <a:spLocks/>
          </p:cNvSpPr>
          <p:nvPr/>
        </p:nvSpPr>
        <p:spPr>
          <a:xfrm>
            <a:off x="4875006" y="1395410"/>
            <a:ext cx="3735346" cy="1537412"/>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400" kern="1200">
                <a:solidFill>
                  <a:schemeClr val="tx1"/>
                </a:solidFill>
                <a:latin typeface="Arial" panose="020B0604020202020204" pitchFamily="34" charset="0"/>
                <a:ea typeface="+mn-ea"/>
                <a:cs typeface="Arial" panose="020B0604020202020204" pitchFamily="34" charset="0"/>
              </a:defRPr>
            </a:lvl1pPr>
            <a:lvl2pPr marL="360000" marR="0" indent="-180000" algn="l" defTabSz="685800" rtl="0" eaLnBrk="1" fontAlgn="auto" latinLnBrk="0" hangingPunct="1">
              <a:lnSpc>
                <a:spcPct val="100000"/>
              </a:lnSpc>
              <a:spcBef>
                <a:spcPts val="500"/>
              </a:spcBef>
              <a:spcAft>
                <a:spcPts val="0"/>
              </a:spcAft>
              <a:buClr>
                <a:schemeClr val="accent2"/>
              </a:buClr>
              <a:buSzTx/>
              <a:buFont typeface="Symbol" panose="05050102010706020507" pitchFamily="18" charset="2"/>
              <a:buChar char="-"/>
              <a:tabLst/>
              <a:defRPr sz="1200" kern="1200">
                <a:solidFill>
                  <a:srgbClr val="000000"/>
                </a:solidFill>
                <a:latin typeface="Arial" panose="020B0604020202020204" pitchFamily="34" charset="0"/>
                <a:ea typeface="+mn-ea"/>
                <a:cs typeface="Arial" panose="020B0604020202020204" pitchFamily="34" charset="0"/>
              </a:defRPr>
            </a:lvl2pPr>
            <a:lvl3pPr marL="486000" marR="0" indent="-126000" algn="l" defTabSz="685800" rtl="0" eaLnBrk="1" fontAlgn="auto" latinLnBrk="0" hangingPunct="1">
              <a:lnSpc>
                <a:spcPct val="100000"/>
              </a:lnSpc>
              <a:spcBef>
                <a:spcPts val="500"/>
              </a:spcBef>
              <a:spcAft>
                <a:spcPts val="0"/>
              </a:spcAft>
              <a:buClr>
                <a:schemeClr val="accent2"/>
              </a:buClr>
              <a:buSzTx/>
              <a:buFont typeface="Calibri" panose="020F0502020204030204" pitchFamily="34" charset="0"/>
              <a:buChar char="‐"/>
              <a:tabLst/>
              <a:defRPr sz="1000" kern="1200">
                <a:solidFill>
                  <a:srgbClr val="000000"/>
                </a:solidFill>
                <a:latin typeface="Arial" panose="020B0604020202020204" pitchFamily="34" charset="0"/>
                <a:ea typeface="+mn-ea"/>
                <a:cs typeface="Arial" panose="020B0604020202020204" pitchFamily="34" charset="0"/>
              </a:defRPr>
            </a:lvl3pPr>
            <a:lvl4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tx1"/>
                </a:solidFill>
                <a:latin typeface="Arial" panose="020B0604020202020204" pitchFamily="34" charset="0"/>
                <a:ea typeface="+mn-ea"/>
                <a:cs typeface="Arial" panose="020B0604020202020204" pitchFamily="34" charset="0"/>
              </a:defRPr>
            </a:lvl4pPr>
            <a:lvl5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accent1"/>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chemeClr val="accent4"/>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rgbClr val="000000"/>
                </a:solidFill>
                <a:latin typeface="Arial" panose="020B0604020202020204" pitchFamily="34" charset="0"/>
                <a:ea typeface="+mn-ea"/>
                <a:cs typeface="Arial" panose="020B0604020202020204" pitchFamily="34" charset="0"/>
              </a:defRPr>
            </a:lvl7pPr>
            <a:lvl8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8pPr>
            <a:lvl9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9pPr>
          </a:lstStyle>
          <a:p>
            <a:pPr marL="403225" indent="0" defTabSz="685766">
              <a:spcBef>
                <a:spcPts val="0"/>
              </a:spcBef>
              <a:spcAft>
                <a:spcPts val="1200"/>
              </a:spcAft>
              <a:buClr>
                <a:schemeClr val="accent1"/>
              </a:buClr>
              <a:buSzPct val="120000"/>
              <a:buNone/>
            </a:pPr>
            <a:r>
              <a:rPr lang="en-US" b="1" kern="1300" dirty="0">
                <a:solidFill>
                  <a:schemeClr val="accent2"/>
                </a:solidFill>
              </a:rPr>
              <a:t>Permanent partial capital protection</a:t>
            </a:r>
            <a:r>
              <a:rPr lang="en-US" b="1" kern="1300" baseline="30000" dirty="0">
                <a:solidFill>
                  <a:schemeClr val="accent2"/>
                </a:solidFill>
              </a:rPr>
              <a:t>1</a:t>
            </a:r>
            <a:endParaRPr lang="en-US" b="1" kern="1300" dirty="0">
              <a:solidFill>
                <a:schemeClr val="accent2"/>
              </a:solidFill>
            </a:endParaRPr>
          </a:p>
          <a:p>
            <a:pPr marL="125413" indent="-125413" defTabSz="685766">
              <a:spcBef>
                <a:spcPts val="0"/>
              </a:spcBef>
              <a:spcAft>
                <a:spcPts val="600"/>
              </a:spcAft>
              <a:buClr>
                <a:schemeClr val="accent2"/>
              </a:buClr>
              <a:buSzPct val="120000"/>
              <a:buFont typeface="Wingdings" panose="05000000000000000000" pitchFamily="2" charset="2"/>
              <a:buChar char="§"/>
            </a:pPr>
            <a:r>
              <a:rPr lang="en-GB" sz="950" dirty="0">
                <a:latin typeface="+mn-lt"/>
                <a:cs typeface="+mn-cs"/>
              </a:rPr>
              <a:t>A protection equal to </a:t>
            </a:r>
            <a:r>
              <a:rPr lang="en-GB" sz="950" b="1" dirty="0">
                <a:latin typeface="+mn-lt"/>
                <a:cs typeface="+mn-cs"/>
              </a:rPr>
              <a:t>90% of the highest net asset value recorded since the last business day of the preceding month of April </a:t>
            </a:r>
            <a:r>
              <a:rPr lang="en-GB" sz="950" dirty="0">
                <a:latin typeface="+mn-lt"/>
                <a:cs typeface="+mn-cs"/>
              </a:rPr>
              <a:t>(annual reset)</a:t>
            </a:r>
          </a:p>
          <a:p>
            <a:pPr marL="125413" indent="-125413" defTabSz="685766">
              <a:spcBef>
                <a:spcPts val="0"/>
              </a:spcBef>
              <a:spcAft>
                <a:spcPts val="600"/>
              </a:spcAft>
              <a:buClr>
                <a:schemeClr val="accent2"/>
              </a:buClr>
              <a:buSzPct val="120000"/>
              <a:buFont typeface="Wingdings" panose="05000000000000000000" pitchFamily="2" charset="2"/>
              <a:buChar char="§"/>
            </a:pPr>
            <a:r>
              <a:rPr lang="en-GB" sz="950" b="1" spc="-10" dirty="0">
                <a:latin typeface="+mn-lt"/>
                <a:cs typeface="+mn-cs"/>
              </a:rPr>
              <a:t>A formal guarantee </a:t>
            </a:r>
            <a:r>
              <a:rPr lang="en-GB" sz="950" spc="-10" dirty="0">
                <a:latin typeface="+mn-lt"/>
                <a:cs typeface="+mn-cs"/>
              </a:rPr>
              <a:t>granted by the Guarantor (A+ Fitch Ratings)</a:t>
            </a:r>
          </a:p>
          <a:p>
            <a:pPr marL="125413" indent="-125413" defTabSz="685766">
              <a:spcBef>
                <a:spcPts val="0"/>
              </a:spcBef>
              <a:spcAft>
                <a:spcPts val="600"/>
              </a:spcAft>
              <a:buClr>
                <a:schemeClr val="accent2"/>
              </a:buClr>
              <a:buSzPct val="120000"/>
              <a:buFont typeface="Wingdings" panose="05000000000000000000" pitchFamily="2" charset="2"/>
              <a:buChar char="§"/>
            </a:pPr>
            <a:r>
              <a:rPr lang="en-GB" sz="950" dirty="0">
                <a:latin typeface="+mn-lt"/>
                <a:cs typeface="+mn-cs"/>
              </a:rPr>
              <a:t>Risk Profile: </a:t>
            </a:r>
            <a:r>
              <a:rPr lang="en-GB" sz="950" b="1" dirty="0">
                <a:latin typeface="+mn-lt"/>
                <a:cs typeface="+mn-cs"/>
              </a:rPr>
              <a:t>SRI 3 </a:t>
            </a:r>
          </a:p>
        </p:txBody>
      </p:sp>
      <p:sp>
        <p:nvSpPr>
          <p:cNvPr id="27" name="Rectangle 26">
            <a:extLst>
              <a:ext uri="{FF2B5EF4-FFF2-40B4-BE49-F238E27FC236}">
                <a16:creationId xmlns:a16="http://schemas.microsoft.com/office/drawing/2014/main" id="{C19546F4-EFFE-643B-E3E9-BBE6EA00FEAD}"/>
              </a:ext>
            </a:extLst>
          </p:cNvPr>
          <p:cNvSpPr/>
          <p:nvPr/>
        </p:nvSpPr>
        <p:spPr>
          <a:xfrm>
            <a:off x="619109" y="1326419"/>
            <a:ext cx="369186" cy="369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17FB81B3-173C-A168-0C2A-3797CAC9934D}"/>
              </a:ext>
            </a:extLst>
          </p:cNvPr>
          <p:cNvSpPr/>
          <p:nvPr/>
        </p:nvSpPr>
        <p:spPr>
          <a:xfrm>
            <a:off x="4818124" y="1278408"/>
            <a:ext cx="432515" cy="432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Graphique 30">
            <a:extLst>
              <a:ext uri="{FF2B5EF4-FFF2-40B4-BE49-F238E27FC236}">
                <a16:creationId xmlns:a16="http://schemas.microsoft.com/office/drawing/2014/main" id="{8F15BCA5-3CFC-E729-79CE-B0A20A1F219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60696" y="1235538"/>
            <a:ext cx="548292" cy="548292"/>
          </a:xfrm>
          <a:prstGeom prst="rect">
            <a:avLst/>
          </a:prstGeom>
        </p:spPr>
      </p:pic>
      <p:sp>
        <p:nvSpPr>
          <p:cNvPr id="36" name="Rectangle 35">
            <a:extLst>
              <a:ext uri="{FF2B5EF4-FFF2-40B4-BE49-F238E27FC236}">
                <a16:creationId xmlns:a16="http://schemas.microsoft.com/office/drawing/2014/main" id="{04718F8E-6CC3-0F33-EE1F-52499CD85EB2}"/>
              </a:ext>
            </a:extLst>
          </p:cNvPr>
          <p:cNvSpPr/>
          <p:nvPr/>
        </p:nvSpPr>
        <p:spPr>
          <a:xfrm>
            <a:off x="4677966" y="3184196"/>
            <a:ext cx="4035742" cy="78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7" name="Content Placeholder 10">
            <a:extLst>
              <a:ext uri="{FF2B5EF4-FFF2-40B4-BE49-F238E27FC236}">
                <a16:creationId xmlns:a16="http://schemas.microsoft.com/office/drawing/2014/main" id="{C80EFCC5-C844-FF62-5CD2-0BD1EC959EDD}"/>
              </a:ext>
            </a:extLst>
          </p:cNvPr>
          <p:cNvSpPr txBox="1">
            <a:spLocks/>
          </p:cNvSpPr>
          <p:nvPr/>
        </p:nvSpPr>
        <p:spPr>
          <a:xfrm>
            <a:off x="4875005" y="3356014"/>
            <a:ext cx="3774217" cy="523220"/>
          </a:xfrm>
          <a:prstGeom prst="rect">
            <a:avLst/>
          </a:prstGeom>
        </p:spPr>
        <p:txBody>
          <a:bodyPr vert="horz" wrap="square" lIns="0" tIns="0" rIns="0" bIns="0" rtlCol="0">
            <a:spAutoFit/>
          </a:bodyPr>
          <a:lstStyle>
            <a:lvl1pPr marL="180000" marR="0" indent="-180000" algn="l" defTabSz="6858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400" kern="1200">
                <a:solidFill>
                  <a:schemeClr val="tx1"/>
                </a:solidFill>
                <a:latin typeface="Arial" panose="020B0604020202020204" pitchFamily="34" charset="0"/>
                <a:ea typeface="+mn-ea"/>
                <a:cs typeface="Arial" panose="020B0604020202020204" pitchFamily="34" charset="0"/>
              </a:defRPr>
            </a:lvl1pPr>
            <a:lvl2pPr marL="360000" marR="0" indent="-180000" algn="l" defTabSz="685800" rtl="0" eaLnBrk="1" fontAlgn="auto" latinLnBrk="0" hangingPunct="1">
              <a:lnSpc>
                <a:spcPct val="100000"/>
              </a:lnSpc>
              <a:spcBef>
                <a:spcPts val="500"/>
              </a:spcBef>
              <a:spcAft>
                <a:spcPts val="0"/>
              </a:spcAft>
              <a:buClr>
                <a:schemeClr val="accent2"/>
              </a:buClr>
              <a:buSzTx/>
              <a:buFont typeface="Symbol" panose="05050102010706020507" pitchFamily="18" charset="2"/>
              <a:buChar char="-"/>
              <a:tabLst/>
              <a:defRPr sz="1200" kern="1200">
                <a:solidFill>
                  <a:srgbClr val="000000"/>
                </a:solidFill>
                <a:latin typeface="Arial" panose="020B0604020202020204" pitchFamily="34" charset="0"/>
                <a:ea typeface="+mn-ea"/>
                <a:cs typeface="Arial" panose="020B0604020202020204" pitchFamily="34" charset="0"/>
              </a:defRPr>
            </a:lvl2pPr>
            <a:lvl3pPr marL="486000" marR="0" indent="-126000" algn="l" defTabSz="685800" rtl="0" eaLnBrk="1" fontAlgn="auto" latinLnBrk="0" hangingPunct="1">
              <a:lnSpc>
                <a:spcPct val="100000"/>
              </a:lnSpc>
              <a:spcBef>
                <a:spcPts val="500"/>
              </a:spcBef>
              <a:spcAft>
                <a:spcPts val="0"/>
              </a:spcAft>
              <a:buClr>
                <a:schemeClr val="accent2"/>
              </a:buClr>
              <a:buSzTx/>
              <a:buFont typeface="Calibri" panose="020F0502020204030204" pitchFamily="34" charset="0"/>
              <a:buChar char="‐"/>
              <a:tabLst/>
              <a:defRPr sz="1000" kern="1200">
                <a:solidFill>
                  <a:srgbClr val="000000"/>
                </a:solidFill>
                <a:latin typeface="Arial" panose="020B0604020202020204" pitchFamily="34" charset="0"/>
                <a:ea typeface="+mn-ea"/>
                <a:cs typeface="Arial" panose="020B0604020202020204" pitchFamily="34" charset="0"/>
              </a:defRPr>
            </a:lvl3pPr>
            <a:lvl4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tx1"/>
                </a:solidFill>
                <a:latin typeface="Arial" panose="020B0604020202020204" pitchFamily="34" charset="0"/>
                <a:ea typeface="+mn-ea"/>
                <a:cs typeface="Arial" panose="020B0604020202020204" pitchFamily="34" charset="0"/>
              </a:defRPr>
            </a:lvl4pPr>
            <a:lvl5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accent1"/>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chemeClr val="accent4"/>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rgbClr val="000000"/>
                </a:solidFill>
                <a:latin typeface="Arial" panose="020B0604020202020204" pitchFamily="34" charset="0"/>
                <a:ea typeface="+mn-ea"/>
                <a:cs typeface="Arial" panose="020B0604020202020204" pitchFamily="34" charset="0"/>
              </a:defRPr>
            </a:lvl7pPr>
            <a:lvl8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8pPr>
            <a:lvl9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9pPr>
          </a:lstStyle>
          <a:p>
            <a:pPr marL="403225" indent="44450" defTabSz="685766">
              <a:spcBef>
                <a:spcPts val="0"/>
              </a:spcBef>
              <a:spcAft>
                <a:spcPts val="1200"/>
              </a:spcAft>
              <a:buClr>
                <a:schemeClr val="accent1"/>
              </a:buClr>
              <a:buSzPct val="120000"/>
              <a:buNone/>
            </a:pPr>
            <a:r>
              <a:rPr lang="en-US" b="1" kern="1300" dirty="0">
                <a:solidFill>
                  <a:schemeClr val="accent3"/>
                </a:solidFill>
              </a:rPr>
              <a:t>Simplicity</a:t>
            </a:r>
          </a:p>
          <a:p>
            <a:pPr marL="125413" indent="-125413" defTabSz="685766">
              <a:spcBef>
                <a:spcPts val="0"/>
              </a:spcBef>
              <a:spcAft>
                <a:spcPts val="600"/>
              </a:spcAft>
              <a:buClr>
                <a:schemeClr val="accent3"/>
              </a:buClr>
              <a:buSzPct val="120000"/>
              <a:buFont typeface="Wingdings" panose="05000000000000000000" pitchFamily="2" charset="2"/>
              <a:buChar char="§"/>
            </a:pPr>
            <a:r>
              <a:rPr lang="en-GB" sz="950" dirty="0">
                <a:latin typeface="+mn-lt"/>
                <a:cs typeface="+mn-cs"/>
              </a:rPr>
              <a:t>We seek to provide investors with an understandable message</a:t>
            </a:r>
          </a:p>
        </p:txBody>
      </p:sp>
      <p:sp>
        <p:nvSpPr>
          <p:cNvPr id="42" name="Rectangle 41">
            <a:extLst>
              <a:ext uri="{FF2B5EF4-FFF2-40B4-BE49-F238E27FC236}">
                <a16:creationId xmlns:a16="http://schemas.microsoft.com/office/drawing/2014/main" id="{D0E08F68-D589-5238-F7BB-0D84F2035082}"/>
              </a:ext>
            </a:extLst>
          </p:cNvPr>
          <p:cNvSpPr/>
          <p:nvPr/>
        </p:nvSpPr>
        <p:spPr>
          <a:xfrm>
            <a:off x="4875005" y="3292695"/>
            <a:ext cx="369186" cy="369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49A69101-A9DF-2330-40AC-79E33D075032}"/>
              </a:ext>
            </a:extLst>
          </p:cNvPr>
          <p:cNvSpPr/>
          <p:nvPr/>
        </p:nvSpPr>
        <p:spPr>
          <a:xfrm>
            <a:off x="430189" y="3184196"/>
            <a:ext cx="79200" cy="784800"/>
          </a:xfrm>
          <a:prstGeom prst="rect">
            <a:avLst/>
          </a:prstGeom>
          <a:solidFill>
            <a:srgbClr val="007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mj-lt"/>
            </a:endParaRPr>
          </a:p>
        </p:txBody>
      </p:sp>
      <p:sp>
        <p:nvSpPr>
          <p:cNvPr id="50" name="Rectangle 49">
            <a:extLst>
              <a:ext uri="{FF2B5EF4-FFF2-40B4-BE49-F238E27FC236}">
                <a16:creationId xmlns:a16="http://schemas.microsoft.com/office/drawing/2014/main" id="{0192CCCD-B79E-9207-B43F-C923E350131F}"/>
              </a:ext>
            </a:extLst>
          </p:cNvPr>
          <p:cNvSpPr/>
          <p:nvPr/>
        </p:nvSpPr>
        <p:spPr>
          <a:xfrm>
            <a:off x="4679847" y="3184196"/>
            <a:ext cx="79200" cy="78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mj-lt"/>
            </a:endParaRPr>
          </a:p>
        </p:txBody>
      </p:sp>
      <p:pic>
        <p:nvPicPr>
          <p:cNvPr id="7" name="Graphique 6">
            <a:extLst>
              <a:ext uri="{FF2B5EF4-FFF2-40B4-BE49-F238E27FC236}">
                <a16:creationId xmlns:a16="http://schemas.microsoft.com/office/drawing/2014/main" id="{96C7EFBF-64CE-C3E5-D913-D8544D790D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152" y="3204599"/>
            <a:ext cx="544326" cy="544326"/>
          </a:xfrm>
          <a:prstGeom prst="rect">
            <a:avLst/>
          </a:prstGeom>
        </p:spPr>
      </p:pic>
      <p:grpSp>
        <p:nvGrpSpPr>
          <p:cNvPr id="4" name="Group 3">
            <a:extLst>
              <a:ext uri="{FF2B5EF4-FFF2-40B4-BE49-F238E27FC236}">
                <a16:creationId xmlns:a16="http://schemas.microsoft.com/office/drawing/2014/main" id="{78E30AE2-8ECD-EC9E-AF13-CD59D47D5A40}"/>
              </a:ext>
            </a:extLst>
          </p:cNvPr>
          <p:cNvGrpSpPr/>
          <p:nvPr/>
        </p:nvGrpSpPr>
        <p:grpSpPr>
          <a:xfrm>
            <a:off x="603002" y="1336117"/>
            <a:ext cx="344626" cy="297159"/>
            <a:chOff x="-1881188" y="1133475"/>
            <a:chExt cx="1682750" cy="1450975"/>
          </a:xfrm>
        </p:grpSpPr>
        <p:sp>
          <p:nvSpPr>
            <p:cNvPr id="6" name="Line 36">
              <a:extLst>
                <a:ext uri="{FF2B5EF4-FFF2-40B4-BE49-F238E27FC236}">
                  <a16:creationId xmlns:a16="http://schemas.microsoft.com/office/drawing/2014/main" id="{CEE30725-81BC-A480-2C7D-73295CBB1C23}"/>
                </a:ext>
              </a:extLst>
            </p:cNvPr>
            <p:cNvSpPr>
              <a:spLocks noChangeShapeType="1"/>
            </p:cNvSpPr>
            <p:nvPr/>
          </p:nvSpPr>
          <p:spPr bwMode="auto">
            <a:xfrm>
              <a:off x="-1676400" y="1800225"/>
              <a:ext cx="0" cy="0"/>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Line 37">
              <a:extLst>
                <a:ext uri="{FF2B5EF4-FFF2-40B4-BE49-F238E27FC236}">
                  <a16:creationId xmlns:a16="http://schemas.microsoft.com/office/drawing/2014/main" id="{1AC1D298-3C80-3A0C-32C9-8C77BCF04DCC}"/>
                </a:ext>
              </a:extLst>
            </p:cNvPr>
            <p:cNvSpPr>
              <a:spLocks noChangeShapeType="1"/>
            </p:cNvSpPr>
            <p:nvPr/>
          </p:nvSpPr>
          <p:spPr bwMode="auto">
            <a:xfrm>
              <a:off x="-1277938" y="1838325"/>
              <a:ext cx="0" cy="0"/>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Freeform 38">
              <a:extLst>
                <a:ext uri="{FF2B5EF4-FFF2-40B4-BE49-F238E27FC236}">
                  <a16:creationId xmlns:a16="http://schemas.microsoft.com/office/drawing/2014/main" id="{D1CBDE02-0E67-07D9-C63C-446E040AB3BA}"/>
                </a:ext>
              </a:extLst>
            </p:cNvPr>
            <p:cNvSpPr>
              <a:spLocks/>
            </p:cNvSpPr>
            <p:nvPr/>
          </p:nvSpPr>
          <p:spPr bwMode="auto">
            <a:xfrm>
              <a:off x="-1881188" y="1447800"/>
              <a:ext cx="1682750" cy="477838"/>
            </a:xfrm>
            <a:custGeom>
              <a:avLst/>
              <a:gdLst>
                <a:gd name="T0" fmla="*/ 1060 w 1060"/>
                <a:gd name="T1" fmla="*/ 172 h 301"/>
                <a:gd name="T2" fmla="*/ 939 w 1060"/>
                <a:gd name="T3" fmla="*/ 172 h 301"/>
                <a:gd name="T4" fmla="*/ 721 w 1060"/>
                <a:gd name="T5" fmla="*/ 172 h 301"/>
                <a:gd name="T6" fmla="*/ 652 w 1060"/>
                <a:gd name="T7" fmla="*/ 112 h 301"/>
                <a:gd name="T8" fmla="*/ 588 w 1060"/>
                <a:gd name="T9" fmla="*/ 301 h 301"/>
                <a:gd name="T10" fmla="*/ 497 w 1060"/>
                <a:gd name="T11" fmla="*/ 0 h 301"/>
                <a:gd name="T12" fmla="*/ 409 w 1060"/>
                <a:gd name="T13" fmla="*/ 289 h 301"/>
                <a:gd name="T14" fmla="*/ 332 w 1060"/>
                <a:gd name="T15" fmla="*/ 57 h 301"/>
                <a:gd name="T16" fmla="*/ 265 w 1060"/>
                <a:gd name="T17" fmla="*/ 267 h 301"/>
                <a:gd name="T18" fmla="*/ 141 w 1060"/>
                <a:gd name="T19" fmla="*/ 107 h 301"/>
                <a:gd name="T20" fmla="*/ 77 w 1060"/>
                <a:gd name="T21" fmla="*/ 172 h 301"/>
                <a:gd name="T22" fmla="*/ 0 w 1060"/>
                <a:gd name="T23" fmla="*/ 17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0" h="301">
                  <a:moveTo>
                    <a:pt x="1060" y="172"/>
                  </a:moveTo>
                  <a:lnTo>
                    <a:pt x="939" y="172"/>
                  </a:lnTo>
                  <a:lnTo>
                    <a:pt x="721" y="172"/>
                  </a:lnTo>
                  <a:lnTo>
                    <a:pt x="652" y="112"/>
                  </a:lnTo>
                  <a:lnTo>
                    <a:pt x="588" y="301"/>
                  </a:lnTo>
                  <a:lnTo>
                    <a:pt x="497" y="0"/>
                  </a:lnTo>
                  <a:lnTo>
                    <a:pt x="409" y="289"/>
                  </a:lnTo>
                  <a:lnTo>
                    <a:pt x="332" y="57"/>
                  </a:lnTo>
                  <a:lnTo>
                    <a:pt x="265" y="267"/>
                  </a:lnTo>
                  <a:lnTo>
                    <a:pt x="141" y="107"/>
                  </a:lnTo>
                  <a:lnTo>
                    <a:pt x="77" y="172"/>
                  </a:lnTo>
                  <a:lnTo>
                    <a:pt x="0" y="172"/>
                  </a:lnTo>
                </a:path>
              </a:pathLst>
            </a:cu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 name="Freeform 39">
              <a:extLst>
                <a:ext uri="{FF2B5EF4-FFF2-40B4-BE49-F238E27FC236}">
                  <a16:creationId xmlns:a16="http://schemas.microsoft.com/office/drawing/2014/main" id="{AE3D97EB-206D-6369-1ED0-C8A2D6DB0AB1}"/>
                </a:ext>
              </a:extLst>
            </p:cNvPr>
            <p:cNvSpPr>
              <a:spLocks/>
            </p:cNvSpPr>
            <p:nvPr/>
          </p:nvSpPr>
          <p:spPr bwMode="auto">
            <a:xfrm>
              <a:off x="-1731963" y="1882775"/>
              <a:ext cx="1128713" cy="425450"/>
            </a:xfrm>
            <a:custGeom>
              <a:avLst/>
              <a:gdLst>
                <a:gd name="T0" fmla="*/ 0 w 298"/>
                <a:gd name="T1" fmla="*/ 0 h 112"/>
                <a:gd name="T2" fmla="*/ 149 w 298"/>
                <a:gd name="T3" fmla="*/ 112 h 112"/>
                <a:gd name="T4" fmla="*/ 298 w 298"/>
                <a:gd name="T5" fmla="*/ 0 h 112"/>
              </a:gdLst>
              <a:ahLst/>
              <a:cxnLst>
                <a:cxn ang="0">
                  <a:pos x="T0" y="T1"/>
                </a:cxn>
                <a:cxn ang="0">
                  <a:pos x="T2" y="T3"/>
                </a:cxn>
                <a:cxn ang="0">
                  <a:pos x="T4" y="T5"/>
                </a:cxn>
              </a:cxnLst>
              <a:rect l="0" t="0" r="r" b="b"/>
              <a:pathLst>
                <a:path w="298" h="112">
                  <a:moveTo>
                    <a:pt x="0" y="0"/>
                  </a:moveTo>
                  <a:cubicBezTo>
                    <a:pt x="18" y="65"/>
                    <a:pt x="78" y="112"/>
                    <a:pt x="149" y="112"/>
                  </a:cubicBezTo>
                  <a:cubicBezTo>
                    <a:pt x="220" y="112"/>
                    <a:pt x="279" y="65"/>
                    <a:pt x="298" y="0"/>
                  </a:cubicBezTo>
                </a:path>
              </a:pathLst>
            </a:cu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 name="Freeform 40">
              <a:extLst>
                <a:ext uri="{FF2B5EF4-FFF2-40B4-BE49-F238E27FC236}">
                  <a16:creationId xmlns:a16="http://schemas.microsoft.com/office/drawing/2014/main" id="{BF554316-D811-7A67-368B-325DCC7706C4}"/>
                </a:ext>
              </a:extLst>
            </p:cNvPr>
            <p:cNvSpPr>
              <a:spLocks/>
            </p:cNvSpPr>
            <p:nvPr/>
          </p:nvSpPr>
          <p:spPr bwMode="auto">
            <a:xfrm>
              <a:off x="-1168400" y="1133475"/>
              <a:ext cx="565150" cy="427038"/>
            </a:xfrm>
            <a:custGeom>
              <a:avLst/>
              <a:gdLst>
                <a:gd name="T0" fmla="*/ 149 w 149"/>
                <a:gd name="T1" fmla="*/ 113 h 113"/>
                <a:gd name="T2" fmla="*/ 0 w 149"/>
                <a:gd name="T3" fmla="*/ 0 h 113"/>
              </a:gdLst>
              <a:ahLst/>
              <a:cxnLst>
                <a:cxn ang="0">
                  <a:pos x="T0" y="T1"/>
                </a:cxn>
                <a:cxn ang="0">
                  <a:pos x="T2" y="T3"/>
                </a:cxn>
              </a:cxnLst>
              <a:rect l="0" t="0" r="r" b="b"/>
              <a:pathLst>
                <a:path w="149" h="113">
                  <a:moveTo>
                    <a:pt x="149" y="113"/>
                  </a:moveTo>
                  <a:cubicBezTo>
                    <a:pt x="130" y="48"/>
                    <a:pt x="71" y="0"/>
                    <a:pt x="0" y="0"/>
                  </a:cubicBezTo>
                </a:path>
              </a:pathLst>
            </a:cu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 name="Freeform 41">
              <a:extLst>
                <a:ext uri="{FF2B5EF4-FFF2-40B4-BE49-F238E27FC236}">
                  <a16:creationId xmlns:a16="http://schemas.microsoft.com/office/drawing/2014/main" id="{4A477057-B869-940F-1E68-4BE48C188FC6}"/>
                </a:ext>
              </a:extLst>
            </p:cNvPr>
            <p:cNvSpPr>
              <a:spLocks/>
            </p:cNvSpPr>
            <p:nvPr/>
          </p:nvSpPr>
          <p:spPr bwMode="auto">
            <a:xfrm>
              <a:off x="-1706563" y="1133475"/>
              <a:ext cx="1092200" cy="396875"/>
            </a:xfrm>
            <a:custGeom>
              <a:avLst/>
              <a:gdLst>
                <a:gd name="T0" fmla="*/ 0 w 288"/>
                <a:gd name="T1" fmla="*/ 92 h 105"/>
                <a:gd name="T2" fmla="*/ 8 w 288"/>
                <a:gd name="T3" fmla="*/ 78 h 105"/>
                <a:gd name="T4" fmla="*/ 142 w 288"/>
                <a:gd name="T5" fmla="*/ 0 h 105"/>
                <a:gd name="T6" fmla="*/ 288 w 288"/>
                <a:gd name="T7" fmla="*/ 105 h 105"/>
              </a:gdLst>
              <a:ahLst/>
              <a:cxnLst>
                <a:cxn ang="0">
                  <a:pos x="T0" y="T1"/>
                </a:cxn>
                <a:cxn ang="0">
                  <a:pos x="T2" y="T3"/>
                </a:cxn>
                <a:cxn ang="0">
                  <a:pos x="T4" y="T5"/>
                </a:cxn>
                <a:cxn ang="0">
                  <a:pos x="T6" y="T7"/>
                </a:cxn>
              </a:cxnLst>
              <a:rect l="0" t="0" r="r" b="b"/>
              <a:pathLst>
                <a:path w="288" h="105">
                  <a:moveTo>
                    <a:pt x="0" y="92"/>
                  </a:moveTo>
                  <a:cubicBezTo>
                    <a:pt x="3" y="87"/>
                    <a:pt x="5" y="82"/>
                    <a:pt x="8" y="78"/>
                  </a:cubicBezTo>
                  <a:cubicBezTo>
                    <a:pt x="34" y="31"/>
                    <a:pt x="84" y="0"/>
                    <a:pt x="142" y="0"/>
                  </a:cubicBezTo>
                  <a:cubicBezTo>
                    <a:pt x="209" y="0"/>
                    <a:pt x="267" y="44"/>
                    <a:pt x="288" y="105"/>
                  </a:cubicBezTo>
                </a:path>
              </a:pathLst>
            </a:cu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3" name="Freeform 42">
              <a:extLst>
                <a:ext uri="{FF2B5EF4-FFF2-40B4-BE49-F238E27FC236}">
                  <a16:creationId xmlns:a16="http://schemas.microsoft.com/office/drawing/2014/main" id="{8A89CB77-CFAC-6016-305D-3DFEE6AB70A2}"/>
                </a:ext>
              </a:extLst>
            </p:cNvPr>
            <p:cNvSpPr>
              <a:spLocks/>
            </p:cNvSpPr>
            <p:nvPr/>
          </p:nvSpPr>
          <p:spPr bwMode="auto">
            <a:xfrm>
              <a:off x="-1731963" y="1882775"/>
              <a:ext cx="1128713" cy="425450"/>
            </a:xfrm>
            <a:custGeom>
              <a:avLst/>
              <a:gdLst>
                <a:gd name="T0" fmla="*/ 298 w 298"/>
                <a:gd name="T1" fmla="*/ 0 h 112"/>
                <a:gd name="T2" fmla="*/ 149 w 298"/>
                <a:gd name="T3" fmla="*/ 112 h 112"/>
                <a:gd name="T4" fmla="*/ 0 w 298"/>
                <a:gd name="T5" fmla="*/ 0 h 112"/>
              </a:gdLst>
              <a:ahLst/>
              <a:cxnLst>
                <a:cxn ang="0">
                  <a:pos x="T0" y="T1"/>
                </a:cxn>
                <a:cxn ang="0">
                  <a:pos x="T2" y="T3"/>
                </a:cxn>
                <a:cxn ang="0">
                  <a:pos x="T4" y="T5"/>
                </a:cxn>
              </a:cxnLst>
              <a:rect l="0" t="0" r="r" b="b"/>
              <a:pathLst>
                <a:path w="298" h="112">
                  <a:moveTo>
                    <a:pt x="298" y="0"/>
                  </a:moveTo>
                  <a:cubicBezTo>
                    <a:pt x="279" y="65"/>
                    <a:pt x="220" y="112"/>
                    <a:pt x="149" y="112"/>
                  </a:cubicBezTo>
                  <a:cubicBezTo>
                    <a:pt x="78" y="112"/>
                    <a:pt x="18" y="65"/>
                    <a:pt x="0" y="0"/>
                  </a:cubicBezTo>
                </a:path>
              </a:pathLst>
            </a:cu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4" name="Freeform 43">
              <a:extLst>
                <a:ext uri="{FF2B5EF4-FFF2-40B4-BE49-F238E27FC236}">
                  <a16:creationId xmlns:a16="http://schemas.microsoft.com/office/drawing/2014/main" id="{20FF4E34-0AB8-C609-8FE7-6A1C9595E1BD}"/>
                </a:ext>
              </a:extLst>
            </p:cNvPr>
            <p:cNvSpPr>
              <a:spLocks/>
            </p:cNvSpPr>
            <p:nvPr/>
          </p:nvSpPr>
          <p:spPr bwMode="auto">
            <a:xfrm>
              <a:off x="-811213" y="2076450"/>
              <a:ext cx="508000" cy="508000"/>
            </a:xfrm>
            <a:custGeom>
              <a:avLst/>
              <a:gdLst>
                <a:gd name="T0" fmla="*/ 76 w 320"/>
                <a:gd name="T1" fmla="*/ 0 h 320"/>
                <a:gd name="T2" fmla="*/ 320 w 320"/>
                <a:gd name="T3" fmla="*/ 244 h 320"/>
                <a:gd name="T4" fmla="*/ 243 w 320"/>
                <a:gd name="T5" fmla="*/ 320 h 320"/>
                <a:gd name="T6" fmla="*/ 0 w 320"/>
                <a:gd name="T7" fmla="*/ 77 h 320"/>
              </a:gdLst>
              <a:ahLst/>
              <a:cxnLst>
                <a:cxn ang="0">
                  <a:pos x="T0" y="T1"/>
                </a:cxn>
                <a:cxn ang="0">
                  <a:pos x="T2" y="T3"/>
                </a:cxn>
                <a:cxn ang="0">
                  <a:pos x="T4" y="T5"/>
                </a:cxn>
                <a:cxn ang="0">
                  <a:pos x="T6" y="T7"/>
                </a:cxn>
              </a:cxnLst>
              <a:rect l="0" t="0" r="r" b="b"/>
              <a:pathLst>
                <a:path w="320" h="320">
                  <a:moveTo>
                    <a:pt x="76" y="0"/>
                  </a:moveTo>
                  <a:lnTo>
                    <a:pt x="320" y="244"/>
                  </a:lnTo>
                  <a:lnTo>
                    <a:pt x="243" y="320"/>
                  </a:lnTo>
                  <a:lnTo>
                    <a:pt x="0" y="77"/>
                  </a:lnTo>
                </a:path>
              </a:pathLst>
            </a:cu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grpSp>
        <p:nvGrpSpPr>
          <p:cNvPr id="15" name="Group 14">
            <a:extLst>
              <a:ext uri="{FF2B5EF4-FFF2-40B4-BE49-F238E27FC236}">
                <a16:creationId xmlns:a16="http://schemas.microsoft.com/office/drawing/2014/main" id="{6EA8316D-E94C-CFAC-7FED-BFFF4AFF2913}"/>
              </a:ext>
            </a:extLst>
          </p:cNvPr>
          <p:cNvGrpSpPr/>
          <p:nvPr/>
        </p:nvGrpSpPr>
        <p:grpSpPr>
          <a:xfrm>
            <a:off x="4923500" y="3312262"/>
            <a:ext cx="272195" cy="277803"/>
            <a:chOff x="6499704" y="3178055"/>
            <a:chExt cx="184569" cy="188372"/>
          </a:xfrm>
        </p:grpSpPr>
        <p:sp>
          <p:nvSpPr>
            <p:cNvPr id="16" name="Freeform 45">
              <a:extLst>
                <a:ext uri="{FF2B5EF4-FFF2-40B4-BE49-F238E27FC236}">
                  <a16:creationId xmlns:a16="http://schemas.microsoft.com/office/drawing/2014/main" id="{B8D66E8B-8884-50E6-FAE5-DEDCAF44395C}"/>
                </a:ext>
              </a:extLst>
            </p:cNvPr>
            <p:cNvSpPr>
              <a:spLocks/>
            </p:cNvSpPr>
            <p:nvPr/>
          </p:nvSpPr>
          <p:spPr bwMode="auto">
            <a:xfrm>
              <a:off x="6499704" y="3178055"/>
              <a:ext cx="184569" cy="188372"/>
            </a:xfrm>
            <a:custGeom>
              <a:avLst/>
              <a:gdLst>
                <a:gd name="T0" fmla="*/ 212 w 212"/>
                <a:gd name="T1" fmla="*/ 130 h 212"/>
                <a:gd name="T2" fmla="*/ 212 w 212"/>
                <a:gd name="T3" fmla="*/ 81 h 212"/>
                <a:gd name="T4" fmla="*/ 185 w 212"/>
                <a:gd name="T5" fmla="*/ 81 h 212"/>
                <a:gd name="T6" fmla="*/ 177 w 212"/>
                <a:gd name="T7" fmla="*/ 63 h 212"/>
                <a:gd name="T8" fmla="*/ 197 w 212"/>
                <a:gd name="T9" fmla="*/ 43 h 212"/>
                <a:gd name="T10" fmla="*/ 168 w 212"/>
                <a:gd name="T11" fmla="*/ 15 h 212"/>
                <a:gd name="T12" fmla="*/ 148 w 212"/>
                <a:gd name="T13" fmla="*/ 34 h 212"/>
                <a:gd name="T14" fmla="*/ 130 w 212"/>
                <a:gd name="T15" fmla="*/ 26 h 212"/>
                <a:gd name="T16" fmla="*/ 130 w 212"/>
                <a:gd name="T17" fmla="*/ 0 h 212"/>
                <a:gd name="T18" fmla="*/ 81 w 212"/>
                <a:gd name="T19" fmla="*/ 0 h 212"/>
                <a:gd name="T20" fmla="*/ 81 w 212"/>
                <a:gd name="T21" fmla="*/ 26 h 212"/>
                <a:gd name="T22" fmla="*/ 63 w 212"/>
                <a:gd name="T23" fmla="*/ 34 h 212"/>
                <a:gd name="T24" fmla="*/ 44 w 212"/>
                <a:gd name="T25" fmla="*/ 15 h 212"/>
                <a:gd name="T26" fmla="*/ 15 w 212"/>
                <a:gd name="T27" fmla="*/ 43 h 212"/>
                <a:gd name="T28" fmla="*/ 35 w 212"/>
                <a:gd name="T29" fmla="*/ 63 h 212"/>
                <a:gd name="T30" fmla="*/ 27 w 212"/>
                <a:gd name="T31" fmla="*/ 81 h 212"/>
                <a:gd name="T32" fmla="*/ 0 w 212"/>
                <a:gd name="T33" fmla="*/ 81 h 212"/>
                <a:gd name="T34" fmla="*/ 0 w 212"/>
                <a:gd name="T35" fmla="*/ 130 h 212"/>
                <a:gd name="T36" fmla="*/ 27 w 212"/>
                <a:gd name="T37" fmla="*/ 130 h 212"/>
                <a:gd name="T38" fmla="*/ 35 w 212"/>
                <a:gd name="T39" fmla="*/ 148 h 212"/>
                <a:gd name="T40" fmla="*/ 15 w 212"/>
                <a:gd name="T41" fmla="*/ 167 h 212"/>
                <a:gd name="T42" fmla="*/ 44 w 212"/>
                <a:gd name="T43" fmla="*/ 196 h 212"/>
                <a:gd name="T44" fmla="*/ 63 w 212"/>
                <a:gd name="T45" fmla="*/ 176 h 212"/>
                <a:gd name="T46" fmla="*/ 81 w 212"/>
                <a:gd name="T47" fmla="*/ 184 h 212"/>
                <a:gd name="T48" fmla="*/ 81 w 212"/>
                <a:gd name="T49" fmla="*/ 212 h 212"/>
                <a:gd name="T50" fmla="*/ 130 w 212"/>
                <a:gd name="T51" fmla="*/ 212 h 212"/>
                <a:gd name="T52" fmla="*/ 130 w 212"/>
                <a:gd name="T53" fmla="*/ 184 h 212"/>
                <a:gd name="T54" fmla="*/ 148 w 212"/>
                <a:gd name="T55" fmla="*/ 176 h 212"/>
                <a:gd name="T56" fmla="*/ 168 w 212"/>
                <a:gd name="T57" fmla="*/ 196 h 212"/>
                <a:gd name="T58" fmla="*/ 197 w 212"/>
                <a:gd name="T59" fmla="*/ 167 h 212"/>
                <a:gd name="T60" fmla="*/ 177 w 212"/>
                <a:gd name="T61" fmla="*/ 148 h 212"/>
                <a:gd name="T62" fmla="*/ 185 w 212"/>
                <a:gd name="T63" fmla="*/ 130 h 212"/>
                <a:gd name="T64" fmla="*/ 212 w 212"/>
                <a:gd name="T65" fmla="*/ 13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12">
                  <a:moveTo>
                    <a:pt x="212" y="130"/>
                  </a:moveTo>
                  <a:cubicBezTo>
                    <a:pt x="212" y="81"/>
                    <a:pt x="212" y="81"/>
                    <a:pt x="212" y="81"/>
                  </a:cubicBezTo>
                  <a:cubicBezTo>
                    <a:pt x="185" y="81"/>
                    <a:pt x="185" y="81"/>
                    <a:pt x="185" y="81"/>
                  </a:cubicBezTo>
                  <a:cubicBezTo>
                    <a:pt x="183" y="73"/>
                    <a:pt x="180" y="68"/>
                    <a:pt x="177" y="63"/>
                  </a:cubicBezTo>
                  <a:cubicBezTo>
                    <a:pt x="197" y="43"/>
                    <a:pt x="197" y="43"/>
                    <a:pt x="197" y="43"/>
                  </a:cubicBezTo>
                  <a:cubicBezTo>
                    <a:pt x="168" y="15"/>
                    <a:pt x="168" y="15"/>
                    <a:pt x="168" y="15"/>
                  </a:cubicBezTo>
                  <a:cubicBezTo>
                    <a:pt x="148" y="34"/>
                    <a:pt x="148" y="34"/>
                    <a:pt x="148" y="34"/>
                  </a:cubicBezTo>
                  <a:cubicBezTo>
                    <a:pt x="143" y="31"/>
                    <a:pt x="137" y="28"/>
                    <a:pt x="130" y="26"/>
                  </a:cubicBezTo>
                  <a:cubicBezTo>
                    <a:pt x="130" y="0"/>
                    <a:pt x="130" y="0"/>
                    <a:pt x="130" y="0"/>
                  </a:cubicBezTo>
                  <a:cubicBezTo>
                    <a:pt x="81" y="0"/>
                    <a:pt x="81" y="0"/>
                    <a:pt x="81" y="0"/>
                  </a:cubicBezTo>
                  <a:cubicBezTo>
                    <a:pt x="81" y="26"/>
                    <a:pt x="81" y="26"/>
                    <a:pt x="81" y="26"/>
                  </a:cubicBezTo>
                  <a:cubicBezTo>
                    <a:pt x="75" y="28"/>
                    <a:pt x="69" y="31"/>
                    <a:pt x="63" y="34"/>
                  </a:cubicBezTo>
                  <a:cubicBezTo>
                    <a:pt x="44" y="15"/>
                    <a:pt x="44" y="15"/>
                    <a:pt x="44" y="15"/>
                  </a:cubicBezTo>
                  <a:cubicBezTo>
                    <a:pt x="15" y="43"/>
                    <a:pt x="15" y="43"/>
                    <a:pt x="15" y="43"/>
                  </a:cubicBezTo>
                  <a:cubicBezTo>
                    <a:pt x="35" y="63"/>
                    <a:pt x="35" y="63"/>
                    <a:pt x="35" y="63"/>
                  </a:cubicBezTo>
                  <a:cubicBezTo>
                    <a:pt x="31" y="68"/>
                    <a:pt x="29" y="73"/>
                    <a:pt x="27" y="81"/>
                  </a:cubicBezTo>
                  <a:cubicBezTo>
                    <a:pt x="0" y="81"/>
                    <a:pt x="0" y="81"/>
                    <a:pt x="0" y="81"/>
                  </a:cubicBezTo>
                  <a:cubicBezTo>
                    <a:pt x="0" y="130"/>
                    <a:pt x="0" y="130"/>
                    <a:pt x="0" y="130"/>
                  </a:cubicBezTo>
                  <a:cubicBezTo>
                    <a:pt x="27" y="130"/>
                    <a:pt x="27" y="130"/>
                    <a:pt x="27" y="130"/>
                  </a:cubicBezTo>
                  <a:cubicBezTo>
                    <a:pt x="29" y="138"/>
                    <a:pt x="31" y="142"/>
                    <a:pt x="35" y="148"/>
                  </a:cubicBezTo>
                  <a:cubicBezTo>
                    <a:pt x="15" y="167"/>
                    <a:pt x="15" y="167"/>
                    <a:pt x="15" y="167"/>
                  </a:cubicBezTo>
                  <a:cubicBezTo>
                    <a:pt x="44" y="196"/>
                    <a:pt x="44" y="196"/>
                    <a:pt x="44" y="196"/>
                  </a:cubicBezTo>
                  <a:cubicBezTo>
                    <a:pt x="63" y="176"/>
                    <a:pt x="63" y="176"/>
                    <a:pt x="63" y="176"/>
                  </a:cubicBezTo>
                  <a:cubicBezTo>
                    <a:pt x="69" y="180"/>
                    <a:pt x="75" y="182"/>
                    <a:pt x="81" y="184"/>
                  </a:cubicBezTo>
                  <a:cubicBezTo>
                    <a:pt x="81" y="212"/>
                    <a:pt x="81" y="212"/>
                    <a:pt x="81" y="212"/>
                  </a:cubicBezTo>
                  <a:cubicBezTo>
                    <a:pt x="130" y="212"/>
                    <a:pt x="130" y="212"/>
                    <a:pt x="130" y="212"/>
                  </a:cubicBezTo>
                  <a:cubicBezTo>
                    <a:pt x="130" y="184"/>
                    <a:pt x="130" y="184"/>
                    <a:pt x="130" y="184"/>
                  </a:cubicBezTo>
                  <a:cubicBezTo>
                    <a:pt x="137" y="182"/>
                    <a:pt x="143" y="180"/>
                    <a:pt x="148" y="176"/>
                  </a:cubicBezTo>
                  <a:cubicBezTo>
                    <a:pt x="168" y="196"/>
                    <a:pt x="168" y="196"/>
                    <a:pt x="168" y="196"/>
                  </a:cubicBezTo>
                  <a:cubicBezTo>
                    <a:pt x="197" y="167"/>
                    <a:pt x="197" y="167"/>
                    <a:pt x="197" y="167"/>
                  </a:cubicBezTo>
                  <a:cubicBezTo>
                    <a:pt x="177" y="148"/>
                    <a:pt x="177" y="148"/>
                    <a:pt x="177" y="148"/>
                  </a:cubicBezTo>
                  <a:cubicBezTo>
                    <a:pt x="180" y="142"/>
                    <a:pt x="183" y="138"/>
                    <a:pt x="185" y="130"/>
                  </a:cubicBezTo>
                  <a:lnTo>
                    <a:pt x="212" y="130"/>
                  </a:lnTo>
                  <a:close/>
                </a:path>
              </a:pathLst>
            </a:custGeom>
            <a:noFill/>
            <a:ln w="63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7" name="Oval 46">
              <a:extLst>
                <a:ext uri="{FF2B5EF4-FFF2-40B4-BE49-F238E27FC236}">
                  <a16:creationId xmlns:a16="http://schemas.microsoft.com/office/drawing/2014/main" id="{08FD6C1A-16FB-40F2-8A72-D89FAAF959DD}"/>
                </a:ext>
              </a:extLst>
            </p:cNvPr>
            <p:cNvSpPr>
              <a:spLocks noChangeArrowheads="1"/>
            </p:cNvSpPr>
            <p:nvPr/>
          </p:nvSpPr>
          <p:spPr bwMode="auto">
            <a:xfrm>
              <a:off x="6563286" y="3242946"/>
              <a:ext cx="57381" cy="57817"/>
            </a:xfrm>
            <a:prstGeom prst="ellipse">
              <a:avLst/>
            </a:prstGeom>
            <a:noFill/>
            <a:ln w="63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273300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5FE11575-03C0-211C-6BDD-C15767E811E4}"/>
              </a:ext>
            </a:extLst>
          </p:cNvPr>
          <p:cNvSpPr>
            <a:spLocks noGrp="1"/>
          </p:cNvSpPr>
          <p:nvPr>
            <p:ph type="body" sz="quarter" idx="13"/>
          </p:nvPr>
        </p:nvSpPr>
        <p:spPr/>
        <p:txBody>
          <a:bodyPr/>
          <a:lstStyle/>
          <a:p>
            <a:pPr marL="4763" indent="0" algn="ctr">
              <a:buNone/>
            </a:pPr>
            <a:r>
              <a:rPr lang="en-US" dirty="0"/>
              <a:t>4</a:t>
            </a:r>
          </a:p>
        </p:txBody>
      </p:sp>
      <p:sp>
        <p:nvSpPr>
          <p:cNvPr id="3" name="Title 2">
            <a:extLst>
              <a:ext uri="{FF2B5EF4-FFF2-40B4-BE49-F238E27FC236}">
                <a16:creationId xmlns:a16="http://schemas.microsoft.com/office/drawing/2014/main" id="{83419B04-16E8-19C0-0E02-CEADB3A39B42}"/>
              </a:ext>
            </a:extLst>
          </p:cNvPr>
          <p:cNvSpPr>
            <a:spLocks noGrp="1"/>
          </p:cNvSpPr>
          <p:nvPr>
            <p:ph type="title"/>
          </p:nvPr>
        </p:nvSpPr>
        <p:spPr/>
        <p:txBody>
          <a:bodyPr/>
          <a:lstStyle/>
          <a:p>
            <a:r>
              <a:rPr lang="en-US" dirty="0"/>
              <a:t>Our investment process &amp; philosophy</a:t>
            </a:r>
          </a:p>
        </p:txBody>
      </p:sp>
    </p:spTree>
    <p:extLst>
      <p:ext uri="{BB962C8B-B14F-4D97-AF65-F5344CB8AC3E}">
        <p14:creationId xmlns:p14="http://schemas.microsoft.com/office/powerpoint/2010/main" val="147549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5">
            <a:extLst>
              <a:ext uri="{FF2B5EF4-FFF2-40B4-BE49-F238E27FC236}">
                <a16:creationId xmlns:a16="http://schemas.microsoft.com/office/drawing/2014/main" id="{8CC5F998-9F2E-2AFE-B9FE-CB401D21DBF6}"/>
              </a:ext>
            </a:extLst>
          </p:cNvPr>
          <p:cNvCxnSpPr>
            <a:cxnSpLocks/>
          </p:cNvCxnSpPr>
          <p:nvPr/>
        </p:nvCxnSpPr>
        <p:spPr>
          <a:xfrm>
            <a:off x="1727200" y="1389817"/>
            <a:ext cx="5683097"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21">
            <a:extLst>
              <a:ext uri="{FF2B5EF4-FFF2-40B4-BE49-F238E27FC236}">
                <a16:creationId xmlns:a16="http://schemas.microsoft.com/office/drawing/2014/main" id="{A93AF757-8D80-F0B5-D900-0FCD5A5E64C5}"/>
              </a:ext>
            </a:extLst>
          </p:cNvPr>
          <p:cNvCxnSpPr>
            <a:cxnSpLocks/>
          </p:cNvCxnSpPr>
          <p:nvPr/>
        </p:nvCxnSpPr>
        <p:spPr>
          <a:xfrm flipV="1">
            <a:off x="4571202" y="1214472"/>
            <a:ext cx="0" cy="444364"/>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21">
            <a:extLst>
              <a:ext uri="{FF2B5EF4-FFF2-40B4-BE49-F238E27FC236}">
                <a16:creationId xmlns:a16="http://schemas.microsoft.com/office/drawing/2014/main" id="{0E44261B-1EBC-8001-4AA7-FD73EC572112}"/>
              </a:ext>
            </a:extLst>
          </p:cNvPr>
          <p:cNvCxnSpPr>
            <a:cxnSpLocks/>
          </p:cNvCxnSpPr>
          <p:nvPr/>
        </p:nvCxnSpPr>
        <p:spPr>
          <a:xfrm flipV="1">
            <a:off x="7409499" y="1389817"/>
            <a:ext cx="0" cy="269019"/>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21">
            <a:extLst>
              <a:ext uri="{FF2B5EF4-FFF2-40B4-BE49-F238E27FC236}">
                <a16:creationId xmlns:a16="http://schemas.microsoft.com/office/drawing/2014/main" id="{760A0CD9-277C-53FE-2E1F-0AC8D3CA724B}"/>
              </a:ext>
            </a:extLst>
          </p:cNvPr>
          <p:cNvCxnSpPr>
            <a:cxnSpLocks/>
          </p:cNvCxnSpPr>
          <p:nvPr/>
        </p:nvCxnSpPr>
        <p:spPr>
          <a:xfrm flipV="1">
            <a:off x="1732904" y="1389817"/>
            <a:ext cx="0" cy="269019"/>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
            <a:extLst>
              <a:ext uri="{FF2B5EF4-FFF2-40B4-BE49-F238E27FC236}">
                <a16:creationId xmlns:a16="http://schemas.microsoft.com/office/drawing/2014/main" id="{D5C35AC8-C4E6-5C79-158F-8E547E4FA24C}"/>
              </a:ext>
            </a:extLst>
          </p:cNvPr>
          <p:cNvCxnSpPr>
            <a:cxnSpLocks/>
          </p:cNvCxnSpPr>
          <p:nvPr/>
        </p:nvCxnSpPr>
        <p:spPr>
          <a:xfrm>
            <a:off x="1727200" y="1389817"/>
            <a:ext cx="5683097"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avec flèche vers la droite 9">
            <a:extLst>
              <a:ext uri="{FF2B5EF4-FFF2-40B4-BE49-F238E27FC236}">
                <a16:creationId xmlns:a16="http://schemas.microsoft.com/office/drawing/2014/main" id="{F29E0A69-7C3F-40A3-828B-D87DCEF143C2}"/>
              </a:ext>
            </a:extLst>
          </p:cNvPr>
          <p:cNvSpPr/>
          <p:nvPr/>
        </p:nvSpPr>
        <p:spPr bwMode="auto">
          <a:xfrm>
            <a:off x="3264365" y="1519138"/>
            <a:ext cx="2613675" cy="468000"/>
          </a:xfrm>
          <a:prstGeom prst="rightArrowCallout">
            <a:avLst>
              <a:gd name="adj1" fmla="val 100000"/>
              <a:gd name="adj2" fmla="val 50000"/>
              <a:gd name="adj3" fmla="val 0"/>
              <a:gd name="adj4" fmla="val 90547"/>
            </a:avLst>
          </a:prstGeom>
          <a:solidFill>
            <a:srgbClr val="C6EEFF"/>
          </a:solid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a:p>
        </p:txBody>
      </p:sp>
      <p:sp>
        <p:nvSpPr>
          <p:cNvPr id="11" name="Rectangle avec flèche vers la droite 10">
            <a:extLst>
              <a:ext uri="{FF2B5EF4-FFF2-40B4-BE49-F238E27FC236}">
                <a16:creationId xmlns:a16="http://schemas.microsoft.com/office/drawing/2014/main" id="{E55482F0-1459-9BC6-719D-A698A652B320}"/>
              </a:ext>
            </a:extLst>
          </p:cNvPr>
          <p:cNvSpPr/>
          <p:nvPr/>
        </p:nvSpPr>
        <p:spPr bwMode="auto">
          <a:xfrm>
            <a:off x="6103460" y="1519138"/>
            <a:ext cx="2613675" cy="468000"/>
          </a:xfrm>
          <a:prstGeom prst="rightArrowCallout">
            <a:avLst>
              <a:gd name="adj1" fmla="val 100000"/>
              <a:gd name="adj2" fmla="val 50000"/>
              <a:gd name="adj3" fmla="val 0"/>
              <a:gd name="adj4" fmla="val 90547"/>
            </a:avLst>
          </a:prstGeom>
          <a:solidFill>
            <a:srgbClr val="C6EEFF"/>
          </a:solid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a:p>
        </p:txBody>
      </p:sp>
      <p:sp>
        <p:nvSpPr>
          <p:cNvPr id="12" name="Rectangle avec flèche vers la droite 11">
            <a:extLst>
              <a:ext uri="{FF2B5EF4-FFF2-40B4-BE49-F238E27FC236}">
                <a16:creationId xmlns:a16="http://schemas.microsoft.com/office/drawing/2014/main" id="{95F3C19F-68AC-CDD2-D725-4CEE99DA297C}"/>
              </a:ext>
            </a:extLst>
          </p:cNvPr>
          <p:cNvSpPr/>
          <p:nvPr/>
        </p:nvSpPr>
        <p:spPr bwMode="auto">
          <a:xfrm>
            <a:off x="431799" y="1516617"/>
            <a:ext cx="2613675" cy="468000"/>
          </a:xfrm>
          <a:prstGeom prst="rightArrowCallout">
            <a:avLst>
              <a:gd name="adj1" fmla="val 100000"/>
              <a:gd name="adj2" fmla="val 50000"/>
              <a:gd name="adj3" fmla="val 0"/>
              <a:gd name="adj4" fmla="val 90547"/>
            </a:avLst>
          </a:prstGeom>
          <a:solidFill>
            <a:srgbClr val="C6EEFF"/>
          </a:solid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dirty="0"/>
          </a:p>
        </p:txBody>
      </p:sp>
      <p:sp>
        <p:nvSpPr>
          <p:cNvPr id="13" name="ZoneTexte 12">
            <a:extLst>
              <a:ext uri="{FF2B5EF4-FFF2-40B4-BE49-F238E27FC236}">
                <a16:creationId xmlns:a16="http://schemas.microsoft.com/office/drawing/2014/main" id="{3440E173-2D38-619B-0608-FFDA2F14CC05}"/>
              </a:ext>
            </a:extLst>
          </p:cNvPr>
          <p:cNvSpPr txBox="1"/>
          <p:nvPr/>
        </p:nvSpPr>
        <p:spPr>
          <a:xfrm>
            <a:off x="1407578" y="1679380"/>
            <a:ext cx="1185578" cy="153888"/>
          </a:xfrm>
          <a:prstGeom prst="rect">
            <a:avLst/>
          </a:prstGeom>
          <a:noFill/>
          <a:effectLst/>
        </p:spPr>
        <p:txBody>
          <a:bodyPr wrap="square" lIns="0" tIns="0" rIns="0" bIns="0" rtlCol="0" anchor="ctr" anchorCtr="0">
            <a:spAutoFit/>
          </a:bodyPr>
          <a:lstStyle/>
          <a:p>
            <a:pPr algn="l" rtl="0"/>
            <a:r>
              <a:rPr lang="en-GB" sz="1000" b="1" dirty="0"/>
              <a:t>All asset classes</a:t>
            </a:r>
          </a:p>
        </p:txBody>
      </p:sp>
      <p:pic>
        <p:nvPicPr>
          <p:cNvPr id="15" name="Graphique 14">
            <a:extLst>
              <a:ext uri="{FF2B5EF4-FFF2-40B4-BE49-F238E27FC236}">
                <a16:creationId xmlns:a16="http://schemas.microsoft.com/office/drawing/2014/main" id="{E144331A-0AD2-5FE6-A6CF-0D624226B5A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04265" y="1532048"/>
            <a:ext cx="471170" cy="471170"/>
          </a:xfrm>
          <a:prstGeom prst="rect">
            <a:avLst/>
          </a:prstGeom>
        </p:spPr>
      </p:pic>
      <p:sp>
        <p:nvSpPr>
          <p:cNvPr id="16" name="ZoneTexte 15">
            <a:extLst>
              <a:ext uri="{FF2B5EF4-FFF2-40B4-BE49-F238E27FC236}">
                <a16:creationId xmlns:a16="http://schemas.microsoft.com/office/drawing/2014/main" id="{7DB32386-FEDF-C9E0-6405-EDE5825BD377}"/>
              </a:ext>
            </a:extLst>
          </p:cNvPr>
          <p:cNvSpPr txBox="1"/>
          <p:nvPr/>
        </p:nvSpPr>
        <p:spPr>
          <a:xfrm>
            <a:off x="4066433" y="1604957"/>
            <a:ext cx="1851942" cy="307777"/>
          </a:xfrm>
          <a:prstGeom prst="rect">
            <a:avLst/>
          </a:prstGeom>
          <a:noFill/>
          <a:effectLst/>
        </p:spPr>
        <p:txBody>
          <a:bodyPr wrap="square" lIns="0" tIns="0" rIns="0" bIns="0" rtlCol="0" anchor="ctr" anchorCtr="0">
            <a:spAutoFit/>
          </a:bodyPr>
          <a:lstStyle/>
          <a:p>
            <a:pPr algn="l" rtl="0"/>
            <a:r>
              <a:rPr lang="en-GB" sz="1000" b="1" dirty="0"/>
              <a:t>All geographic regions </a:t>
            </a:r>
            <a:br>
              <a:rPr lang="en-GB" sz="1000" b="1" dirty="0"/>
            </a:br>
            <a:r>
              <a:rPr lang="en-GB" sz="1000" b="1" dirty="0"/>
              <a:t>and sectors</a:t>
            </a:r>
          </a:p>
        </p:txBody>
      </p:sp>
      <p:pic>
        <p:nvPicPr>
          <p:cNvPr id="17" name="Graphique 16">
            <a:extLst>
              <a:ext uri="{FF2B5EF4-FFF2-40B4-BE49-F238E27FC236}">
                <a16:creationId xmlns:a16="http://schemas.microsoft.com/office/drawing/2014/main" id="{CD850B38-AC64-663A-A077-690FDE8C5F4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95491" y="1532218"/>
            <a:ext cx="471170" cy="471170"/>
          </a:xfrm>
          <a:prstGeom prst="rect">
            <a:avLst/>
          </a:prstGeom>
        </p:spPr>
      </p:pic>
      <p:sp>
        <p:nvSpPr>
          <p:cNvPr id="19" name="ZoneTexte 18">
            <a:extLst>
              <a:ext uri="{FF2B5EF4-FFF2-40B4-BE49-F238E27FC236}">
                <a16:creationId xmlns:a16="http://schemas.microsoft.com/office/drawing/2014/main" id="{262AAD3F-F782-FE07-2CF7-5487C37C6BCA}"/>
              </a:ext>
            </a:extLst>
          </p:cNvPr>
          <p:cNvSpPr txBox="1"/>
          <p:nvPr/>
        </p:nvSpPr>
        <p:spPr>
          <a:xfrm>
            <a:off x="6863292" y="1681901"/>
            <a:ext cx="1851942" cy="153888"/>
          </a:xfrm>
          <a:prstGeom prst="rect">
            <a:avLst/>
          </a:prstGeom>
          <a:noFill/>
          <a:effectLst/>
        </p:spPr>
        <p:txBody>
          <a:bodyPr wrap="square" lIns="0" tIns="0" rIns="0" bIns="0" rtlCol="0" anchor="ctr" anchorCtr="0">
            <a:spAutoFit/>
          </a:bodyPr>
          <a:lstStyle/>
          <a:p>
            <a:pPr algn="l" rtl="0"/>
            <a:r>
              <a:rPr lang="en-GB" sz="1000" b="1" dirty="0"/>
              <a:t>All types of instruments</a:t>
            </a:r>
          </a:p>
        </p:txBody>
      </p:sp>
      <p:sp>
        <p:nvSpPr>
          <p:cNvPr id="2" name="Espace réservé du texte 1">
            <a:extLst>
              <a:ext uri="{FF2B5EF4-FFF2-40B4-BE49-F238E27FC236}">
                <a16:creationId xmlns:a16="http://schemas.microsoft.com/office/drawing/2014/main" id="{44BF863C-DC23-18FE-CF83-897B05D688B2}"/>
              </a:ext>
            </a:extLst>
          </p:cNvPr>
          <p:cNvSpPr>
            <a:spLocks noGrp="1"/>
          </p:cNvSpPr>
          <p:nvPr>
            <p:ph type="body" sz="quarter" idx="14"/>
          </p:nvPr>
        </p:nvSpPr>
        <p:spPr/>
        <p:txBody>
          <a:bodyPr/>
          <a:lstStyle/>
          <a:p>
            <a:r>
              <a:rPr lang="en-US" dirty="0"/>
              <a:t>Source: Amundi Asset Management as of November 2025. 1. The Fund invests in all types of asset classes, allocating between a growth component (diversified higher risk investments) and a conservative component (lower risk investments). For more product-specific information, please refer to the </a:t>
            </a:r>
            <a:r>
              <a:rPr lang="en-US" u="sng" dirty="0">
                <a:solidFill>
                  <a:schemeClr val="accent1"/>
                </a:solidFill>
              </a:rPr>
              <a:t>Prospectus</a:t>
            </a:r>
            <a:r>
              <a:rPr lang="en-US" dirty="0"/>
              <a:t> 2. The Fund does not offer a performance guarantee. </a:t>
            </a:r>
          </a:p>
        </p:txBody>
      </p:sp>
      <p:sp>
        <p:nvSpPr>
          <p:cNvPr id="3" name="Titre 2">
            <a:extLst>
              <a:ext uri="{FF2B5EF4-FFF2-40B4-BE49-F238E27FC236}">
                <a16:creationId xmlns:a16="http://schemas.microsoft.com/office/drawing/2014/main" id="{FEEB62D1-B88A-ADC2-ABF2-F44B60CE48D7}"/>
              </a:ext>
            </a:extLst>
          </p:cNvPr>
          <p:cNvSpPr>
            <a:spLocks noGrp="1"/>
          </p:cNvSpPr>
          <p:nvPr>
            <p:ph type="title"/>
          </p:nvPr>
        </p:nvSpPr>
        <p:spPr/>
        <p:txBody>
          <a:bodyPr/>
          <a:lstStyle/>
          <a:p>
            <a:r>
              <a:rPr lang="en-US" dirty="0"/>
              <a:t>Search for performance</a:t>
            </a:r>
          </a:p>
        </p:txBody>
      </p:sp>
      <p:sp>
        <p:nvSpPr>
          <p:cNvPr id="5" name="Espace réservé du texte 4">
            <a:extLst>
              <a:ext uri="{FF2B5EF4-FFF2-40B4-BE49-F238E27FC236}">
                <a16:creationId xmlns:a16="http://schemas.microsoft.com/office/drawing/2014/main" id="{C72665AD-0E68-95BE-F91C-85CCDDB6F67C}"/>
              </a:ext>
            </a:extLst>
          </p:cNvPr>
          <p:cNvSpPr>
            <a:spLocks noGrp="1"/>
          </p:cNvSpPr>
          <p:nvPr>
            <p:ph type="body" sz="quarter" idx="13"/>
          </p:nvPr>
        </p:nvSpPr>
        <p:spPr>
          <a:xfrm>
            <a:off x="420006" y="750818"/>
            <a:ext cx="8287200" cy="228362"/>
          </a:xfrm>
        </p:spPr>
        <p:txBody>
          <a:bodyPr/>
          <a:lstStyle/>
          <a:p>
            <a:r>
              <a:rPr lang="en-US" dirty="0">
                <a:solidFill>
                  <a:schemeClr val="accent1"/>
                </a:solidFill>
              </a:rPr>
              <a:t>A broad and diversified investment universe</a:t>
            </a:r>
            <a:r>
              <a:rPr lang="en-US" baseline="30000" dirty="0">
                <a:solidFill>
                  <a:schemeClr val="accent1"/>
                </a:solidFill>
              </a:rPr>
              <a:t>1</a:t>
            </a:r>
          </a:p>
          <a:p>
            <a:endParaRPr lang="en-US" sz="1400" dirty="0"/>
          </a:p>
        </p:txBody>
      </p:sp>
      <p:sp>
        <p:nvSpPr>
          <p:cNvPr id="32" name="Espace réservé du contenu 2">
            <a:extLst>
              <a:ext uri="{FF2B5EF4-FFF2-40B4-BE49-F238E27FC236}">
                <a16:creationId xmlns:a16="http://schemas.microsoft.com/office/drawing/2014/main" id="{BBF1A99C-D267-3752-4802-AE1370AA0124}"/>
              </a:ext>
            </a:extLst>
          </p:cNvPr>
          <p:cNvSpPr txBox="1">
            <a:spLocks/>
          </p:cNvSpPr>
          <p:nvPr/>
        </p:nvSpPr>
        <p:spPr>
          <a:xfrm>
            <a:off x="1548000" y="2242421"/>
            <a:ext cx="6047999" cy="280445"/>
          </a:xfrm>
          <a:prstGeom prst="rect">
            <a:avLst/>
          </a:prstGeom>
        </p:spPr>
        <p:txBody>
          <a:bodyPr vert="horz" lIns="0" tIns="0" rIns="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buNone/>
            </a:pPr>
            <a:endParaRPr lang="en-US" sz="1200" b="1" dirty="0"/>
          </a:p>
        </p:txBody>
      </p:sp>
      <p:sp>
        <p:nvSpPr>
          <p:cNvPr id="47" name="Rectangle: Rounded Corners 33">
            <a:extLst>
              <a:ext uri="{FF2B5EF4-FFF2-40B4-BE49-F238E27FC236}">
                <a16:creationId xmlns:a16="http://schemas.microsoft.com/office/drawing/2014/main" id="{54956D45-B0F1-D1E8-D7B4-845269DC3029}"/>
              </a:ext>
            </a:extLst>
          </p:cNvPr>
          <p:cNvSpPr/>
          <p:nvPr/>
        </p:nvSpPr>
        <p:spPr>
          <a:xfrm>
            <a:off x="431799" y="987411"/>
            <a:ext cx="8278807" cy="281807"/>
          </a:xfrm>
          <a:prstGeom prst="roundRect">
            <a:avLst>
              <a:gd name="adj" fmla="val 50000"/>
            </a:avLst>
          </a:prstGeom>
          <a:solidFill>
            <a:srgbClr val="C6EEF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GB" sz="1200" b="1" dirty="0">
                <a:solidFill>
                  <a:schemeClr val="tx1"/>
                </a:solidFill>
                <a:cs typeface="Calibri" panose="020F0502020204030204" pitchFamily="34" charset="0"/>
              </a:rPr>
              <a:t>Try to take advantage of all opportunities for performance on the markets</a:t>
            </a:r>
          </a:p>
        </p:txBody>
      </p:sp>
      <p:sp>
        <p:nvSpPr>
          <p:cNvPr id="55" name="Rectangle avec flèche vers la droite 54">
            <a:extLst>
              <a:ext uri="{FF2B5EF4-FFF2-40B4-BE49-F238E27FC236}">
                <a16:creationId xmlns:a16="http://schemas.microsoft.com/office/drawing/2014/main" id="{0E5203B0-E10C-9D8C-45D7-B1B11AD8BE9E}"/>
              </a:ext>
            </a:extLst>
          </p:cNvPr>
          <p:cNvSpPr/>
          <p:nvPr/>
        </p:nvSpPr>
        <p:spPr bwMode="auto">
          <a:xfrm>
            <a:off x="3264365" y="1519138"/>
            <a:ext cx="2613675" cy="503999"/>
          </a:xfrm>
          <a:prstGeom prst="rightArrowCallout">
            <a:avLst>
              <a:gd name="adj1" fmla="val 100000"/>
              <a:gd name="adj2" fmla="val 50000"/>
              <a:gd name="adj3" fmla="val 0"/>
              <a:gd name="adj4" fmla="val 90547"/>
            </a:avLst>
          </a:prstGeom>
          <a:no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a:p>
        </p:txBody>
      </p:sp>
      <p:sp>
        <p:nvSpPr>
          <p:cNvPr id="56" name="Rectangle avec flèche vers la droite 55">
            <a:extLst>
              <a:ext uri="{FF2B5EF4-FFF2-40B4-BE49-F238E27FC236}">
                <a16:creationId xmlns:a16="http://schemas.microsoft.com/office/drawing/2014/main" id="{31C40B13-012B-10F3-BB99-A8E9AE1AA102}"/>
              </a:ext>
            </a:extLst>
          </p:cNvPr>
          <p:cNvSpPr/>
          <p:nvPr/>
        </p:nvSpPr>
        <p:spPr bwMode="auto">
          <a:xfrm>
            <a:off x="6103460" y="1519138"/>
            <a:ext cx="2613675" cy="503999"/>
          </a:xfrm>
          <a:prstGeom prst="rightArrowCallout">
            <a:avLst>
              <a:gd name="adj1" fmla="val 100000"/>
              <a:gd name="adj2" fmla="val 50000"/>
              <a:gd name="adj3" fmla="val 0"/>
              <a:gd name="adj4" fmla="val 90547"/>
            </a:avLst>
          </a:prstGeom>
          <a:no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a:p>
        </p:txBody>
      </p:sp>
      <p:sp>
        <p:nvSpPr>
          <p:cNvPr id="53" name="Rectangle avec flèche vers la droite 52">
            <a:extLst>
              <a:ext uri="{FF2B5EF4-FFF2-40B4-BE49-F238E27FC236}">
                <a16:creationId xmlns:a16="http://schemas.microsoft.com/office/drawing/2014/main" id="{44393A32-294F-35FD-57F0-AE1C1343A835}"/>
              </a:ext>
            </a:extLst>
          </p:cNvPr>
          <p:cNvSpPr/>
          <p:nvPr/>
        </p:nvSpPr>
        <p:spPr bwMode="auto">
          <a:xfrm>
            <a:off x="431799" y="1516617"/>
            <a:ext cx="2613675" cy="503999"/>
          </a:xfrm>
          <a:prstGeom prst="rightArrowCallout">
            <a:avLst>
              <a:gd name="adj1" fmla="val 100000"/>
              <a:gd name="adj2" fmla="val 50000"/>
              <a:gd name="adj3" fmla="val 0"/>
              <a:gd name="adj4" fmla="val 90547"/>
            </a:avLst>
          </a:prstGeom>
          <a:no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dirty="0"/>
          </a:p>
        </p:txBody>
      </p:sp>
      <p:pic>
        <p:nvPicPr>
          <p:cNvPr id="64" name="Graphique 63">
            <a:extLst>
              <a:ext uri="{FF2B5EF4-FFF2-40B4-BE49-F238E27FC236}">
                <a16:creationId xmlns:a16="http://schemas.microsoft.com/office/drawing/2014/main" id="{0C1925AE-1482-BDD9-C845-436541E7740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32316" y="1548363"/>
            <a:ext cx="438445" cy="438445"/>
          </a:xfrm>
          <a:prstGeom prst="rect">
            <a:avLst/>
          </a:prstGeom>
        </p:spPr>
      </p:pic>
      <p:sp>
        <p:nvSpPr>
          <p:cNvPr id="4" name="Rectangle avec flèche vers la droite 3">
            <a:extLst>
              <a:ext uri="{FF2B5EF4-FFF2-40B4-BE49-F238E27FC236}">
                <a16:creationId xmlns:a16="http://schemas.microsoft.com/office/drawing/2014/main" id="{A9C86FBC-BAD6-3216-3B30-AB52B111E7CC}"/>
              </a:ext>
            </a:extLst>
          </p:cNvPr>
          <p:cNvSpPr/>
          <p:nvPr/>
        </p:nvSpPr>
        <p:spPr bwMode="auto">
          <a:xfrm>
            <a:off x="428399" y="2538597"/>
            <a:ext cx="8278807" cy="1683178"/>
          </a:xfrm>
          <a:prstGeom prst="rightArrowCallout">
            <a:avLst>
              <a:gd name="adj1" fmla="val 100000"/>
              <a:gd name="adj2" fmla="val 50000"/>
              <a:gd name="adj3" fmla="val 0"/>
              <a:gd name="adj4" fmla="val 90547"/>
            </a:avLst>
          </a:prstGeom>
          <a:solidFill>
            <a:srgbClr val="E5F5FC"/>
          </a:solid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dirty="0"/>
          </a:p>
        </p:txBody>
      </p:sp>
      <p:sp>
        <p:nvSpPr>
          <p:cNvPr id="7" name="Rectangle 16">
            <a:extLst>
              <a:ext uri="{FF2B5EF4-FFF2-40B4-BE49-F238E27FC236}">
                <a16:creationId xmlns:a16="http://schemas.microsoft.com/office/drawing/2014/main" id="{7B19E55E-5F5E-A354-E530-5A66CFEABCAC}"/>
              </a:ext>
            </a:extLst>
          </p:cNvPr>
          <p:cNvSpPr>
            <a:spLocks noChangeArrowheads="1"/>
          </p:cNvSpPr>
          <p:nvPr/>
        </p:nvSpPr>
        <p:spPr bwMode="auto">
          <a:xfrm>
            <a:off x="3621209" y="3519454"/>
            <a:ext cx="2360819" cy="612000"/>
          </a:xfrm>
          <a:prstGeom prst="rect">
            <a:avLst/>
          </a:prstGeom>
          <a:solidFill>
            <a:schemeClr val="bg1"/>
          </a:solidFill>
          <a:ln w="19050" algn="ctr">
            <a:noFill/>
            <a:round/>
            <a:headEnd/>
            <a:tailEnd/>
          </a:ln>
          <a:effectLst/>
        </p:spPr>
        <p:txBody>
          <a:bodyPr anchor="ctr"/>
          <a:lstStyle/>
          <a:p>
            <a:r>
              <a:rPr lang="en-GB" sz="800" b="1" dirty="0"/>
              <a:t>Preferred asset classes </a:t>
            </a:r>
          </a:p>
          <a:p>
            <a:r>
              <a:rPr lang="en-GB" sz="800" dirty="0"/>
              <a:t>Bonds, money market</a:t>
            </a:r>
          </a:p>
        </p:txBody>
      </p:sp>
      <p:sp>
        <p:nvSpPr>
          <p:cNvPr id="8" name="Rectangle 16">
            <a:extLst>
              <a:ext uri="{FF2B5EF4-FFF2-40B4-BE49-F238E27FC236}">
                <a16:creationId xmlns:a16="http://schemas.microsoft.com/office/drawing/2014/main" id="{06C0C394-C5EC-2DEE-CE57-F433A21BB73F}"/>
              </a:ext>
            </a:extLst>
          </p:cNvPr>
          <p:cNvSpPr>
            <a:spLocks noChangeArrowheads="1"/>
          </p:cNvSpPr>
          <p:nvPr/>
        </p:nvSpPr>
        <p:spPr bwMode="auto">
          <a:xfrm>
            <a:off x="3628466" y="2782900"/>
            <a:ext cx="2360819" cy="612000"/>
          </a:xfrm>
          <a:prstGeom prst="rect">
            <a:avLst/>
          </a:prstGeom>
          <a:solidFill>
            <a:schemeClr val="bg1"/>
          </a:solidFill>
          <a:ln w="3175" algn="ctr">
            <a:noFill/>
            <a:round/>
            <a:headEnd/>
            <a:tailEnd/>
          </a:ln>
          <a:effectLst/>
        </p:spPr>
        <p:txBody>
          <a:bodyPr anchor="ctr"/>
          <a:lstStyle/>
          <a:p>
            <a:r>
              <a:rPr lang="en-GB" sz="800" b="1" dirty="0"/>
              <a:t>Preferred asset classes </a:t>
            </a:r>
          </a:p>
          <a:p>
            <a:r>
              <a:rPr lang="en-GB" sz="800" dirty="0"/>
              <a:t>Equities, bonds</a:t>
            </a:r>
          </a:p>
        </p:txBody>
      </p:sp>
      <p:graphicFrame>
        <p:nvGraphicFramePr>
          <p:cNvPr id="22" name="Graphique 21">
            <a:extLst>
              <a:ext uri="{FF2B5EF4-FFF2-40B4-BE49-F238E27FC236}">
                <a16:creationId xmlns:a16="http://schemas.microsoft.com/office/drawing/2014/main" id="{07901728-B7A4-9071-D404-BED9841A317B}"/>
              </a:ext>
            </a:extLst>
          </p:cNvPr>
          <p:cNvGraphicFramePr/>
          <p:nvPr>
            <p:extLst>
              <p:ext uri="{D42A27DB-BD31-4B8C-83A1-F6EECF244321}">
                <p14:modId xmlns:p14="http://schemas.microsoft.com/office/powerpoint/2010/main" val="2826621319"/>
              </p:ext>
            </p:extLst>
          </p:nvPr>
        </p:nvGraphicFramePr>
        <p:xfrm>
          <a:off x="6366620" y="2441787"/>
          <a:ext cx="1289321" cy="1336431"/>
        </p:xfrm>
        <a:graphic>
          <a:graphicData uri="http://schemas.openxmlformats.org/drawingml/2006/chart">
            <c:chart xmlns:c="http://schemas.openxmlformats.org/drawingml/2006/chart" xmlns:r="http://schemas.openxmlformats.org/officeDocument/2006/relationships" r:id="rId9"/>
          </a:graphicData>
        </a:graphic>
      </p:graphicFrame>
      <p:sp>
        <p:nvSpPr>
          <p:cNvPr id="23" name="Rectangle 16">
            <a:extLst>
              <a:ext uri="{FF2B5EF4-FFF2-40B4-BE49-F238E27FC236}">
                <a16:creationId xmlns:a16="http://schemas.microsoft.com/office/drawing/2014/main" id="{E3F0BEF3-9505-C947-AF93-0D8C069E3C2B}"/>
              </a:ext>
            </a:extLst>
          </p:cNvPr>
          <p:cNvSpPr>
            <a:spLocks noChangeArrowheads="1"/>
          </p:cNvSpPr>
          <p:nvPr/>
        </p:nvSpPr>
        <p:spPr bwMode="auto">
          <a:xfrm>
            <a:off x="862379" y="2782900"/>
            <a:ext cx="2644534" cy="612000"/>
          </a:xfrm>
          <a:prstGeom prst="rect">
            <a:avLst/>
          </a:prstGeom>
          <a:solidFill>
            <a:schemeClr val="bg1"/>
          </a:solidFill>
          <a:ln w="3175" algn="ctr">
            <a:noFill/>
            <a:round/>
            <a:headEnd/>
            <a:tailEnd/>
          </a:ln>
          <a:effectLst/>
        </p:spPr>
        <p:txBody>
          <a:bodyPr anchor="ctr"/>
          <a:lstStyle/>
          <a:p>
            <a:pPr algn="ctr"/>
            <a:r>
              <a:rPr lang="en-GB" sz="800" dirty="0"/>
              <a:t>In case of favourable market conditions, the sub-fund seeks to prioritise risky assets</a:t>
            </a:r>
            <a:r>
              <a:rPr lang="en-GB" sz="800" baseline="30000" dirty="0"/>
              <a:t>1</a:t>
            </a:r>
            <a:r>
              <a:rPr lang="en-GB" sz="800" dirty="0"/>
              <a:t> to capture their performance potential</a:t>
            </a:r>
            <a:r>
              <a:rPr lang="en-GB" altLang="fr-FR" sz="800" b="1" kern="0" baseline="30000" dirty="0">
                <a:latin typeface="Arial" charset="0"/>
                <a:cs typeface="Arial" charset="0"/>
              </a:rPr>
              <a:t>2</a:t>
            </a:r>
          </a:p>
        </p:txBody>
      </p:sp>
      <p:sp>
        <p:nvSpPr>
          <p:cNvPr id="24" name="Rectangle 16">
            <a:extLst>
              <a:ext uri="{FF2B5EF4-FFF2-40B4-BE49-F238E27FC236}">
                <a16:creationId xmlns:a16="http://schemas.microsoft.com/office/drawing/2014/main" id="{9924AC8A-62ED-B583-CD94-CC8435B33980}"/>
              </a:ext>
            </a:extLst>
          </p:cNvPr>
          <p:cNvSpPr>
            <a:spLocks noChangeArrowheads="1"/>
          </p:cNvSpPr>
          <p:nvPr/>
        </p:nvSpPr>
        <p:spPr bwMode="auto">
          <a:xfrm>
            <a:off x="869413" y="3519454"/>
            <a:ext cx="2638854" cy="612000"/>
          </a:xfrm>
          <a:prstGeom prst="rect">
            <a:avLst/>
          </a:prstGeom>
          <a:solidFill>
            <a:schemeClr val="bg1"/>
          </a:solidFill>
          <a:ln w="19050" algn="ctr">
            <a:noFill/>
            <a:round/>
            <a:headEnd/>
            <a:tailEnd/>
          </a:ln>
          <a:effectLst/>
        </p:spPr>
        <p:txBody>
          <a:bodyPr anchor="ctr"/>
          <a:lstStyle/>
          <a:p>
            <a:pPr algn="ctr"/>
            <a:r>
              <a:rPr lang="en-GB" sz="800" dirty="0"/>
              <a:t>In case of bear or uncertain markets, the portfolio’s level of risk is reduced and the sub-fund shifts towards less risky assets</a:t>
            </a:r>
            <a:r>
              <a:rPr lang="en-GB" sz="800" baseline="30000" dirty="0"/>
              <a:t>1</a:t>
            </a:r>
          </a:p>
        </p:txBody>
      </p:sp>
      <p:grpSp>
        <p:nvGrpSpPr>
          <p:cNvPr id="25" name="Group 9">
            <a:extLst>
              <a:ext uri="{FF2B5EF4-FFF2-40B4-BE49-F238E27FC236}">
                <a16:creationId xmlns:a16="http://schemas.microsoft.com/office/drawing/2014/main" id="{51D813C2-F687-ADBB-D1D6-5EBAEC2398F4}"/>
              </a:ext>
            </a:extLst>
          </p:cNvPr>
          <p:cNvGrpSpPr/>
          <p:nvPr/>
        </p:nvGrpSpPr>
        <p:grpSpPr>
          <a:xfrm>
            <a:off x="7614375" y="3266003"/>
            <a:ext cx="877860" cy="369332"/>
            <a:chOff x="7268248" y="5182658"/>
            <a:chExt cx="1188805" cy="492443"/>
          </a:xfrm>
        </p:grpSpPr>
        <p:sp>
          <p:nvSpPr>
            <p:cNvPr id="33" name="ZoneTexte 35">
              <a:extLst>
                <a:ext uri="{FF2B5EF4-FFF2-40B4-BE49-F238E27FC236}">
                  <a16:creationId xmlns:a16="http://schemas.microsoft.com/office/drawing/2014/main" id="{7225497B-4922-4A18-30FB-6E037F0F9AD3}"/>
                </a:ext>
              </a:extLst>
            </p:cNvPr>
            <p:cNvSpPr txBox="1"/>
            <p:nvPr/>
          </p:nvSpPr>
          <p:spPr>
            <a:xfrm>
              <a:off x="7416320" y="5182658"/>
              <a:ext cx="1040733" cy="492443"/>
            </a:xfrm>
            <a:prstGeom prst="rect">
              <a:avLst/>
            </a:prstGeom>
            <a:noFill/>
          </p:spPr>
          <p:txBody>
            <a:bodyPr wrap="square" rtlCol="0">
              <a:spAutoFit/>
            </a:bodyPr>
            <a:lstStyle/>
            <a:p>
              <a:pPr algn="l" rtl="0">
                <a:buSzPct val="120000"/>
              </a:pPr>
              <a:r>
                <a:rPr lang="en-GB" sz="600" dirty="0"/>
                <a:t>Equities</a:t>
              </a:r>
            </a:p>
            <a:p>
              <a:pPr algn="l" rtl="0">
                <a:buSzPct val="120000"/>
              </a:pPr>
              <a:r>
                <a:rPr lang="en-GB" sz="600" dirty="0"/>
                <a:t>Bonds </a:t>
              </a:r>
            </a:p>
            <a:p>
              <a:pPr algn="l" rtl="0">
                <a:buSzPct val="120000"/>
              </a:pPr>
              <a:r>
                <a:rPr lang="en-GB" sz="600" dirty="0"/>
                <a:t>Money market</a:t>
              </a:r>
            </a:p>
          </p:txBody>
        </p:sp>
        <p:sp>
          <p:nvSpPr>
            <p:cNvPr id="34" name="Rectangle à coins arrondis 39">
              <a:extLst>
                <a:ext uri="{FF2B5EF4-FFF2-40B4-BE49-F238E27FC236}">
                  <a16:creationId xmlns:a16="http://schemas.microsoft.com/office/drawing/2014/main" id="{8E48DEAC-A67F-1A77-02A0-C8ADCA9F0047}"/>
                </a:ext>
              </a:extLst>
            </p:cNvPr>
            <p:cNvSpPr/>
            <p:nvPr/>
          </p:nvSpPr>
          <p:spPr>
            <a:xfrm>
              <a:off x="7268248" y="5218707"/>
              <a:ext cx="1033940" cy="396000"/>
            </a:xfrm>
            <a:prstGeom prst="round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900" dirty="0"/>
            </a:p>
          </p:txBody>
        </p:sp>
        <p:sp>
          <p:nvSpPr>
            <p:cNvPr id="35" name="Rectangle 34">
              <a:extLst>
                <a:ext uri="{FF2B5EF4-FFF2-40B4-BE49-F238E27FC236}">
                  <a16:creationId xmlns:a16="http://schemas.microsoft.com/office/drawing/2014/main" id="{B542D202-3EC5-33EB-7F69-1C3314B0B883}"/>
                </a:ext>
              </a:extLst>
            </p:cNvPr>
            <p:cNvSpPr/>
            <p:nvPr/>
          </p:nvSpPr>
          <p:spPr>
            <a:xfrm>
              <a:off x="7380320" y="5384400"/>
              <a:ext cx="72000" cy="72000"/>
            </a:xfrm>
            <a:prstGeom prst="rect">
              <a:avLst/>
            </a:prstGeom>
            <a:solidFill>
              <a:srgbClr val="007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37" name="Rectangle 36">
              <a:extLst>
                <a:ext uri="{FF2B5EF4-FFF2-40B4-BE49-F238E27FC236}">
                  <a16:creationId xmlns:a16="http://schemas.microsoft.com/office/drawing/2014/main" id="{F497B397-9A75-238E-C28B-896CDFD7E630}"/>
                </a:ext>
              </a:extLst>
            </p:cNvPr>
            <p:cNvSpPr/>
            <p:nvPr/>
          </p:nvSpPr>
          <p:spPr>
            <a:xfrm>
              <a:off x="7380320" y="5254667"/>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39" name="Rectangle 38">
              <a:extLst>
                <a:ext uri="{FF2B5EF4-FFF2-40B4-BE49-F238E27FC236}">
                  <a16:creationId xmlns:a16="http://schemas.microsoft.com/office/drawing/2014/main" id="{C90BAF5F-DC30-E0DB-FB1C-7532D401363A}"/>
                </a:ext>
              </a:extLst>
            </p:cNvPr>
            <p:cNvSpPr/>
            <p:nvPr/>
          </p:nvSpPr>
          <p:spPr>
            <a:xfrm>
              <a:off x="7380320" y="5514134"/>
              <a:ext cx="7200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grpSp>
      <p:graphicFrame>
        <p:nvGraphicFramePr>
          <p:cNvPr id="40" name="Graphique 39">
            <a:extLst>
              <a:ext uri="{FF2B5EF4-FFF2-40B4-BE49-F238E27FC236}">
                <a16:creationId xmlns:a16="http://schemas.microsoft.com/office/drawing/2014/main" id="{6918B43A-E9C4-53C0-6E0D-F2C2E4EA9DF6}"/>
              </a:ext>
            </a:extLst>
          </p:cNvPr>
          <p:cNvGraphicFramePr/>
          <p:nvPr>
            <p:extLst>
              <p:ext uri="{D42A27DB-BD31-4B8C-83A1-F6EECF244321}">
                <p14:modId xmlns:p14="http://schemas.microsoft.com/office/powerpoint/2010/main" val="1072127671"/>
              </p:ext>
            </p:extLst>
          </p:nvPr>
        </p:nvGraphicFramePr>
        <p:xfrm>
          <a:off x="6360293" y="3208274"/>
          <a:ext cx="1289321" cy="1276565"/>
        </p:xfrm>
        <a:graphic>
          <a:graphicData uri="http://schemas.openxmlformats.org/drawingml/2006/chart">
            <c:chart xmlns:c="http://schemas.openxmlformats.org/drawingml/2006/chart" xmlns:r="http://schemas.openxmlformats.org/officeDocument/2006/relationships" r:id="rId10"/>
          </a:graphicData>
        </a:graphic>
      </p:graphicFrame>
      <p:sp>
        <p:nvSpPr>
          <p:cNvPr id="42" name="TextBox 10">
            <a:extLst>
              <a:ext uri="{FF2B5EF4-FFF2-40B4-BE49-F238E27FC236}">
                <a16:creationId xmlns:a16="http://schemas.microsoft.com/office/drawing/2014/main" id="{0A203A7E-4AE0-F152-BE98-B8827266CB8F}"/>
              </a:ext>
            </a:extLst>
          </p:cNvPr>
          <p:cNvSpPr txBox="1"/>
          <p:nvPr/>
        </p:nvSpPr>
        <p:spPr>
          <a:xfrm>
            <a:off x="5358663" y="3251799"/>
            <a:ext cx="522035" cy="92333"/>
          </a:xfrm>
          <a:prstGeom prst="rect">
            <a:avLst/>
          </a:prstGeom>
          <a:noFill/>
          <a:effectLst/>
        </p:spPr>
        <p:txBody>
          <a:bodyPr wrap="square" lIns="0" tIns="0" rIns="0" bIns="0" rtlCol="0">
            <a:spAutoFit/>
          </a:bodyPr>
          <a:lstStyle/>
          <a:p>
            <a:pPr algn="l" rtl="0"/>
            <a:r>
              <a:rPr lang="en-GB" sz="600" b="1" dirty="0">
                <a:solidFill>
                  <a:srgbClr val="002060"/>
                </a:solidFill>
              </a:rPr>
              <a:t>Risky assets</a:t>
            </a:r>
          </a:p>
        </p:txBody>
      </p:sp>
      <p:sp>
        <p:nvSpPr>
          <p:cNvPr id="48" name="TextBox 10">
            <a:extLst>
              <a:ext uri="{FF2B5EF4-FFF2-40B4-BE49-F238E27FC236}">
                <a16:creationId xmlns:a16="http://schemas.microsoft.com/office/drawing/2014/main" id="{15FF9EB1-ACA0-0A6B-ECB8-2888D722C214}"/>
              </a:ext>
            </a:extLst>
          </p:cNvPr>
          <p:cNvSpPr txBox="1"/>
          <p:nvPr/>
        </p:nvSpPr>
        <p:spPr>
          <a:xfrm>
            <a:off x="5358663" y="3930052"/>
            <a:ext cx="522035" cy="92333"/>
          </a:xfrm>
          <a:prstGeom prst="rect">
            <a:avLst/>
          </a:prstGeom>
          <a:noFill/>
          <a:effectLst/>
        </p:spPr>
        <p:txBody>
          <a:bodyPr wrap="square" lIns="0" tIns="0" rIns="0" bIns="0" rtlCol="0">
            <a:spAutoFit/>
          </a:bodyPr>
          <a:lstStyle/>
          <a:p>
            <a:pPr algn="l" rtl="0"/>
            <a:r>
              <a:rPr lang="en-GB" sz="600" b="1" dirty="0">
                <a:solidFill>
                  <a:srgbClr val="002060"/>
                </a:solidFill>
              </a:rPr>
              <a:t>Risky assets</a:t>
            </a:r>
          </a:p>
        </p:txBody>
      </p:sp>
      <p:sp>
        <p:nvSpPr>
          <p:cNvPr id="50" name="Triangle 49">
            <a:extLst>
              <a:ext uri="{FF2B5EF4-FFF2-40B4-BE49-F238E27FC236}">
                <a16:creationId xmlns:a16="http://schemas.microsoft.com/office/drawing/2014/main" id="{7F31693B-A292-8949-4D27-D3848F60CD66}"/>
              </a:ext>
            </a:extLst>
          </p:cNvPr>
          <p:cNvSpPr/>
          <p:nvPr/>
        </p:nvSpPr>
        <p:spPr>
          <a:xfrm rot="16200000" flipV="1">
            <a:off x="6118154" y="3045824"/>
            <a:ext cx="255043" cy="1142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50">
            <a:extLst>
              <a:ext uri="{FF2B5EF4-FFF2-40B4-BE49-F238E27FC236}">
                <a16:creationId xmlns:a16="http://schemas.microsoft.com/office/drawing/2014/main" id="{93FEACC4-F97E-5637-94D6-3D27F88A1272}"/>
              </a:ext>
            </a:extLst>
          </p:cNvPr>
          <p:cNvSpPr/>
          <p:nvPr/>
        </p:nvSpPr>
        <p:spPr>
          <a:xfrm rot="16200000" flipV="1">
            <a:off x="6112474" y="3782378"/>
            <a:ext cx="255043" cy="11428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ext Placeholder 3">
            <a:extLst>
              <a:ext uri="{FF2B5EF4-FFF2-40B4-BE49-F238E27FC236}">
                <a16:creationId xmlns:a16="http://schemas.microsoft.com/office/drawing/2014/main" id="{DCA48D1E-9602-3889-A911-F2812A53DD2A}"/>
              </a:ext>
            </a:extLst>
          </p:cNvPr>
          <p:cNvSpPr txBox="1">
            <a:spLocks/>
          </p:cNvSpPr>
          <p:nvPr/>
        </p:nvSpPr>
        <p:spPr>
          <a:xfrm>
            <a:off x="428399" y="2147027"/>
            <a:ext cx="8278807" cy="240072"/>
          </a:xfrm>
          <a:prstGeom prst="rect">
            <a:avLst/>
          </a:prstGeom>
        </p:spPr>
        <p:txBody>
          <a:bodyPr vert="horz" lIns="0" tIns="0" rIns="0" bIns="0" rtlCol="0">
            <a:normAutofit/>
          </a:bodyPr>
          <a:lstStyle>
            <a:lvl1pPr marL="0" indent="0" algn="l" defTabSz="914355" rtl="0" eaLnBrk="1" latinLnBrk="0" hangingPunct="1">
              <a:lnSpc>
                <a:spcPct val="100000"/>
              </a:lnSpc>
              <a:spcBef>
                <a:spcPts val="1000"/>
              </a:spcBef>
              <a:buClr>
                <a:schemeClr val="accent1"/>
              </a:buClr>
              <a:buSzPct val="130000"/>
              <a:buFont typeface="CambriaMath" charset="0"/>
              <a:buNone/>
              <a:tabLst/>
              <a:defRPr sz="1400" kern="1200">
                <a:solidFill>
                  <a:srgbClr val="0073A3"/>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accent1"/>
                </a:solidFill>
              </a:rPr>
              <a:t>An active and flexible investment strategy</a:t>
            </a:r>
          </a:p>
        </p:txBody>
      </p:sp>
      <p:sp>
        <p:nvSpPr>
          <p:cNvPr id="54" name="Rectangle: Rounded Corners 33">
            <a:extLst>
              <a:ext uri="{FF2B5EF4-FFF2-40B4-BE49-F238E27FC236}">
                <a16:creationId xmlns:a16="http://schemas.microsoft.com/office/drawing/2014/main" id="{763F18EA-D5DC-B9BD-98EF-584BD1E82845}"/>
              </a:ext>
            </a:extLst>
          </p:cNvPr>
          <p:cNvSpPr/>
          <p:nvPr/>
        </p:nvSpPr>
        <p:spPr>
          <a:xfrm>
            <a:off x="431799" y="2417144"/>
            <a:ext cx="8278807" cy="281807"/>
          </a:xfrm>
          <a:prstGeom prst="roundRect">
            <a:avLst>
              <a:gd name="adj" fmla="val 50000"/>
            </a:avLst>
          </a:prstGeom>
          <a:solidFill>
            <a:srgbClr val="C6EEF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GB" sz="1200" b="1" dirty="0">
                <a:solidFill>
                  <a:schemeClr val="tx1"/>
                </a:solidFill>
                <a:cs typeface="Calibri" panose="020F0502020204030204" pitchFamily="34" charset="0"/>
              </a:rPr>
              <a:t>To constantly adapt to different market situations</a:t>
            </a:r>
          </a:p>
        </p:txBody>
      </p:sp>
      <p:grpSp>
        <p:nvGrpSpPr>
          <p:cNvPr id="28" name="Group 27">
            <a:extLst>
              <a:ext uri="{FF2B5EF4-FFF2-40B4-BE49-F238E27FC236}">
                <a16:creationId xmlns:a16="http://schemas.microsoft.com/office/drawing/2014/main" id="{77F0F6F6-4208-9626-F4C9-DA4299C00928}"/>
              </a:ext>
            </a:extLst>
          </p:cNvPr>
          <p:cNvGrpSpPr/>
          <p:nvPr/>
        </p:nvGrpSpPr>
        <p:grpSpPr>
          <a:xfrm>
            <a:off x="5358663" y="2896162"/>
            <a:ext cx="457573" cy="311439"/>
            <a:chOff x="-1268413" y="2878579"/>
            <a:chExt cx="1711325" cy="1164784"/>
          </a:xfrm>
        </p:grpSpPr>
        <p:sp>
          <p:nvSpPr>
            <p:cNvPr id="29" name="Freeform: Shape 28">
              <a:extLst>
                <a:ext uri="{FF2B5EF4-FFF2-40B4-BE49-F238E27FC236}">
                  <a16:creationId xmlns:a16="http://schemas.microsoft.com/office/drawing/2014/main" id="{0842BDD3-33C1-1119-DBB3-6DDD0FE204FF}"/>
                </a:ext>
              </a:extLst>
            </p:cNvPr>
            <p:cNvSpPr/>
            <p:nvPr/>
          </p:nvSpPr>
          <p:spPr>
            <a:xfrm>
              <a:off x="-1183061" y="2878579"/>
              <a:ext cx="4486" cy="4494"/>
            </a:xfrm>
            <a:custGeom>
              <a:avLst/>
              <a:gdLst/>
              <a:ahLst/>
              <a:cxnLst/>
              <a:rect l="l" t="t" r="r" b="b"/>
              <a:pathLst>
                <a:path w="4486" h="4494"/>
              </a:pathLst>
            </a:custGeom>
            <a:noFill/>
            <a:ln w="9525" cap="rnd">
              <a:solidFill>
                <a:schemeClr val="accent1"/>
              </a:solidFill>
              <a:prstDash val="solid"/>
              <a:round/>
            </a:ln>
          </p:spPr>
          <p:txBody>
            <a:bodyPr rtlCol="0" anchor="ctr"/>
            <a:lstStyle/>
            <a:p>
              <a:endParaRPr lang="en-IE"/>
            </a:p>
          </p:txBody>
        </p:sp>
        <p:sp>
          <p:nvSpPr>
            <p:cNvPr id="30" name="Freeform: Shape 29">
              <a:extLst>
                <a:ext uri="{FF2B5EF4-FFF2-40B4-BE49-F238E27FC236}">
                  <a16:creationId xmlns:a16="http://schemas.microsoft.com/office/drawing/2014/main" id="{04D23FBB-9C4D-7CEA-E2D5-DF0C3BF627C4}"/>
                </a:ext>
              </a:extLst>
            </p:cNvPr>
            <p:cNvSpPr/>
            <p:nvPr/>
          </p:nvSpPr>
          <p:spPr>
            <a:xfrm>
              <a:off x="-1183061" y="2878579"/>
              <a:ext cx="4486" cy="4494"/>
            </a:xfrm>
            <a:custGeom>
              <a:avLst/>
              <a:gdLst/>
              <a:ahLst/>
              <a:cxnLst/>
              <a:rect l="l" t="t" r="r" b="b"/>
              <a:pathLst>
                <a:path w="4486" h="4494"/>
              </a:pathLst>
            </a:custGeom>
            <a:noFill/>
            <a:ln w="9525" cap="rnd">
              <a:solidFill>
                <a:schemeClr val="accent1"/>
              </a:solidFill>
              <a:prstDash val="solid"/>
              <a:round/>
            </a:ln>
          </p:spPr>
          <p:txBody>
            <a:bodyPr rtlCol="0" anchor="ctr"/>
            <a:lstStyle/>
            <a:p>
              <a:endParaRPr lang="en-IE"/>
            </a:p>
          </p:txBody>
        </p:sp>
        <p:sp>
          <p:nvSpPr>
            <p:cNvPr id="31" name="Freeform 19">
              <a:extLst>
                <a:ext uri="{FF2B5EF4-FFF2-40B4-BE49-F238E27FC236}">
                  <a16:creationId xmlns:a16="http://schemas.microsoft.com/office/drawing/2014/main" id="{9E1DF0FE-4F50-AA1B-8E8A-19BE6CBDF5E7}"/>
                </a:ext>
              </a:extLst>
            </p:cNvPr>
            <p:cNvSpPr>
              <a:spLocks/>
            </p:cNvSpPr>
            <p:nvPr/>
          </p:nvSpPr>
          <p:spPr bwMode="auto">
            <a:xfrm>
              <a:off x="-1090613" y="3127375"/>
              <a:ext cx="1354138" cy="679450"/>
            </a:xfrm>
            <a:custGeom>
              <a:avLst/>
              <a:gdLst>
                <a:gd name="T0" fmla="*/ 0 w 358"/>
                <a:gd name="T1" fmla="*/ 179 h 179"/>
                <a:gd name="T2" fmla="*/ 179 w 358"/>
                <a:gd name="T3" fmla="*/ 0 h 179"/>
                <a:gd name="T4" fmla="*/ 358 w 358"/>
                <a:gd name="T5" fmla="*/ 179 h 179"/>
              </a:gdLst>
              <a:ahLst/>
              <a:cxnLst>
                <a:cxn ang="0">
                  <a:pos x="T0" y="T1"/>
                </a:cxn>
                <a:cxn ang="0">
                  <a:pos x="T2" y="T3"/>
                </a:cxn>
                <a:cxn ang="0">
                  <a:pos x="T4" y="T5"/>
                </a:cxn>
              </a:cxnLst>
              <a:rect l="0" t="0" r="r" b="b"/>
              <a:pathLst>
                <a:path w="358" h="179">
                  <a:moveTo>
                    <a:pt x="0" y="179"/>
                  </a:moveTo>
                  <a:cubicBezTo>
                    <a:pt x="0" y="80"/>
                    <a:pt x="80" y="0"/>
                    <a:pt x="179" y="0"/>
                  </a:cubicBezTo>
                  <a:cubicBezTo>
                    <a:pt x="278" y="0"/>
                    <a:pt x="358" y="80"/>
                    <a:pt x="358" y="179"/>
                  </a:cubicBez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6" name="Freeform 20">
              <a:extLst>
                <a:ext uri="{FF2B5EF4-FFF2-40B4-BE49-F238E27FC236}">
                  <a16:creationId xmlns:a16="http://schemas.microsoft.com/office/drawing/2014/main" id="{CEE0CC66-A3CA-6858-C490-F399A6418143}"/>
                </a:ext>
              </a:extLst>
            </p:cNvPr>
            <p:cNvSpPr>
              <a:spLocks/>
            </p:cNvSpPr>
            <p:nvPr/>
          </p:nvSpPr>
          <p:spPr bwMode="auto">
            <a:xfrm>
              <a:off x="-1268413" y="2947988"/>
              <a:ext cx="1711325" cy="858838"/>
            </a:xfrm>
            <a:custGeom>
              <a:avLst/>
              <a:gdLst>
                <a:gd name="T0" fmla="*/ 335 w 452"/>
                <a:gd name="T1" fmla="*/ 226 h 226"/>
                <a:gd name="T2" fmla="*/ 452 w 452"/>
                <a:gd name="T3" fmla="*/ 226 h 226"/>
                <a:gd name="T4" fmla="*/ 226 w 452"/>
                <a:gd name="T5" fmla="*/ 0 h 226"/>
                <a:gd name="T6" fmla="*/ 0 w 452"/>
                <a:gd name="T7" fmla="*/ 226 h 226"/>
                <a:gd name="T8" fmla="*/ 117 w 452"/>
                <a:gd name="T9" fmla="*/ 226 h 226"/>
              </a:gdLst>
              <a:ahLst/>
              <a:cxnLst>
                <a:cxn ang="0">
                  <a:pos x="T0" y="T1"/>
                </a:cxn>
                <a:cxn ang="0">
                  <a:pos x="T2" y="T3"/>
                </a:cxn>
                <a:cxn ang="0">
                  <a:pos x="T4" y="T5"/>
                </a:cxn>
                <a:cxn ang="0">
                  <a:pos x="T6" y="T7"/>
                </a:cxn>
                <a:cxn ang="0">
                  <a:pos x="T8" y="T9"/>
                </a:cxn>
              </a:cxnLst>
              <a:rect l="0" t="0" r="r" b="b"/>
              <a:pathLst>
                <a:path w="452" h="226">
                  <a:moveTo>
                    <a:pt x="335" y="226"/>
                  </a:moveTo>
                  <a:cubicBezTo>
                    <a:pt x="452" y="226"/>
                    <a:pt x="452" y="226"/>
                    <a:pt x="452" y="226"/>
                  </a:cubicBezTo>
                  <a:cubicBezTo>
                    <a:pt x="452" y="101"/>
                    <a:pt x="351" y="0"/>
                    <a:pt x="226" y="0"/>
                  </a:cubicBezTo>
                  <a:cubicBezTo>
                    <a:pt x="101" y="0"/>
                    <a:pt x="0" y="101"/>
                    <a:pt x="0" y="226"/>
                  </a:cubicBezTo>
                  <a:cubicBezTo>
                    <a:pt x="117" y="226"/>
                    <a:pt x="117" y="226"/>
                    <a:pt x="117" y="226"/>
                  </a:cubicBezTo>
                </a:path>
              </a:pathLst>
            </a:custGeom>
            <a:noFill/>
            <a:ln w="952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8" name="Line 21">
              <a:extLst>
                <a:ext uri="{FF2B5EF4-FFF2-40B4-BE49-F238E27FC236}">
                  <a16:creationId xmlns:a16="http://schemas.microsoft.com/office/drawing/2014/main" id="{23224731-2A0F-F76C-811C-C3CB481139AF}"/>
                </a:ext>
              </a:extLst>
            </p:cNvPr>
            <p:cNvSpPr>
              <a:spLocks noChangeShapeType="1"/>
            </p:cNvSpPr>
            <p:nvPr/>
          </p:nvSpPr>
          <p:spPr bwMode="auto">
            <a:xfrm flipV="1">
              <a:off x="-412750" y="3127375"/>
              <a:ext cx="0" cy="239713"/>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7" name="Line 22">
              <a:extLst>
                <a:ext uri="{FF2B5EF4-FFF2-40B4-BE49-F238E27FC236}">
                  <a16:creationId xmlns:a16="http://schemas.microsoft.com/office/drawing/2014/main" id="{DFEC7875-FD67-0E95-C49B-14F1346DF3B7}"/>
                </a:ext>
              </a:extLst>
            </p:cNvPr>
            <p:cNvSpPr>
              <a:spLocks noChangeShapeType="1"/>
            </p:cNvSpPr>
            <p:nvPr/>
          </p:nvSpPr>
          <p:spPr bwMode="auto">
            <a:xfrm flipV="1">
              <a:off x="-242888" y="3184525"/>
              <a:ext cx="90488" cy="220663"/>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8" name="Line 23">
              <a:extLst>
                <a:ext uri="{FF2B5EF4-FFF2-40B4-BE49-F238E27FC236}">
                  <a16:creationId xmlns:a16="http://schemas.microsoft.com/office/drawing/2014/main" id="{5356014D-D634-61D3-DF42-90ABED9D154B}"/>
                </a:ext>
              </a:extLst>
            </p:cNvPr>
            <p:cNvSpPr>
              <a:spLocks noChangeShapeType="1"/>
            </p:cNvSpPr>
            <p:nvPr/>
          </p:nvSpPr>
          <p:spPr bwMode="auto">
            <a:xfrm flipV="1">
              <a:off x="-23813" y="3552825"/>
              <a:ext cx="223838" cy="90488"/>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9" name="Line 24">
              <a:extLst>
                <a:ext uri="{FF2B5EF4-FFF2-40B4-BE49-F238E27FC236}">
                  <a16:creationId xmlns:a16="http://schemas.microsoft.com/office/drawing/2014/main" id="{4360ED44-DB00-348C-274D-C0947AD02A7F}"/>
                </a:ext>
              </a:extLst>
            </p:cNvPr>
            <p:cNvSpPr>
              <a:spLocks noChangeShapeType="1"/>
            </p:cNvSpPr>
            <p:nvPr/>
          </p:nvSpPr>
          <p:spPr bwMode="auto">
            <a:xfrm flipH="1" flipV="1">
              <a:off x="-677863" y="3184525"/>
              <a:ext cx="90488" cy="220663"/>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1" name="Line 25">
              <a:extLst>
                <a:ext uri="{FF2B5EF4-FFF2-40B4-BE49-F238E27FC236}">
                  <a16:creationId xmlns:a16="http://schemas.microsoft.com/office/drawing/2014/main" id="{3F1A7367-6C47-3F83-A758-46870CD6032B}"/>
                </a:ext>
              </a:extLst>
            </p:cNvPr>
            <p:cNvSpPr>
              <a:spLocks noChangeShapeType="1"/>
            </p:cNvSpPr>
            <p:nvPr/>
          </p:nvSpPr>
          <p:spPr bwMode="auto">
            <a:xfrm flipH="1" flipV="1">
              <a:off x="-1030288" y="3552825"/>
              <a:ext cx="223838" cy="90488"/>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3" name="Line 26">
              <a:extLst>
                <a:ext uri="{FF2B5EF4-FFF2-40B4-BE49-F238E27FC236}">
                  <a16:creationId xmlns:a16="http://schemas.microsoft.com/office/drawing/2014/main" id="{C5568F29-883A-66BC-B78B-FD0D48FD764D}"/>
                </a:ext>
              </a:extLst>
            </p:cNvPr>
            <p:cNvSpPr>
              <a:spLocks noChangeShapeType="1"/>
            </p:cNvSpPr>
            <p:nvPr/>
          </p:nvSpPr>
          <p:spPr bwMode="auto">
            <a:xfrm flipH="1" flipV="1">
              <a:off x="-893763" y="3336925"/>
              <a:ext cx="169863" cy="169863"/>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5" name="Line 27">
              <a:extLst>
                <a:ext uri="{FF2B5EF4-FFF2-40B4-BE49-F238E27FC236}">
                  <a16:creationId xmlns:a16="http://schemas.microsoft.com/office/drawing/2014/main" id="{3AF5F973-B73E-AB44-3A0F-4DBAE08525DE}"/>
                </a:ext>
              </a:extLst>
            </p:cNvPr>
            <p:cNvSpPr>
              <a:spLocks noChangeShapeType="1"/>
            </p:cNvSpPr>
            <p:nvPr/>
          </p:nvSpPr>
          <p:spPr bwMode="auto">
            <a:xfrm flipV="1">
              <a:off x="-106363" y="3336925"/>
              <a:ext cx="169863" cy="169863"/>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6" name="Freeform 28">
              <a:extLst>
                <a:ext uri="{FF2B5EF4-FFF2-40B4-BE49-F238E27FC236}">
                  <a16:creationId xmlns:a16="http://schemas.microsoft.com/office/drawing/2014/main" id="{4CDDD8EB-73FC-1EFE-105C-12DF2ED213CD}"/>
                </a:ext>
              </a:extLst>
            </p:cNvPr>
            <p:cNvSpPr>
              <a:spLocks/>
            </p:cNvSpPr>
            <p:nvPr/>
          </p:nvSpPr>
          <p:spPr bwMode="auto">
            <a:xfrm>
              <a:off x="-573088" y="3514725"/>
              <a:ext cx="461963" cy="528638"/>
            </a:xfrm>
            <a:custGeom>
              <a:avLst/>
              <a:gdLst>
                <a:gd name="T0" fmla="*/ 77 w 122"/>
                <a:gd name="T1" fmla="*/ 119 h 139"/>
                <a:gd name="T2" fmla="*/ 20 w 122"/>
                <a:gd name="T3" fmla="*/ 125 h 139"/>
                <a:gd name="T4" fmla="*/ 14 w 122"/>
                <a:gd name="T5" fmla="*/ 68 h 139"/>
                <a:gd name="T6" fmla="*/ 24 w 122"/>
                <a:gd name="T7" fmla="*/ 59 h 139"/>
                <a:gd name="T8" fmla="*/ 122 w 122"/>
                <a:gd name="T9" fmla="*/ 0 h 139"/>
                <a:gd name="T10" fmla="*/ 83 w 122"/>
                <a:gd name="T11" fmla="*/ 108 h 139"/>
                <a:gd name="T12" fmla="*/ 77 w 122"/>
                <a:gd name="T13" fmla="*/ 119 h 139"/>
              </a:gdLst>
              <a:ahLst/>
              <a:cxnLst>
                <a:cxn ang="0">
                  <a:pos x="T0" y="T1"/>
                </a:cxn>
                <a:cxn ang="0">
                  <a:pos x="T2" y="T3"/>
                </a:cxn>
                <a:cxn ang="0">
                  <a:pos x="T4" y="T5"/>
                </a:cxn>
                <a:cxn ang="0">
                  <a:pos x="T6" y="T7"/>
                </a:cxn>
                <a:cxn ang="0">
                  <a:pos x="T8" y="T9"/>
                </a:cxn>
                <a:cxn ang="0">
                  <a:pos x="T10" y="T11"/>
                </a:cxn>
                <a:cxn ang="0">
                  <a:pos x="T12" y="T13"/>
                </a:cxn>
              </a:cxnLst>
              <a:rect l="0" t="0" r="r" b="b"/>
              <a:pathLst>
                <a:path w="122" h="139">
                  <a:moveTo>
                    <a:pt x="77" y="119"/>
                  </a:moveTo>
                  <a:cubicBezTo>
                    <a:pt x="63" y="136"/>
                    <a:pt x="38" y="139"/>
                    <a:pt x="20" y="125"/>
                  </a:cubicBezTo>
                  <a:cubicBezTo>
                    <a:pt x="3" y="110"/>
                    <a:pt x="0" y="85"/>
                    <a:pt x="14" y="68"/>
                  </a:cubicBezTo>
                  <a:cubicBezTo>
                    <a:pt x="17" y="64"/>
                    <a:pt x="20" y="62"/>
                    <a:pt x="24" y="59"/>
                  </a:cubicBezTo>
                  <a:cubicBezTo>
                    <a:pt x="122" y="0"/>
                    <a:pt x="122" y="0"/>
                    <a:pt x="122" y="0"/>
                  </a:cubicBezTo>
                  <a:cubicBezTo>
                    <a:pt x="83" y="108"/>
                    <a:pt x="83" y="108"/>
                    <a:pt x="83" y="108"/>
                  </a:cubicBezTo>
                  <a:cubicBezTo>
                    <a:pt x="83" y="108"/>
                    <a:pt x="80" y="115"/>
                    <a:pt x="77" y="119"/>
                  </a:cubicBezTo>
                  <a:close/>
                </a:path>
              </a:pathLst>
            </a:custGeom>
            <a:noFill/>
            <a:ln w="952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7" name="Freeform 29">
              <a:extLst>
                <a:ext uri="{FF2B5EF4-FFF2-40B4-BE49-F238E27FC236}">
                  <a16:creationId xmlns:a16="http://schemas.microsoft.com/office/drawing/2014/main" id="{C5F77747-E884-4D88-BE3B-A1FF98999138}"/>
                </a:ext>
              </a:extLst>
            </p:cNvPr>
            <p:cNvSpPr>
              <a:spLocks/>
            </p:cNvSpPr>
            <p:nvPr/>
          </p:nvSpPr>
          <p:spPr bwMode="auto">
            <a:xfrm>
              <a:off x="-466725" y="3795713"/>
              <a:ext cx="139700" cy="136525"/>
            </a:xfrm>
            <a:custGeom>
              <a:avLst/>
              <a:gdLst>
                <a:gd name="T0" fmla="*/ 32 w 37"/>
                <a:gd name="T1" fmla="*/ 28 h 36"/>
                <a:gd name="T2" fmla="*/ 9 w 37"/>
                <a:gd name="T3" fmla="*/ 30 h 36"/>
                <a:gd name="T4" fmla="*/ 6 w 37"/>
                <a:gd name="T5" fmla="*/ 7 h 36"/>
                <a:gd name="T6" fmla="*/ 10 w 37"/>
                <a:gd name="T7" fmla="*/ 3 h 36"/>
                <a:gd name="T8" fmla="*/ 29 w 37"/>
                <a:gd name="T9" fmla="*/ 5 h 36"/>
                <a:gd name="T10" fmla="*/ 35 w 37"/>
                <a:gd name="T11" fmla="*/ 23 h 36"/>
                <a:gd name="T12" fmla="*/ 32 w 37"/>
                <a:gd name="T13" fmla="*/ 28 h 36"/>
              </a:gdLst>
              <a:ahLst/>
              <a:cxnLst>
                <a:cxn ang="0">
                  <a:pos x="T0" y="T1"/>
                </a:cxn>
                <a:cxn ang="0">
                  <a:pos x="T2" y="T3"/>
                </a:cxn>
                <a:cxn ang="0">
                  <a:pos x="T4" y="T5"/>
                </a:cxn>
                <a:cxn ang="0">
                  <a:pos x="T6" y="T7"/>
                </a:cxn>
                <a:cxn ang="0">
                  <a:pos x="T8" y="T9"/>
                </a:cxn>
                <a:cxn ang="0">
                  <a:pos x="T10" y="T11"/>
                </a:cxn>
                <a:cxn ang="0">
                  <a:pos x="T12" y="T13"/>
                </a:cxn>
              </a:cxnLst>
              <a:rect l="0" t="0" r="r" b="b"/>
              <a:pathLst>
                <a:path w="37" h="36">
                  <a:moveTo>
                    <a:pt x="32" y="28"/>
                  </a:moveTo>
                  <a:cubicBezTo>
                    <a:pt x="26" y="35"/>
                    <a:pt x="16" y="36"/>
                    <a:pt x="9" y="30"/>
                  </a:cubicBezTo>
                  <a:cubicBezTo>
                    <a:pt x="1" y="25"/>
                    <a:pt x="0" y="14"/>
                    <a:pt x="6" y="7"/>
                  </a:cubicBezTo>
                  <a:cubicBezTo>
                    <a:pt x="7" y="6"/>
                    <a:pt x="9" y="4"/>
                    <a:pt x="10" y="3"/>
                  </a:cubicBezTo>
                  <a:cubicBezTo>
                    <a:pt x="16" y="0"/>
                    <a:pt x="24" y="0"/>
                    <a:pt x="29" y="5"/>
                  </a:cubicBezTo>
                  <a:cubicBezTo>
                    <a:pt x="35" y="9"/>
                    <a:pt x="37" y="17"/>
                    <a:pt x="35" y="23"/>
                  </a:cubicBezTo>
                  <a:cubicBezTo>
                    <a:pt x="34" y="25"/>
                    <a:pt x="33" y="27"/>
                    <a:pt x="32" y="28"/>
                  </a:cubicBezTo>
                  <a:close/>
                </a:path>
              </a:pathLst>
            </a:custGeom>
            <a:noFill/>
            <a:ln w="952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grpSp>
        <p:nvGrpSpPr>
          <p:cNvPr id="68" name="Group 67">
            <a:extLst>
              <a:ext uri="{FF2B5EF4-FFF2-40B4-BE49-F238E27FC236}">
                <a16:creationId xmlns:a16="http://schemas.microsoft.com/office/drawing/2014/main" id="{FC65B7AD-2C61-A326-F116-301CB0825646}"/>
              </a:ext>
            </a:extLst>
          </p:cNvPr>
          <p:cNvGrpSpPr/>
          <p:nvPr/>
        </p:nvGrpSpPr>
        <p:grpSpPr>
          <a:xfrm>
            <a:off x="5342200" y="3609385"/>
            <a:ext cx="490073" cy="313682"/>
            <a:chOff x="-1454150" y="4368801"/>
            <a:chExt cx="1711326" cy="1095375"/>
          </a:xfrm>
        </p:grpSpPr>
        <p:sp>
          <p:nvSpPr>
            <p:cNvPr id="69" name="Freeform 33">
              <a:extLst>
                <a:ext uri="{FF2B5EF4-FFF2-40B4-BE49-F238E27FC236}">
                  <a16:creationId xmlns:a16="http://schemas.microsoft.com/office/drawing/2014/main" id="{873BB1B7-0A0D-1C07-E5EC-6BC7056B7259}"/>
                </a:ext>
              </a:extLst>
            </p:cNvPr>
            <p:cNvSpPr>
              <a:spLocks/>
            </p:cNvSpPr>
            <p:nvPr/>
          </p:nvSpPr>
          <p:spPr bwMode="auto">
            <a:xfrm>
              <a:off x="-1276350" y="4548188"/>
              <a:ext cx="1354138" cy="679450"/>
            </a:xfrm>
            <a:custGeom>
              <a:avLst/>
              <a:gdLst>
                <a:gd name="T0" fmla="*/ 0 w 358"/>
                <a:gd name="T1" fmla="*/ 179 h 179"/>
                <a:gd name="T2" fmla="*/ 179 w 358"/>
                <a:gd name="T3" fmla="*/ 0 h 179"/>
                <a:gd name="T4" fmla="*/ 358 w 358"/>
                <a:gd name="T5" fmla="*/ 179 h 179"/>
              </a:gdLst>
              <a:ahLst/>
              <a:cxnLst>
                <a:cxn ang="0">
                  <a:pos x="T0" y="T1"/>
                </a:cxn>
                <a:cxn ang="0">
                  <a:pos x="T2" y="T3"/>
                </a:cxn>
                <a:cxn ang="0">
                  <a:pos x="T4" y="T5"/>
                </a:cxn>
              </a:cxnLst>
              <a:rect l="0" t="0" r="r" b="b"/>
              <a:pathLst>
                <a:path w="358" h="179">
                  <a:moveTo>
                    <a:pt x="0" y="179"/>
                  </a:moveTo>
                  <a:cubicBezTo>
                    <a:pt x="0" y="80"/>
                    <a:pt x="80" y="0"/>
                    <a:pt x="179" y="0"/>
                  </a:cubicBezTo>
                  <a:cubicBezTo>
                    <a:pt x="278" y="0"/>
                    <a:pt x="358" y="80"/>
                    <a:pt x="358" y="179"/>
                  </a:cubicBezTo>
                </a:path>
              </a:pathLst>
            </a:cu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0" name="Freeform 34">
              <a:extLst>
                <a:ext uri="{FF2B5EF4-FFF2-40B4-BE49-F238E27FC236}">
                  <a16:creationId xmlns:a16="http://schemas.microsoft.com/office/drawing/2014/main" id="{4367B4CA-8247-CA71-717B-B2C7DEA00336}"/>
                </a:ext>
              </a:extLst>
            </p:cNvPr>
            <p:cNvSpPr>
              <a:spLocks/>
            </p:cNvSpPr>
            <p:nvPr/>
          </p:nvSpPr>
          <p:spPr bwMode="auto">
            <a:xfrm>
              <a:off x="-1454150" y="4368801"/>
              <a:ext cx="1711326" cy="858838"/>
            </a:xfrm>
            <a:custGeom>
              <a:avLst/>
              <a:gdLst>
                <a:gd name="T0" fmla="*/ 335 w 452"/>
                <a:gd name="T1" fmla="*/ 226 h 226"/>
                <a:gd name="T2" fmla="*/ 452 w 452"/>
                <a:gd name="T3" fmla="*/ 226 h 226"/>
                <a:gd name="T4" fmla="*/ 226 w 452"/>
                <a:gd name="T5" fmla="*/ 0 h 226"/>
                <a:gd name="T6" fmla="*/ 0 w 452"/>
                <a:gd name="T7" fmla="*/ 226 h 226"/>
                <a:gd name="T8" fmla="*/ 117 w 452"/>
                <a:gd name="T9" fmla="*/ 226 h 226"/>
              </a:gdLst>
              <a:ahLst/>
              <a:cxnLst>
                <a:cxn ang="0">
                  <a:pos x="T0" y="T1"/>
                </a:cxn>
                <a:cxn ang="0">
                  <a:pos x="T2" y="T3"/>
                </a:cxn>
                <a:cxn ang="0">
                  <a:pos x="T4" y="T5"/>
                </a:cxn>
                <a:cxn ang="0">
                  <a:pos x="T6" y="T7"/>
                </a:cxn>
                <a:cxn ang="0">
                  <a:pos x="T8" y="T9"/>
                </a:cxn>
              </a:cxnLst>
              <a:rect l="0" t="0" r="r" b="b"/>
              <a:pathLst>
                <a:path w="452" h="226">
                  <a:moveTo>
                    <a:pt x="335" y="226"/>
                  </a:moveTo>
                  <a:cubicBezTo>
                    <a:pt x="452" y="226"/>
                    <a:pt x="452" y="226"/>
                    <a:pt x="452" y="226"/>
                  </a:cubicBezTo>
                  <a:cubicBezTo>
                    <a:pt x="452" y="101"/>
                    <a:pt x="351" y="0"/>
                    <a:pt x="226" y="0"/>
                  </a:cubicBezTo>
                  <a:cubicBezTo>
                    <a:pt x="101" y="0"/>
                    <a:pt x="0" y="101"/>
                    <a:pt x="0" y="226"/>
                  </a:cubicBezTo>
                  <a:cubicBezTo>
                    <a:pt x="117" y="226"/>
                    <a:pt x="117" y="226"/>
                    <a:pt x="117" y="226"/>
                  </a:cubicBezTo>
                </a:path>
              </a:pathLst>
            </a:custGeom>
            <a:noFill/>
            <a:ln w="952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1" name="Line 35">
              <a:extLst>
                <a:ext uri="{FF2B5EF4-FFF2-40B4-BE49-F238E27FC236}">
                  <a16:creationId xmlns:a16="http://schemas.microsoft.com/office/drawing/2014/main" id="{8600808F-A1EA-65B8-9101-193C868A9C21}"/>
                </a:ext>
              </a:extLst>
            </p:cNvPr>
            <p:cNvSpPr>
              <a:spLocks noChangeShapeType="1"/>
            </p:cNvSpPr>
            <p:nvPr/>
          </p:nvSpPr>
          <p:spPr bwMode="auto">
            <a:xfrm flipV="1">
              <a:off x="-598488" y="4548188"/>
              <a:ext cx="0" cy="239713"/>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2" name="Line 36">
              <a:extLst>
                <a:ext uri="{FF2B5EF4-FFF2-40B4-BE49-F238E27FC236}">
                  <a16:creationId xmlns:a16="http://schemas.microsoft.com/office/drawing/2014/main" id="{670557B1-1E24-8B6D-4EED-442A37A6A431}"/>
                </a:ext>
              </a:extLst>
            </p:cNvPr>
            <p:cNvSpPr>
              <a:spLocks noChangeShapeType="1"/>
            </p:cNvSpPr>
            <p:nvPr/>
          </p:nvSpPr>
          <p:spPr bwMode="auto">
            <a:xfrm flipV="1">
              <a:off x="-428625" y="4605338"/>
              <a:ext cx="90488" cy="220663"/>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3" name="Line 37">
              <a:extLst>
                <a:ext uri="{FF2B5EF4-FFF2-40B4-BE49-F238E27FC236}">
                  <a16:creationId xmlns:a16="http://schemas.microsoft.com/office/drawing/2014/main" id="{A6189D1D-D1BB-9579-AF75-D6301C98E3B6}"/>
                </a:ext>
              </a:extLst>
            </p:cNvPr>
            <p:cNvSpPr>
              <a:spLocks noChangeShapeType="1"/>
            </p:cNvSpPr>
            <p:nvPr/>
          </p:nvSpPr>
          <p:spPr bwMode="auto">
            <a:xfrm flipV="1">
              <a:off x="-209550" y="4973638"/>
              <a:ext cx="223838" cy="90488"/>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4" name="Line 38">
              <a:extLst>
                <a:ext uri="{FF2B5EF4-FFF2-40B4-BE49-F238E27FC236}">
                  <a16:creationId xmlns:a16="http://schemas.microsoft.com/office/drawing/2014/main" id="{9337AFFE-F314-AE89-C527-C730A3035A69}"/>
                </a:ext>
              </a:extLst>
            </p:cNvPr>
            <p:cNvSpPr>
              <a:spLocks noChangeShapeType="1"/>
            </p:cNvSpPr>
            <p:nvPr/>
          </p:nvSpPr>
          <p:spPr bwMode="auto">
            <a:xfrm flipH="1" flipV="1">
              <a:off x="-863600" y="4605338"/>
              <a:ext cx="90488" cy="220663"/>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5" name="Line 39">
              <a:extLst>
                <a:ext uri="{FF2B5EF4-FFF2-40B4-BE49-F238E27FC236}">
                  <a16:creationId xmlns:a16="http://schemas.microsoft.com/office/drawing/2014/main" id="{D0D07160-731F-F4F4-9723-1646101FB574}"/>
                </a:ext>
              </a:extLst>
            </p:cNvPr>
            <p:cNvSpPr>
              <a:spLocks noChangeShapeType="1"/>
            </p:cNvSpPr>
            <p:nvPr/>
          </p:nvSpPr>
          <p:spPr bwMode="auto">
            <a:xfrm flipH="1" flipV="1">
              <a:off x="-1216025" y="4973638"/>
              <a:ext cx="223838" cy="90488"/>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6" name="Line 40">
              <a:extLst>
                <a:ext uri="{FF2B5EF4-FFF2-40B4-BE49-F238E27FC236}">
                  <a16:creationId xmlns:a16="http://schemas.microsoft.com/office/drawing/2014/main" id="{DED32624-FF9A-134A-FDA9-E6DBC881E9A7}"/>
                </a:ext>
              </a:extLst>
            </p:cNvPr>
            <p:cNvSpPr>
              <a:spLocks noChangeShapeType="1"/>
            </p:cNvSpPr>
            <p:nvPr/>
          </p:nvSpPr>
          <p:spPr bwMode="auto">
            <a:xfrm flipH="1" flipV="1">
              <a:off x="-1079500" y="4757738"/>
              <a:ext cx="169863" cy="169863"/>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7" name="Line 41">
              <a:extLst>
                <a:ext uri="{FF2B5EF4-FFF2-40B4-BE49-F238E27FC236}">
                  <a16:creationId xmlns:a16="http://schemas.microsoft.com/office/drawing/2014/main" id="{9D1F52BA-D925-9673-469D-2D897CE15DDE}"/>
                </a:ext>
              </a:extLst>
            </p:cNvPr>
            <p:cNvSpPr>
              <a:spLocks noChangeShapeType="1"/>
            </p:cNvSpPr>
            <p:nvPr/>
          </p:nvSpPr>
          <p:spPr bwMode="auto">
            <a:xfrm flipV="1">
              <a:off x="-292100" y="4757738"/>
              <a:ext cx="169863" cy="169863"/>
            </a:xfrm>
            <a:prstGeom prst="line">
              <a:avLst/>
            </a:prstGeom>
            <a:noFill/>
            <a:ln w="952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8" name="Freeform 42">
              <a:extLst>
                <a:ext uri="{FF2B5EF4-FFF2-40B4-BE49-F238E27FC236}">
                  <a16:creationId xmlns:a16="http://schemas.microsoft.com/office/drawing/2014/main" id="{04A103DD-54FD-C106-D892-728F1E3F694F}"/>
                </a:ext>
              </a:extLst>
            </p:cNvPr>
            <p:cNvSpPr>
              <a:spLocks/>
            </p:cNvSpPr>
            <p:nvPr/>
          </p:nvSpPr>
          <p:spPr bwMode="auto">
            <a:xfrm>
              <a:off x="-906463" y="4935538"/>
              <a:ext cx="458788" cy="528638"/>
            </a:xfrm>
            <a:custGeom>
              <a:avLst/>
              <a:gdLst>
                <a:gd name="T0" fmla="*/ 45 w 121"/>
                <a:gd name="T1" fmla="*/ 119 h 139"/>
                <a:gd name="T2" fmla="*/ 102 w 121"/>
                <a:gd name="T3" fmla="*/ 125 h 139"/>
                <a:gd name="T4" fmla="*/ 107 w 121"/>
                <a:gd name="T5" fmla="*/ 68 h 139"/>
                <a:gd name="T6" fmla="*/ 98 w 121"/>
                <a:gd name="T7" fmla="*/ 59 h 139"/>
                <a:gd name="T8" fmla="*/ 0 w 121"/>
                <a:gd name="T9" fmla="*/ 0 h 139"/>
                <a:gd name="T10" fmla="*/ 39 w 121"/>
                <a:gd name="T11" fmla="*/ 108 h 139"/>
                <a:gd name="T12" fmla="*/ 45 w 121"/>
                <a:gd name="T13" fmla="*/ 119 h 139"/>
              </a:gdLst>
              <a:ahLst/>
              <a:cxnLst>
                <a:cxn ang="0">
                  <a:pos x="T0" y="T1"/>
                </a:cxn>
                <a:cxn ang="0">
                  <a:pos x="T2" y="T3"/>
                </a:cxn>
                <a:cxn ang="0">
                  <a:pos x="T4" y="T5"/>
                </a:cxn>
                <a:cxn ang="0">
                  <a:pos x="T6" y="T7"/>
                </a:cxn>
                <a:cxn ang="0">
                  <a:pos x="T8" y="T9"/>
                </a:cxn>
                <a:cxn ang="0">
                  <a:pos x="T10" y="T11"/>
                </a:cxn>
                <a:cxn ang="0">
                  <a:pos x="T12" y="T13"/>
                </a:cxn>
              </a:cxnLst>
              <a:rect l="0" t="0" r="r" b="b"/>
              <a:pathLst>
                <a:path w="121" h="139">
                  <a:moveTo>
                    <a:pt x="45" y="119"/>
                  </a:moveTo>
                  <a:cubicBezTo>
                    <a:pt x="59" y="136"/>
                    <a:pt x="84" y="139"/>
                    <a:pt x="102" y="125"/>
                  </a:cubicBezTo>
                  <a:cubicBezTo>
                    <a:pt x="119" y="110"/>
                    <a:pt x="121" y="85"/>
                    <a:pt x="107" y="68"/>
                  </a:cubicBezTo>
                  <a:cubicBezTo>
                    <a:pt x="105" y="64"/>
                    <a:pt x="101" y="62"/>
                    <a:pt x="98" y="59"/>
                  </a:cubicBezTo>
                  <a:cubicBezTo>
                    <a:pt x="0" y="0"/>
                    <a:pt x="0" y="0"/>
                    <a:pt x="0" y="0"/>
                  </a:cubicBezTo>
                  <a:cubicBezTo>
                    <a:pt x="39" y="108"/>
                    <a:pt x="39" y="108"/>
                    <a:pt x="39" y="108"/>
                  </a:cubicBezTo>
                  <a:cubicBezTo>
                    <a:pt x="39" y="108"/>
                    <a:pt x="42" y="115"/>
                    <a:pt x="45" y="119"/>
                  </a:cubicBezTo>
                  <a:close/>
                </a:path>
              </a:pathLst>
            </a:custGeom>
            <a:noFill/>
            <a:ln w="952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9" name="Freeform 43">
              <a:extLst>
                <a:ext uri="{FF2B5EF4-FFF2-40B4-BE49-F238E27FC236}">
                  <a16:creationId xmlns:a16="http://schemas.microsoft.com/office/drawing/2014/main" id="{C0ABC55D-4BE3-E2F1-D88F-9088C1D2CCAF}"/>
                </a:ext>
              </a:extLst>
            </p:cNvPr>
            <p:cNvSpPr>
              <a:spLocks/>
            </p:cNvSpPr>
            <p:nvPr/>
          </p:nvSpPr>
          <p:spPr bwMode="auto">
            <a:xfrm>
              <a:off x="-690563" y="5216526"/>
              <a:ext cx="136525" cy="136525"/>
            </a:xfrm>
            <a:custGeom>
              <a:avLst/>
              <a:gdLst>
                <a:gd name="T0" fmla="*/ 5 w 36"/>
                <a:gd name="T1" fmla="*/ 28 h 36"/>
                <a:gd name="T2" fmla="*/ 28 w 36"/>
                <a:gd name="T3" fmla="*/ 30 h 36"/>
                <a:gd name="T4" fmla="*/ 31 w 36"/>
                <a:gd name="T5" fmla="*/ 7 h 36"/>
                <a:gd name="T6" fmla="*/ 27 w 36"/>
                <a:gd name="T7" fmla="*/ 3 h 36"/>
                <a:gd name="T8" fmla="*/ 7 w 36"/>
                <a:gd name="T9" fmla="*/ 5 h 36"/>
                <a:gd name="T10" fmla="*/ 2 w 36"/>
                <a:gd name="T11" fmla="*/ 23 h 36"/>
                <a:gd name="T12" fmla="*/ 5 w 36"/>
                <a:gd name="T13" fmla="*/ 28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5" y="28"/>
                  </a:moveTo>
                  <a:cubicBezTo>
                    <a:pt x="11" y="35"/>
                    <a:pt x="21" y="36"/>
                    <a:pt x="28" y="30"/>
                  </a:cubicBezTo>
                  <a:cubicBezTo>
                    <a:pt x="35" y="25"/>
                    <a:pt x="36" y="14"/>
                    <a:pt x="31" y="7"/>
                  </a:cubicBezTo>
                  <a:cubicBezTo>
                    <a:pt x="30" y="6"/>
                    <a:pt x="28" y="4"/>
                    <a:pt x="27" y="3"/>
                  </a:cubicBezTo>
                  <a:cubicBezTo>
                    <a:pt x="21" y="0"/>
                    <a:pt x="13" y="0"/>
                    <a:pt x="7" y="5"/>
                  </a:cubicBezTo>
                  <a:cubicBezTo>
                    <a:pt x="2" y="9"/>
                    <a:pt x="0" y="17"/>
                    <a:pt x="2" y="23"/>
                  </a:cubicBezTo>
                  <a:cubicBezTo>
                    <a:pt x="3" y="25"/>
                    <a:pt x="4" y="27"/>
                    <a:pt x="5" y="28"/>
                  </a:cubicBezTo>
                  <a:close/>
                </a:path>
              </a:pathLst>
            </a:custGeom>
            <a:noFill/>
            <a:ln w="952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327600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6342F77-E300-9873-15F7-177E835F9555}"/>
              </a:ext>
            </a:extLst>
          </p:cNvPr>
          <p:cNvSpPr>
            <a:spLocks noGrp="1"/>
          </p:cNvSpPr>
          <p:nvPr>
            <p:ph type="body" sz="quarter" idx="14"/>
          </p:nvPr>
        </p:nvSpPr>
        <p:spPr/>
        <p:txBody>
          <a:bodyPr/>
          <a:lstStyle/>
          <a:p>
            <a:r>
              <a:rPr lang="en-US" spc="-10" dirty="0"/>
              <a:t>Source: Amundi Asset Management as of November 2025. Graph provided for illustrative purposes only. It serves in no way as an indication of the future performance of Amundi Funds Protect 90 or a guarantee of future returns. 1. The Fund aims to provide a permanent partial protection of capital invested over the recommended holding period. Please see the </a:t>
            </a:r>
            <a:r>
              <a:rPr lang="en-US" u="sng" spc="-10" dirty="0">
                <a:solidFill>
                  <a:schemeClr val="accent1"/>
                </a:solidFill>
              </a:rPr>
              <a:t>Prospectus</a:t>
            </a:r>
            <a:r>
              <a:rPr lang="en-US" spc="-10" dirty="0"/>
              <a:t> for complete information on the investment policy, objectives and strategy of the Fund.</a:t>
            </a:r>
          </a:p>
        </p:txBody>
      </p:sp>
      <p:sp>
        <p:nvSpPr>
          <p:cNvPr id="3" name="Titre 2">
            <a:extLst>
              <a:ext uri="{FF2B5EF4-FFF2-40B4-BE49-F238E27FC236}">
                <a16:creationId xmlns:a16="http://schemas.microsoft.com/office/drawing/2014/main" id="{7E2B8DD6-0632-1ED0-2257-E919A0614138}"/>
              </a:ext>
            </a:extLst>
          </p:cNvPr>
          <p:cNvSpPr>
            <a:spLocks noGrp="1"/>
          </p:cNvSpPr>
          <p:nvPr>
            <p:ph type="title"/>
          </p:nvPr>
        </p:nvSpPr>
        <p:spPr/>
        <p:txBody>
          <a:bodyPr/>
          <a:lstStyle/>
          <a:p>
            <a:r>
              <a:rPr lang="fr-FR" dirty="0"/>
              <a:t>Partial and permanent capital protection¹</a:t>
            </a:r>
          </a:p>
        </p:txBody>
      </p:sp>
      <p:sp>
        <p:nvSpPr>
          <p:cNvPr id="5" name="Espace réservé du texte 4">
            <a:extLst>
              <a:ext uri="{FF2B5EF4-FFF2-40B4-BE49-F238E27FC236}">
                <a16:creationId xmlns:a16="http://schemas.microsoft.com/office/drawing/2014/main" id="{576FED5C-19E3-959E-06C5-E4C041D176E2}"/>
              </a:ext>
            </a:extLst>
          </p:cNvPr>
          <p:cNvSpPr>
            <a:spLocks noGrp="1"/>
          </p:cNvSpPr>
          <p:nvPr>
            <p:ph type="body" sz="quarter" idx="13"/>
          </p:nvPr>
        </p:nvSpPr>
        <p:spPr/>
        <p:txBody>
          <a:bodyPr/>
          <a:lstStyle/>
          <a:p>
            <a:r>
              <a:rPr lang="en-US"/>
              <a:t>90% of the highest NAV recorded since the last business day of the preceding month of April</a:t>
            </a:r>
          </a:p>
        </p:txBody>
      </p:sp>
      <p:sp>
        <p:nvSpPr>
          <p:cNvPr id="6" name="TextBox 17">
            <a:extLst>
              <a:ext uri="{FF2B5EF4-FFF2-40B4-BE49-F238E27FC236}">
                <a16:creationId xmlns:a16="http://schemas.microsoft.com/office/drawing/2014/main" id="{06D73764-6785-0CDF-52A6-4ED41C920871}"/>
              </a:ext>
            </a:extLst>
          </p:cNvPr>
          <p:cNvSpPr txBox="1"/>
          <p:nvPr/>
        </p:nvSpPr>
        <p:spPr>
          <a:xfrm>
            <a:off x="431801" y="961104"/>
            <a:ext cx="1691542" cy="153888"/>
          </a:xfrm>
          <a:prstGeom prst="rect">
            <a:avLst/>
          </a:prstGeom>
          <a:noFill/>
        </p:spPr>
        <p:txBody>
          <a:bodyPr wrap="square" lIns="0" tIns="0" rIns="0" bIns="0" rtlCol="0" anchor="ctr">
            <a:spAutoFit/>
          </a:bodyPr>
          <a:lstStyle>
            <a:defPPr>
              <a:defRPr lang="fr-FR"/>
            </a:defPPr>
            <a:lvl1pPr algn="ctr">
              <a:defRPr sz="1200" b="1">
                <a:solidFill>
                  <a:schemeClr val="bg1"/>
                </a:solidFill>
              </a:defRPr>
            </a:lvl1pPr>
          </a:lstStyle>
          <a:p>
            <a:pPr algn="l" defTabSz="685800">
              <a:defRPr/>
            </a:pPr>
            <a:r>
              <a:rPr lang="en-GB" sz="1000" dirty="0">
                <a:solidFill>
                  <a:schemeClr val="tx1"/>
                </a:solidFill>
              </a:rPr>
              <a:t>Cumulative performance</a:t>
            </a:r>
            <a:endParaRPr lang="en-GB" sz="1000" baseline="30000" dirty="0">
              <a:solidFill>
                <a:schemeClr val="tx1"/>
              </a:solidFill>
            </a:endParaRPr>
          </a:p>
        </p:txBody>
      </p:sp>
      <p:cxnSp>
        <p:nvCxnSpPr>
          <p:cNvPr id="7" name="Straight Connector 38">
            <a:extLst>
              <a:ext uri="{FF2B5EF4-FFF2-40B4-BE49-F238E27FC236}">
                <a16:creationId xmlns:a16="http://schemas.microsoft.com/office/drawing/2014/main" id="{51DD18B4-EE03-52B3-E459-A714B2336491}"/>
              </a:ext>
            </a:extLst>
          </p:cNvPr>
          <p:cNvCxnSpPr>
            <a:cxnSpLocks/>
          </p:cNvCxnSpPr>
          <p:nvPr/>
        </p:nvCxnSpPr>
        <p:spPr>
          <a:xfrm>
            <a:off x="428400" y="4043771"/>
            <a:ext cx="49355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ounded Rectangle 24">
            <a:extLst>
              <a:ext uri="{FF2B5EF4-FFF2-40B4-BE49-F238E27FC236}">
                <a16:creationId xmlns:a16="http://schemas.microsoft.com/office/drawing/2014/main" id="{5158E8B8-1553-D16D-4116-001893281786}"/>
              </a:ext>
            </a:extLst>
          </p:cNvPr>
          <p:cNvSpPr/>
          <p:nvPr/>
        </p:nvSpPr>
        <p:spPr>
          <a:xfrm>
            <a:off x="5776479" y="2101310"/>
            <a:ext cx="2935720" cy="612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36000" bIns="72000" rtlCol="0" anchor="ctr">
            <a:noAutofit/>
          </a:bodyPr>
          <a:lstStyle/>
          <a:p>
            <a:pPr>
              <a:spcBef>
                <a:spcPts val="225"/>
              </a:spcBef>
            </a:pPr>
            <a:r>
              <a:rPr lang="en-GB" sz="850" dirty="0">
                <a:solidFill>
                  <a:schemeClr val="tx1"/>
                </a:solidFill>
              </a:rPr>
              <a:t>The Floor NAV increases each time the sub-fund’s NAV reaches a new high point during the annual period</a:t>
            </a:r>
          </a:p>
        </p:txBody>
      </p:sp>
      <p:sp>
        <p:nvSpPr>
          <p:cNvPr id="11" name="Rounded Rectangle 25">
            <a:extLst>
              <a:ext uri="{FF2B5EF4-FFF2-40B4-BE49-F238E27FC236}">
                <a16:creationId xmlns:a16="http://schemas.microsoft.com/office/drawing/2014/main" id="{37F26E00-4250-649B-C64D-7B20C356BAFE}"/>
              </a:ext>
            </a:extLst>
          </p:cNvPr>
          <p:cNvSpPr/>
          <p:nvPr/>
        </p:nvSpPr>
        <p:spPr>
          <a:xfrm>
            <a:off x="5784660" y="2858516"/>
            <a:ext cx="2923200" cy="6120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36000" bIns="72000" rtlCol="0" anchor="ctr">
            <a:noAutofit/>
          </a:bodyPr>
          <a:lstStyle/>
          <a:p>
            <a:pPr>
              <a:spcBef>
                <a:spcPts val="225"/>
              </a:spcBef>
            </a:pPr>
            <a:r>
              <a:rPr lang="it-IT" sz="850" dirty="0">
                <a:solidFill>
                  <a:schemeClr val="tx1"/>
                </a:solidFill>
              </a:rPr>
              <a:t>If the NAV decreases during the period, the Floor NAV remains equal to 90% of the highest NAV since the last day of the preceding annual period</a:t>
            </a:r>
            <a:endParaRPr lang="en-GB" sz="850" dirty="0">
              <a:solidFill>
                <a:schemeClr val="tx1"/>
              </a:solidFill>
            </a:endParaRPr>
          </a:p>
        </p:txBody>
      </p:sp>
      <p:sp>
        <p:nvSpPr>
          <p:cNvPr id="37" name="Rectangle 36">
            <a:extLst>
              <a:ext uri="{FF2B5EF4-FFF2-40B4-BE49-F238E27FC236}">
                <a16:creationId xmlns:a16="http://schemas.microsoft.com/office/drawing/2014/main" id="{E86CD0C6-D77A-AD66-01FC-877B7C197EB2}"/>
              </a:ext>
            </a:extLst>
          </p:cNvPr>
          <p:cNvSpPr/>
          <p:nvPr/>
        </p:nvSpPr>
        <p:spPr>
          <a:xfrm>
            <a:off x="5784660" y="1344104"/>
            <a:ext cx="2923200" cy="612000"/>
          </a:xfrm>
          <a:prstGeom prst="rect">
            <a:avLst/>
          </a:prstGeom>
          <a:solidFill>
            <a:schemeClr val="bg1">
              <a:lumMod val="95000"/>
            </a:schemeClr>
          </a:solidFill>
        </p:spPr>
        <p:txBody>
          <a:bodyPr wrap="square" lIns="144000" tIns="36000" bIns="72000" anchor="ctr">
            <a:noAutofit/>
          </a:bodyPr>
          <a:lstStyle/>
          <a:p>
            <a:r>
              <a:rPr lang="it-IT" sz="850" dirty="0"/>
              <a:t>At the start of every annual period Y (1 May – 30 April), the Floor NAV is recalculated as 90% of the NAV of the last business day of the previous annual period (Y-1).</a:t>
            </a:r>
            <a:endParaRPr lang="fr-FR" sz="850" dirty="0"/>
          </a:p>
        </p:txBody>
      </p:sp>
      <p:graphicFrame>
        <p:nvGraphicFramePr>
          <p:cNvPr id="40"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562908516"/>
              </p:ext>
            </p:extLst>
          </p:nvPr>
        </p:nvGraphicFramePr>
        <p:xfrm>
          <a:off x="417947" y="1203078"/>
          <a:ext cx="4868786" cy="2278988"/>
        </p:xfrm>
        <a:graphic>
          <a:graphicData uri="http://schemas.openxmlformats.org/drawingml/2006/chart">
            <c:chart xmlns:c="http://schemas.openxmlformats.org/drawingml/2006/chart" xmlns:r="http://schemas.openxmlformats.org/officeDocument/2006/relationships" r:id="rId2"/>
          </a:graphicData>
        </a:graphic>
      </p:graphicFrame>
      <p:sp>
        <p:nvSpPr>
          <p:cNvPr id="46" name="Triangle isocèle 12">
            <a:extLst>
              <a:ext uri="{FF2B5EF4-FFF2-40B4-BE49-F238E27FC236}">
                <a16:creationId xmlns:a16="http://schemas.microsoft.com/office/drawing/2014/main" id="{69E08BD6-F9DB-9653-21D1-0F61D90029A4}"/>
              </a:ext>
            </a:extLst>
          </p:cNvPr>
          <p:cNvSpPr/>
          <p:nvPr/>
        </p:nvSpPr>
        <p:spPr>
          <a:xfrm rot="10800000" flipV="1">
            <a:off x="4922229" y="3366665"/>
            <a:ext cx="420956" cy="120167"/>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cxnSp>
        <p:nvCxnSpPr>
          <p:cNvPr id="47" name="Connecteur droit 46">
            <a:extLst>
              <a:ext uri="{FF2B5EF4-FFF2-40B4-BE49-F238E27FC236}">
                <a16:creationId xmlns:a16="http://schemas.microsoft.com/office/drawing/2014/main" id="{CBD641CD-8F50-6D2B-64B6-63DCE04C0C17}"/>
              </a:ext>
            </a:extLst>
          </p:cNvPr>
          <p:cNvCxnSpPr>
            <a:cxnSpLocks/>
          </p:cNvCxnSpPr>
          <p:nvPr/>
        </p:nvCxnSpPr>
        <p:spPr>
          <a:xfrm>
            <a:off x="5132707" y="1352268"/>
            <a:ext cx="0" cy="19953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Ellipse 47">
            <a:extLst>
              <a:ext uri="{FF2B5EF4-FFF2-40B4-BE49-F238E27FC236}">
                <a16:creationId xmlns:a16="http://schemas.microsoft.com/office/drawing/2014/main" id="{B35BD6BF-2513-5D62-CC0C-11EC936CB293}"/>
              </a:ext>
            </a:extLst>
          </p:cNvPr>
          <p:cNvSpPr/>
          <p:nvPr/>
        </p:nvSpPr>
        <p:spPr>
          <a:xfrm>
            <a:off x="5084315" y="2192380"/>
            <a:ext cx="90000" cy="9011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49" name="Ellipse 48">
            <a:extLst>
              <a:ext uri="{FF2B5EF4-FFF2-40B4-BE49-F238E27FC236}">
                <a16:creationId xmlns:a16="http://schemas.microsoft.com/office/drawing/2014/main" id="{800539C3-7C40-4AC4-26A2-EF0705454A0A}"/>
              </a:ext>
            </a:extLst>
          </p:cNvPr>
          <p:cNvSpPr/>
          <p:nvPr/>
        </p:nvSpPr>
        <p:spPr>
          <a:xfrm>
            <a:off x="5089999" y="1756212"/>
            <a:ext cx="90000" cy="90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50" name="Triangle isocèle 12">
            <a:extLst>
              <a:ext uri="{FF2B5EF4-FFF2-40B4-BE49-F238E27FC236}">
                <a16:creationId xmlns:a16="http://schemas.microsoft.com/office/drawing/2014/main" id="{00EB737A-9C5C-C2E3-06F2-FCC132F98760}"/>
              </a:ext>
            </a:extLst>
          </p:cNvPr>
          <p:cNvSpPr/>
          <p:nvPr/>
        </p:nvSpPr>
        <p:spPr>
          <a:xfrm rot="10800000" flipV="1">
            <a:off x="481411" y="3370181"/>
            <a:ext cx="420956" cy="120167"/>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52" name="TextBox 3">
            <a:extLst>
              <a:ext uri="{FF2B5EF4-FFF2-40B4-BE49-F238E27FC236}">
                <a16:creationId xmlns:a16="http://schemas.microsoft.com/office/drawing/2014/main" id="{2999B372-029F-8D37-D3EE-0F6B59220B70}"/>
              </a:ext>
            </a:extLst>
          </p:cNvPr>
          <p:cNvSpPr txBox="1"/>
          <p:nvPr/>
        </p:nvSpPr>
        <p:spPr>
          <a:xfrm>
            <a:off x="3020291" y="3569551"/>
            <a:ext cx="2343675" cy="317642"/>
          </a:xfrm>
          <a:prstGeom prst="rect">
            <a:avLst/>
          </a:prstGeom>
          <a:solidFill>
            <a:srgbClr val="E5F5FC"/>
          </a:solidFill>
        </p:spPr>
        <p:txBody>
          <a:bodyPr wrap="square" lIns="72000" tIns="36000" rIns="72000" bIns="36000" rtlCol="0">
            <a:spAutoFit/>
          </a:bodyPr>
          <a:lstStyle/>
          <a:p>
            <a:pPr algn="r">
              <a:spcAft>
                <a:spcPts val="225"/>
              </a:spcAft>
            </a:pPr>
            <a:r>
              <a:rPr lang="en-GB" sz="675" b="1" dirty="0"/>
              <a:t>Exit point</a:t>
            </a:r>
            <a:endParaRPr lang="en-GB" sz="375" dirty="0"/>
          </a:p>
          <a:p>
            <a:pPr algn="r"/>
            <a:r>
              <a:rPr lang="en-GB" sz="750" dirty="0">
                <a:solidFill>
                  <a:schemeClr val="accent2"/>
                </a:solidFill>
              </a:rPr>
              <a:t>NAV = </a:t>
            </a:r>
            <a:r>
              <a:rPr lang="en-GB" sz="750" b="1" dirty="0">
                <a:solidFill>
                  <a:schemeClr val="accent2"/>
                </a:solidFill>
              </a:rPr>
              <a:t>EUR 111.8        </a:t>
            </a:r>
            <a:r>
              <a:rPr lang="en-GB" sz="750" dirty="0">
                <a:solidFill>
                  <a:srgbClr val="00B0F0"/>
                </a:solidFill>
              </a:rPr>
              <a:t>Floor NAV = </a:t>
            </a:r>
            <a:r>
              <a:rPr lang="en-GB" sz="750" b="1" dirty="0">
                <a:solidFill>
                  <a:srgbClr val="00B0F0"/>
                </a:solidFill>
              </a:rPr>
              <a:t>EUR 105.50</a:t>
            </a:r>
          </a:p>
        </p:txBody>
      </p:sp>
      <p:sp>
        <p:nvSpPr>
          <p:cNvPr id="53" name="TextBox 4">
            <a:extLst>
              <a:ext uri="{FF2B5EF4-FFF2-40B4-BE49-F238E27FC236}">
                <a16:creationId xmlns:a16="http://schemas.microsoft.com/office/drawing/2014/main" id="{E2A1AF00-24CE-6785-8C15-A62B2B2455BA}"/>
              </a:ext>
            </a:extLst>
          </p:cNvPr>
          <p:cNvSpPr txBox="1"/>
          <p:nvPr/>
        </p:nvSpPr>
        <p:spPr>
          <a:xfrm>
            <a:off x="451655" y="3569551"/>
            <a:ext cx="2040200" cy="317642"/>
          </a:xfrm>
          <a:prstGeom prst="rect">
            <a:avLst/>
          </a:prstGeom>
          <a:solidFill>
            <a:srgbClr val="E5F5FC"/>
          </a:solidFill>
        </p:spPr>
        <p:txBody>
          <a:bodyPr wrap="square" lIns="72000" tIns="36000" rIns="36000" bIns="36000" rtlCol="0">
            <a:spAutoFit/>
          </a:bodyPr>
          <a:lstStyle/>
          <a:p>
            <a:pPr>
              <a:spcAft>
                <a:spcPts val="225"/>
              </a:spcAft>
            </a:pPr>
            <a:r>
              <a:rPr lang="en-GB" sz="675" b="1" dirty="0"/>
              <a:t>Entry point</a:t>
            </a:r>
          </a:p>
          <a:p>
            <a:pPr marL="109538"/>
            <a:r>
              <a:rPr lang="en-GB" sz="750" dirty="0">
                <a:solidFill>
                  <a:schemeClr val="accent2"/>
                </a:solidFill>
              </a:rPr>
              <a:t>NAV = </a:t>
            </a:r>
            <a:r>
              <a:rPr lang="en-GB" sz="750" b="1" dirty="0">
                <a:solidFill>
                  <a:schemeClr val="accent2"/>
                </a:solidFill>
              </a:rPr>
              <a:t>EUR 100        </a:t>
            </a:r>
            <a:r>
              <a:rPr lang="en-GB" sz="750" dirty="0">
                <a:solidFill>
                  <a:srgbClr val="00B0F0"/>
                </a:solidFill>
              </a:rPr>
              <a:t>Floor NAV = </a:t>
            </a:r>
            <a:r>
              <a:rPr lang="en-GB" sz="750" b="1" dirty="0">
                <a:solidFill>
                  <a:srgbClr val="00B0F0"/>
                </a:solidFill>
              </a:rPr>
              <a:t>EUR 90</a:t>
            </a:r>
            <a:endParaRPr lang="en-GB" sz="1500" dirty="0">
              <a:solidFill>
                <a:srgbClr val="00B0F0"/>
              </a:solidFill>
            </a:endParaRPr>
          </a:p>
        </p:txBody>
      </p:sp>
      <p:sp>
        <p:nvSpPr>
          <p:cNvPr id="54" name="Ellipse 53">
            <a:extLst>
              <a:ext uri="{FF2B5EF4-FFF2-40B4-BE49-F238E27FC236}">
                <a16:creationId xmlns:a16="http://schemas.microsoft.com/office/drawing/2014/main" id="{3E7D5759-4C37-F83E-E64C-5EB7C9D55EFC}"/>
              </a:ext>
            </a:extLst>
          </p:cNvPr>
          <p:cNvSpPr/>
          <p:nvPr/>
        </p:nvSpPr>
        <p:spPr>
          <a:xfrm>
            <a:off x="634561" y="3013873"/>
            <a:ext cx="90000" cy="9011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55" name="Ellipse 54">
            <a:extLst>
              <a:ext uri="{FF2B5EF4-FFF2-40B4-BE49-F238E27FC236}">
                <a16:creationId xmlns:a16="http://schemas.microsoft.com/office/drawing/2014/main" id="{92D349CD-E589-9FC4-C8AD-9D53D7AE47E9}"/>
              </a:ext>
            </a:extLst>
          </p:cNvPr>
          <p:cNvSpPr/>
          <p:nvPr/>
        </p:nvSpPr>
        <p:spPr>
          <a:xfrm>
            <a:off x="625575" y="2445680"/>
            <a:ext cx="90000" cy="90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56" name="Ellipse 55">
            <a:extLst>
              <a:ext uri="{FF2B5EF4-FFF2-40B4-BE49-F238E27FC236}">
                <a16:creationId xmlns:a16="http://schemas.microsoft.com/office/drawing/2014/main" id="{A8A9B961-E466-6A72-CCE8-B51580410777}"/>
              </a:ext>
            </a:extLst>
          </p:cNvPr>
          <p:cNvSpPr/>
          <p:nvPr/>
        </p:nvSpPr>
        <p:spPr>
          <a:xfrm>
            <a:off x="509912" y="3750928"/>
            <a:ext cx="90000" cy="90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57" name="Ellipse 56">
            <a:extLst>
              <a:ext uri="{FF2B5EF4-FFF2-40B4-BE49-F238E27FC236}">
                <a16:creationId xmlns:a16="http://schemas.microsoft.com/office/drawing/2014/main" id="{C76994D8-25D5-B051-9D95-FDAD47B8CD36}"/>
              </a:ext>
            </a:extLst>
          </p:cNvPr>
          <p:cNvSpPr/>
          <p:nvPr/>
        </p:nvSpPr>
        <p:spPr>
          <a:xfrm>
            <a:off x="1413693" y="3750928"/>
            <a:ext cx="90000" cy="901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58" name="Ellipse 57">
            <a:extLst>
              <a:ext uri="{FF2B5EF4-FFF2-40B4-BE49-F238E27FC236}">
                <a16:creationId xmlns:a16="http://schemas.microsoft.com/office/drawing/2014/main" id="{3757B193-276D-9AC9-55C9-FD2BCD3AC05B}"/>
              </a:ext>
            </a:extLst>
          </p:cNvPr>
          <p:cNvSpPr/>
          <p:nvPr/>
        </p:nvSpPr>
        <p:spPr>
          <a:xfrm>
            <a:off x="3102770" y="3750928"/>
            <a:ext cx="90000" cy="90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rtl="0"/>
            <a:endParaRPr lang="en-GB" sz="1350" dirty="0"/>
          </a:p>
        </p:txBody>
      </p:sp>
      <p:sp>
        <p:nvSpPr>
          <p:cNvPr id="59" name="Ellipse 58">
            <a:extLst>
              <a:ext uri="{FF2B5EF4-FFF2-40B4-BE49-F238E27FC236}">
                <a16:creationId xmlns:a16="http://schemas.microsoft.com/office/drawing/2014/main" id="{3C078935-16B9-9098-CC98-F8901A710731}"/>
              </a:ext>
            </a:extLst>
          </p:cNvPr>
          <p:cNvSpPr/>
          <p:nvPr/>
        </p:nvSpPr>
        <p:spPr>
          <a:xfrm>
            <a:off x="4103130" y="3750928"/>
            <a:ext cx="90000" cy="901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rtl="0"/>
            <a:endParaRPr lang="en-GB" sz="1350" dirty="0"/>
          </a:p>
        </p:txBody>
      </p:sp>
      <p:sp>
        <p:nvSpPr>
          <p:cNvPr id="18" name="Rectangle 17">
            <a:extLst>
              <a:ext uri="{FF2B5EF4-FFF2-40B4-BE49-F238E27FC236}">
                <a16:creationId xmlns:a16="http://schemas.microsoft.com/office/drawing/2014/main" id="{A5DC3D05-F98A-1DDF-F3BC-9AEDE70A0753}"/>
              </a:ext>
            </a:extLst>
          </p:cNvPr>
          <p:cNvSpPr/>
          <p:nvPr/>
        </p:nvSpPr>
        <p:spPr>
          <a:xfrm>
            <a:off x="5754924" y="1344104"/>
            <a:ext cx="55854"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a:extLst>
              <a:ext uri="{FF2B5EF4-FFF2-40B4-BE49-F238E27FC236}">
                <a16:creationId xmlns:a16="http://schemas.microsoft.com/office/drawing/2014/main" id="{DF975460-6CA5-AE33-0F7F-A3C30411D9D4}"/>
              </a:ext>
            </a:extLst>
          </p:cNvPr>
          <p:cNvSpPr/>
          <p:nvPr/>
        </p:nvSpPr>
        <p:spPr>
          <a:xfrm>
            <a:off x="5754924" y="2858516"/>
            <a:ext cx="55854" cy="6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22">
            <a:extLst>
              <a:ext uri="{FF2B5EF4-FFF2-40B4-BE49-F238E27FC236}">
                <a16:creationId xmlns:a16="http://schemas.microsoft.com/office/drawing/2014/main" id="{F0D27BC4-0E01-F84A-B43F-7E7F9DCB84A2}"/>
              </a:ext>
            </a:extLst>
          </p:cNvPr>
          <p:cNvSpPr/>
          <p:nvPr/>
        </p:nvSpPr>
        <p:spPr>
          <a:xfrm>
            <a:off x="5754924" y="2101310"/>
            <a:ext cx="55854"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3563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1A26543-7E20-AC99-5554-1398F526A516}"/>
              </a:ext>
            </a:extLst>
          </p:cNvPr>
          <p:cNvSpPr>
            <a:spLocks noGrp="1"/>
          </p:cNvSpPr>
          <p:nvPr>
            <p:ph type="body" sz="quarter" idx="14"/>
          </p:nvPr>
        </p:nvSpPr>
        <p:spPr/>
        <p:txBody>
          <a:bodyPr/>
          <a:lstStyle/>
          <a:p>
            <a:r>
              <a:rPr lang="en-US" dirty="0"/>
              <a:t>Source: Amundi Asset Management as of November 2025. Graphs provided for illustrative purposes only, may be subject to change without prior notice. They do not serve to act as an indicator of future performance of the Fund. 1. The Sub-Fund invests in all types of asset classes, allocating between a growth component (diversified higher risk investments) and a conservative component (lower risk investments). For more product-specific information on the investment policy, strategy and objectives of the Fund, please refer to the </a:t>
            </a:r>
            <a:r>
              <a:rPr lang="en-US" u="sng" dirty="0">
                <a:solidFill>
                  <a:schemeClr val="accent1"/>
                </a:solidFill>
              </a:rPr>
              <a:t>Prospectus</a:t>
            </a:r>
            <a:r>
              <a:rPr lang="en-US" dirty="0"/>
              <a:t>. 2. The Sub-Fund does not offer a performance guarantee. </a:t>
            </a:r>
          </a:p>
        </p:txBody>
      </p:sp>
      <p:sp>
        <p:nvSpPr>
          <p:cNvPr id="3" name="Titre 2">
            <a:extLst>
              <a:ext uri="{FF2B5EF4-FFF2-40B4-BE49-F238E27FC236}">
                <a16:creationId xmlns:a16="http://schemas.microsoft.com/office/drawing/2014/main" id="{500AA26A-CD45-88E5-461E-E4D29D203AC9}"/>
              </a:ext>
            </a:extLst>
          </p:cNvPr>
          <p:cNvSpPr>
            <a:spLocks noGrp="1"/>
          </p:cNvSpPr>
          <p:nvPr>
            <p:ph type="title"/>
          </p:nvPr>
        </p:nvSpPr>
        <p:spPr/>
        <p:txBody>
          <a:bodyPr/>
          <a:lstStyle/>
          <a:p>
            <a:r>
              <a:rPr lang="en-US" dirty="0"/>
              <a:t>The sub-fund’s behavior depending on the markets</a:t>
            </a:r>
          </a:p>
        </p:txBody>
      </p:sp>
      <p:sp>
        <p:nvSpPr>
          <p:cNvPr id="7" name="Rectangle 6">
            <a:extLst>
              <a:ext uri="{FF2B5EF4-FFF2-40B4-BE49-F238E27FC236}">
                <a16:creationId xmlns:a16="http://schemas.microsoft.com/office/drawing/2014/main" id="{51E2A1A6-E8B2-0561-BA9F-4DA842758C20}"/>
              </a:ext>
            </a:extLst>
          </p:cNvPr>
          <p:cNvSpPr/>
          <p:nvPr/>
        </p:nvSpPr>
        <p:spPr>
          <a:xfrm>
            <a:off x="436789" y="876514"/>
            <a:ext cx="4027262" cy="144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Noto Sans Cond" panose="020B0502040504020204" pitchFamily="34" charset="0"/>
              <a:cs typeface="Noto Sans Cond" panose="020B0502040504020204" pitchFamily="34" charset="0"/>
            </a:endParaRPr>
          </a:p>
        </p:txBody>
      </p:sp>
      <p:sp>
        <p:nvSpPr>
          <p:cNvPr id="9" name="Rectangle 8">
            <a:extLst>
              <a:ext uri="{FF2B5EF4-FFF2-40B4-BE49-F238E27FC236}">
                <a16:creationId xmlns:a16="http://schemas.microsoft.com/office/drawing/2014/main" id="{AEA5828A-3668-F607-C7E9-761F7B2FEA60}"/>
              </a:ext>
            </a:extLst>
          </p:cNvPr>
          <p:cNvSpPr/>
          <p:nvPr/>
        </p:nvSpPr>
        <p:spPr>
          <a:xfrm>
            <a:off x="650707" y="985838"/>
            <a:ext cx="3700858" cy="1200329"/>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Aft>
                <a:spcPts val="600"/>
              </a:spcAft>
            </a:pPr>
            <a:r>
              <a:rPr lang="en-IE" sz="1200" b="1" dirty="0">
                <a:solidFill>
                  <a:schemeClr val="accent2"/>
                </a:solidFill>
                <a:latin typeface="+mj-lt"/>
                <a:ea typeface="Noto Sans Cond" panose="020B0502040504020204" pitchFamily="34" charset="0"/>
                <a:cs typeface="Noto Sans Cond" panose="020B0502040504020204" pitchFamily="34" charset="0"/>
              </a:rPr>
              <a:t>In the event of a favourable market trend</a:t>
            </a:r>
          </a:p>
          <a:p>
            <a:pPr>
              <a:spcAft>
                <a:spcPts val="600"/>
              </a:spcAft>
            </a:pPr>
            <a:r>
              <a:rPr lang="en-IE" sz="850" dirty="0">
                <a:solidFill>
                  <a:schemeClr val="tx1"/>
                </a:solidFill>
                <a:latin typeface="+mj-lt"/>
                <a:ea typeface="Noto Sans Cond" panose="020B0502040504020204" pitchFamily="34" charset="0"/>
                <a:cs typeface="Noto Sans Cond" panose="020B0502040504020204" pitchFamily="34" charset="0"/>
              </a:rPr>
              <a:t>The trend of the net asset value is linked to the markets.</a:t>
            </a:r>
          </a:p>
          <a:p>
            <a:pPr>
              <a:spcAft>
                <a:spcPts val="600"/>
              </a:spcAft>
            </a:pPr>
            <a:r>
              <a:rPr lang="en-IE" sz="850" dirty="0">
                <a:solidFill>
                  <a:schemeClr val="tx1"/>
                </a:solidFill>
                <a:latin typeface="+mj-lt"/>
                <a:ea typeface="Noto Sans Cond" panose="020B0502040504020204" pitchFamily="34" charset="0"/>
                <a:cs typeface="Noto Sans Cond" panose="020B0502040504020204" pitchFamily="34" charset="0"/>
              </a:rPr>
              <a:t>Investors can benefit from the increased level of protection of the sub-fund’s net asset value and of the partial and progressive lock-in of sub-fund performances.</a:t>
            </a:r>
          </a:p>
          <a:p>
            <a:pPr>
              <a:spcAft>
                <a:spcPts val="600"/>
              </a:spcAft>
            </a:pPr>
            <a:r>
              <a:rPr lang="en-IE" sz="850" dirty="0">
                <a:solidFill>
                  <a:schemeClr val="tx1"/>
                </a:solidFill>
                <a:latin typeface="+mj-lt"/>
                <a:ea typeface="Noto Sans Cond" panose="020B0502040504020204" pitchFamily="34" charset="0"/>
                <a:cs typeface="Noto Sans Cond" panose="020B0502040504020204" pitchFamily="34" charset="0"/>
              </a:rPr>
              <a:t>However, should risky assets¹ rise, the mechanism for ensuring such protection may limit the sub-fund’s ability to gain from this rise</a:t>
            </a:r>
            <a:r>
              <a:rPr lang="en-IE" sz="850" baseline="30000" dirty="0">
                <a:solidFill>
                  <a:schemeClr val="tx1"/>
                </a:solidFill>
                <a:latin typeface="+mj-lt"/>
                <a:ea typeface="Noto Sans Cond" panose="020B0502040504020204" pitchFamily="34" charset="0"/>
                <a:cs typeface="Noto Sans Cond" panose="020B0502040504020204" pitchFamily="34" charset="0"/>
              </a:rPr>
              <a:t>2</a:t>
            </a:r>
            <a:r>
              <a:rPr lang="en-IE" sz="850" dirty="0">
                <a:solidFill>
                  <a:schemeClr val="tx1"/>
                </a:solidFill>
                <a:latin typeface="+mj-lt"/>
                <a:ea typeface="Noto Sans Cond" panose="020B0502040504020204" pitchFamily="34" charset="0"/>
                <a:cs typeface="Noto Sans Cond" panose="020B0502040504020204" pitchFamily="34" charset="0"/>
              </a:rPr>
              <a:t>.</a:t>
            </a:r>
            <a:endParaRPr lang="en-IE" sz="800" b="1" dirty="0">
              <a:solidFill>
                <a:schemeClr val="tx1"/>
              </a:solidFill>
              <a:latin typeface="+mj-lt"/>
              <a:ea typeface="Noto Sans Cond" panose="020B0502040504020204" pitchFamily="34" charset="0"/>
              <a:cs typeface="Noto Sans Cond" panose="020B0502040504020204" pitchFamily="34" charset="0"/>
            </a:endParaRPr>
          </a:p>
        </p:txBody>
      </p:sp>
      <p:sp>
        <p:nvSpPr>
          <p:cNvPr id="10" name="Rectangle 9">
            <a:extLst>
              <a:ext uri="{FF2B5EF4-FFF2-40B4-BE49-F238E27FC236}">
                <a16:creationId xmlns:a16="http://schemas.microsoft.com/office/drawing/2014/main" id="{4025D2F9-01B2-1C0C-D715-4C820C903CBC}"/>
              </a:ext>
            </a:extLst>
          </p:cNvPr>
          <p:cNvSpPr/>
          <p:nvPr/>
        </p:nvSpPr>
        <p:spPr>
          <a:xfrm>
            <a:off x="433254" y="876514"/>
            <a:ext cx="72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mj-lt"/>
              <a:ea typeface="Noto Sans Cond" panose="020B0502040504020204" pitchFamily="34" charset="0"/>
              <a:cs typeface="Noto Sans Cond" panose="020B0502040504020204" pitchFamily="34" charset="0"/>
            </a:endParaRPr>
          </a:p>
        </p:txBody>
      </p:sp>
      <p:sp>
        <p:nvSpPr>
          <p:cNvPr id="6" name="Rectangle 5">
            <a:extLst>
              <a:ext uri="{FF2B5EF4-FFF2-40B4-BE49-F238E27FC236}">
                <a16:creationId xmlns:a16="http://schemas.microsoft.com/office/drawing/2014/main" id="{33FF29BF-DF20-D8AF-D3BE-A6B2CBFE0D54}"/>
              </a:ext>
            </a:extLst>
          </p:cNvPr>
          <p:cNvSpPr/>
          <p:nvPr/>
        </p:nvSpPr>
        <p:spPr>
          <a:xfrm>
            <a:off x="4787446" y="876514"/>
            <a:ext cx="4027263" cy="144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Noto Sans Cond" panose="020B0502040504020204" pitchFamily="34" charset="0"/>
              <a:cs typeface="Noto Sans Cond" panose="020B0502040504020204" pitchFamily="34" charset="0"/>
            </a:endParaRPr>
          </a:p>
        </p:txBody>
      </p:sp>
      <p:sp>
        <p:nvSpPr>
          <p:cNvPr id="11" name="Rectangle 10">
            <a:extLst>
              <a:ext uri="{FF2B5EF4-FFF2-40B4-BE49-F238E27FC236}">
                <a16:creationId xmlns:a16="http://schemas.microsoft.com/office/drawing/2014/main" id="{D46BF837-D739-F8D2-19EC-DDFD94EE95B1}"/>
              </a:ext>
            </a:extLst>
          </p:cNvPr>
          <p:cNvSpPr/>
          <p:nvPr/>
        </p:nvSpPr>
        <p:spPr>
          <a:xfrm>
            <a:off x="4787446" y="876514"/>
            <a:ext cx="72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mj-lt"/>
              <a:ea typeface="Noto Sans Cond" panose="020B0502040504020204" pitchFamily="34" charset="0"/>
              <a:cs typeface="Noto Sans Cond" panose="020B0502040504020204" pitchFamily="34" charset="0"/>
            </a:endParaRPr>
          </a:p>
        </p:txBody>
      </p:sp>
      <p:sp>
        <p:nvSpPr>
          <p:cNvPr id="13" name="Rectangle 12">
            <a:extLst>
              <a:ext uri="{FF2B5EF4-FFF2-40B4-BE49-F238E27FC236}">
                <a16:creationId xmlns:a16="http://schemas.microsoft.com/office/drawing/2014/main" id="{40E333AA-A84C-1AD0-39DA-E2E51617A40F}"/>
              </a:ext>
            </a:extLst>
          </p:cNvPr>
          <p:cNvSpPr/>
          <p:nvPr/>
        </p:nvSpPr>
        <p:spPr>
          <a:xfrm>
            <a:off x="5006353" y="985660"/>
            <a:ext cx="3700858" cy="86350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spcAft>
                <a:spcPts val="600"/>
              </a:spcAft>
            </a:pPr>
            <a:r>
              <a:rPr lang="en-IE" sz="1200" b="1" dirty="0">
                <a:solidFill>
                  <a:schemeClr val="accent1"/>
                </a:solidFill>
                <a:latin typeface="+mj-lt"/>
                <a:ea typeface="Noto Sans Cond" panose="020B0502040504020204" pitchFamily="34" charset="0"/>
                <a:cs typeface="Noto Sans Cond" panose="020B0502040504020204" pitchFamily="34" charset="0"/>
              </a:rPr>
              <a:t>In the event of an unfavourable market trend</a:t>
            </a:r>
          </a:p>
          <a:p>
            <a:pPr>
              <a:lnSpc>
                <a:spcPts val="1160"/>
              </a:lnSpc>
              <a:spcAft>
                <a:spcPts val="600"/>
              </a:spcAft>
            </a:pPr>
            <a:r>
              <a:rPr lang="en-IE" sz="850" dirty="0">
                <a:solidFill>
                  <a:schemeClr val="tx1"/>
                </a:solidFill>
                <a:latin typeface="+mj-lt"/>
                <a:ea typeface="Noto Sans Cond" panose="020B0502040504020204" pitchFamily="34" charset="0"/>
                <a:cs typeface="Noto Sans Cond" panose="020B0502040504020204" pitchFamily="34" charset="0"/>
              </a:rPr>
              <a:t>If the net asset value experiences a decline, which may lead in case of significant and/or persistent bear markets to full money market investment, the sub-fund may no longer take advantage of the performance potential of the dynamic assets</a:t>
            </a:r>
            <a:r>
              <a:rPr lang="en-IE" sz="850" baseline="30000" dirty="0">
                <a:solidFill>
                  <a:schemeClr val="tx1"/>
                </a:solidFill>
                <a:latin typeface="+mj-lt"/>
                <a:ea typeface="Noto Sans Cond" panose="020B0502040504020204" pitchFamily="34" charset="0"/>
                <a:cs typeface="Noto Sans Cond" panose="020B0502040504020204" pitchFamily="34" charset="0"/>
              </a:rPr>
              <a:t>2</a:t>
            </a:r>
            <a:r>
              <a:rPr lang="en-IE" sz="850" dirty="0">
                <a:solidFill>
                  <a:schemeClr val="tx1"/>
                </a:solidFill>
                <a:latin typeface="+mj-lt"/>
                <a:ea typeface="Noto Sans Cond" panose="020B0502040504020204" pitchFamily="34" charset="0"/>
                <a:cs typeface="Noto Sans Cond" panose="020B0502040504020204" pitchFamily="34" charset="0"/>
              </a:rPr>
              <a:t> until the next reset date (next 1st business day of May).</a:t>
            </a:r>
          </a:p>
        </p:txBody>
      </p:sp>
      <p:graphicFrame>
        <p:nvGraphicFramePr>
          <p:cNvPr id="14" name="Chart 1">
            <a:extLst>
              <a:ext uri="{FF2B5EF4-FFF2-40B4-BE49-F238E27FC236}">
                <a16:creationId xmlns:a16="http://schemas.microsoft.com/office/drawing/2014/main" id="{00000000-0008-0000-0100-000012000000}"/>
              </a:ext>
            </a:extLst>
          </p:cNvPr>
          <p:cNvGraphicFramePr>
            <a:graphicFrameLocks/>
          </p:cNvGraphicFramePr>
          <p:nvPr>
            <p:extLst>
              <p:ext uri="{D42A27DB-BD31-4B8C-83A1-F6EECF244321}">
                <p14:modId xmlns:p14="http://schemas.microsoft.com/office/powerpoint/2010/main" val="3495303366"/>
              </p:ext>
            </p:extLst>
          </p:nvPr>
        </p:nvGraphicFramePr>
        <p:xfrm>
          <a:off x="114796" y="2256966"/>
          <a:ext cx="4378745" cy="2124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
            <a:extLst>
              <a:ext uri="{FF2B5EF4-FFF2-40B4-BE49-F238E27FC236}">
                <a16:creationId xmlns:a16="http://schemas.microsoft.com/office/drawing/2014/main" id="{00000000-0008-0000-0100-000013000000}"/>
              </a:ext>
            </a:extLst>
          </p:cNvPr>
          <p:cNvGraphicFramePr>
            <a:graphicFrameLocks/>
          </p:cNvGraphicFramePr>
          <p:nvPr>
            <p:extLst>
              <p:ext uri="{D42A27DB-BD31-4B8C-83A1-F6EECF244321}">
                <p14:modId xmlns:p14="http://schemas.microsoft.com/office/powerpoint/2010/main" val="2505931874"/>
              </p:ext>
            </p:extLst>
          </p:nvPr>
        </p:nvGraphicFramePr>
        <p:xfrm>
          <a:off x="4699745" y="2348729"/>
          <a:ext cx="4175314" cy="1663251"/>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38">
            <a:extLst>
              <a:ext uri="{FF2B5EF4-FFF2-40B4-BE49-F238E27FC236}">
                <a16:creationId xmlns:a16="http://schemas.microsoft.com/office/drawing/2014/main" id="{8A4556EF-1C41-D2DE-8AB5-4DEBED73BF41}"/>
              </a:ext>
            </a:extLst>
          </p:cNvPr>
          <p:cNvCxnSpPr>
            <a:cxnSpLocks/>
          </p:cNvCxnSpPr>
          <p:nvPr/>
        </p:nvCxnSpPr>
        <p:spPr>
          <a:xfrm>
            <a:off x="428399" y="3978361"/>
            <a:ext cx="402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8">
            <a:extLst>
              <a:ext uri="{FF2B5EF4-FFF2-40B4-BE49-F238E27FC236}">
                <a16:creationId xmlns:a16="http://schemas.microsoft.com/office/drawing/2014/main" id="{F416B392-8E9B-B458-28F2-92E78B62F15A}"/>
              </a:ext>
            </a:extLst>
          </p:cNvPr>
          <p:cNvCxnSpPr>
            <a:cxnSpLocks/>
          </p:cNvCxnSpPr>
          <p:nvPr/>
        </p:nvCxnSpPr>
        <p:spPr>
          <a:xfrm>
            <a:off x="4786309" y="3978361"/>
            <a:ext cx="402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82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5FE11575-03C0-211C-6BDD-C15767E811E4}"/>
              </a:ext>
            </a:extLst>
          </p:cNvPr>
          <p:cNvSpPr>
            <a:spLocks noGrp="1"/>
          </p:cNvSpPr>
          <p:nvPr>
            <p:ph type="body" sz="quarter" idx="13"/>
          </p:nvPr>
        </p:nvSpPr>
        <p:spPr/>
        <p:txBody>
          <a:bodyPr/>
          <a:lstStyle/>
          <a:p>
            <a:pPr marL="4763" indent="0" algn="ctr">
              <a:buNone/>
            </a:pPr>
            <a:r>
              <a:rPr lang="en-US" dirty="0"/>
              <a:t>5</a:t>
            </a:r>
          </a:p>
        </p:txBody>
      </p:sp>
      <p:sp>
        <p:nvSpPr>
          <p:cNvPr id="3" name="Title 2">
            <a:extLst>
              <a:ext uri="{FF2B5EF4-FFF2-40B4-BE49-F238E27FC236}">
                <a16:creationId xmlns:a16="http://schemas.microsoft.com/office/drawing/2014/main" id="{83419B04-16E8-19C0-0E02-CEADB3A39B42}"/>
              </a:ext>
            </a:extLst>
          </p:cNvPr>
          <p:cNvSpPr>
            <a:spLocks noGrp="1"/>
          </p:cNvSpPr>
          <p:nvPr>
            <p:ph type="title"/>
          </p:nvPr>
        </p:nvSpPr>
        <p:spPr/>
        <p:txBody>
          <a:bodyPr/>
          <a:lstStyle/>
          <a:p>
            <a:r>
              <a:rPr lang="en-US" dirty="0"/>
              <a:t>Positioning and performance</a:t>
            </a:r>
          </a:p>
        </p:txBody>
      </p:sp>
    </p:spTree>
    <p:extLst>
      <p:ext uri="{BB962C8B-B14F-4D97-AF65-F5344CB8AC3E}">
        <p14:creationId xmlns:p14="http://schemas.microsoft.com/office/powerpoint/2010/main" val="556970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A917C70-5874-A9B2-72F0-019545668784}"/>
              </a:ext>
            </a:extLst>
          </p:cNvPr>
          <p:cNvSpPr>
            <a:spLocks noGrp="1"/>
          </p:cNvSpPr>
          <p:nvPr>
            <p:ph type="body" sz="quarter" idx="14"/>
          </p:nvPr>
        </p:nvSpPr>
        <p:spPr>
          <a:xfrm>
            <a:off x="428398" y="4080692"/>
            <a:ext cx="8287200" cy="459000"/>
          </a:xfrm>
        </p:spPr>
        <p:txBody>
          <a:bodyPr/>
          <a:lstStyle/>
          <a:p>
            <a:r>
              <a:rPr lang="en-US" dirty="0"/>
              <a:t>Data: Amundi. Figures as of 30/11/2025. Given for illustrative purposes only. 1. The portfolio is actively managed. Sector and asset allocations will vary over other periods and do not reflect a commitment to an investment policy or sector. Individual figures may not total due to rounding. </a:t>
            </a:r>
          </a:p>
        </p:txBody>
      </p:sp>
      <p:sp>
        <p:nvSpPr>
          <p:cNvPr id="3" name="Titre 2">
            <a:extLst>
              <a:ext uri="{FF2B5EF4-FFF2-40B4-BE49-F238E27FC236}">
                <a16:creationId xmlns:a16="http://schemas.microsoft.com/office/drawing/2014/main" id="{E6AA7BB9-3ABD-C4FE-A963-3A15B75C5C12}"/>
              </a:ext>
            </a:extLst>
          </p:cNvPr>
          <p:cNvSpPr>
            <a:spLocks noGrp="1"/>
          </p:cNvSpPr>
          <p:nvPr>
            <p:ph type="title"/>
          </p:nvPr>
        </p:nvSpPr>
        <p:spPr/>
        <p:txBody>
          <a:bodyPr/>
          <a:lstStyle/>
          <a:p>
            <a:r>
              <a:rPr lang="fr-FR" dirty="0"/>
              <a:t>Key figures - asset allocation¹</a:t>
            </a:r>
          </a:p>
        </p:txBody>
      </p:sp>
      <p:sp>
        <p:nvSpPr>
          <p:cNvPr id="5" name="Espace réservé du texte 4">
            <a:extLst>
              <a:ext uri="{FF2B5EF4-FFF2-40B4-BE49-F238E27FC236}">
                <a16:creationId xmlns:a16="http://schemas.microsoft.com/office/drawing/2014/main" id="{57CC971D-8EAB-8D2F-510C-94393CEB2721}"/>
              </a:ext>
            </a:extLst>
          </p:cNvPr>
          <p:cNvSpPr>
            <a:spLocks noGrp="1"/>
          </p:cNvSpPr>
          <p:nvPr>
            <p:ph type="body" sz="quarter" idx="13"/>
          </p:nvPr>
        </p:nvSpPr>
        <p:spPr>
          <a:xfrm>
            <a:off x="428400" y="612000"/>
            <a:ext cx="2978298" cy="228362"/>
          </a:xfrm>
        </p:spPr>
        <p:txBody>
          <a:bodyPr/>
          <a:lstStyle/>
          <a:p>
            <a:r>
              <a:rPr lang="en-US" dirty="0"/>
              <a:t>30 November 2025</a:t>
            </a:r>
          </a:p>
        </p:txBody>
      </p:sp>
      <p:sp>
        <p:nvSpPr>
          <p:cNvPr id="6" name="TextBox 16">
            <a:extLst>
              <a:ext uri="{FF2B5EF4-FFF2-40B4-BE49-F238E27FC236}">
                <a16:creationId xmlns:a16="http://schemas.microsoft.com/office/drawing/2014/main" id="{AD258A29-2A6A-2601-19CA-812617F21300}"/>
              </a:ext>
            </a:extLst>
          </p:cNvPr>
          <p:cNvSpPr txBox="1"/>
          <p:nvPr/>
        </p:nvSpPr>
        <p:spPr>
          <a:xfrm>
            <a:off x="428399" y="1001283"/>
            <a:ext cx="1589292" cy="146194"/>
          </a:xfrm>
          <a:prstGeom prst="rect">
            <a:avLst/>
          </a:prstGeom>
          <a:noFill/>
        </p:spPr>
        <p:txBody>
          <a:bodyPr wrap="square" lIns="0" tIns="0" rIns="0" bIns="0" rtlCol="0" anchor="ctr">
            <a:spAutoFit/>
          </a:bodyPr>
          <a:lstStyle>
            <a:defPPr>
              <a:defRPr lang="fr-FR"/>
            </a:defPPr>
            <a:lvl1pPr algn="ctr">
              <a:defRPr sz="1200" b="1">
                <a:solidFill>
                  <a:schemeClr val="bg1"/>
                </a:solidFill>
              </a:defRPr>
            </a:lvl1pPr>
          </a:lstStyle>
          <a:p>
            <a:pPr algn="l" defTabSz="685800">
              <a:defRPr/>
            </a:pPr>
            <a:r>
              <a:rPr lang="en-GB" sz="950" dirty="0">
                <a:solidFill>
                  <a:schemeClr val="tx1"/>
                </a:solidFill>
                <a:latin typeface="+mj-lt"/>
              </a:rPr>
              <a:t>Portfolio duration 3.9</a:t>
            </a:r>
          </a:p>
        </p:txBody>
      </p:sp>
      <p:cxnSp>
        <p:nvCxnSpPr>
          <p:cNvPr id="7" name="Straight Connector 22">
            <a:extLst>
              <a:ext uri="{FF2B5EF4-FFF2-40B4-BE49-F238E27FC236}">
                <a16:creationId xmlns:a16="http://schemas.microsoft.com/office/drawing/2014/main" id="{FCD976E2-E91D-A9F5-F422-99C5C5A57ED8}"/>
              </a:ext>
            </a:extLst>
          </p:cNvPr>
          <p:cNvCxnSpPr>
            <a:cxnSpLocks/>
          </p:cNvCxnSpPr>
          <p:nvPr/>
        </p:nvCxnSpPr>
        <p:spPr>
          <a:xfrm>
            <a:off x="428398" y="3919770"/>
            <a:ext cx="33239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22">
            <a:extLst>
              <a:ext uri="{FF2B5EF4-FFF2-40B4-BE49-F238E27FC236}">
                <a16:creationId xmlns:a16="http://schemas.microsoft.com/office/drawing/2014/main" id="{33722B1E-1705-68CD-1EA2-63251BAC8A5E}"/>
              </a:ext>
            </a:extLst>
          </p:cNvPr>
          <p:cNvCxnSpPr>
            <a:cxnSpLocks/>
          </p:cNvCxnSpPr>
          <p:nvPr/>
        </p:nvCxnSpPr>
        <p:spPr>
          <a:xfrm>
            <a:off x="4070195" y="3919770"/>
            <a:ext cx="46404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DFACB6A-F84E-722B-34A1-CCAD53A7109A}"/>
              </a:ext>
            </a:extLst>
          </p:cNvPr>
          <p:cNvPicPr>
            <a:picLocks noChangeAspect="1"/>
          </p:cNvPicPr>
          <p:nvPr/>
        </p:nvPicPr>
        <p:blipFill>
          <a:blip r:embed="rId3"/>
          <a:stretch>
            <a:fillRect/>
          </a:stretch>
        </p:blipFill>
        <p:spPr>
          <a:xfrm>
            <a:off x="-465119" y="1033300"/>
            <a:ext cx="5111019" cy="3175517"/>
          </a:xfrm>
          <a:prstGeom prst="rect">
            <a:avLst/>
          </a:prstGeom>
        </p:spPr>
      </p:pic>
      <p:pic>
        <p:nvPicPr>
          <p:cNvPr id="11" name="Picture 10">
            <a:extLst>
              <a:ext uri="{FF2B5EF4-FFF2-40B4-BE49-F238E27FC236}">
                <a16:creationId xmlns:a16="http://schemas.microsoft.com/office/drawing/2014/main" id="{BEC9A2D9-0B18-1A4B-3E71-711BA7C07E0F}"/>
              </a:ext>
            </a:extLst>
          </p:cNvPr>
          <p:cNvPicPr>
            <a:picLocks noChangeAspect="1"/>
          </p:cNvPicPr>
          <p:nvPr/>
        </p:nvPicPr>
        <p:blipFill>
          <a:blip r:embed="rId4"/>
          <a:stretch>
            <a:fillRect/>
          </a:stretch>
        </p:blipFill>
        <p:spPr>
          <a:xfrm>
            <a:off x="3106013" y="344092"/>
            <a:ext cx="7300343" cy="3810986"/>
          </a:xfrm>
          <a:prstGeom prst="rect">
            <a:avLst/>
          </a:prstGeom>
        </p:spPr>
      </p:pic>
    </p:spTree>
    <p:extLst>
      <p:ext uri="{BB962C8B-B14F-4D97-AF65-F5344CB8AC3E}">
        <p14:creationId xmlns:p14="http://schemas.microsoft.com/office/powerpoint/2010/main" val="75338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69050C-89C9-79AE-5653-1F766093A065}"/>
              </a:ext>
            </a:extLst>
          </p:cNvPr>
          <p:cNvSpPr/>
          <p:nvPr/>
        </p:nvSpPr>
        <p:spPr>
          <a:xfrm>
            <a:off x="5854922" y="3170551"/>
            <a:ext cx="2927195" cy="468000"/>
          </a:xfrm>
          <a:prstGeom prst="rect">
            <a:avLst/>
          </a:prstGeom>
          <a:solidFill>
            <a:srgbClr val="E5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C4E1884E-BAF3-B7B8-D13C-2D84AC18C8FD}"/>
              </a:ext>
            </a:extLst>
          </p:cNvPr>
          <p:cNvSpPr>
            <a:spLocks noGrp="1"/>
          </p:cNvSpPr>
          <p:nvPr>
            <p:ph type="body" sz="quarter" idx="14"/>
          </p:nvPr>
        </p:nvSpPr>
        <p:spPr>
          <a:xfrm>
            <a:off x="428399" y="4086007"/>
            <a:ext cx="8287200" cy="497139"/>
          </a:xfrm>
        </p:spPr>
        <p:txBody>
          <a:bodyPr/>
          <a:lstStyle/>
          <a:p>
            <a:r>
              <a:rPr lang="en-US" dirty="0"/>
              <a:t>Data: Amundi as of 30/11/2025. Fund launched on June 27, 2016. Performance data provided refers to Class A2 EUR (C) only, and is based upon NAV net of fees. Investment return and the principal value of an investment in the Fund or other investment product may go up or down and may result in the loss of the amount originally invested. The Sub-Fund is not managed in reference to a benchmark and has not designated a reference benchmark for the purpose of the Disclosure Regulation. * The Sub-Fund provides partial capital protection over the recommended holding period. Please see the </a:t>
            </a:r>
            <a:r>
              <a:rPr lang="en-US" u="sng" dirty="0">
                <a:solidFill>
                  <a:schemeClr val="accent1"/>
                </a:solidFill>
              </a:rPr>
              <a:t>Prospectus</a:t>
            </a:r>
            <a:r>
              <a:rPr lang="en-US" dirty="0"/>
              <a:t> for complete information on the investment policy, objectives and strategy of the Fund. **Volatility is measured by Standard Deviation, a statistical measure of the historic volatility of a portfolio; a lower standard deviation indicates historically less volatility. </a:t>
            </a:r>
          </a:p>
        </p:txBody>
      </p:sp>
      <p:sp>
        <p:nvSpPr>
          <p:cNvPr id="3" name="Titre 2">
            <a:extLst>
              <a:ext uri="{FF2B5EF4-FFF2-40B4-BE49-F238E27FC236}">
                <a16:creationId xmlns:a16="http://schemas.microsoft.com/office/drawing/2014/main" id="{F440EFCA-AB24-111B-278D-9074082C76F5}"/>
              </a:ext>
            </a:extLst>
          </p:cNvPr>
          <p:cNvSpPr>
            <a:spLocks noGrp="1"/>
          </p:cNvSpPr>
          <p:nvPr>
            <p:ph type="title"/>
          </p:nvPr>
        </p:nvSpPr>
        <p:spPr/>
        <p:txBody>
          <a:bodyPr/>
          <a:lstStyle/>
          <a:p>
            <a:r>
              <a:rPr lang="en-US"/>
              <a:t>Amundi Funds Protect 90 - Share Class A2 EUR (C) - Performance</a:t>
            </a:r>
          </a:p>
        </p:txBody>
      </p:sp>
      <p:sp>
        <p:nvSpPr>
          <p:cNvPr id="6" name="Text Placeholder 3">
            <a:extLst>
              <a:ext uri="{FF2B5EF4-FFF2-40B4-BE49-F238E27FC236}">
                <a16:creationId xmlns:a16="http://schemas.microsoft.com/office/drawing/2014/main" id="{C173BE55-60F5-91F9-2CF6-5DD6D9DEC3F5}"/>
              </a:ext>
            </a:extLst>
          </p:cNvPr>
          <p:cNvSpPr txBox="1">
            <a:spLocks/>
          </p:cNvSpPr>
          <p:nvPr/>
        </p:nvSpPr>
        <p:spPr>
          <a:xfrm>
            <a:off x="6228000" y="-969"/>
            <a:ext cx="2916000" cy="216000"/>
          </a:xfrm>
          <a:prstGeom prst="rect">
            <a:avLst/>
          </a:prstGeom>
          <a:solidFill>
            <a:srgbClr val="E5F5FC"/>
          </a:solidFill>
        </p:spPr>
        <p:txBody>
          <a:bodyPr vert="horz" lIns="0" tIns="0" rIns="0" bIns="0" rtlCol="0" anchor="ctr" anchorCtr="0">
            <a:normAutofit/>
          </a:bodyPr>
          <a:lstStyle>
            <a:lvl1pPr marL="0" indent="0" algn="l" defTabSz="685766" rtl="0" eaLnBrk="1" latinLnBrk="0" hangingPunct="1">
              <a:lnSpc>
                <a:spcPct val="100000"/>
              </a:lnSpc>
              <a:spcBef>
                <a:spcPts val="750"/>
              </a:spcBef>
              <a:buClr>
                <a:schemeClr val="accent1"/>
              </a:buClr>
              <a:buSzPct val="130000"/>
              <a:buFont typeface="CambriaMath" charset="0"/>
              <a:buNone/>
              <a:tabLst/>
              <a:defRPr sz="1400" b="1" kern="1200">
                <a:solidFill>
                  <a:schemeClr val="tx1"/>
                </a:solidFill>
                <a:latin typeface="+mn-lt"/>
                <a:ea typeface="+mn-ea"/>
                <a:cs typeface="+mn-cs"/>
              </a:defRPr>
            </a:lvl1pPr>
            <a:lvl2pPr marL="301214" indent="-133344" algn="l" defTabSz="685766" rtl="0" eaLnBrk="1" latinLnBrk="0" hangingPunct="1">
              <a:lnSpc>
                <a:spcPct val="100000"/>
              </a:lnSpc>
              <a:spcBef>
                <a:spcPts val="375"/>
              </a:spcBef>
              <a:buClr>
                <a:schemeClr val="accent2"/>
              </a:buClr>
              <a:buFont typeface="CambriaMath" charset="0"/>
              <a:buChar char="⎯"/>
              <a:tabLst/>
              <a:defRPr sz="1050" kern="1200">
                <a:solidFill>
                  <a:schemeClr val="tx2"/>
                </a:solidFill>
                <a:latin typeface="+mn-lt"/>
                <a:ea typeface="+mn-ea"/>
                <a:cs typeface="+mn-cs"/>
              </a:defRPr>
            </a:lvl2pPr>
            <a:lvl3pPr marL="434558" indent="-98817" algn="l" defTabSz="685766" rtl="0" eaLnBrk="1" latinLnBrk="0" hangingPunct="1">
              <a:lnSpc>
                <a:spcPct val="100000"/>
              </a:lnSpc>
              <a:spcBef>
                <a:spcPts val="375"/>
              </a:spcBef>
              <a:buClr>
                <a:schemeClr val="accent2"/>
              </a:buClr>
              <a:buFont typeface="LucidaGrande-Bold" charset="0"/>
              <a:buChar char="⁃"/>
              <a:tabLst/>
              <a:defRPr sz="900" kern="1200">
                <a:solidFill>
                  <a:schemeClr val="tx2"/>
                </a:solidFill>
                <a:latin typeface="+mn-lt"/>
                <a:ea typeface="+mn-ea"/>
                <a:cs typeface="+mn-cs"/>
              </a:defRPr>
            </a:lvl3pPr>
            <a:lvl4pPr marL="5954" indent="0" algn="l" defTabSz="685766" rtl="0" eaLnBrk="1" latinLnBrk="0" hangingPunct="1">
              <a:lnSpc>
                <a:spcPct val="100000"/>
              </a:lnSpc>
              <a:spcBef>
                <a:spcPts val="375"/>
              </a:spcBef>
              <a:buFont typeface="Arial" charset="0"/>
              <a:buNone/>
              <a:tabLst/>
              <a:defRPr sz="900" kern="1200">
                <a:solidFill>
                  <a:schemeClr val="tx1"/>
                </a:solidFill>
                <a:latin typeface="+mn-lt"/>
                <a:ea typeface="+mn-ea"/>
                <a:cs typeface="+mn-cs"/>
              </a:defRPr>
            </a:lvl4pPr>
            <a:lvl5pPr marL="5954" indent="0" algn="l" defTabSz="685766" rtl="0" eaLnBrk="1" latinLnBrk="0" hangingPunct="1">
              <a:lnSpc>
                <a:spcPct val="100000"/>
              </a:lnSpc>
              <a:spcBef>
                <a:spcPts val="375"/>
              </a:spcBef>
              <a:buFont typeface="Arial" charset="0"/>
              <a:buNone/>
              <a:tabLst/>
              <a:defRPr sz="900" kern="1200">
                <a:solidFill>
                  <a:schemeClr val="accent1"/>
                </a:solidFill>
                <a:latin typeface="+mn-lt"/>
                <a:ea typeface="+mn-ea"/>
                <a:cs typeface="+mn-cs"/>
              </a:defRPr>
            </a:lvl5pPr>
            <a:lvl6pPr marL="1885857"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40"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3"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6"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IE" sz="900" dirty="0"/>
              <a:t>Past performance does not predict future results </a:t>
            </a:r>
          </a:p>
        </p:txBody>
      </p:sp>
      <p:graphicFrame>
        <p:nvGraphicFramePr>
          <p:cNvPr id="10" name="Espace réservé du contenu 1">
            <a:extLst>
              <a:ext uri="{FF2B5EF4-FFF2-40B4-BE49-F238E27FC236}">
                <a16:creationId xmlns:a16="http://schemas.microsoft.com/office/drawing/2014/main" id="{303EB8C8-F511-42FB-94C0-F34BCDF6BF89}"/>
              </a:ext>
            </a:extLst>
          </p:cNvPr>
          <p:cNvGraphicFramePr>
            <a:graphicFrameLocks/>
          </p:cNvGraphicFramePr>
          <p:nvPr>
            <p:extLst>
              <p:ext uri="{D42A27DB-BD31-4B8C-83A1-F6EECF244321}">
                <p14:modId xmlns:p14="http://schemas.microsoft.com/office/powerpoint/2010/main" val="2065302470"/>
              </p:ext>
            </p:extLst>
          </p:nvPr>
        </p:nvGraphicFramePr>
        <p:xfrm>
          <a:off x="3743325" y="765257"/>
          <a:ext cx="5161448" cy="1062000"/>
        </p:xfrm>
        <a:graphic>
          <a:graphicData uri="http://schemas.openxmlformats.org/drawingml/2006/table">
            <a:tbl>
              <a:tblPr firstRow="1"/>
              <a:tblGrid>
                <a:gridCol w="1038699">
                  <a:extLst>
                    <a:ext uri="{9D8B030D-6E8A-4147-A177-3AD203B41FA5}">
                      <a16:colId xmlns:a16="http://schemas.microsoft.com/office/drawing/2014/main" val="20000"/>
                    </a:ext>
                  </a:extLst>
                </a:gridCol>
                <a:gridCol w="914400">
                  <a:extLst>
                    <a:ext uri="{9D8B030D-6E8A-4147-A177-3AD203B41FA5}">
                      <a16:colId xmlns:a16="http://schemas.microsoft.com/office/drawing/2014/main" val="1054342430"/>
                    </a:ext>
                  </a:extLst>
                </a:gridCol>
                <a:gridCol w="669449">
                  <a:extLst>
                    <a:ext uri="{9D8B030D-6E8A-4147-A177-3AD203B41FA5}">
                      <a16:colId xmlns:a16="http://schemas.microsoft.com/office/drawing/2014/main" val="20001"/>
                    </a:ext>
                  </a:extLst>
                </a:gridCol>
                <a:gridCol w="846300">
                  <a:extLst>
                    <a:ext uri="{9D8B030D-6E8A-4147-A177-3AD203B41FA5}">
                      <a16:colId xmlns:a16="http://schemas.microsoft.com/office/drawing/2014/main" val="20002"/>
                    </a:ext>
                  </a:extLst>
                </a:gridCol>
                <a:gridCol w="846300">
                  <a:extLst>
                    <a:ext uri="{9D8B030D-6E8A-4147-A177-3AD203B41FA5}">
                      <a16:colId xmlns:a16="http://schemas.microsoft.com/office/drawing/2014/main" val="20003"/>
                    </a:ext>
                  </a:extLst>
                </a:gridCol>
                <a:gridCol w="846300">
                  <a:extLst>
                    <a:ext uri="{9D8B030D-6E8A-4147-A177-3AD203B41FA5}">
                      <a16:colId xmlns:a16="http://schemas.microsoft.com/office/drawing/2014/main" val="20004"/>
                    </a:ext>
                  </a:extLst>
                </a:gridCol>
              </a:tblGrid>
              <a:tr h="234000">
                <a:tc rowSpan="2">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GB" sz="750" b="1" i="1" noProof="0" dirty="0">
                          <a:solidFill>
                            <a:schemeClr val="tx1"/>
                          </a:solidFill>
                        </a:rPr>
                        <a:t>Net performance</a:t>
                      </a:r>
                    </a:p>
                    <a:p>
                      <a:r>
                        <a:rPr lang="en-GB" sz="750" b="1" i="1" noProof="0" dirty="0">
                          <a:solidFill>
                            <a:schemeClr val="tx1"/>
                          </a:solidFill>
                        </a:rPr>
                        <a:t>as of 30/11/2025</a:t>
                      </a:r>
                    </a:p>
                  </a:txBody>
                  <a:tcPr marL="68580" marR="6858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GB" sz="750" b="1" noProof="0" dirty="0">
                          <a:solidFill>
                            <a:schemeClr val="tx1"/>
                          </a:solidFill>
                        </a:rPr>
                        <a:t>Cumulative returns</a:t>
                      </a:r>
                    </a:p>
                  </a:txBody>
                  <a:tcPr marL="68580" marR="6858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hMerge="1">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endParaRPr lang="en-GB" sz="900" noProof="0" dirty="0">
                        <a:solidFill>
                          <a:schemeClr val="bg1"/>
                        </a:solidFill>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endParaRPr lang="en-US"/>
                    </a:p>
                  </a:txBody>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bg2"/>
                    </a:solidFill>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T w="12700" cmpd="sng">
                      <a:noFill/>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60000">
                <a:tc vMerge="1">
                  <a:txBody>
                    <a:bodyPr/>
                    <a:lstStyle/>
                    <a:p>
                      <a:endParaRPr lang="en-US"/>
                    </a:p>
                  </a:txBody>
                  <a:tcPr/>
                </a:tc>
                <a:tc>
                  <a:txBody>
                    <a:bodyPr/>
                    <a:lstStyle/>
                    <a:p>
                      <a:pPr algn="ctr"/>
                      <a:r>
                        <a:rPr lang="en-GB" sz="750" b="1" noProof="0" dirty="0">
                          <a:solidFill>
                            <a:schemeClr val="tx1"/>
                          </a:solidFill>
                        </a:rPr>
                        <a:t>Since latest reset</a:t>
                      </a:r>
                      <a:r>
                        <a:rPr lang="en-GB" sz="750" b="1" baseline="0" noProof="0" dirty="0">
                          <a:solidFill>
                            <a:schemeClr val="tx1"/>
                          </a:solidFill>
                        </a:rPr>
                        <a:t> 30/04/2025</a:t>
                      </a:r>
                      <a:endParaRPr lang="en-GB" sz="750" b="1" noProof="0" dirty="0">
                        <a:solidFill>
                          <a:schemeClr val="tx1"/>
                        </a:solidFill>
                      </a:endParaRPr>
                    </a:p>
                  </a:txBody>
                  <a:tcPr marL="68580" marR="6858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50" b="1" noProof="0" dirty="0">
                          <a:solidFill>
                            <a:schemeClr val="tx1"/>
                          </a:solidFill>
                        </a:rPr>
                        <a:t>YTD</a:t>
                      </a:r>
                    </a:p>
                  </a:txBody>
                  <a:tcPr marL="68580" marR="6858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50" b="1" noProof="0" dirty="0">
                          <a:solidFill>
                            <a:schemeClr val="tx1"/>
                          </a:solidFill>
                        </a:rPr>
                        <a:t>1 year</a:t>
                      </a:r>
                    </a:p>
                  </a:txBody>
                  <a:tcPr marL="68580" marR="6858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50" b="1" noProof="0" dirty="0">
                          <a:solidFill>
                            <a:schemeClr val="tx1"/>
                          </a:solidFill>
                        </a:rPr>
                        <a:t>3</a:t>
                      </a:r>
                      <a:r>
                        <a:rPr lang="en-GB" sz="750" b="1" baseline="0" noProof="0" dirty="0">
                          <a:solidFill>
                            <a:schemeClr val="tx1"/>
                          </a:solidFill>
                        </a:rPr>
                        <a:t> years</a:t>
                      </a:r>
                      <a:endParaRPr lang="en-GB" sz="750" b="1" noProof="0" dirty="0">
                        <a:solidFill>
                          <a:schemeClr val="tx1"/>
                        </a:solidFill>
                      </a:endParaRPr>
                    </a:p>
                  </a:txBody>
                  <a:tcPr marL="68580" marR="6858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50" b="1" noProof="0" dirty="0">
                          <a:solidFill>
                            <a:schemeClr val="tx1"/>
                          </a:solidFill>
                        </a:rPr>
                        <a:t>Since</a:t>
                      </a:r>
                    </a:p>
                    <a:p>
                      <a:pPr algn="ctr"/>
                      <a:r>
                        <a:rPr lang="en-GB" sz="750" b="1" noProof="0" dirty="0">
                          <a:solidFill>
                            <a:schemeClr val="tx1"/>
                          </a:solidFill>
                        </a:rPr>
                        <a:t> inception</a:t>
                      </a:r>
                    </a:p>
                  </a:txBody>
                  <a:tcPr marL="68580" marR="6858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extLst>
                  <a:ext uri="{0D108BD9-81ED-4DB2-BD59-A6C34878D82A}">
                    <a16:rowId xmlns:a16="http://schemas.microsoft.com/office/drawing/2014/main" val="10001"/>
                  </a:ext>
                </a:extLst>
              </a:tr>
              <a:tr h="234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750" b="0" noProof="0" dirty="0">
                          <a:solidFill>
                            <a:schemeClr val="tx1"/>
                          </a:solidFill>
                          <a:latin typeface="+mj-lt"/>
                        </a:rPr>
                        <a:t>AF Protect 90 -</a:t>
                      </a:r>
                      <a:r>
                        <a:rPr lang="en-GB" sz="750" b="0" baseline="0" noProof="0" dirty="0">
                          <a:solidFill>
                            <a:schemeClr val="tx1"/>
                          </a:solidFill>
                          <a:latin typeface="+mj-lt"/>
                        </a:rPr>
                        <a:t> A2</a:t>
                      </a:r>
                      <a:endParaRPr lang="en-GB" sz="750" b="0" noProof="0" dirty="0">
                        <a:solidFill>
                          <a:schemeClr val="tx1"/>
                        </a:solidFill>
                        <a:latin typeface="+mj-lt"/>
                      </a:endParaRPr>
                    </a:p>
                  </a:txBody>
                  <a:tcPr marL="68580" marR="6858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rtl="0" fontAlgn="ctr"/>
                      <a:r>
                        <a:rPr lang="fr-FR" sz="800" b="0" i="0" u="none" strike="noStrike">
                          <a:solidFill>
                            <a:srgbClr val="003C64"/>
                          </a:solidFill>
                          <a:effectLst/>
                          <a:latin typeface="Arial" panose="020B0604020202020204" pitchFamily="34" charset="0"/>
                        </a:rPr>
                        <a:t>4.13%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rtl="0" fontAlgn="ctr"/>
                      <a:r>
                        <a:rPr lang="fr-FR" sz="800" b="0" i="0" u="none" strike="noStrike" dirty="0">
                          <a:solidFill>
                            <a:srgbClr val="003C64"/>
                          </a:solidFill>
                          <a:effectLst/>
                          <a:latin typeface="Arial" panose="020B0604020202020204" pitchFamily="34" charset="0"/>
                        </a:rPr>
                        <a:t>3.28%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rtl="0" fontAlgn="ctr"/>
                      <a:r>
                        <a:rPr lang="fr-FR" sz="800" b="0" i="0" u="none" strike="noStrike">
                          <a:solidFill>
                            <a:srgbClr val="003C64"/>
                          </a:solidFill>
                          <a:effectLst/>
                          <a:latin typeface="Arial" panose="020B0604020202020204" pitchFamily="34" charset="0"/>
                        </a:rPr>
                        <a:t>1.75%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rtl="0" fontAlgn="ctr"/>
                      <a:r>
                        <a:rPr lang="fr-FR" sz="800" b="0" i="0" u="none" strike="noStrike">
                          <a:solidFill>
                            <a:srgbClr val="003C64"/>
                          </a:solidFill>
                          <a:effectLst/>
                          <a:latin typeface="Arial" panose="020B0604020202020204" pitchFamily="34" charset="0"/>
                        </a:rPr>
                        <a:t>10.06%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rtl="0" fontAlgn="ctr"/>
                      <a:r>
                        <a:rPr lang="fr-FR" sz="800" b="0" i="0" u="none" strike="noStrike" dirty="0">
                          <a:solidFill>
                            <a:srgbClr val="003C64"/>
                          </a:solidFill>
                          <a:effectLst/>
                          <a:latin typeface="Arial" panose="020B0604020202020204" pitchFamily="34" charset="0"/>
                        </a:rPr>
                        <a:t>-0.76%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extLst>
                  <a:ext uri="{0D108BD9-81ED-4DB2-BD59-A6C34878D82A}">
                    <a16:rowId xmlns:a16="http://schemas.microsoft.com/office/drawing/2014/main" val="10002"/>
                  </a:ext>
                </a:extLst>
              </a:tr>
              <a:tr h="234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750" b="0" noProof="0" dirty="0">
                          <a:solidFill>
                            <a:schemeClr val="tx1"/>
                          </a:solidFill>
                          <a:latin typeface="+mj-lt"/>
                        </a:rPr>
                        <a:t>Volatility**</a:t>
                      </a:r>
                    </a:p>
                  </a:txBody>
                  <a:tcPr marL="68580" marR="6858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rtl="0" fontAlgn="ctr"/>
                      <a:r>
                        <a:rPr lang="fr-FR" sz="800" b="0" i="0" u="none" strike="noStrike">
                          <a:solidFill>
                            <a:srgbClr val="003C64"/>
                          </a:solidFill>
                          <a:effectLst/>
                          <a:latin typeface="Arial" panose="020B0604020202020204" pitchFamily="34" charset="0"/>
                        </a:rPr>
                        <a:t>2.95%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rtl="0" fontAlgn="ctr"/>
                      <a:r>
                        <a:rPr lang="fr-FR" sz="800" b="0" i="0" u="none" strike="noStrike">
                          <a:solidFill>
                            <a:srgbClr val="003C64"/>
                          </a:solidFill>
                          <a:effectLst/>
                          <a:latin typeface="Arial" panose="020B0604020202020204" pitchFamily="34" charset="0"/>
                        </a:rPr>
                        <a:t>4.28%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rtl="0" fontAlgn="ctr"/>
                      <a:r>
                        <a:rPr lang="fr-FR" sz="800" b="0" i="0" u="none" strike="noStrike">
                          <a:solidFill>
                            <a:srgbClr val="003C64"/>
                          </a:solidFill>
                          <a:effectLst/>
                          <a:latin typeface="Arial" panose="020B0604020202020204" pitchFamily="34" charset="0"/>
                        </a:rPr>
                        <a:t>4.28%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rtl="0" fontAlgn="ctr"/>
                      <a:r>
                        <a:rPr lang="fr-FR" sz="800" b="0" i="0" u="none" strike="noStrike">
                          <a:solidFill>
                            <a:srgbClr val="003C64"/>
                          </a:solidFill>
                          <a:effectLst/>
                          <a:latin typeface="Arial" panose="020B0604020202020204" pitchFamily="34" charset="0"/>
                        </a:rPr>
                        <a:t>3.64%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rtl="0" fontAlgn="ctr"/>
                      <a:r>
                        <a:rPr lang="fr-FR" sz="800" b="0" i="0" u="none" strike="noStrike" dirty="0">
                          <a:solidFill>
                            <a:srgbClr val="003C64"/>
                          </a:solidFill>
                          <a:effectLst/>
                          <a:latin typeface="Arial" panose="020B0604020202020204" pitchFamily="34" charset="0"/>
                        </a:rPr>
                        <a:t>3.60%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extLst>
                  <a:ext uri="{0D108BD9-81ED-4DB2-BD59-A6C34878D82A}">
                    <a16:rowId xmlns:a16="http://schemas.microsoft.com/office/drawing/2014/main" val="10003"/>
                  </a:ext>
                </a:extLst>
              </a:tr>
            </a:tbl>
          </a:graphicData>
        </a:graphic>
      </p:graphicFrame>
      <p:graphicFrame>
        <p:nvGraphicFramePr>
          <p:cNvPr id="11" name="Espace réservé du contenu 1">
            <a:extLst>
              <a:ext uri="{FF2B5EF4-FFF2-40B4-BE49-F238E27FC236}">
                <a16:creationId xmlns:a16="http://schemas.microsoft.com/office/drawing/2014/main" id="{DF8466A8-A89F-6E81-9162-191C51A52CCC}"/>
              </a:ext>
            </a:extLst>
          </p:cNvPr>
          <p:cNvGraphicFramePr>
            <a:graphicFrameLocks/>
          </p:cNvGraphicFramePr>
          <p:nvPr>
            <p:extLst>
              <p:ext uri="{D42A27DB-BD31-4B8C-83A1-F6EECF244321}">
                <p14:modId xmlns:p14="http://schemas.microsoft.com/office/powerpoint/2010/main" val="3330912847"/>
              </p:ext>
            </p:extLst>
          </p:nvPr>
        </p:nvGraphicFramePr>
        <p:xfrm>
          <a:off x="428399" y="759139"/>
          <a:ext cx="2956000" cy="601200"/>
        </p:xfrm>
        <a:graphic>
          <a:graphicData uri="http://schemas.openxmlformats.org/drawingml/2006/table">
            <a:tbl>
              <a:tblPr firstRow="1"/>
              <a:tblGrid>
                <a:gridCol w="369500">
                  <a:extLst>
                    <a:ext uri="{9D8B030D-6E8A-4147-A177-3AD203B41FA5}">
                      <a16:colId xmlns:a16="http://schemas.microsoft.com/office/drawing/2014/main" val="4255853492"/>
                    </a:ext>
                  </a:extLst>
                </a:gridCol>
                <a:gridCol w="369500">
                  <a:extLst>
                    <a:ext uri="{9D8B030D-6E8A-4147-A177-3AD203B41FA5}">
                      <a16:colId xmlns:a16="http://schemas.microsoft.com/office/drawing/2014/main" val="3440366557"/>
                    </a:ext>
                  </a:extLst>
                </a:gridCol>
                <a:gridCol w="369500">
                  <a:extLst>
                    <a:ext uri="{9D8B030D-6E8A-4147-A177-3AD203B41FA5}">
                      <a16:colId xmlns:a16="http://schemas.microsoft.com/office/drawing/2014/main" val="2712512766"/>
                    </a:ext>
                  </a:extLst>
                </a:gridCol>
                <a:gridCol w="369500">
                  <a:extLst>
                    <a:ext uri="{9D8B030D-6E8A-4147-A177-3AD203B41FA5}">
                      <a16:colId xmlns:a16="http://schemas.microsoft.com/office/drawing/2014/main" val="713728820"/>
                    </a:ext>
                  </a:extLst>
                </a:gridCol>
                <a:gridCol w="369500">
                  <a:extLst>
                    <a:ext uri="{9D8B030D-6E8A-4147-A177-3AD203B41FA5}">
                      <a16:colId xmlns:a16="http://schemas.microsoft.com/office/drawing/2014/main" val="538375068"/>
                    </a:ext>
                  </a:extLst>
                </a:gridCol>
                <a:gridCol w="369500">
                  <a:extLst>
                    <a:ext uri="{9D8B030D-6E8A-4147-A177-3AD203B41FA5}">
                      <a16:colId xmlns:a16="http://schemas.microsoft.com/office/drawing/2014/main" val="20000"/>
                    </a:ext>
                  </a:extLst>
                </a:gridCol>
                <a:gridCol w="369500">
                  <a:extLst>
                    <a:ext uri="{9D8B030D-6E8A-4147-A177-3AD203B41FA5}">
                      <a16:colId xmlns:a16="http://schemas.microsoft.com/office/drawing/2014/main" val="20001"/>
                    </a:ext>
                  </a:extLst>
                </a:gridCol>
                <a:gridCol w="369500">
                  <a:extLst>
                    <a:ext uri="{9D8B030D-6E8A-4147-A177-3AD203B41FA5}">
                      <a16:colId xmlns:a16="http://schemas.microsoft.com/office/drawing/2014/main" val="20002"/>
                    </a:ext>
                  </a:extLst>
                </a:gridCol>
              </a:tblGrid>
              <a:tr h="234000">
                <a:tc gridSpan="8">
                  <a:txBody>
                    <a:bodyPr/>
                    <a:lstStyle/>
                    <a:p>
                      <a:pPr marL="0" algn="ctr" defTabSz="914355" rtl="0" eaLnBrk="1" latinLnBrk="0" hangingPunct="1"/>
                      <a:r>
                        <a:rPr lang="en-US" sz="750" b="1" kern="1200" noProof="0" dirty="0">
                          <a:solidFill>
                            <a:schemeClr val="tx1"/>
                          </a:solidFill>
                          <a:latin typeface="+mn-lt"/>
                          <a:ea typeface="+mn-ea"/>
                          <a:cs typeface="+mn-cs"/>
                        </a:rPr>
                        <a:t>Calendar net </a:t>
                      </a:r>
                      <a:r>
                        <a:rPr lang="fr-FR" sz="750" b="1" kern="1200" noProof="0" dirty="0">
                          <a:solidFill>
                            <a:schemeClr val="tx1"/>
                          </a:solidFill>
                          <a:latin typeface="+mn-lt"/>
                          <a:ea typeface="+mn-ea"/>
                          <a:cs typeface="+mn-cs"/>
                        </a:rPr>
                        <a:t>performance</a:t>
                      </a:r>
                    </a:p>
                  </a:txBody>
                  <a:tcPr marL="68580" marR="68580" marT="34290" marB="34290" anchor="ctr">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hMerge="1">
                  <a:txBody>
                    <a:bodyPr/>
                    <a:lstStyle/>
                    <a:p>
                      <a:endParaRPr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r>
                        <a:rPr lang="en-US" sz="900" b="1" noProof="0" dirty="0">
                          <a:solidFill>
                            <a:schemeClr val="bg1"/>
                          </a:solidFill>
                        </a:rPr>
                        <a:t>Calendar net </a:t>
                      </a:r>
                      <a:r>
                        <a:rPr lang="fr-FR" sz="900" b="1" noProof="0" dirty="0">
                          <a:solidFill>
                            <a:schemeClr val="bg1"/>
                          </a:solidFill>
                        </a:rPr>
                        <a:t>performance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endParaRPr lang="fr-FR" sz="900" b="1" noProof="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endParaRPr lang="fr-FR" sz="900" b="1" noProof="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endParaRPr lang="fr-FR" sz="900" noProof="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bg2"/>
                    </a:solidFill>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T w="12700" cmpd="sng">
                      <a:noFill/>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83600">
                <a:tc>
                  <a:txBody>
                    <a:bodyPr/>
                    <a:lstStyle/>
                    <a:p>
                      <a:pPr algn="ctr"/>
                      <a:r>
                        <a:rPr lang="en-GB" sz="750" b="1" noProof="0" dirty="0">
                          <a:solidFill>
                            <a:schemeClr val="tx1"/>
                          </a:solidFill>
                        </a:rPr>
                        <a:t>2024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a:r>
                        <a:rPr lang="en-GB" sz="750" b="1" noProof="0" dirty="0">
                          <a:solidFill>
                            <a:schemeClr val="tx1"/>
                          </a:solidFill>
                        </a:rPr>
                        <a:t>2023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a:r>
                        <a:rPr lang="en-GB" sz="750" b="1" noProof="0" dirty="0">
                          <a:solidFill>
                            <a:schemeClr val="tx1"/>
                          </a:solidFill>
                        </a:rPr>
                        <a:t>2022</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a:r>
                        <a:rPr lang="en-GB" sz="750" b="1" noProof="0" dirty="0">
                          <a:solidFill>
                            <a:schemeClr val="tx1"/>
                          </a:solidFill>
                        </a:rPr>
                        <a:t>2021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algn="ctr"/>
                      <a:r>
                        <a:rPr lang="en-GB" sz="750" b="1" noProof="0" dirty="0">
                          <a:solidFill>
                            <a:schemeClr val="tx1"/>
                          </a:solidFill>
                        </a:rPr>
                        <a:t>2020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fr-FR" sz="750" b="1" noProof="0" dirty="0">
                          <a:solidFill>
                            <a:schemeClr val="tx1"/>
                          </a:solidFill>
                        </a:rPr>
                        <a:t>2019 </a:t>
                      </a:r>
                      <a:endParaRPr lang="en-GB" sz="750" b="1" noProof="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50" b="1" noProof="0" dirty="0">
                          <a:solidFill>
                            <a:schemeClr val="tx1"/>
                          </a:solidFill>
                        </a:rPr>
                        <a:t>2018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50" b="1" noProof="0" dirty="0">
                          <a:solidFill>
                            <a:schemeClr val="tx1"/>
                          </a:solidFill>
                        </a:rPr>
                        <a:t>2017</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extLst>
                  <a:ext uri="{0D108BD9-81ED-4DB2-BD59-A6C34878D82A}">
                    <a16:rowId xmlns:a16="http://schemas.microsoft.com/office/drawing/2014/main" val="10001"/>
                  </a:ext>
                </a:extLst>
              </a:tr>
              <a:tr h="1836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kern="1200" noProof="0" dirty="0">
                          <a:solidFill>
                            <a:schemeClr val="tx1"/>
                          </a:solidFill>
                          <a:latin typeface="+mn-lt"/>
                          <a:ea typeface="+mn-ea"/>
                          <a:cs typeface="+mn-cs"/>
                        </a:rPr>
                        <a:t>2.98%</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kern="1200" noProof="0" dirty="0">
                          <a:solidFill>
                            <a:schemeClr val="tx1"/>
                          </a:solidFill>
                          <a:latin typeface="+mn-lt"/>
                          <a:ea typeface="+mn-ea"/>
                          <a:cs typeface="+mn-cs"/>
                        </a:rPr>
                        <a:t>3.75%</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kern="1200" noProof="0" dirty="0">
                          <a:solidFill>
                            <a:schemeClr val="tx1"/>
                          </a:solidFill>
                          <a:latin typeface="+mn-lt"/>
                          <a:ea typeface="+mn-ea"/>
                          <a:cs typeface="+mn-cs"/>
                        </a:rPr>
                        <a:t>-8.06%</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kern="1200" noProof="0" dirty="0">
                          <a:solidFill>
                            <a:schemeClr val="tx1"/>
                          </a:solidFill>
                          <a:latin typeface="+mn-lt"/>
                          <a:ea typeface="+mn-ea"/>
                          <a:cs typeface="+mn-cs"/>
                        </a:rPr>
                        <a:t>1.34%</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kern="1200" noProof="0" dirty="0">
                          <a:solidFill>
                            <a:schemeClr val="tx1"/>
                          </a:solidFill>
                          <a:latin typeface="+mn-lt"/>
                          <a:ea typeface="+mn-ea"/>
                          <a:cs typeface="+mn-cs"/>
                        </a:rPr>
                        <a:t>-6.40%</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marL="0" algn="ctr" defTabSz="914400" rtl="0" eaLnBrk="1" fontAlgn="ctr" latinLnBrk="0" hangingPunct="1"/>
                      <a:r>
                        <a:rPr lang="en-GB" sz="750" b="0" kern="1200" noProof="0" dirty="0">
                          <a:solidFill>
                            <a:schemeClr val="tx1"/>
                          </a:solidFill>
                          <a:latin typeface="+mn-lt"/>
                          <a:ea typeface="+mn-ea"/>
                          <a:cs typeface="+mn-cs"/>
                        </a:rPr>
                        <a:t>6.35%</a:t>
                      </a:r>
                      <a:endParaRPr lang="en-GB" sz="750" b="0" kern="1200" noProof="0" dirty="0">
                        <a:solidFill>
                          <a:schemeClr val="tx1"/>
                        </a:solidFill>
                        <a:latin typeface="Arial"/>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marL="0" algn="ctr" defTabSz="914400" rtl="0" eaLnBrk="1" fontAlgn="ctr" latinLnBrk="0" hangingPunct="1"/>
                      <a:r>
                        <a:rPr lang="en-GB" sz="750" b="0" kern="1200" noProof="0" dirty="0">
                          <a:solidFill>
                            <a:schemeClr val="tx1"/>
                          </a:solidFill>
                          <a:latin typeface="Arial"/>
                          <a:ea typeface="+mn-ea"/>
                          <a:cs typeface="+mn-cs"/>
                        </a:rPr>
                        <a:t>-4.45%</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tc>
                  <a:txBody>
                    <a:bodyPr/>
                    <a:lstStyle/>
                    <a:p>
                      <a:pPr marL="0" algn="ctr" defTabSz="914400" rtl="0" eaLnBrk="1" fontAlgn="ctr" latinLnBrk="0" hangingPunct="1"/>
                      <a:r>
                        <a:rPr lang="en-GB" sz="750" b="0" kern="1200" noProof="0" dirty="0">
                          <a:solidFill>
                            <a:schemeClr val="tx1"/>
                          </a:solidFill>
                          <a:latin typeface="Arial"/>
                          <a:ea typeface="+mn-ea"/>
                          <a:cs typeface="+mn-cs"/>
                        </a:rPr>
                        <a:t>1.79%</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extLst>
                  <a:ext uri="{0D108BD9-81ED-4DB2-BD59-A6C34878D82A}">
                    <a16:rowId xmlns:a16="http://schemas.microsoft.com/office/drawing/2014/main" val="10002"/>
                  </a:ext>
                </a:extLst>
              </a:tr>
            </a:tbl>
          </a:graphicData>
        </a:graphic>
      </p:graphicFrame>
      <p:graphicFrame>
        <p:nvGraphicFramePr>
          <p:cNvPr id="16" name="Espace réservé du contenu 1">
            <a:extLst>
              <a:ext uri="{FF2B5EF4-FFF2-40B4-BE49-F238E27FC236}">
                <a16:creationId xmlns:a16="http://schemas.microsoft.com/office/drawing/2014/main" id="{590E0F1E-4EEC-1662-A319-7F767F278B7C}"/>
              </a:ext>
            </a:extLst>
          </p:cNvPr>
          <p:cNvGraphicFramePr>
            <a:graphicFrameLocks/>
          </p:cNvGraphicFramePr>
          <p:nvPr>
            <p:extLst>
              <p:ext uri="{D42A27DB-BD31-4B8C-83A1-F6EECF244321}">
                <p14:modId xmlns:p14="http://schemas.microsoft.com/office/powerpoint/2010/main" val="1971116764"/>
              </p:ext>
            </p:extLst>
          </p:nvPr>
        </p:nvGraphicFramePr>
        <p:xfrm>
          <a:off x="428399" y="1409657"/>
          <a:ext cx="2956000" cy="417600"/>
        </p:xfrm>
        <a:graphic>
          <a:graphicData uri="http://schemas.openxmlformats.org/drawingml/2006/table">
            <a:tbl>
              <a:tblPr firstRow="1"/>
              <a:tblGrid>
                <a:gridCol w="2956000">
                  <a:extLst>
                    <a:ext uri="{9D8B030D-6E8A-4147-A177-3AD203B41FA5}">
                      <a16:colId xmlns:a16="http://schemas.microsoft.com/office/drawing/2014/main" val="20000"/>
                    </a:ext>
                  </a:extLst>
                </a:gridCol>
              </a:tblGrid>
              <a:tr h="234000">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750" noProof="0" dirty="0">
                          <a:solidFill>
                            <a:schemeClr val="tx1"/>
                          </a:solidFill>
                        </a:rPr>
                        <a:t>Floor NAV as of 30/11/2025</a:t>
                      </a:r>
                    </a:p>
                  </a:txBody>
                  <a:tcPr marL="68580" marR="68580" marT="34290" marB="34290" anchor="ctr">
                    <a:lnL w="38100" cap="flat" cmpd="sng" algn="ctr">
                      <a:noFill/>
                      <a:prstDash val="solid"/>
                      <a:round/>
                      <a:headEnd type="none" w="med" len="med"/>
                      <a:tailEnd type="none" w="med" len="med"/>
                    </a:lnL>
                    <a:lnR>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extLst>
                  <a:ext uri="{0D108BD9-81ED-4DB2-BD59-A6C34878D82A}">
                    <a16:rowId xmlns:a16="http://schemas.microsoft.com/office/drawing/2014/main" val="10000"/>
                  </a:ext>
                </a:extLst>
              </a:tr>
              <a:tr h="183600">
                <a:tc>
                  <a:txBody>
                    <a:bodyPr/>
                    <a:lstStyle/>
                    <a:p>
                      <a:pPr marL="0" algn="ctr" defTabSz="914400" rtl="0" eaLnBrk="1" fontAlgn="ctr" latinLnBrk="0" hangingPunct="1"/>
                      <a:r>
                        <a:rPr lang="fr-FR" sz="750" b="0" kern="1200" baseline="0" noProof="0" dirty="0">
                          <a:solidFill>
                            <a:schemeClr val="tx1"/>
                          </a:solidFill>
                          <a:latin typeface="Arial"/>
                          <a:ea typeface="+mn-ea"/>
                          <a:cs typeface="+mn-cs"/>
                        </a:rPr>
                        <a:t>89.65 EUR</a:t>
                      </a:r>
                      <a:endParaRPr lang="fr-FR" sz="750" b="0" kern="1200" noProof="0" dirty="0">
                        <a:solidFill>
                          <a:schemeClr val="tx1"/>
                        </a:solidFill>
                        <a:latin typeface="Arial"/>
                        <a:ea typeface="+mn-ea"/>
                        <a:cs typeface="+mn-cs"/>
                      </a:endParaRPr>
                    </a:p>
                  </a:txBody>
                  <a:tcPr marL="7144" marR="7144" marT="7144"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5FC"/>
                    </a:solidFill>
                  </a:tcPr>
                </a:tc>
                <a:extLst>
                  <a:ext uri="{0D108BD9-81ED-4DB2-BD59-A6C34878D82A}">
                    <a16:rowId xmlns:a16="http://schemas.microsoft.com/office/drawing/2014/main" val="10001"/>
                  </a:ext>
                </a:extLst>
              </a:tr>
            </a:tbl>
          </a:graphicData>
        </a:graphic>
      </p:graphicFrame>
      <p:sp>
        <p:nvSpPr>
          <p:cNvPr id="17" name="TextBox 17">
            <a:extLst>
              <a:ext uri="{FF2B5EF4-FFF2-40B4-BE49-F238E27FC236}">
                <a16:creationId xmlns:a16="http://schemas.microsoft.com/office/drawing/2014/main" id="{6DD65720-D168-9BB9-91C6-BD72643BD7D9}"/>
              </a:ext>
            </a:extLst>
          </p:cNvPr>
          <p:cNvSpPr txBox="1"/>
          <p:nvPr/>
        </p:nvSpPr>
        <p:spPr>
          <a:xfrm>
            <a:off x="431800" y="1966259"/>
            <a:ext cx="2395033" cy="307777"/>
          </a:xfrm>
          <a:prstGeom prst="rect">
            <a:avLst/>
          </a:prstGeom>
          <a:noFill/>
        </p:spPr>
        <p:txBody>
          <a:bodyPr wrap="square" lIns="0" tIns="0" rIns="0" bIns="0" rtlCol="0" anchor="ctr">
            <a:spAutoFit/>
          </a:bodyPr>
          <a:lstStyle>
            <a:defPPr>
              <a:defRPr lang="fr-FR"/>
            </a:defPPr>
            <a:lvl1pPr algn="ctr">
              <a:defRPr sz="1200" b="1">
                <a:solidFill>
                  <a:schemeClr val="bg1"/>
                </a:solidFill>
              </a:defRPr>
            </a:lvl1pPr>
          </a:lstStyle>
          <a:p>
            <a:pPr algn="l" defTabSz="685800">
              <a:defRPr/>
            </a:pPr>
            <a:r>
              <a:rPr lang="en-GB" sz="1000" dirty="0">
                <a:solidFill>
                  <a:schemeClr val="tx1"/>
                </a:solidFill>
              </a:rPr>
              <a:t>Amundi Funds Protect 90 - A2 EUR</a:t>
            </a:r>
          </a:p>
          <a:p>
            <a:pPr algn="l" defTabSz="685800">
              <a:defRPr/>
            </a:pPr>
            <a:endParaRPr lang="en-GB" sz="1000" dirty="0">
              <a:solidFill>
                <a:schemeClr val="tx1"/>
              </a:solidFill>
            </a:endParaRPr>
          </a:p>
        </p:txBody>
      </p:sp>
      <p:cxnSp>
        <p:nvCxnSpPr>
          <p:cNvPr id="18" name="Straight Connector 38">
            <a:extLst>
              <a:ext uri="{FF2B5EF4-FFF2-40B4-BE49-F238E27FC236}">
                <a16:creationId xmlns:a16="http://schemas.microsoft.com/office/drawing/2014/main" id="{4758826B-B6FC-17BD-B799-10FA267754D4}"/>
              </a:ext>
            </a:extLst>
          </p:cNvPr>
          <p:cNvCxnSpPr>
            <a:cxnSpLocks/>
          </p:cNvCxnSpPr>
          <p:nvPr/>
        </p:nvCxnSpPr>
        <p:spPr>
          <a:xfrm>
            <a:off x="428400" y="3969457"/>
            <a:ext cx="51472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C9A1C5B-3198-69A7-2355-DE02519D9E29}"/>
              </a:ext>
            </a:extLst>
          </p:cNvPr>
          <p:cNvSpPr/>
          <p:nvPr/>
        </p:nvSpPr>
        <p:spPr>
          <a:xfrm>
            <a:off x="5940425" y="2278043"/>
            <a:ext cx="2771775" cy="1313180"/>
          </a:xfrm>
          <a:prstGeom prst="rect">
            <a:avLst/>
          </a:prstGeom>
        </p:spPr>
        <p:txBody>
          <a:bodyPr wrap="square" lIns="0" tIns="0" rIns="0" bIns="0">
            <a:spAutoFit/>
          </a:bodyPr>
          <a:lstStyle/>
          <a:p>
            <a:pPr>
              <a:spcAft>
                <a:spcPts val="600"/>
              </a:spcAft>
            </a:pPr>
            <a:r>
              <a:rPr lang="en-US" sz="800" dirty="0">
                <a:latin typeface="Arial" panose="020B0604020202020204" pitchFamily="34" charset="0"/>
                <a:ea typeface="DengXian" panose="02010600030101010101" pitchFamily="2" charset="-122"/>
                <a:cs typeface="Arial" panose="020B0604020202020204" pitchFamily="34" charset="0"/>
              </a:rPr>
              <a:t>In March 2020, the protection* mechanism played its role by limiting the drawdown of the fund value linked to the market sell-offs triggered by the Covid-19 outbreak.</a:t>
            </a:r>
          </a:p>
          <a:p>
            <a:pPr>
              <a:spcAft>
                <a:spcPts val="1000"/>
              </a:spcAft>
            </a:pPr>
            <a:r>
              <a:rPr lang="en-US" sz="800" dirty="0">
                <a:latin typeface="Arial" panose="020B0604020202020204" pitchFamily="34" charset="0"/>
                <a:ea typeface="DengXian" panose="02010600030101010101" pitchFamily="2" charset="-122"/>
                <a:cs typeface="Arial" panose="020B0604020202020204" pitchFamily="34" charset="0"/>
              </a:rPr>
              <a:t>On June 5</a:t>
            </a:r>
            <a:r>
              <a:rPr lang="en-US" sz="800" baseline="30000" dirty="0">
                <a:latin typeface="Arial" panose="020B0604020202020204" pitchFamily="34" charset="0"/>
                <a:ea typeface="DengXian" panose="02010600030101010101" pitchFamily="2" charset="-122"/>
                <a:cs typeface="Arial" panose="020B0604020202020204" pitchFamily="34" charset="0"/>
              </a:rPr>
              <a:t>th</a:t>
            </a:r>
            <a:r>
              <a:rPr lang="en-US" sz="800" dirty="0">
                <a:latin typeface="Arial" panose="020B0604020202020204" pitchFamily="34" charset="0"/>
                <a:ea typeface="DengXian" panose="02010600030101010101" pitchFamily="2" charset="-122"/>
                <a:cs typeface="Arial" panose="020B0604020202020204" pitchFamily="34" charset="0"/>
              </a:rPr>
              <a:t>, 2020, the protection* was “reset”. From that date, the protection* was equal to 90% of the NAV recorded since June 5</a:t>
            </a:r>
            <a:r>
              <a:rPr lang="en-US" sz="800" baseline="30000" dirty="0">
                <a:latin typeface="Arial" panose="020B0604020202020204" pitchFamily="34" charset="0"/>
                <a:ea typeface="DengXian" panose="02010600030101010101" pitchFamily="2" charset="-122"/>
                <a:cs typeface="Arial" panose="020B0604020202020204" pitchFamily="34" charset="0"/>
              </a:rPr>
              <a:t>th</a:t>
            </a:r>
            <a:r>
              <a:rPr lang="en-US" sz="800" dirty="0">
                <a:latin typeface="Arial" panose="020B0604020202020204" pitchFamily="34" charset="0"/>
                <a:ea typeface="DengXian" panose="02010600030101010101" pitchFamily="2" charset="-122"/>
                <a:cs typeface="Arial" panose="020B0604020202020204" pitchFamily="34" charset="0"/>
              </a:rPr>
              <a:t>, 2020.</a:t>
            </a:r>
            <a:endParaRPr lang="en-US" sz="800" b="1" dirty="0">
              <a:latin typeface="Arial" panose="020B0604020202020204" pitchFamily="34" charset="0"/>
              <a:ea typeface="DengXian" panose="02010600030101010101" pitchFamily="2" charset="-122"/>
              <a:cs typeface="Arial" panose="020B0604020202020204" pitchFamily="34" charset="0"/>
            </a:endParaRPr>
          </a:p>
          <a:p>
            <a:pPr>
              <a:spcAft>
                <a:spcPts val="600"/>
              </a:spcAft>
            </a:pPr>
            <a:r>
              <a:rPr lang="en-US" sz="800" b="1" dirty="0">
                <a:solidFill>
                  <a:schemeClr val="accent1"/>
                </a:solidFill>
                <a:latin typeface="Arial" panose="020B0604020202020204" pitchFamily="34" charset="0"/>
                <a:ea typeface="DengXian" panose="02010600030101010101" pitchFamily="2" charset="-122"/>
                <a:cs typeface="Arial" panose="020B0604020202020204" pitchFamily="34" charset="0"/>
              </a:rPr>
              <a:t>From May 2</a:t>
            </a:r>
            <a:r>
              <a:rPr lang="en-US" sz="800" b="1" baseline="30000" dirty="0">
                <a:solidFill>
                  <a:schemeClr val="accent1"/>
                </a:solidFill>
                <a:latin typeface="Arial" panose="020B0604020202020204" pitchFamily="34" charset="0"/>
                <a:ea typeface="DengXian" panose="02010600030101010101" pitchFamily="2" charset="-122"/>
                <a:cs typeface="Arial" panose="020B0604020202020204" pitchFamily="34" charset="0"/>
              </a:rPr>
              <a:t>nd</a:t>
            </a:r>
            <a:r>
              <a:rPr lang="en-US" sz="800" b="1" dirty="0">
                <a:solidFill>
                  <a:schemeClr val="accent1"/>
                </a:solidFill>
                <a:latin typeface="Arial" panose="020B0604020202020204" pitchFamily="34" charset="0"/>
                <a:ea typeface="DengXian" panose="02010600030101010101" pitchFamily="2" charset="-122"/>
                <a:cs typeface="Arial" panose="020B0604020202020204" pitchFamily="34" charset="0"/>
              </a:rPr>
              <a:t> 2023, the protection* is equal to 90% of the highest NAV recorded since the last business day of the preceding month of April (annual reset).</a:t>
            </a:r>
          </a:p>
        </p:txBody>
      </p:sp>
      <p:pic>
        <p:nvPicPr>
          <p:cNvPr id="5" name="Picture 4">
            <a:extLst>
              <a:ext uri="{FF2B5EF4-FFF2-40B4-BE49-F238E27FC236}">
                <a16:creationId xmlns:a16="http://schemas.microsoft.com/office/drawing/2014/main" id="{613F5531-040E-29D5-949C-EF1ADD123EB4}"/>
              </a:ext>
            </a:extLst>
          </p:cNvPr>
          <p:cNvPicPr>
            <a:picLocks noChangeAspect="1"/>
          </p:cNvPicPr>
          <p:nvPr/>
        </p:nvPicPr>
        <p:blipFill>
          <a:blip r:embed="rId2"/>
          <a:stretch>
            <a:fillRect/>
          </a:stretch>
        </p:blipFill>
        <p:spPr>
          <a:xfrm>
            <a:off x="215555" y="2120147"/>
            <a:ext cx="5654953" cy="1906164"/>
          </a:xfrm>
          <a:prstGeom prst="rect">
            <a:avLst/>
          </a:prstGeom>
        </p:spPr>
      </p:pic>
    </p:spTree>
    <p:extLst>
      <p:ext uri="{BB962C8B-B14F-4D97-AF65-F5344CB8AC3E}">
        <p14:creationId xmlns:p14="http://schemas.microsoft.com/office/powerpoint/2010/main" val="507687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A4A4F890-2375-E7C1-FBA2-9887764BFE42}"/>
              </a:ext>
            </a:extLst>
          </p:cNvPr>
          <p:cNvSpPr>
            <a:spLocks noGrp="1"/>
          </p:cNvSpPr>
          <p:nvPr>
            <p:ph type="body" sz="quarter" idx="14"/>
          </p:nvPr>
        </p:nvSpPr>
        <p:spPr/>
        <p:txBody>
          <a:bodyPr/>
          <a:lstStyle/>
          <a:p>
            <a:r>
              <a:rPr lang="en-GB" dirty="0"/>
              <a:t>Source: Amundi As of 30 November 2025. For more information, please refer to the </a:t>
            </a:r>
            <a:r>
              <a:rPr lang="en-GB" u="sng" dirty="0">
                <a:solidFill>
                  <a:schemeClr val="accent1"/>
                </a:solidFill>
              </a:rPr>
              <a:t>Prospectus</a:t>
            </a:r>
            <a:r>
              <a:rPr lang="en-GB" dirty="0"/>
              <a:t> and </a:t>
            </a:r>
            <a:r>
              <a:rPr lang="en-GB" dirty="0">
                <a:solidFill>
                  <a:schemeClr val="accent1"/>
                </a:solidFill>
                <a:hlinkClick r:id="rId2"/>
              </a:rPr>
              <a:t>PRIIPS KID</a:t>
            </a:r>
            <a:r>
              <a:rPr lang="en-GB" dirty="0">
                <a:solidFill>
                  <a:schemeClr val="accent1"/>
                </a:solidFill>
              </a:rPr>
              <a:t>.</a:t>
            </a:r>
          </a:p>
        </p:txBody>
      </p:sp>
      <p:sp>
        <p:nvSpPr>
          <p:cNvPr id="4" name="Titre 3">
            <a:extLst>
              <a:ext uri="{FF2B5EF4-FFF2-40B4-BE49-F238E27FC236}">
                <a16:creationId xmlns:a16="http://schemas.microsoft.com/office/drawing/2014/main" id="{046BB9B7-5CED-692B-ACE0-8F3FCD5ACEE5}"/>
              </a:ext>
            </a:extLst>
          </p:cNvPr>
          <p:cNvSpPr>
            <a:spLocks noGrp="1"/>
          </p:cNvSpPr>
          <p:nvPr>
            <p:ph type="title"/>
          </p:nvPr>
        </p:nvSpPr>
        <p:spPr/>
        <p:txBody>
          <a:bodyPr/>
          <a:lstStyle/>
          <a:p>
            <a:r>
              <a:rPr lang="en-GB" dirty="0"/>
              <a:t>Amundi Funds Protect 90</a:t>
            </a:r>
          </a:p>
        </p:txBody>
      </p:sp>
      <p:sp>
        <p:nvSpPr>
          <p:cNvPr id="6" name="Espace réservé du texte 5">
            <a:extLst>
              <a:ext uri="{FF2B5EF4-FFF2-40B4-BE49-F238E27FC236}">
                <a16:creationId xmlns:a16="http://schemas.microsoft.com/office/drawing/2014/main" id="{871CCA5E-8595-4E5C-48C5-D98955DF636C}"/>
              </a:ext>
            </a:extLst>
          </p:cNvPr>
          <p:cNvSpPr>
            <a:spLocks noGrp="1"/>
          </p:cNvSpPr>
          <p:nvPr>
            <p:ph type="body" sz="quarter" idx="13"/>
          </p:nvPr>
        </p:nvSpPr>
        <p:spPr/>
        <p:txBody>
          <a:bodyPr/>
          <a:lstStyle/>
          <a:p>
            <a:r>
              <a:rPr lang="en-GB" dirty="0"/>
              <a:t>Legal Characteristics</a:t>
            </a:r>
          </a:p>
        </p:txBody>
      </p:sp>
      <p:graphicFrame>
        <p:nvGraphicFramePr>
          <p:cNvPr id="2" name="Table 16">
            <a:extLst>
              <a:ext uri="{FF2B5EF4-FFF2-40B4-BE49-F238E27FC236}">
                <a16:creationId xmlns:a16="http://schemas.microsoft.com/office/drawing/2014/main" id="{7D8DE99C-336F-26C4-AE3D-60B3D039FA5F}"/>
              </a:ext>
            </a:extLst>
          </p:cNvPr>
          <p:cNvGraphicFramePr>
            <a:graphicFrameLocks noGrp="1"/>
          </p:cNvGraphicFramePr>
          <p:nvPr>
            <p:extLst>
              <p:ext uri="{D42A27DB-BD31-4B8C-83A1-F6EECF244321}">
                <p14:modId xmlns:p14="http://schemas.microsoft.com/office/powerpoint/2010/main" val="363484088"/>
              </p:ext>
            </p:extLst>
          </p:nvPr>
        </p:nvGraphicFramePr>
        <p:xfrm>
          <a:off x="428399" y="996013"/>
          <a:ext cx="8278814" cy="3195840"/>
        </p:xfrm>
        <a:graphic>
          <a:graphicData uri="http://schemas.openxmlformats.org/drawingml/2006/table">
            <a:tbl>
              <a:tblPr/>
              <a:tblGrid>
                <a:gridCol w="3866378">
                  <a:extLst>
                    <a:ext uri="{9D8B030D-6E8A-4147-A177-3AD203B41FA5}">
                      <a16:colId xmlns:a16="http://schemas.microsoft.com/office/drawing/2014/main" val="20000"/>
                    </a:ext>
                  </a:extLst>
                </a:gridCol>
                <a:gridCol w="2206218">
                  <a:extLst>
                    <a:ext uri="{9D8B030D-6E8A-4147-A177-3AD203B41FA5}">
                      <a16:colId xmlns:a16="http://schemas.microsoft.com/office/drawing/2014/main" val="20001"/>
                    </a:ext>
                  </a:extLst>
                </a:gridCol>
                <a:gridCol w="2206218">
                  <a:extLst>
                    <a:ext uri="{9D8B030D-6E8A-4147-A177-3AD203B41FA5}">
                      <a16:colId xmlns:a16="http://schemas.microsoft.com/office/drawing/2014/main" val="20002"/>
                    </a:ext>
                  </a:extLst>
                </a:gridCol>
              </a:tblGrid>
              <a:tr h="216000">
                <a:tc>
                  <a:txBody>
                    <a:bodyPr/>
                    <a:lstStyle/>
                    <a:p>
                      <a:pPr algn="l" rtl="0" fontAlgn="ctr"/>
                      <a:r>
                        <a:rPr lang="en-GB" sz="800" b="1" i="0" u="none" strike="noStrike" baseline="0" dirty="0">
                          <a:solidFill>
                            <a:schemeClr val="tx1"/>
                          </a:solidFill>
                          <a:effectLst/>
                          <a:latin typeface="Arial"/>
                        </a:rPr>
                        <a:t>Management company</a:t>
                      </a:r>
                      <a:endParaRPr lang="en-GB" sz="800" b="1" i="0" u="none" strike="noStrike" dirty="0">
                        <a:solidFill>
                          <a:schemeClr val="tx1"/>
                        </a:solidFill>
                        <a:effectLst/>
                        <a:latin typeface="Arial"/>
                      </a:endParaRPr>
                    </a:p>
                  </a:txBody>
                  <a:tcPr marL="54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rtl="0" fontAlgn="b"/>
                      <a:r>
                        <a:rPr lang="en-GB" sz="800" b="1" i="0" u="none" strike="noStrike" baseline="0" dirty="0" err="1">
                          <a:solidFill>
                            <a:schemeClr val="tx1"/>
                          </a:solidFill>
                          <a:effectLst/>
                          <a:latin typeface="Arial"/>
                        </a:rPr>
                        <a:t>Amundi</a:t>
                      </a:r>
                      <a:r>
                        <a:rPr lang="en-GB" sz="800" b="1" i="0" u="none" strike="noStrike" baseline="0" dirty="0">
                          <a:solidFill>
                            <a:schemeClr val="tx1"/>
                          </a:solidFill>
                          <a:effectLst/>
                          <a:latin typeface="Arial"/>
                        </a:rPr>
                        <a:t> Luxemburg S.A.</a:t>
                      </a:r>
                      <a:endParaRPr lang="en-GB" sz="800" b="1"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144000">
                <a:tc>
                  <a:txBody>
                    <a:bodyPr/>
                    <a:lstStyle/>
                    <a:p>
                      <a:pPr algn="l" rtl="0" fontAlgn="ctr"/>
                      <a:r>
                        <a:rPr lang="en-GB" sz="800" b="1" i="0" u="none" strike="noStrike" baseline="0" dirty="0">
                          <a:solidFill>
                            <a:schemeClr val="tx1"/>
                          </a:solidFill>
                          <a:effectLst/>
                          <a:latin typeface="Arial"/>
                        </a:rPr>
                        <a:t>Custodian</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b"/>
                      <a:r>
                        <a:rPr lang="en-GB" sz="800" b="0" i="0" u="none" strike="noStrike" baseline="0" dirty="0">
                          <a:solidFill>
                            <a:schemeClr val="tx1"/>
                          </a:solidFill>
                          <a:effectLst/>
                          <a:latin typeface="Arial"/>
                        </a:rPr>
                        <a:t>CACEIS Bank, Luxemburg branch</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1"/>
                  </a:ext>
                </a:extLst>
              </a:tr>
              <a:tr h="144000">
                <a:tc>
                  <a:txBody>
                    <a:bodyPr/>
                    <a:lstStyle/>
                    <a:p>
                      <a:pPr algn="l" rtl="0" fontAlgn="ctr"/>
                      <a:r>
                        <a:rPr lang="en-GB" sz="800" b="1" i="0" u="none" strike="noStrike" baseline="0" dirty="0">
                          <a:solidFill>
                            <a:schemeClr val="tx1"/>
                          </a:solidFill>
                          <a:effectLst/>
                          <a:latin typeface="Arial"/>
                        </a:rPr>
                        <a:t>Guarantor</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b"/>
                      <a:r>
                        <a:rPr lang="en-GB" sz="800" b="0" i="0" u="none" strike="noStrike" baseline="0" dirty="0">
                          <a:solidFill>
                            <a:schemeClr val="tx1"/>
                          </a:solidFill>
                          <a:effectLst/>
                          <a:latin typeface="Arial"/>
                        </a:rPr>
                        <a:t>Amundi S.A.</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2"/>
                  </a:ext>
                </a:extLst>
              </a:tr>
              <a:tr h="144000">
                <a:tc>
                  <a:txBody>
                    <a:bodyPr/>
                    <a:lstStyle/>
                    <a:p>
                      <a:pPr algn="l" rtl="0" fontAlgn="ctr"/>
                      <a:r>
                        <a:rPr lang="en-GB" sz="800" b="1" i="0" u="none" strike="noStrike" baseline="0" dirty="0">
                          <a:solidFill>
                            <a:schemeClr val="tx1"/>
                          </a:solidFill>
                          <a:effectLst/>
                          <a:latin typeface="Arial"/>
                        </a:rPr>
                        <a:t>Type of share</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800" b="0" i="0" u="none" strike="noStrike" kern="1200" baseline="0" dirty="0">
                          <a:solidFill>
                            <a:schemeClr val="tx1"/>
                          </a:solidFill>
                          <a:effectLst/>
                          <a:latin typeface="+mn-lt"/>
                          <a:ea typeface="+mn-ea"/>
                          <a:cs typeface="+mn-cs"/>
                        </a:rPr>
                        <a:t>A2 EUR</a:t>
                      </a:r>
                    </a:p>
                  </a:txBody>
                  <a:tcPr marL="72000" marR="72000" marT="18000" marB="1800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it-IT" sz="800" b="0" i="0" u="none" strike="noStrike" baseline="0" noProof="0" dirty="0">
                          <a:solidFill>
                            <a:schemeClr val="tx1"/>
                          </a:solidFill>
                          <a:effectLst/>
                          <a:latin typeface="Arial"/>
                        </a:rPr>
                        <a:t>G2 EUR</a:t>
                      </a:r>
                    </a:p>
                  </a:txBody>
                  <a:tcPr marL="72000" marR="72000" marT="18000" marB="1800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44000">
                <a:tc>
                  <a:txBody>
                    <a:bodyPr/>
                    <a:lstStyle/>
                    <a:p>
                      <a:pPr algn="l" rtl="0" fontAlgn="ctr"/>
                      <a:r>
                        <a:rPr lang="en-GB" sz="800" b="1" i="0" u="none" strike="noStrike" baseline="0" dirty="0">
                          <a:solidFill>
                            <a:schemeClr val="tx1"/>
                          </a:solidFill>
                          <a:effectLst/>
                          <a:latin typeface="Arial"/>
                        </a:rPr>
                        <a:t>Currency of the share</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800" b="0" i="0" u="none" strike="noStrike" kern="1200" baseline="0" dirty="0">
                          <a:solidFill>
                            <a:schemeClr val="tx1"/>
                          </a:solidFill>
                          <a:effectLst/>
                          <a:latin typeface="+mn-lt"/>
                          <a:ea typeface="+mn-ea"/>
                          <a:cs typeface="+mn-cs"/>
                        </a:rPr>
                        <a:t>EUR</a:t>
                      </a:r>
                    </a:p>
                  </a:txBody>
                  <a:tcPr marL="72000" marR="72000" marT="18000" marB="1800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it-IT" sz="800" b="0" i="0" u="none" strike="noStrike" baseline="0" noProof="0" dirty="0">
                          <a:solidFill>
                            <a:schemeClr val="tx1"/>
                          </a:solidFill>
                          <a:effectLst/>
                          <a:latin typeface="Arial"/>
                        </a:rPr>
                        <a:t>EUR</a:t>
                      </a:r>
                    </a:p>
                  </a:txBody>
                  <a:tcPr marL="72000" marR="72000" marT="18000" marB="1800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44000">
                <a:tc>
                  <a:txBody>
                    <a:bodyPr/>
                    <a:lstStyle/>
                    <a:p>
                      <a:pPr algn="l" rtl="0" fontAlgn="ctr"/>
                      <a:r>
                        <a:rPr lang="en-GB" sz="800" b="1" i="0" u="none" strike="noStrike" baseline="0" dirty="0">
                          <a:solidFill>
                            <a:schemeClr val="tx1"/>
                          </a:solidFill>
                          <a:effectLst/>
                          <a:latin typeface="Arial"/>
                        </a:rPr>
                        <a:t>ISIN Code</a:t>
                      </a: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800" b="1" i="0" u="none" strike="noStrike" kern="1200" baseline="0" dirty="0">
                          <a:solidFill>
                            <a:schemeClr val="tx1"/>
                          </a:solidFill>
                          <a:effectLst/>
                          <a:latin typeface="+mn-lt"/>
                          <a:ea typeface="+mn-ea"/>
                          <a:cs typeface="+mn-cs"/>
                        </a:rPr>
                        <a:t>LU1433245245</a:t>
                      </a:r>
                    </a:p>
                  </a:txBody>
                  <a:tcPr marL="72000" marR="72000" marT="18000" marB="1800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it-IT" sz="800" b="1" i="0" u="none" strike="noStrike" baseline="0" noProof="0" dirty="0">
                          <a:solidFill>
                            <a:schemeClr val="tx1"/>
                          </a:solidFill>
                          <a:effectLst/>
                          <a:latin typeface="+mn-lt"/>
                        </a:rPr>
                        <a:t>LU1534106825</a:t>
                      </a:r>
                      <a:endParaRPr lang="it-IT" sz="800" b="1" i="0" u="none" strike="noStrike" noProof="0" dirty="0">
                        <a:solidFill>
                          <a:schemeClr val="tx1"/>
                        </a:solidFill>
                        <a:effectLst/>
                        <a:latin typeface="Arial"/>
                      </a:endParaRPr>
                    </a:p>
                  </a:txBody>
                  <a:tcPr marL="72000" marR="72000" marT="18000" marB="1800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44000">
                <a:tc>
                  <a:txBody>
                    <a:bodyPr/>
                    <a:lstStyle/>
                    <a:p>
                      <a:pPr algn="l" rtl="0" fontAlgn="ctr"/>
                      <a:r>
                        <a:rPr lang="en-GB" sz="800" b="1" i="0" u="none" strike="noStrike" baseline="0" dirty="0">
                          <a:solidFill>
                            <a:schemeClr val="tx1"/>
                          </a:solidFill>
                          <a:effectLst/>
                          <a:latin typeface="Arial"/>
                        </a:rPr>
                        <a:t>Category of share</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GB" sz="800" b="0" i="0" u="none" strike="noStrike" baseline="0" dirty="0">
                          <a:solidFill>
                            <a:schemeClr val="tx1"/>
                          </a:solidFill>
                          <a:effectLst/>
                          <a:latin typeface="Arial"/>
                        </a:rPr>
                        <a:t>Accumulation</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6"/>
                  </a:ext>
                </a:extLst>
              </a:tr>
              <a:tr h="144000">
                <a:tc>
                  <a:txBody>
                    <a:bodyPr/>
                    <a:lstStyle/>
                    <a:p>
                      <a:pPr algn="l" rtl="0" fontAlgn="ctr"/>
                      <a:r>
                        <a:rPr lang="en-GB" sz="800" b="1" i="0" u="none" strike="noStrike" baseline="0" dirty="0">
                          <a:solidFill>
                            <a:schemeClr val="tx1"/>
                          </a:solidFill>
                          <a:effectLst/>
                          <a:latin typeface="Arial"/>
                        </a:rPr>
                        <a:t>Initial minimum investment</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GB" sz="800" b="0" i="0" u="none" strike="noStrike" baseline="0" dirty="0">
                          <a:solidFill>
                            <a:schemeClr val="tx1"/>
                          </a:solidFill>
                          <a:effectLst/>
                          <a:latin typeface="Arial"/>
                        </a:rPr>
                        <a:t>None</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7"/>
                  </a:ext>
                </a:extLst>
              </a:tr>
              <a:tr h="144000">
                <a:tc>
                  <a:txBody>
                    <a:bodyPr/>
                    <a:lstStyle/>
                    <a:p>
                      <a:pPr algn="l" rtl="0" fontAlgn="ctr"/>
                      <a:r>
                        <a:rPr lang="en-GB" sz="800" b="1" i="0" u="none" strike="noStrike" baseline="0" dirty="0">
                          <a:solidFill>
                            <a:schemeClr val="tx1"/>
                          </a:solidFill>
                          <a:effectLst/>
                          <a:latin typeface="Arial"/>
                        </a:rPr>
                        <a:t>Recommended minimum investment period</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GB" sz="800" b="0" i="0" u="none" strike="noStrike" baseline="0" dirty="0">
                          <a:solidFill>
                            <a:schemeClr val="tx1"/>
                          </a:solidFill>
                          <a:effectLst/>
                          <a:latin typeface="Arial"/>
                        </a:rPr>
                        <a:t>3 years</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8"/>
                  </a:ext>
                </a:extLst>
              </a:tr>
              <a:tr h="144000">
                <a:tc>
                  <a:txBody>
                    <a:bodyPr/>
                    <a:lstStyle/>
                    <a:p>
                      <a:pPr algn="l" rtl="0" fontAlgn="ctr"/>
                      <a:r>
                        <a:rPr lang="en-GB" sz="800" b="1" i="0" u="none" strike="noStrike" baseline="0" dirty="0">
                          <a:solidFill>
                            <a:schemeClr val="tx1"/>
                          </a:solidFill>
                          <a:effectLst/>
                          <a:latin typeface="Arial"/>
                        </a:rPr>
                        <a:t>Valuation frequency</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GB" sz="800" b="0" i="0" u="none" strike="noStrike" baseline="0" dirty="0">
                          <a:solidFill>
                            <a:schemeClr val="tx1"/>
                          </a:solidFill>
                          <a:effectLst/>
                          <a:latin typeface="Arial"/>
                        </a:rPr>
                        <a:t>Daily</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9"/>
                  </a:ext>
                </a:extLst>
              </a:tr>
              <a:tr h="144000">
                <a:tc>
                  <a:txBody>
                    <a:bodyPr/>
                    <a:lstStyle/>
                    <a:p>
                      <a:pPr algn="l" rtl="0" fontAlgn="ctr"/>
                      <a:r>
                        <a:rPr lang="en-GB" sz="800" b="1" i="0" u="none" strike="noStrike" baseline="0" dirty="0">
                          <a:solidFill>
                            <a:schemeClr val="tx1"/>
                          </a:solidFill>
                          <a:effectLst/>
                          <a:latin typeface="Arial"/>
                        </a:rPr>
                        <a:t>Annual management fees</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GB" sz="800" b="0" i="0" u="none" strike="noStrike" baseline="0" dirty="0">
                          <a:solidFill>
                            <a:schemeClr val="tx1"/>
                          </a:solidFill>
                          <a:effectLst/>
                          <a:latin typeface="Arial"/>
                        </a:rPr>
                        <a:t>1.10%</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10"/>
                  </a:ext>
                </a:extLst>
              </a:tr>
              <a:tr h="144000">
                <a:tc>
                  <a:txBody>
                    <a:bodyPr/>
                    <a:lstStyle/>
                    <a:p>
                      <a:pPr algn="l" rtl="0" fontAlgn="ctr"/>
                      <a:r>
                        <a:rPr lang="en-GB" sz="800" b="1" i="0" u="none" strike="noStrike" baseline="0" dirty="0">
                          <a:solidFill>
                            <a:schemeClr val="tx1"/>
                          </a:solidFill>
                          <a:effectLst/>
                          <a:latin typeface="Arial"/>
                        </a:rPr>
                        <a:t>Annual administration fees (incl. guarantee)</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baseline="0" dirty="0">
                          <a:solidFill>
                            <a:schemeClr val="tx1"/>
                          </a:solidFill>
                          <a:effectLst/>
                          <a:latin typeface="+mn-lt"/>
                        </a:rPr>
                        <a:t>0.27%</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11"/>
                  </a:ext>
                </a:extLst>
              </a:tr>
              <a:tr h="144000">
                <a:tc>
                  <a:txBody>
                    <a:bodyPr/>
                    <a:lstStyle/>
                    <a:p>
                      <a:pPr algn="l" rtl="0" fontAlgn="ctr"/>
                      <a:r>
                        <a:rPr lang="en-GB" sz="800" b="1" i="0" u="none" strike="noStrike" baseline="0" dirty="0">
                          <a:solidFill>
                            <a:schemeClr val="tx1"/>
                          </a:solidFill>
                          <a:effectLst/>
                          <a:latin typeface="Arial"/>
                        </a:rPr>
                        <a:t>Max. indirect management fees</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GB" sz="800" b="0" i="0" u="none" strike="noStrike" baseline="0" dirty="0">
                          <a:solidFill>
                            <a:schemeClr val="tx1"/>
                          </a:solidFill>
                          <a:effectLst/>
                          <a:latin typeface="Arial"/>
                        </a:rPr>
                        <a:t>0.50%</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13"/>
                  </a:ext>
                </a:extLst>
              </a:tr>
              <a:tr h="144000">
                <a:tc>
                  <a:txBody>
                    <a:bodyPr/>
                    <a:lstStyle/>
                    <a:p>
                      <a:pPr algn="l" rtl="0" fontAlgn="ctr"/>
                      <a:r>
                        <a:rPr lang="en-GB" sz="800" b="1" i="0" u="none" strike="noStrike" baseline="0" dirty="0">
                          <a:solidFill>
                            <a:schemeClr val="tx1"/>
                          </a:solidFill>
                          <a:effectLst/>
                          <a:latin typeface="Arial"/>
                        </a:rPr>
                        <a:t>Estimated ongoing charges</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GB" sz="800" b="0" i="0" u="none" strike="noStrike" baseline="0" dirty="0">
                          <a:solidFill>
                            <a:schemeClr val="tx1"/>
                          </a:solidFill>
                          <a:effectLst/>
                          <a:latin typeface="Arial"/>
                        </a:rPr>
                        <a:t>1.67%</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14"/>
                  </a:ext>
                </a:extLst>
              </a:tr>
              <a:tr h="144000">
                <a:tc>
                  <a:txBody>
                    <a:bodyPr/>
                    <a:lstStyle/>
                    <a:p>
                      <a:pPr algn="l" rtl="0" fontAlgn="ctr"/>
                      <a:r>
                        <a:rPr lang="en-GB" sz="800" b="1" i="0" u="none" strike="noStrike" baseline="0" dirty="0">
                          <a:solidFill>
                            <a:schemeClr val="tx1"/>
                          </a:solidFill>
                          <a:effectLst/>
                          <a:latin typeface="Arial"/>
                        </a:rPr>
                        <a:t>Performance fee</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GB" sz="800" b="0" i="0" u="none" strike="noStrike" baseline="0" dirty="0">
                          <a:solidFill>
                            <a:schemeClr val="tx1"/>
                          </a:solidFill>
                          <a:effectLst/>
                          <a:latin typeface="Arial"/>
                        </a:rPr>
                        <a:t>None</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15"/>
                  </a:ext>
                </a:extLst>
              </a:tr>
              <a:tr h="144000">
                <a:tc>
                  <a:txBody>
                    <a:bodyPr/>
                    <a:lstStyle/>
                    <a:p>
                      <a:pPr algn="l" rtl="0" fontAlgn="ctr"/>
                      <a:r>
                        <a:rPr lang="en-GB" sz="800" b="1" i="0" u="none" strike="noStrike" dirty="0">
                          <a:solidFill>
                            <a:schemeClr val="tx1"/>
                          </a:solidFill>
                          <a:effectLst/>
                          <a:latin typeface="Arial"/>
                        </a:rPr>
                        <a:t>Max. conversion fee</a:t>
                      </a: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GB" sz="800" b="0" i="0" u="none" strike="noStrike" dirty="0">
                          <a:solidFill>
                            <a:schemeClr val="tx1"/>
                          </a:solidFill>
                          <a:effectLst/>
                          <a:latin typeface="Arial"/>
                        </a:rPr>
                        <a:t>1.00%</a:t>
                      </a: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16"/>
                  </a:ext>
                </a:extLst>
              </a:tr>
              <a:tr h="144000">
                <a:tc>
                  <a:txBody>
                    <a:bodyPr/>
                    <a:lstStyle/>
                    <a:p>
                      <a:pPr algn="l" rtl="0" fontAlgn="ctr"/>
                      <a:r>
                        <a:rPr lang="en-GB" sz="800" b="1" i="0" u="none" strike="noStrike" baseline="0" dirty="0">
                          <a:solidFill>
                            <a:schemeClr val="tx1"/>
                          </a:solidFill>
                          <a:effectLst/>
                          <a:latin typeface="Arial"/>
                        </a:rPr>
                        <a:t>Max. subscription fee</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baseline="0" dirty="0">
                          <a:solidFill>
                            <a:schemeClr val="tx1"/>
                          </a:solidFill>
                          <a:effectLst/>
                          <a:latin typeface="Arial"/>
                        </a:rPr>
                        <a:t>4.5%</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800" b="0" i="0" u="none" strike="noStrike" dirty="0">
                          <a:solidFill>
                            <a:schemeClr val="tx1"/>
                          </a:solidFill>
                          <a:effectLst/>
                          <a:latin typeface="Arial"/>
                        </a:rPr>
                        <a:t>3.0%</a:t>
                      </a:r>
                    </a:p>
                  </a:txBody>
                  <a:tcPr marL="72000" marR="72000" marT="18000" marB="1800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44000">
                <a:tc>
                  <a:txBody>
                    <a:bodyPr/>
                    <a:lstStyle/>
                    <a:p>
                      <a:pPr algn="l" rtl="0" fontAlgn="ctr"/>
                      <a:r>
                        <a:rPr lang="en-GB" sz="800" b="1" i="0" u="none" strike="noStrike" baseline="0" dirty="0">
                          <a:solidFill>
                            <a:schemeClr val="tx1"/>
                          </a:solidFill>
                          <a:effectLst/>
                          <a:latin typeface="Arial"/>
                        </a:rPr>
                        <a:t>Max. redemption fee</a:t>
                      </a:r>
                      <a:endParaRPr lang="en-GB" sz="800" b="1" i="0" u="none" strike="noStrike" dirty="0">
                        <a:solidFill>
                          <a:schemeClr val="tx1"/>
                        </a:solidFill>
                        <a:effectLst/>
                        <a:latin typeface="Arial"/>
                      </a:endParaRPr>
                    </a:p>
                  </a:txBody>
                  <a:tcPr marL="5400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GB" sz="800" b="0" i="0" u="none" strike="noStrike" baseline="0" dirty="0">
                          <a:solidFill>
                            <a:schemeClr val="tx1"/>
                          </a:solidFill>
                          <a:effectLst/>
                          <a:latin typeface="Arial"/>
                        </a:rPr>
                        <a:t>None</a:t>
                      </a:r>
                      <a:endParaRPr lang="en-GB" sz="800" b="0" i="0" u="none" strike="noStrike" dirty="0">
                        <a:solidFill>
                          <a:schemeClr val="tx1"/>
                        </a:solidFill>
                        <a:effectLst/>
                        <a:latin typeface="Arial"/>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18"/>
                  </a:ext>
                </a:extLst>
              </a:tr>
              <a:tr h="295200">
                <a:tc>
                  <a:txBody>
                    <a:bodyPr/>
                    <a:lstStyle/>
                    <a:p>
                      <a:pPr algn="l" rtl="0" fontAlgn="ctr"/>
                      <a:r>
                        <a:rPr lang="en-GB" sz="800" b="1" i="0" u="none" strike="noStrike" baseline="0" dirty="0">
                          <a:solidFill>
                            <a:schemeClr val="tx1"/>
                          </a:solidFill>
                          <a:effectLst/>
                          <a:latin typeface="Arial"/>
                        </a:rPr>
                        <a:t>Countries of registration</a:t>
                      </a:r>
                      <a:endParaRPr lang="en-GB" sz="800" b="1" i="0" u="none" strike="noStrike" dirty="0">
                        <a:solidFill>
                          <a:schemeClr val="tx1"/>
                        </a:solidFill>
                        <a:effectLst/>
                        <a:latin typeface="Arial"/>
                      </a:endParaRPr>
                    </a:p>
                  </a:txBody>
                  <a:tcPr marL="54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GB" sz="800" b="0" i="0" u="none" strike="noStrike" baseline="0" dirty="0">
                          <a:solidFill>
                            <a:schemeClr val="tx1"/>
                          </a:solidFill>
                          <a:effectLst/>
                          <a:latin typeface="+mn-lt"/>
                        </a:rPr>
                        <a:t>France, Luxembourg, Spain, Italy (G2 EUR), Austria, Germany, Finland, Greece, Bulgaria, Czech Republic, Hungary, Slovakia, UK, Singapore (Private Placement)</a:t>
                      </a:r>
                      <a:endParaRPr lang="en-GB" sz="800" b="0" i="0" u="none" strike="noStrike" dirty="0">
                        <a:solidFill>
                          <a:schemeClr val="tx1"/>
                        </a:solidFill>
                        <a:effectLst/>
                        <a:latin typeface="+mn-lt"/>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62753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28">
            <a:extLst>
              <a:ext uri="{FF2B5EF4-FFF2-40B4-BE49-F238E27FC236}">
                <a16:creationId xmlns:a16="http://schemas.microsoft.com/office/drawing/2014/main" id="{CFAFE81B-3E02-1A3B-FE61-12084C5DEEC4}"/>
              </a:ext>
            </a:extLst>
          </p:cNvPr>
          <p:cNvGraphicFramePr>
            <a:graphicFrameLocks noGrp="1"/>
          </p:cNvGraphicFramePr>
          <p:nvPr>
            <p:extLst>
              <p:ext uri="{D42A27DB-BD31-4B8C-83A1-F6EECF244321}">
                <p14:modId xmlns:p14="http://schemas.microsoft.com/office/powerpoint/2010/main" val="2660924843"/>
              </p:ext>
            </p:extLst>
          </p:nvPr>
        </p:nvGraphicFramePr>
        <p:xfrm>
          <a:off x="428400" y="1054110"/>
          <a:ext cx="4143600" cy="2376000"/>
        </p:xfrm>
        <a:graphic>
          <a:graphicData uri="http://schemas.openxmlformats.org/drawingml/2006/table">
            <a:tbl>
              <a:tblPr firstRow="1" bandRow="1">
                <a:tableStyleId>{5C22544A-7EE6-4342-B048-85BDC9FD1C3A}</a:tableStyleId>
              </a:tblPr>
              <a:tblGrid>
                <a:gridCol w="2055953">
                  <a:extLst>
                    <a:ext uri="{9D8B030D-6E8A-4147-A177-3AD203B41FA5}">
                      <a16:colId xmlns:a16="http://schemas.microsoft.com/office/drawing/2014/main" val="3206341518"/>
                    </a:ext>
                  </a:extLst>
                </a:gridCol>
                <a:gridCol w="2087647">
                  <a:extLst>
                    <a:ext uri="{9D8B030D-6E8A-4147-A177-3AD203B41FA5}">
                      <a16:colId xmlns:a16="http://schemas.microsoft.com/office/drawing/2014/main" val="548764144"/>
                    </a:ext>
                  </a:extLst>
                </a:gridCol>
              </a:tblGrid>
              <a:tr h="198000">
                <a:tc gridSpan="2">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1C4B"/>
                          </a:solidFill>
                          <a:effectLst/>
                          <a:uLnTx/>
                          <a:uFillTx/>
                          <a:latin typeface="Arial" panose="020B0604020202020204" pitchFamily="34" charset="0"/>
                          <a:ea typeface="+mn-ea"/>
                          <a:cs typeface="Arial" panose="020B0604020202020204" pitchFamily="34" charset="0"/>
                        </a:rPr>
                        <a:t>Main risks</a:t>
                      </a:r>
                    </a:p>
                  </a:txBody>
                  <a:tcPr marL="68580" marR="68580" marT="0" marB="18000" anchor="ctr">
                    <a:lnL w="12700" cmpd="sng">
                      <a:noFill/>
                    </a:lnL>
                    <a:lnR w="12700" cmpd="sng">
                      <a:noFill/>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800" dirty="0">
                        <a:latin typeface="+mn-lt"/>
                      </a:endParaRPr>
                    </a:p>
                  </a:txBody>
                  <a:tcPr marL="68580" marR="68580" marT="34290" marB="34290">
                    <a:lnL w="190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730493"/>
                  </a:ext>
                </a:extLst>
              </a:tr>
              <a:tr h="198000">
                <a:tc>
                  <a:txBody>
                    <a:bodyPr/>
                    <a:lstStyle/>
                    <a:p>
                      <a:pPr algn="ctr"/>
                      <a:r>
                        <a:rPr lang="en-US" sz="800" dirty="0">
                          <a:latin typeface="+mn-lt"/>
                        </a:rPr>
                        <a:t>Equity</a:t>
                      </a:r>
                    </a:p>
                  </a:txBody>
                  <a:tcPr marL="68580" marR="68580" marT="0" marB="18000" anchor="ctr">
                    <a:lnL w="12700" cmpd="sng">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latin typeface="+mn-lt"/>
                        </a:rPr>
                        <a:t>Guarantee limitations</a:t>
                      </a:r>
                    </a:p>
                  </a:txBody>
                  <a:tcPr marL="68580" marR="68580" marT="0" marB="18000" anchor="ctr">
                    <a:lnL w="19050" cap="flat" cmpd="sng" algn="ctr">
                      <a:no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3761960"/>
                  </a:ext>
                </a:extLst>
              </a:tr>
              <a:tr h="198000">
                <a:tc>
                  <a:txBody>
                    <a:bodyPr/>
                    <a:lstStyle/>
                    <a:p>
                      <a:pPr algn="ctr"/>
                      <a:r>
                        <a:rPr lang="en-GB" sz="800" dirty="0">
                          <a:latin typeface="+mn-lt"/>
                        </a:rPr>
                        <a:t>Counterparty </a:t>
                      </a:r>
                      <a:endParaRPr lang="en-US" sz="800" dirty="0">
                        <a:latin typeface="+mn-lt"/>
                      </a:endParaRPr>
                    </a:p>
                  </a:txBody>
                  <a:tcPr marL="68580" marR="68580" marT="0" marB="18000" anchor="ctr">
                    <a:lnL w="12700" cmpd="sng">
                      <a:noFill/>
                    </a:lnL>
                    <a:lnR w="190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latin typeface="+mn-lt"/>
                        </a:rPr>
                        <a:t>Hedging</a:t>
                      </a:r>
                      <a:endParaRPr lang="en-US" sz="800" dirty="0">
                        <a:latin typeface="+mn-lt"/>
                      </a:endParaRPr>
                    </a:p>
                  </a:txBody>
                  <a:tcPr marL="68580" marR="68580" marT="0" marB="18000" anchor="ctr">
                    <a:lnL w="190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9225802"/>
                  </a:ext>
                </a:extLst>
              </a:tr>
              <a:tr h="198000">
                <a:tc>
                  <a:txBody>
                    <a:bodyPr/>
                    <a:lstStyle/>
                    <a:p>
                      <a:pPr algn="ctr"/>
                      <a:r>
                        <a:rPr lang="en-US" sz="800" dirty="0">
                          <a:latin typeface="+mn-lt"/>
                        </a:rPr>
                        <a:t>Defensive stance</a:t>
                      </a:r>
                    </a:p>
                  </a:txBody>
                  <a:tcPr marL="68580" marR="68580" marT="0" marB="18000" anchor="ctr">
                    <a:lnL w="12700" cmpd="sng">
                      <a:noFill/>
                    </a:lnL>
                    <a:lnR w="190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latin typeface="+mn-lt"/>
                        </a:rPr>
                        <a:t>High Yield </a:t>
                      </a:r>
                      <a:endParaRPr lang="en-US" sz="800" dirty="0">
                        <a:latin typeface="+mn-lt"/>
                      </a:endParaRPr>
                    </a:p>
                  </a:txBody>
                  <a:tcPr marL="68580" marR="68580" marT="0" marB="18000" anchor="ctr">
                    <a:lnL w="190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999837"/>
                  </a:ext>
                </a:extLst>
              </a:tr>
              <a:tr h="198000">
                <a:tc>
                  <a:txBody>
                    <a:bodyPr/>
                    <a:lstStyle/>
                    <a:p>
                      <a:pPr algn="ctr"/>
                      <a:r>
                        <a:rPr lang="en-GB" sz="800" dirty="0">
                          <a:latin typeface="+mn-lt"/>
                        </a:rPr>
                        <a:t>Credit</a:t>
                      </a:r>
                      <a:endParaRPr lang="en-US" sz="800" dirty="0">
                        <a:latin typeface="+mn-lt"/>
                      </a:endParaRPr>
                    </a:p>
                  </a:txBody>
                  <a:tcPr marL="68580" marR="68580" marT="0" marB="18000" anchor="ctr">
                    <a:lnL w="12700" cmpd="sng">
                      <a:noFill/>
                    </a:lnL>
                    <a:lnR w="190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latin typeface="+mn-lt"/>
                        </a:rPr>
                        <a:t>Interest rate</a:t>
                      </a:r>
                      <a:endParaRPr lang="en-US" sz="800" dirty="0">
                        <a:latin typeface="+mn-lt"/>
                      </a:endParaRPr>
                    </a:p>
                  </a:txBody>
                  <a:tcPr marL="68580" marR="68580" marT="0" marB="18000" anchor="ctr">
                    <a:lnL w="190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1905279"/>
                  </a:ext>
                </a:extLst>
              </a:tr>
              <a:tr h="198000">
                <a:tc>
                  <a:txBody>
                    <a:bodyPr/>
                    <a:lstStyle/>
                    <a:p>
                      <a:pPr algn="ctr"/>
                      <a:r>
                        <a:rPr lang="en-GB" sz="800" dirty="0">
                          <a:latin typeface="+mn-lt"/>
                        </a:rPr>
                        <a:t>Currency</a:t>
                      </a:r>
                      <a:endParaRPr lang="en-US" sz="800" dirty="0">
                        <a:latin typeface="+mn-lt"/>
                      </a:endParaRPr>
                    </a:p>
                  </a:txBody>
                  <a:tcPr marL="68580" marR="68580" marT="0" marB="18000" anchor="ctr">
                    <a:lnL w="12700" cmpd="sng">
                      <a:noFill/>
                    </a:lnL>
                    <a:lnR w="190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latin typeface="+mn-lt"/>
                        </a:rPr>
                        <a:t>Investment fund</a:t>
                      </a:r>
                      <a:endParaRPr lang="en-US" sz="800" dirty="0">
                        <a:latin typeface="+mn-lt"/>
                      </a:endParaRPr>
                    </a:p>
                  </a:txBody>
                  <a:tcPr marL="68580" marR="68580" marT="0" marB="18000" anchor="ctr">
                    <a:lnL w="190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5123482"/>
                  </a:ext>
                </a:extLst>
              </a:tr>
              <a:tr h="198000">
                <a:tc>
                  <a:txBody>
                    <a:bodyPr/>
                    <a:lstStyle/>
                    <a:p>
                      <a:pPr algn="ctr"/>
                      <a:r>
                        <a:rPr lang="en-GB" sz="800" dirty="0">
                          <a:latin typeface="+mn-lt"/>
                        </a:rPr>
                        <a:t>Default</a:t>
                      </a:r>
                      <a:endParaRPr lang="en-US" sz="800" dirty="0">
                        <a:latin typeface="+mn-lt"/>
                      </a:endParaRPr>
                    </a:p>
                  </a:txBody>
                  <a:tcPr marL="68580" marR="68580" marT="0" marB="18000" anchor="ctr">
                    <a:lnL w="12700" cmpd="sng">
                      <a:noFill/>
                    </a:lnL>
                    <a:lnR w="190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latin typeface="+mn-lt"/>
                        </a:rPr>
                        <a:t>Leverage</a:t>
                      </a:r>
                      <a:endParaRPr lang="en-US" sz="800" dirty="0">
                        <a:latin typeface="+mn-lt"/>
                      </a:endParaRPr>
                    </a:p>
                  </a:txBody>
                  <a:tcPr marL="68580" marR="68580" marT="0" marB="18000" anchor="ctr">
                    <a:lnL w="190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770734"/>
                  </a:ext>
                </a:extLst>
              </a:tr>
              <a:tr h="198000">
                <a:tc>
                  <a:txBody>
                    <a:bodyPr/>
                    <a:lstStyle/>
                    <a:p>
                      <a:pPr algn="ctr"/>
                      <a:r>
                        <a:rPr lang="en-GB" sz="800" dirty="0">
                          <a:latin typeface="+mn-lt"/>
                        </a:rPr>
                        <a:t>Derivatives</a:t>
                      </a:r>
                      <a:endParaRPr lang="en-US" sz="800" dirty="0">
                        <a:latin typeface="+mn-lt"/>
                      </a:endParaRPr>
                    </a:p>
                  </a:txBody>
                  <a:tcPr marL="68580" marR="68580" marT="0" marB="18000" anchor="ctr">
                    <a:lnL w="12700" cmpd="sng">
                      <a:noFill/>
                    </a:lnL>
                    <a:lnR w="190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latin typeface="+mn-lt"/>
                        </a:rPr>
                        <a:t>Liquidity</a:t>
                      </a:r>
                      <a:endParaRPr lang="en-US" sz="800" dirty="0">
                        <a:latin typeface="+mn-lt"/>
                      </a:endParaRPr>
                    </a:p>
                  </a:txBody>
                  <a:tcPr marL="68580" marR="68580" marT="0" marB="18000" anchor="ctr">
                    <a:lnL w="190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0447913"/>
                  </a:ext>
                </a:extLst>
              </a:tr>
              <a:tr h="19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mn-lt"/>
                        </a:rPr>
                        <a:t>Management</a:t>
                      </a:r>
                      <a:endParaRPr lang="en-US" sz="800" dirty="0">
                        <a:latin typeface="+mn-lt"/>
                      </a:endParaRPr>
                    </a:p>
                  </a:txBody>
                  <a:tcPr marL="68580" marR="68580" marT="0" marB="18000" anchor="ctr">
                    <a:lnL w="12700" cmpd="sng">
                      <a:noFill/>
                    </a:lnL>
                    <a:lnR w="190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mn-lt"/>
                        </a:rPr>
                        <a:t>Market</a:t>
                      </a:r>
                      <a:endParaRPr lang="en-US" sz="800" dirty="0">
                        <a:latin typeface="+mn-lt"/>
                      </a:endParaRPr>
                    </a:p>
                  </a:txBody>
                  <a:tcPr marL="68580" marR="68580" marT="0" marB="18000" anchor="ctr">
                    <a:lnL w="190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728250"/>
                  </a:ext>
                </a:extLst>
              </a:tr>
              <a:tr h="19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mn-lt"/>
                        </a:rPr>
                        <a:t>MBS/ABS</a:t>
                      </a:r>
                      <a:endParaRPr lang="en-US" sz="800" dirty="0">
                        <a:latin typeface="+mn-lt"/>
                      </a:endParaRPr>
                    </a:p>
                  </a:txBody>
                  <a:tcPr marL="68580" marR="68580" marT="0" marB="18000" anchor="ctr">
                    <a:lnL w="12700" cmpd="sng">
                      <a:noFill/>
                    </a:lnL>
                    <a:lnR w="190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mn-lt"/>
                        </a:rPr>
                        <a:t>Operational</a:t>
                      </a:r>
                      <a:endParaRPr lang="en-US" sz="800" dirty="0">
                        <a:latin typeface="+mn-lt"/>
                      </a:endParaRPr>
                    </a:p>
                  </a:txBody>
                  <a:tcPr marL="68580" marR="68580" marT="0" marB="18000" anchor="ctr">
                    <a:lnL w="190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0761950"/>
                  </a:ext>
                </a:extLst>
              </a:tr>
              <a:tr h="19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mn-lt"/>
                        </a:rPr>
                        <a:t>Prepayment and extension</a:t>
                      </a:r>
                      <a:endParaRPr lang="en-US" sz="800" dirty="0">
                        <a:latin typeface="+mn-lt"/>
                      </a:endParaRPr>
                    </a:p>
                  </a:txBody>
                  <a:tcPr marL="68580" marR="68580" marT="0" marB="18000" anchor="ctr">
                    <a:lnL w="12700" cmpd="sng">
                      <a:noFill/>
                    </a:lnL>
                    <a:lnR w="190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mn-lt"/>
                        </a:rPr>
                        <a:t>Sustainable Investment</a:t>
                      </a:r>
                      <a:endParaRPr lang="en-US" sz="800" dirty="0">
                        <a:latin typeface="+mn-lt"/>
                      </a:endParaRPr>
                    </a:p>
                  </a:txBody>
                  <a:tcPr marL="68580" marR="68580" marT="0" marB="18000" anchor="ctr">
                    <a:lnL w="190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494810"/>
                  </a:ext>
                </a:extLst>
              </a:tr>
              <a:tr h="198000">
                <a:tc>
                  <a:txBody>
                    <a:bodyPr/>
                    <a:lstStyle/>
                    <a:p>
                      <a:pPr marL="0" marR="0" lvl="0" indent="0" algn="ctr" defTabSz="685766" rtl="0" eaLnBrk="1" fontAlgn="auto" latinLnBrk="0" hangingPunct="1">
                        <a:lnSpc>
                          <a:spcPct val="150000"/>
                        </a:lnSpc>
                        <a:spcBef>
                          <a:spcPts val="0"/>
                        </a:spcBef>
                        <a:spcAft>
                          <a:spcPts val="0"/>
                        </a:spcAft>
                        <a:buClrTx/>
                        <a:buSzTx/>
                        <a:buFontTx/>
                        <a:buNone/>
                        <a:tabLst/>
                        <a:defRPr/>
                      </a:pPr>
                      <a:r>
                        <a:rPr lang="en-GB" sz="800" dirty="0">
                          <a:latin typeface="+mn-lt"/>
                        </a:rPr>
                        <a:t>Emerging markets</a:t>
                      </a:r>
                      <a:endParaRPr lang="en-US" sz="800" dirty="0">
                        <a:latin typeface="+mn-lt"/>
                      </a:endParaRPr>
                    </a:p>
                  </a:txBody>
                  <a:tcPr marL="69890" marR="69890" marT="0" marB="18000" anchor="ctr">
                    <a:lnL w="12700" cmpd="sng">
                      <a:noFill/>
                    </a:lnL>
                    <a:lnR w="190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US" sz="800" dirty="0">
                          <a:solidFill>
                            <a:schemeClr val="tx1"/>
                          </a:solidFill>
                          <a:latin typeface="Arial" panose="020B0604020202020204" pitchFamily="34" charset="0"/>
                          <a:cs typeface="Arial" panose="020B0604020202020204" pitchFamily="34" charset="0"/>
                        </a:rPr>
                        <a:t>Use of techniques and instruments</a:t>
                      </a:r>
                    </a:p>
                  </a:txBody>
                  <a:tcPr marL="69890" marR="69890" marT="0" marB="18000" anchor="ctr">
                    <a:lnL w="1905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8434771"/>
                  </a:ext>
                </a:extLst>
              </a:tr>
            </a:tbl>
          </a:graphicData>
        </a:graphic>
      </p:graphicFrame>
      <p:sp>
        <p:nvSpPr>
          <p:cNvPr id="42" name="Rectangle 41">
            <a:extLst>
              <a:ext uri="{FF2B5EF4-FFF2-40B4-BE49-F238E27FC236}">
                <a16:creationId xmlns:a16="http://schemas.microsoft.com/office/drawing/2014/main" id="{F4A12C27-342C-E9C6-1F0F-6459CF164E51}"/>
              </a:ext>
            </a:extLst>
          </p:cNvPr>
          <p:cNvSpPr/>
          <p:nvPr/>
        </p:nvSpPr>
        <p:spPr>
          <a:xfrm>
            <a:off x="428151" y="3577529"/>
            <a:ext cx="4143849" cy="492443"/>
          </a:xfrm>
          <a:prstGeom prst="rect">
            <a:avLst/>
          </a:prstGeom>
        </p:spPr>
        <p:txBody>
          <a:bodyPr wrap="square" lIns="0" tIns="0" rIns="0" bIns="0">
            <a:spAutoFit/>
          </a:bodyPr>
          <a:lstStyle/>
          <a:p>
            <a:r>
              <a:rPr lang="en-IE" sz="800" dirty="0">
                <a:solidFill>
                  <a:schemeClr val="bg1">
                    <a:lumMod val="50000"/>
                  </a:schemeClr>
                </a:solidFill>
                <a:latin typeface="Arial Narrow" panose="020B0606020202030204" pitchFamily="34" charset="0"/>
              </a:rPr>
              <a:t>All investments involve risks. The risk information in this slide is intended to give an idea of the main risks associated with this Sub-Fund. Any of these risks could negatively impact the value of the Sub-Fund. Please refer to the </a:t>
            </a:r>
            <a:r>
              <a:rPr lang="en-IE" sz="800" dirty="0">
                <a:solidFill>
                  <a:schemeClr val="bg1">
                    <a:lumMod val="50000"/>
                  </a:schemeClr>
                </a:solidFill>
                <a:latin typeface="Arial Narrow" panose="020B0606020202030204" pitchFamily="34" charset="0"/>
                <a:hlinkClick r:id="rId2"/>
              </a:rPr>
              <a:t>Prospectus</a:t>
            </a:r>
            <a:r>
              <a:rPr lang="en-IE" sz="800" dirty="0">
                <a:solidFill>
                  <a:schemeClr val="bg1">
                    <a:lumMod val="50000"/>
                  </a:schemeClr>
                </a:solidFill>
                <a:latin typeface="Arial Narrow" panose="020B0606020202030204" pitchFamily="34" charset="0"/>
              </a:rPr>
              <a:t> and the KID for class A2 EUR .</a:t>
            </a:r>
          </a:p>
          <a:p>
            <a:endParaRPr lang="en-IE" sz="800" dirty="0">
              <a:solidFill>
                <a:schemeClr val="bg1">
                  <a:lumMod val="50000"/>
                </a:schemeClr>
              </a:solidFill>
              <a:latin typeface="Arial Narrow" panose="020B0606020202030204" pitchFamily="34" charset="0"/>
            </a:endParaRPr>
          </a:p>
        </p:txBody>
      </p:sp>
      <p:sp>
        <p:nvSpPr>
          <p:cNvPr id="7" name="Espace réservé du texte 6">
            <a:extLst>
              <a:ext uri="{FF2B5EF4-FFF2-40B4-BE49-F238E27FC236}">
                <a16:creationId xmlns:a16="http://schemas.microsoft.com/office/drawing/2014/main" id="{A4A4F890-2375-E7C1-FBA2-9887764BFE42}"/>
              </a:ext>
            </a:extLst>
          </p:cNvPr>
          <p:cNvSpPr>
            <a:spLocks noGrp="1"/>
          </p:cNvSpPr>
          <p:nvPr>
            <p:ph type="body" sz="quarter" idx="14"/>
          </p:nvPr>
        </p:nvSpPr>
        <p:spPr/>
        <p:txBody>
          <a:bodyPr/>
          <a:lstStyle/>
          <a:p>
            <a:pPr marL="4763"/>
            <a:r>
              <a:rPr lang="en-IE" dirty="0">
                <a:solidFill>
                  <a:schemeClr val="tx2"/>
                </a:solidFill>
              </a:rPr>
              <a:t>Source: Amundi as of 30 November 2025. *The Summary Risk Indicator(SRI) represents the risk and return profile as presented in the Key Information Document (KID). The lowest category does not imply that there is no risk. The SRI is not guaranteed and may change over time. For further information, please see the </a:t>
            </a:r>
            <a:r>
              <a:rPr lang="en-IE" dirty="0">
                <a:solidFill>
                  <a:schemeClr val="tx2"/>
                </a:solidFill>
                <a:hlinkClick r:id="rId2"/>
              </a:rPr>
              <a:t>Prospectus</a:t>
            </a:r>
            <a:r>
              <a:rPr lang="en-IE" dirty="0">
                <a:solidFill>
                  <a:schemeClr val="tx2"/>
                </a:solidFill>
              </a:rPr>
              <a:t> and the PRIIPs KID available at the </a:t>
            </a:r>
            <a:r>
              <a:rPr lang="en-IE" dirty="0">
                <a:solidFill>
                  <a:schemeClr val="tx2"/>
                </a:solidFill>
                <a:hlinkClick r:id="rId3"/>
              </a:rPr>
              <a:t>website</a:t>
            </a:r>
            <a:r>
              <a:rPr lang="en-IE" dirty="0">
                <a:solidFill>
                  <a:schemeClr val="tx2"/>
                </a:solidFill>
              </a:rPr>
              <a:t>. </a:t>
            </a:r>
          </a:p>
        </p:txBody>
      </p:sp>
      <p:sp>
        <p:nvSpPr>
          <p:cNvPr id="4" name="Titre 3">
            <a:extLst>
              <a:ext uri="{FF2B5EF4-FFF2-40B4-BE49-F238E27FC236}">
                <a16:creationId xmlns:a16="http://schemas.microsoft.com/office/drawing/2014/main" id="{046BB9B7-5CED-692B-ACE0-8F3FCD5ACEE5}"/>
              </a:ext>
            </a:extLst>
          </p:cNvPr>
          <p:cNvSpPr>
            <a:spLocks noGrp="1"/>
          </p:cNvSpPr>
          <p:nvPr>
            <p:ph type="title"/>
          </p:nvPr>
        </p:nvSpPr>
        <p:spPr>
          <a:xfrm>
            <a:off x="428652" y="302400"/>
            <a:ext cx="8287200" cy="553998"/>
          </a:xfrm>
        </p:spPr>
        <p:txBody>
          <a:bodyPr/>
          <a:lstStyle/>
          <a:p>
            <a:r>
              <a:rPr lang="en-GB" dirty="0"/>
              <a:t>Amundi Funds Protect 90</a:t>
            </a:r>
            <a:br>
              <a:rPr lang="en-GB" dirty="0"/>
            </a:br>
            <a:endParaRPr lang="en-GB" dirty="0"/>
          </a:p>
        </p:txBody>
      </p:sp>
      <p:sp>
        <p:nvSpPr>
          <p:cNvPr id="6" name="Espace réservé du texte 5">
            <a:extLst>
              <a:ext uri="{FF2B5EF4-FFF2-40B4-BE49-F238E27FC236}">
                <a16:creationId xmlns:a16="http://schemas.microsoft.com/office/drawing/2014/main" id="{871CCA5E-8595-4E5C-48C5-D98955DF636C}"/>
              </a:ext>
            </a:extLst>
          </p:cNvPr>
          <p:cNvSpPr>
            <a:spLocks noGrp="1"/>
          </p:cNvSpPr>
          <p:nvPr>
            <p:ph type="body" sz="quarter" idx="13"/>
          </p:nvPr>
        </p:nvSpPr>
        <p:spPr/>
        <p:txBody>
          <a:bodyPr/>
          <a:lstStyle/>
          <a:p>
            <a:r>
              <a:rPr lang="en-GB" dirty="0"/>
              <a:t>Share Class A2 EUR (C)</a:t>
            </a:r>
          </a:p>
        </p:txBody>
      </p:sp>
      <p:sp>
        <p:nvSpPr>
          <p:cNvPr id="25" name="Rectangle 24">
            <a:extLst>
              <a:ext uri="{FF2B5EF4-FFF2-40B4-BE49-F238E27FC236}">
                <a16:creationId xmlns:a16="http://schemas.microsoft.com/office/drawing/2014/main" id="{21C9CDA0-E6EF-B34E-A105-08449A9C1514}"/>
              </a:ext>
            </a:extLst>
          </p:cNvPr>
          <p:cNvSpPr/>
          <p:nvPr/>
        </p:nvSpPr>
        <p:spPr>
          <a:xfrm>
            <a:off x="4769662" y="1054110"/>
            <a:ext cx="3945690" cy="2735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TextBox 13">
            <a:extLst>
              <a:ext uri="{FF2B5EF4-FFF2-40B4-BE49-F238E27FC236}">
                <a16:creationId xmlns:a16="http://schemas.microsoft.com/office/drawing/2014/main" id="{0B6AE509-2998-4AD0-8767-4803CF7539C2}"/>
              </a:ext>
            </a:extLst>
          </p:cNvPr>
          <p:cNvSpPr txBox="1"/>
          <p:nvPr/>
        </p:nvSpPr>
        <p:spPr>
          <a:xfrm>
            <a:off x="4942486" y="1979522"/>
            <a:ext cx="3595301" cy="1914883"/>
          </a:xfrm>
          <a:prstGeom prst="rect">
            <a:avLst/>
          </a:prstGeom>
          <a:noFill/>
        </p:spPr>
        <p:txBody>
          <a:bodyPr wrap="square" lIns="0" tIns="0" rIns="0" bIns="0">
            <a:spAutoFit/>
          </a:bodyPr>
          <a:lstStyle/>
          <a:p>
            <a:pPr>
              <a:lnSpc>
                <a:spcPts val="1000"/>
              </a:lnSpc>
              <a:spcAft>
                <a:spcPts val="500"/>
              </a:spcAft>
            </a:pPr>
            <a:r>
              <a:rPr lang="en-IE" sz="800" spc="-10" dirty="0">
                <a:solidFill>
                  <a:srgbClr val="001C4B"/>
                </a:solidFill>
                <a:latin typeface="Arial"/>
                <a:cs typeface="Arial"/>
              </a:rPr>
              <a:t>The summary risk indicator is a guide to the level of risk of this product compared to other products. It shows how likely it is that the product will lose money because of movement in the markets or because we are not able to pay you. We have classified this product as 3 out of 7, which is a medium-low risk class. This rates the potential losses from future performance at a medium-low level, and poor market conditions are unlikely to impact our capacity to pay you.</a:t>
            </a:r>
          </a:p>
          <a:p>
            <a:pPr>
              <a:lnSpc>
                <a:spcPts val="1000"/>
              </a:lnSpc>
              <a:spcAft>
                <a:spcPts val="500"/>
              </a:spcAft>
            </a:pPr>
            <a:r>
              <a:rPr lang="en-IE" sz="800" spc="-10" dirty="0">
                <a:solidFill>
                  <a:srgbClr val="001C4B"/>
                </a:solidFill>
                <a:latin typeface="Arial"/>
                <a:cs typeface="Arial"/>
              </a:rPr>
              <a:t>Additional risks: Market liquidity risk could amplify the variation of product performances. The use of complex products such as derivatives can lead to an amplification of securities movements in your portfolio. You are entitled to receive back at least 90% of your capital. Any amount over this, and any additional return, depends on future market performance and is uncertain. Beside the risks included in the risk indicator, other risks may affect the Sub-Fund’s performance. Please refer to the Amundi Funds prospectus.</a:t>
            </a:r>
          </a:p>
          <a:p>
            <a:pPr>
              <a:lnSpc>
                <a:spcPts val="1000"/>
              </a:lnSpc>
              <a:spcAft>
                <a:spcPts val="500"/>
              </a:spcAft>
            </a:pPr>
            <a:endParaRPr lang="en-IE" sz="800" spc="-10" dirty="0">
              <a:solidFill>
                <a:srgbClr val="001C4B"/>
              </a:solidFill>
              <a:latin typeface="Arial"/>
              <a:cs typeface="Arial"/>
            </a:endParaRPr>
          </a:p>
        </p:txBody>
      </p:sp>
      <p:sp>
        <p:nvSpPr>
          <p:cNvPr id="27" name="Text Placeholder 4">
            <a:extLst>
              <a:ext uri="{FF2B5EF4-FFF2-40B4-BE49-F238E27FC236}">
                <a16:creationId xmlns:a16="http://schemas.microsoft.com/office/drawing/2014/main" id="{D84A47D3-AC17-82E4-B49B-7B5ECC551D35}"/>
              </a:ext>
            </a:extLst>
          </p:cNvPr>
          <p:cNvSpPr txBox="1">
            <a:spLocks/>
          </p:cNvSpPr>
          <p:nvPr/>
        </p:nvSpPr>
        <p:spPr>
          <a:xfrm>
            <a:off x="4942486" y="1136021"/>
            <a:ext cx="1470390" cy="239801"/>
          </a:xfrm>
          <a:prstGeom prst="rect">
            <a:avLst/>
          </a:prstGeom>
        </p:spPr>
        <p:txBody>
          <a:bodyPr vert="horz" lIns="0" tIns="0" rIns="0" bIns="0" rtlCol="0">
            <a:noAutofit/>
          </a:bodyPr>
          <a:lstStyle>
            <a:lvl1pPr marL="0" marR="0" indent="0" algn="l" defTabSz="457200"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None/>
              <a:tabLst/>
              <a:defRPr sz="1600" kern="1200" baseline="0">
                <a:solidFill>
                  <a:schemeClr val="tx1"/>
                </a:solidFill>
                <a:latin typeface="Arial" panose="020B0604020202020204" pitchFamily="34" charset="0"/>
                <a:ea typeface="+mn-ea"/>
                <a:cs typeface="Arial" panose="020B0604020202020204" pitchFamily="34" charset="0"/>
              </a:defRPr>
            </a:lvl1pPr>
            <a:lvl2pPr marL="409575" marR="0" indent="-192088" algn="l" defTabSz="457200"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sz="1400" kern="1200" baseline="0">
                <a:solidFill>
                  <a:srgbClr val="646464"/>
                </a:solidFill>
                <a:latin typeface="Arial" panose="020B0604020202020204" pitchFamily="34" charset="0"/>
                <a:ea typeface="+mn-ea"/>
                <a:cs typeface="Arial" panose="020B0604020202020204" pitchFamily="34" charset="0"/>
              </a:defRPr>
            </a:lvl2pPr>
            <a:lvl3pPr marL="574675" marR="0" indent="-130175" algn="l" defTabSz="457200"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solidFill>
                <a:latin typeface="Arial" panose="020B0604020202020204" pitchFamily="34" charset="0"/>
                <a:ea typeface="+mn-ea"/>
                <a:cs typeface="Arial" panose="020B0604020202020204" pitchFamily="34" charset="0"/>
              </a:defRPr>
            </a:lvl4pPr>
            <a:lvl5pPr marL="0" marR="0" indent="0" algn="l" defTabSz="457200" rtl="0" eaLnBrk="1" fontAlgn="auto" latinLnBrk="0" hangingPunct="1">
              <a:lnSpc>
                <a:spcPct val="100000"/>
              </a:lnSpc>
              <a:spcBef>
                <a:spcPct val="20000"/>
              </a:spcBef>
              <a:spcAft>
                <a:spcPts val="0"/>
              </a:spcAft>
              <a:buClrTx/>
              <a:buSzTx/>
              <a:buFont typeface="Arial"/>
              <a:buNone/>
              <a:tabLst/>
              <a:defRPr sz="12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Clr>
                <a:srgbClr val="003C64">
                  <a:lumMod val="50000"/>
                  <a:lumOff val="50000"/>
                </a:srgbClr>
              </a:buClr>
              <a:defRPr/>
            </a:pPr>
            <a:r>
              <a:rPr lang="en-US" sz="1000" b="1" dirty="0"/>
              <a:t>Risk indicator*</a:t>
            </a:r>
            <a:endParaRPr kumimoji="0" lang="en-US" sz="1000" b="1" i="0" u="none" strike="noStrike" kern="1200" cap="none" spc="0" normalizeH="0" baseline="0" noProof="0" dirty="0">
              <a:ln>
                <a:noFill/>
              </a:ln>
              <a:effectLst/>
              <a:uLnTx/>
              <a:uFillTx/>
            </a:endParaRPr>
          </a:p>
        </p:txBody>
      </p:sp>
      <p:sp>
        <p:nvSpPr>
          <p:cNvPr id="28" name="Text Placeholder 4">
            <a:extLst>
              <a:ext uri="{FF2B5EF4-FFF2-40B4-BE49-F238E27FC236}">
                <a16:creationId xmlns:a16="http://schemas.microsoft.com/office/drawing/2014/main" id="{A3B1FF87-79DC-4E0B-E3BD-EF15EA026399}"/>
              </a:ext>
            </a:extLst>
          </p:cNvPr>
          <p:cNvSpPr txBox="1">
            <a:spLocks/>
          </p:cNvSpPr>
          <p:nvPr/>
        </p:nvSpPr>
        <p:spPr>
          <a:xfrm>
            <a:off x="5215196" y="1586914"/>
            <a:ext cx="395592" cy="92333"/>
          </a:xfrm>
          <a:prstGeom prst="rect">
            <a:avLst/>
          </a:prstGeom>
        </p:spPr>
        <p:txBody>
          <a:bodyPr vert="horz" lIns="0" tIns="0" rIns="0" bIns="0" rtlCol="0">
            <a:spAutoFit/>
          </a:bodyPr>
          <a:lstStyle>
            <a:lvl1pPr marL="0" marR="0" indent="0" algn="l" defTabSz="457200"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None/>
              <a:tabLst/>
              <a:defRPr sz="1600" kern="1200" baseline="0">
                <a:solidFill>
                  <a:schemeClr val="tx1"/>
                </a:solidFill>
                <a:latin typeface="Arial" panose="020B0604020202020204" pitchFamily="34" charset="0"/>
                <a:ea typeface="+mn-ea"/>
                <a:cs typeface="Arial" panose="020B0604020202020204" pitchFamily="34" charset="0"/>
              </a:defRPr>
            </a:lvl1pPr>
            <a:lvl2pPr marL="409575" marR="0" indent="-192088" algn="l" defTabSz="457200"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sz="1400" kern="1200" baseline="0">
                <a:solidFill>
                  <a:srgbClr val="646464"/>
                </a:solidFill>
                <a:latin typeface="Arial" panose="020B0604020202020204" pitchFamily="34" charset="0"/>
                <a:ea typeface="+mn-ea"/>
                <a:cs typeface="Arial" panose="020B0604020202020204" pitchFamily="34" charset="0"/>
              </a:defRPr>
            </a:lvl2pPr>
            <a:lvl3pPr marL="574675" marR="0" indent="-130175" algn="l" defTabSz="457200"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solidFill>
                <a:latin typeface="Arial" panose="020B0604020202020204" pitchFamily="34" charset="0"/>
                <a:ea typeface="+mn-ea"/>
                <a:cs typeface="Arial" panose="020B0604020202020204" pitchFamily="34" charset="0"/>
              </a:defRPr>
            </a:lvl4pPr>
            <a:lvl5pPr marL="0" marR="0" indent="0" algn="l" defTabSz="457200" rtl="0" eaLnBrk="1" fontAlgn="auto" latinLnBrk="0" hangingPunct="1">
              <a:lnSpc>
                <a:spcPct val="100000"/>
              </a:lnSpc>
              <a:spcBef>
                <a:spcPct val="20000"/>
              </a:spcBef>
              <a:spcAft>
                <a:spcPts val="0"/>
              </a:spcAft>
              <a:buClrTx/>
              <a:buSzTx/>
              <a:buFont typeface="Arial"/>
              <a:buNone/>
              <a:tabLst/>
              <a:defRPr sz="12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r">
              <a:buClr>
                <a:srgbClr val="003C64">
                  <a:lumMod val="50000"/>
                  <a:lumOff val="50000"/>
                </a:srgbClr>
              </a:buClr>
              <a:defRPr/>
            </a:pPr>
            <a:r>
              <a:rPr lang="en-US" sz="600" dirty="0"/>
              <a:t>Lowest risk</a:t>
            </a:r>
            <a:endParaRPr kumimoji="0" lang="en-US" sz="600" i="0" u="none" strike="noStrike" kern="1200" cap="none" spc="0" normalizeH="0" baseline="0" noProof="0" dirty="0">
              <a:ln>
                <a:noFill/>
              </a:ln>
              <a:effectLst/>
              <a:uLnTx/>
              <a:uFillTx/>
            </a:endParaRPr>
          </a:p>
        </p:txBody>
      </p:sp>
      <p:sp>
        <p:nvSpPr>
          <p:cNvPr id="29" name="Text Placeholder 4">
            <a:extLst>
              <a:ext uri="{FF2B5EF4-FFF2-40B4-BE49-F238E27FC236}">
                <a16:creationId xmlns:a16="http://schemas.microsoft.com/office/drawing/2014/main" id="{02CB90F4-63EF-50A2-BDCC-681EFBD1A78C}"/>
              </a:ext>
            </a:extLst>
          </p:cNvPr>
          <p:cNvSpPr txBox="1">
            <a:spLocks/>
          </p:cNvSpPr>
          <p:nvPr/>
        </p:nvSpPr>
        <p:spPr>
          <a:xfrm>
            <a:off x="7857775" y="1463610"/>
            <a:ext cx="434222" cy="92333"/>
          </a:xfrm>
          <a:prstGeom prst="rect">
            <a:avLst/>
          </a:prstGeom>
        </p:spPr>
        <p:txBody>
          <a:bodyPr vert="horz" lIns="0" tIns="0" rIns="0" bIns="0" rtlCol="0">
            <a:spAutoFit/>
          </a:bodyPr>
          <a:lstStyle>
            <a:lvl1pPr marL="0" marR="0" indent="0" algn="l" defTabSz="457200"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None/>
              <a:tabLst/>
              <a:defRPr sz="1600" kern="1200" baseline="0">
                <a:solidFill>
                  <a:schemeClr val="tx1"/>
                </a:solidFill>
                <a:latin typeface="Arial" panose="020B0604020202020204" pitchFamily="34" charset="0"/>
                <a:ea typeface="+mn-ea"/>
                <a:cs typeface="Arial" panose="020B0604020202020204" pitchFamily="34" charset="0"/>
              </a:defRPr>
            </a:lvl1pPr>
            <a:lvl2pPr marL="409575" marR="0" indent="-192088" algn="l" defTabSz="457200"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sz="1400" kern="1200" baseline="0">
                <a:solidFill>
                  <a:srgbClr val="646464"/>
                </a:solidFill>
                <a:latin typeface="Arial" panose="020B0604020202020204" pitchFamily="34" charset="0"/>
                <a:ea typeface="+mn-ea"/>
                <a:cs typeface="Arial" panose="020B0604020202020204" pitchFamily="34" charset="0"/>
              </a:defRPr>
            </a:lvl2pPr>
            <a:lvl3pPr marL="574675" marR="0" indent="-130175" algn="l" defTabSz="457200"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solidFill>
                <a:latin typeface="Arial" panose="020B0604020202020204" pitchFamily="34" charset="0"/>
                <a:ea typeface="+mn-ea"/>
                <a:cs typeface="Arial" panose="020B0604020202020204" pitchFamily="34" charset="0"/>
              </a:defRPr>
            </a:lvl4pPr>
            <a:lvl5pPr marL="0" marR="0" indent="0" algn="l" defTabSz="457200" rtl="0" eaLnBrk="1" fontAlgn="auto" latinLnBrk="0" hangingPunct="1">
              <a:lnSpc>
                <a:spcPct val="100000"/>
              </a:lnSpc>
              <a:spcBef>
                <a:spcPct val="20000"/>
              </a:spcBef>
              <a:spcAft>
                <a:spcPts val="0"/>
              </a:spcAft>
              <a:buClrTx/>
              <a:buSzTx/>
              <a:buFont typeface="Arial"/>
              <a:buNone/>
              <a:tabLst/>
              <a:defRPr sz="12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Clr>
                <a:srgbClr val="003C64">
                  <a:lumMod val="50000"/>
                  <a:lumOff val="50000"/>
                </a:srgbClr>
              </a:buClr>
              <a:defRPr/>
            </a:pPr>
            <a:r>
              <a:rPr lang="en-US" sz="600" dirty="0"/>
              <a:t>Higher risk</a:t>
            </a:r>
            <a:endParaRPr kumimoji="0" lang="en-US" sz="600" i="0" u="none" strike="noStrike" kern="1200" cap="none" spc="0" normalizeH="0" baseline="0" noProof="0" dirty="0">
              <a:ln>
                <a:noFill/>
              </a:ln>
              <a:effectLst/>
              <a:uLnTx/>
              <a:uFillTx/>
            </a:endParaRPr>
          </a:p>
        </p:txBody>
      </p:sp>
      <p:sp>
        <p:nvSpPr>
          <p:cNvPr id="30" name="TextBox 17">
            <a:extLst>
              <a:ext uri="{FF2B5EF4-FFF2-40B4-BE49-F238E27FC236}">
                <a16:creationId xmlns:a16="http://schemas.microsoft.com/office/drawing/2014/main" id="{7A22DB99-9AAC-0D8C-8980-CC587B94C051}"/>
              </a:ext>
            </a:extLst>
          </p:cNvPr>
          <p:cNvSpPr txBox="1"/>
          <p:nvPr/>
        </p:nvSpPr>
        <p:spPr>
          <a:xfrm>
            <a:off x="5539675" y="1726856"/>
            <a:ext cx="2400922" cy="106952"/>
          </a:xfrm>
          <a:prstGeom prst="rect">
            <a:avLst/>
          </a:prstGeom>
          <a:noFill/>
        </p:spPr>
        <p:txBody>
          <a:bodyPr wrap="square" lIns="0" tIns="0" rIns="0" bIns="0" rtlCol="0">
            <a:spAutoFit/>
          </a:bodyPr>
          <a:lstStyle/>
          <a:p>
            <a:pPr>
              <a:lnSpc>
                <a:spcPts val="900"/>
              </a:lnSpc>
            </a:pPr>
            <a:r>
              <a:rPr lang="en-IE" sz="700" dirty="0"/>
              <a:t>The risk indicator assumes you keep the product for 3 years.</a:t>
            </a:r>
          </a:p>
        </p:txBody>
      </p:sp>
      <p:sp>
        <p:nvSpPr>
          <p:cNvPr id="31" name="Rectangle 30">
            <a:extLst>
              <a:ext uri="{FF2B5EF4-FFF2-40B4-BE49-F238E27FC236}">
                <a16:creationId xmlns:a16="http://schemas.microsoft.com/office/drawing/2014/main" id="{11A91871-D2F3-F30C-62B2-CAA8D06F8EDE}"/>
              </a:ext>
            </a:extLst>
          </p:cNvPr>
          <p:cNvSpPr/>
          <p:nvPr/>
        </p:nvSpPr>
        <p:spPr>
          <a:xfrm>
            <a:off x="5846544" y="1463610"/>
            <a:ext cx="202306" cy="202306"/>
          </a:xfrm>
          <a:prstGeom prst="rect">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b="1">
                <a:solidFill>
                  <a:schemeClr val="tx1"/>
                </a:solidFill>
              </a:rPr>
              <a:t>1</a:t>
            </a:r>
          </a:p>
        </p:txBody>
      </p:sp>
      <p:sp>
        <p:nvSpPr>
          <p:cNvPr id="32" name="Rectangle 31">
            <a:extLst>
              <a:ext uri="{FF2B5EF4-FFF2-40B4-BE49-F238E27FC236}">
                <a16:creationId xmlns:a16="http://schemas.microsoft.com/office/drawing/2014/main" id="{2DF2A0E3-3F8B-8745-8351-1BFD70409AE9}"/>
              </a:ext>
            </a:extLst>
          </p:cNvPr>
          <p:cNvSpPr/>
          <p:nvPr/>
        </p:nvSpPr>
        <p:spPr>
          <a:xfrm>
            <a:off x="6108182" y="1463610"/>
            <a:ext cx="202306" cy="202306"/>
          </a:xfrm>
          <a:prstGeom prst="rect">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b="1">
                <a:solidFill>
                  <a:schemeClr val="tx1"/>
                </a:solidFill>
              </a:rPr>
              <a:t>2</a:t>
            </a:r>
          </a:p>
        </p:txBody>
      </p:sp>
      <p:sp>
        <p:nvSpPr>
          <p:cNvPr id="33" name="Rectangle 32">
            <a:extLst>
              <a:ext uri="{FF2B5EF4-FFF2-40B4-BE49-F238E27FC236}">
                <a16:creationId xmlns:a16="http://schemas.microsoft.com/office/drawing/2014/main" id="{EBC38C69-2BD8-C86B-050D-C5F39BBAD148}"/>
              </a:ext>
            </a:extLst>
          </p:cNvPr>
          <p:cNvSpPr/>
          <p:nvPr/>
        </p:nvSpPr>
        <p:spPr>
          <a:xfrm>
            <a:off x="6631458" y="1463610"/>
            <a:ext cx="202306" cy="202306"/>
          </a:xfrm>
          <a:prstGeom prst="rect">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b="1">
                <a:solidFill>
                  <a:schemeClr val="tx1"/>
                </a:solidFill>
              </a:rPr>
              <a:t>4</a:t>
            </a:r>
          </a:p>
        </p:txBody>
      </p:sp>
      <p:sp>
        <p:nvSpPr>
          <p:cNvPr id="34" name="Rectangle 33">
            <a:extLst>
              <a:ext uri="{FF2B5EF4-FFF2-40B4-BE49-F238E27FC236}">
                <a16:creationId xmlns:a16="http://schemas.microsoft.com/office/drawing/2014/main" id="{E670EE08-C2DF-B631-4E89-AF3F9D4105A9}"/>
              </a:ext>
            </a:extLst>
          </p:cNvPr>
          <p:cNvSpPr/>
          <p:nvPr/>
        </p:nvSpPr>
        <p:spPr>
          <a:xfrm>
            <a:off x="6893096" y="1463610"/>
            <a:ext cx="202306" cy="202306"/>
          </a:xfrm>
          <a:prstGeom prst="rect">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b="1">
                <a:solidFill>
                  <a:schemeClr val="tx1"/>
                </a:solidFill>
              </a:rPr>
              <a:t>5</a:t>
            </a:r>
          </a:p>
        </p:txBody>
      </p:sp>
      <p:sp>
        <p:nvSpPr>
          <p:cNvPr id="35" name="Rectangle 34">
            <a:extLst>
              <a:ext uri="{FF2B5EF4-FFF2-40B4-BE49-F238E27FC236}">
                <a16:creationId xmlns:a16="http://schemas.microsoft.com/office/drawing/2014/main" id="{4E9A337B-D9A6-679E-E882-F8E8345DC0BF}"/>
              </a:ext>
            </a:extLst>
          </p:cNvPr>
          <p:cNvSpPr/>
          <p:nvPr/>
        </p:nvSpPr>
        <p:spPr>
          <a:xfrm>
            <a:off x="7154734" y="1463610"/>
            <a:ext cx="202306" cy="202306"/>
          </a:xfrm>
          <a:prstGeom prst="rect">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b="1">
                <a:solidFill>
                  <a:schemeClr val="tx1"/>
                </a:solidFill>
              </a:rPr>
              <a:t>6</a:t>
            </a:r>
          </a:p>
        </p:txBody>
      </p:sp>
      <p:sp>
        <p:nvSpPr>
          <p:cNvPr id="36" name="Rectangle 35">
            <a:extLst>
              <a:ext uri="{FF2B5EF4-FFF2-40B4-BE49-F238E27FC236}">
                <a16:creationId xmlns:a16="http://schemas.microsoft.com/office/drawing/2014/main" id="{5E76B17B-55B7-4499-29B3-9DDCCA9586B3}"/>
              </a:ext>
            </a:extLst>
          </p:cNvPr>
          <p:cNvSpPr/>
          <p:nvPr/>
        </p:nvSpPr>
        <p:spPr>
          <a:xfrm>
            <a:off x="7416372" y="1463610"/>
            <a:ext cx="202306" cy="202306"/>
          </a:xfrm>
          <a:prstGeom prst="rect">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b="1">
                <a:solidFill>
                  <a:schemeClr val="tx1"/>
                </a:solidFill>
              </a:rPr>
              <a:t>7</a:t>
            </a:r>
          </a:p>
        </p:txBody>
      </p:sp>
      <p:pic>
        <p:nvPicPr>
          <p:cNvPr id="37" name="Graphic 24">
            <a:extLst>
              <a:ext uri="{FF2B5EF4-FFF2-40B4-BE49-F238E27FC236}">
                <a16:creationId xmlns:a16="http://schemas.microsoft.com/office/drawing/2014/main" id="{A18430B0-8555-F19C-15F2-568D523A50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5344" y="1454163"/>
            <a:ext cx="221200" cy="221200"/>
          </a:xfrm>
          <a:prstGeom prst="rect">
            <a:avLst/>
          </a:prstGeom>
        </p:spPr>
      </p:pic>
      <p:pic>
        <p:nvPicPr>
          <p:cNvPr id="38" name="Graphic 25">
            <a:extLst>
              <a:ext uri="{FF2B5EF4-FFF2-40B4-BE49-F238E27FC236}">
                <a16:creationId xmlns:a16="http://schemas.microsoft.com/office/drawing/2014/main" id="{2E17F052-6F8B-9A90-5092-0D4C8AA24C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7621854" y="1454163"/>
            <a:ext cx="221200" cy="221200"/>
          </a:xfrm>
          <a:prstGeom prst="rect">
            <a:avLst/>
          </a:prstGeom>
        </p:spPr>
      </p:pic>
      <p:sp>
        <p:nvSpPr>
          <p:cNvPr id="39" name="Rectangle 38">
            <a:extLst>
              <a:ext uri="{FF2B5EF4-FFF2-40B4-BE49-F238E27FC236}">
                <a16:creationId xmlns:a16="http://schemas.microsoft.com/office/drawing/2014/main" id="{5888273F-DEB0-95C4-DD0E-01C5B49062A8}"/>
              </a:ext>
            </a:extLst>
          </p:cNvPr>
          <p:cNvSpPr/>
          <p:nvPr/>
        </p:nvSpPr>
        <p:spPr>
          <a:xfrm>
            <a:off x="6374882" y="1463610"/>
            <a:ext cx="202306" cy="202306"/>
          </a:xfrm>
          <a:prstGeom prst="rect">
            <a:avLst/>
          </a:prstGeom>
          <a:solidFill>
            <a:schemeClr val="accent1">
              <a:lumMod val="20000"/>
              <a:lumOff val="8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b="1">
                <a:solidFill>
                  <a:schemeClr val="tx1"/>
                </a:solidFill>
              </a:rPr>
              <a:t>3</a:t>
            </a:r>
          </a:p>
        </p:txBody>
      </p:sp>
      <p:sp>
        <p:nvSpPr>
          <p:cNvPr id="40" name="Rectangle 39">
            <a:extLst>
              <a:ext uri="{FF2B5EF4-FFF2-40B4-BE49-F238E27FC236}">
                <a16:creationId xmlns:a16="http://schemas.microsoft.com/office/drawing/2014/main" id="{23D2D92B-8426-74D2-9F19-529A98710F67}"/>
              </a:ext>
            </a:extLst>
          </p:cNvPr>
          <p:cNvSpPr/>
          <p:nvPr/>
        </p:nvSpPr>
        <p:spPr>
          <a:xfrm>
            <a:off x="6336745" y="1430535"/>
            <a:ext cx="268456" cy="268456"/>
          </a:xfrm>
          <a:prstGeom prst="rect">
            <a:avLst/>
          </a:prstGeom>
          <a:solidFill>
            <a:srgbClr val="001C4B"/>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solidFill>
                  <a:schemeClr val="bg1"/>
                </a:solidFill>
              </a:rPr>
              <a:t>3</a:t>
            </a:r>
          </a:p>
        </p:txBody>
      </p:sp>
    </p:spTree>
    <p:extLst>
      <p:ext uri="{BB962C8B-B14F-4D97-AF65-F5344CB8AC3E}">
        <p14:creationId xmlns:p14="http://schemas.microsoft.com/office/powerpoint/2010/main" val="148901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86B4682-1D96-FAAB-02CF-E4B65532DB74}"/>
              </a:ext>
            </a:extLst>
          </p:cNvPr>
          <p:cNvSpPr>
            <a:spLocks noGrp="1"/>
          </p:cNvSpPr>
          <p:nvPr>
            <p:ph type="body" sz="quarter" idx="13"/>
          </p:nvPr>
        </p:nvSpPr>
        <p:spPr/>
        <p:txBody>
          <a:bodyPr/>
          <a:lstStyle/>
          <a:p>
            <a:pPr marL="4763" indent="0" algn="ctr">
              <a:buNone/>
            </a:pPr>
            <a:r>
              <a:rPr lang="en-US" dirty="0"/>
              <a:t>1</a:t>
            </a:r>
          </a:p>
        </p:txBody>
      </p:sp>
      <p:sp>
        <p:nvSpPr>
          <p:cNvPr id="2" name="Title 1">
            <a:extLst>
              <a:ext uri="{FF2B5EF4-FFF2-40B4-BE49-F238E27FC236}">
                <a16:creationId xmlns:a16="http://schemas.microsoft.com/office/drawing/2014/main" id="{68E3926F-DE43-4736-AF0A-2B9A911B82B3}"/>
              </a:ext>
            </a:extLst>
          </p:cNvPr>
          <p:cNvSpPr>
            <a:spLocks noGrp="1"/>
          </p:cNvSpPr>
          <p:nvPr>
            <p:ph type="title"/>
          </p:nvPr>
        </p:nvSpPr>
        <p:spPr/>
        <p:txBody>
          <a:bodyPr/>
          <a:lstStyle/>
          <a:p>
            <a:r>
              <a:rPr lang="en-IE" dirty="0"/>
              <a:t>Why Amundi?</a:t>
            </a:r>
          </a:p>
        </p:txBody>
      </p:sp>
    </p:spTree>
    <p:extLst>
      <p:ext uri="{BB962C8B-B14F-4D97-AF65-F5344CB8AC3E}">
        <p14:creationId xmlns:p14="http://schemas.microsoft.com/office/powerpoint/2010/main" val="3134340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A4A4F890-2375-E7C1-FBA2-9887764BFE42}"/>
              </a:ext>
            </a:extLst>
          </p:cNvPr>
          <p:cNvSpPr>
            <a:spLocks noGrp="1"/>
          </p:cNvSpPr>
          <p:nvPr>
            <p:ph type="body" sz="quarter" idx="14"/>
          </p:nvPr>
        </p:nvSpPr>
        <p:spPr/>
        <p:txBody>
          <a:bodyPr/>
          <a:lstStyle/>
          <a:p>
            <a:r>
              <a:rPr lang="en-GB" dirty="0">
                <a:solidFill>
                  <a:schemeClr val="tx1"/>
                </a:solidFill>
              </a:rPr>
              <a:t>* Recommended holding period.</a:t>
            </a:r>
          </a:p>
          <a:p>
            <a:r>
              <a:rPr lang="en-GB" dirty="0">
                <a:solidFill>
                  <a:schemeClr val="tx1"/>
                </a:solidFill>
              </a:rPr>
              <a:t>** This illustrates how costs reduce your return each year over the holding period. For example it shows that if you exit at the recommended holding period your average return per year is projected to be 4.69% before costs and 1.37% after costs.</a:t>
            </a:r>
          </a:p>
          <a:p>
            <a:endParaRPr lang="en-GB" dirty="0"/>
          </a:p>
          <a:p>
            <a:r>
              <a:rPr lang="en-GB" dirty="0"/>
              <a:t>Source: Amundi As of 30 November 2025. This document provides you with key investor information about this Sub-Fund. The information is required by law to help you understand the nature and the risks of investing in this Sub-Fund. You are advised to read it so you can make an informed decision about whether to invest. The costs information in this slide may not be exhaustive and the Fund may incur other expenses. For further information on costs, charges and other expenses, please see the </a:t>
            </a:r>
            <a:r>
              <a:rPr lang="en-GB" dirty="0">
                <a:hlinkClick r:id="rId2"/>
              </a:rPr>
              <a:t>Prospectus</a:t>
            </a:r>
            <a:r>
              <a:rPr lang="en-GB" dirty="0"/>
              <a:t> and </a:t>
            </a:r>
            <a:r>
              <a:rPr lang="en-GB" dirty="0">
                <a:hlinkClick r:id="rId3"/>
              </a:rPr>
              <a:t>PRIIPS KID</a:t>
            </a:r>
            <a:r>
              <a:rPr lang="en-GB" dirty="0"/>
              <a:t>.</a:t>
            </a:r>
          </a:p>
        </p:txBody>
      </p:sp>
      <p:sp>
        <p:nvSpPr>
          <p:cNvPr id="4" name="Titre 3">
            <a:extLst>
              <a:ext uri="{FF2B5EF4-FFF2-40B4-BE49-F238E27FC236}">
                <a16:creationId xmlns:a16="http://schemas.microsoft.com/office/drawing/2014/main" id="{046BB9B7-5CED-692B-ACE0-8F3FCD5ACEE5}"/>
              </a:ext>
            </a:extLst>
          </p:cNvPr>
          <p:cNvSpPr>
            <a:spLocks noGrp="1"/>
          </p:cNvSpPr>
          <p:nvPr>
            <p:ph type="title"/>
          </p:nvPr>
        </p:nvSpPr>
        <p:spPr/>
        <p:txBody>
          <a:bodyPr/>
          <a:lstStyle/>
          <a:p>
            <a:r>
              <a:rPr lang="en-GB" dirty="0"/>
              <a:t>What are the costs?</a:t>
            </a:r>
          </a:p>
        </p:txBody>
      </p:sp>
      <p:sp>
        <p:nvSpPr>
          <p:cNvPr id="6" name="Espace réservé du texte 5">
            <a:extLst>
              <a:ext uri="{FF2B5EF4-FFF2-40B4-BE49-F238E27FC236}">
                <a16:creationId xmlns:a16="http://schemas.microsoft.com/office/drawing/2014/main" id="{871CCA5E-8595-4E5C-48C5-D98955DF636C}"/>
              </a:ext>
            </a:extLst>
          </p:cNvPr>
          <p:cNvSpPr>
            <a:spLocks noGrp="1"/>
          </p:cNvSpPr>
          <p:nvPr>
            <p:ph type="body" sz="quarter" idx="13"/>
          </p:nvPr>
        </p:nvSpPr>
        <p:spPr/>
        <p:txBody>
          <a:bodyPr/>
          <a:lstStyle/>
          <a:p>
            <a:r>
              <a:rPr lang="en-GB" dirty="0"/>
              <a:t>Amundi Funds Protect 90 - A2 EUR (C)</a:t>
            </a:r>
          </a:p>
        </p:txBody>
      </p:sp>
      <p:sp>
        <p:nvSpPr>
          <p:cNvPr id="3" name="Rectangle 2">
            <a:extLst>
              <a:ext uri="{FF2B5EF4-FFF2-40B4-BE49-F238E27FC236}">
                <a16:creationId xmlns:a16="http://schemas.microsoft.com/office/drawing/2014/main" id="{9B02F76A-5291-EFB9-5835-A0B97D83692A}"/>
              </a:ext>
            </a:extLst>
          </p:cNvPr>
          <p:cNvSpPr/>
          <p:nvPr/>
        </p:nvSpPr>
        <p:spPr>
          <a:xfrm>
            <a:off x="428399" y="1004748"/>
            <a:ext cx="8282214" cy="1138773"/>
          </a:xfrm>
          <a:prstGeom prst="rect">
            <a:avLst/>
          </a:prstGeom>
        </p:spPr>
        <p:txBody>
          <a:bodyPr wrap="square" lIns="0" tIns="0" rIns="0" bIns="0">
            <a:spAutoFit/>
          </a:bodyPr>
          <a:lstStyle/>
          <a:p>
            <a:r>
              <a:rPr lang="en-US" sz="800" dirty="0">
                <a:latin typeface="Arial" panose="020B0604020202020204" pitchFamily="34" charset="0"/>
                <a:cs typeface="Arial" panose="020B0604020202020204" pitchFamily="34" charset="0"/>
              </a:rPr>
              <a:t>The person advising on or selling you this product may charge you other costs. If so, this person will provide you with information about these costs and how they affect your investment. The tables show the amounts that are taken from your investment to cover different types of costs. These amounts depend on how much you invest, and how long you hold the product. The amounts shown here are illustrations based on an example investment amount and different possible investment periods.</a:t>
            </a:r>
          </a:p>
          <a:p>
            <a:endParaRPr lang="en-US" sz="800" dirty="0">
              <a:latin typeface="Arial" panose="020B0604020202020204" pitchFamily="34" charset="0"/>
              <a:cs typeface="Arial" panose="020B0604020202020204" pitchFamily="34" charset="0"/>
            </a:endParaRPr>
          </a:p>
          <a:p>
            <a:pPr marL="0" lvl="1">
              <a:spcAft>
                <a:spcPts val="600"/>
              </a:spcAft>
            </a:pPr>
            <a:r>
              <a:rPr lang="en-US" sz="800" dirty="0">
                <a:latin typeface="Arial" panose="020B0604020202020204" pitchFamily="34" charset="0"/>
                <a:cs typeface="Arial" panose="020B0604020202020204" pitchFamily="34" charset="0"/>
              </a:rPr>
              <a:t>We have assumed:</a:t>
            </a:r>
          </a:p>
          <a:p>
            <a:pPr marL="90000" lvl="1" indent="-90000">
              <a:spcAft>
                <a:spcPts val="600"/>
              </a:spcAft>
              <a:buClr>
                <a:schemeClr val="accent1"/>
              </a:buClr>
              <a:buSzPct val="120000"/>
              <a:buFont typeface="Wingdings" panose="05000000000000000000" pitchFamily="2" charset="2"/>
              <a:buChar char="§"/>
            </a:pPr>
            <a:r>
              <a:rPr lang="en-US" sz="800" dirty="0">
                <a:latin typeface="Arial" panose="020B0604020202020204" pitchFamily="34" charset="0"/>
                <a:cs typeface="Arial" panose="020B0604020202020204" pitchFamily="34" charset="0"/>
              </a:rPr>
              <a:t>In the first year you would get back the amount that you invested (0% annual return). For the other holding periods we have assumed the product performs as shown in the moderate scenario.</a:t>
            </a:r>
          </a:p>
          <a:p>
            <a:pPr marL="90000" lvl="1" indent="-90000">
              <a:spcAft>
                <a:spcPts val="600"/>
              </a:spcAft>
              <a:buClr>
                <a:schemeClr val="accent1"/>
              </a:buClr>
              <a:buSzPct val="120000"/>
              <a:buFont typeface="Wingdings" panose="05000000000000000000" pitchFamily="2" charset="2"/>
              <a:buChar char="§"/>
            </a:pPr>
            <a:r>
              <a:rPr lang="en-US" sz="800" dirty="0">
                <a:latin typeface="Arial" panose="020B0604020202020204" pitchFamily="34" charset="0"/>
                <a:cs typeface="Arial" panose="020B0604020202020204" pitchFamily="34" charset="0"/>
              </a:rPr>
              <a:t>EUR 10,000 is invested.</a:t>
            </a:r>
          </a:p>
        </p:txBody>
      </p:sp>
      <p:graphicFrame>
        <p:nvGraphicFramePr>
          <p:cNvPr id="8" name="Group 2">
            <a:extLst>
              <a:ext uri="{FF2B5EF4-FFF2-40B4-BE49-F238E27FC236}">
                <a16:creationId xmlns:a16="http://schemas.microsoft.com/office/drawing/2014/main" id="{B7C1452C-59C3-9D7B-0B08-D94CF35E4B95}"/>
              </a:ext>
            </a:extLst>
          </p:cNvPr>
          <p:cNvGraphicFramePr>
            <a:graphicFrameLocks/>
          </p:cNvGraphicFramePr>
          <p:nvPr>
            <p:extLst>
              <p:ext uri="{D42A27DB-BD31-4B8C-83A1-F6EECF244321}">
                <p14:modId xmlns:p14="http://schemas.microsoft.com/office/powerpoint/2010/main" val="3748256503"/>
              </p:ext>
            </p:extLst>
          </p:nvPr>
        </p:nvGraphicFramePr>
        <p:xfrm>
          <a:off x="435200" y="2576085"/>
          <a:ext cx="4136798" cy="953472"/>
        </p:xfrm>
        <a:graphic>
          <a:graphicData uri="http://schemas.openxmlformats.org/drawingml/2006/table">
            <a:tbl>
              <a:tblPr/>
              <a:tblGrid>
                <a:gridCol w="1930552">
                  <a:extLst>
                    <a:ext uri="{9D8B030D-6E8A-4147-A177-3AD203B41FA5}">
                      <a16:colId xmlns:a16="http://schemas.microsoft.com/office/drawing/2014/main" val="20000"/>
                    </a:ext>
                  </a:extLst>
                </a:gridCol>
                <a:gridCol w="1103123">
                  <a:extLst>
                    <a:ext uri="{9D8B030D-6E8A-4147-A177-3AD203B41FA5}">
                      <a16:colId xmlns:a16="http://schemas.microsoft.com/office/drawing/2014/main" val="20001"/>
                    </a:ext>
                  </a:extLst>
                </a:gridCol>
                <a:gridCol w="1103123">
                  <a:extLst>
                    <a:ext uri="{9D8B030D-6E8A-4147-A177-3AD203B41FA5}">
                      <a16:colId xmlns:a16="http://schemas.microsoft.com/office/drawing/2014/main" val="2701165574"/>
                    </a:ext>
                  </a:extLst>
                </a:gridCol>
              </a:tblGrid>
              <a:tr h="231525">
                <a:tc gridSpan="3">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pPr>
                      <a:r>
                        <a:rPr lang="fr-FR" sz="900" b="1" i="0" kern="1200" dirty="0">
                          <a:solidFill>
                            <a:schemeClr val="tx1"/>
                          </a:solidFill>
                          <a:latin typeface="Arial" panose="020B0604020202020204" pitchFamily="34" charset="0"/>
                          <a:ea typeface="+mn-ea"/>
                          <a:cs typeface="Arial" panose="020B0604020202020204" pitchFamily="34" charset="0"/>
                        </a:rPr>
                        <a:t>Investment EUR 10,000</a:t>
                      </a:r>
                    </a:p>
                  </a:txBody>
                  <a:tcPr marL="71391" marR="71391"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pPr>
                      <a:endParaRPr kumimoji="0" lang="en-US" sz="800" b="1" i="0" u="none" strike="noStrike" cap="none" normalizeH="0" baseline="0" dirty="0">
                        <a:ln>
                          <a:noFill/>
                        </a:ln>
                        <a:solidFill>
                          <a:schemeClr val="tx1"/>
                        </a:solidFill>
                        <a:effectLst/>
                        <a:latin typeface="Arial" pitchFamily="34" charset="0"/>
                        <a:cs typeface="Arial" pitchFamily="34" charset="0"/>
                      </a:endParaRPr>
                    </a:p>
                  </a:txBody>
                  <a:tcPr marL="71391" marR="71391" marT="35197" marB="35197"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5F5FC"/>
                    </a:solidFill>
                  </a:tcPr>
                </a:tc>
                <a:tc hMerge="1">
                  <a:txBody>
                    <a:bodyPr/>
                    <a:lstStyle/>
                    <a:p>
                      <a:endParaRPr lang="en-US"/>
                    </a:p>
                  </a:txBody>
                  <a:tcPr/>
                </a:tc>
                <a:extLst>
                  <a:ext uri="{0D108BD9-81ED-4DB2-BD59-A6C34878D82A}">
                    <a16:rowId xmlns:a16="http://schemas.microsoft.com/office/drawing/2014/main" val="10000"/>
                  </a:ext>
                </a:extLst>
              </a:tr>
              <a:tr h="136480">
                <a:tc>
                  <a:txBody>
                    <a:bodyPr/>
                    <a:lstStyle/>
                    <a:p>
                      <a:pPr marL="0" marR="0" lvl="0" indent="0" algn="l" defTabSz="863600" rtl="0" eaLnBrk="0" fontAlgn="base" latinLnBrk="0" hangingPunct="0">
                        <a:lnSpc>
                          <a:spcPct val="90000"/>
                        </a:lnSpc>
                        <a:spcBef>
                          <a:spcPct val="0"/>
                        </a:spcBef>
                        <a:spcAft>
                          <a:spcPts val="0"/>
                        </a:spcAft>
                        <a:buClrTx/>
                        <a:buSzTx/>
                        <a:buFontTx/>
                        <a:buNone/>
                        <a:tabLst>
                          <a:tab pos="1978025" algn="l"/>
                        </a:tabLst>
                      </a:pPr>
                      <a:r>
                        <a:rPr kumimoji="0" lang="en-US" sz="800" b="1" i="0" u="none" strike="noStrike" cap="none" normalizeH="0" baseline="0" dirty="0">
                          <a:ln>
                            <a:noFill/>
                          </a:ln>
                          <a:solidFill>
                            <a:schemeClr val="tx1"/>
                          </a:solidFill>
                          <a:effectLst/>
                          <a:latin typeface="Arial" pitchFamily="34" charset="0"/>
                          <a:cs typeface="Arial" pitchFamily="34" charset="0"/>
                        </a:rPr>
                        <a:t>Scenarios</a:t>
                      </a:r>
                    </a:p>
                  </a:txBody>
                  <a:tcPr marL="71391" marR="71391" marT="35197"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863600" rtl="0" eaLnBrk="0" fontAlgn="base" latinLnBrk="0" hangingPunct="0">
                        <a:lnSpc>
                          <a:spcPct val="90000"/>
                        </a:lnSpc>
                        <a:spcBef>
                          <a:spcPct val="0"/>
                        </a:spcBef>
                        <a:spcAft>
                          <a:spcPts val="0"/>
                        </a:spcAft>
                        <a:buClrTx/>
                        <a:buSzTx/>
                        <a:buFontTx/>
                        <a:buNone/>
                        <a:tabLst>
                          <a:tab pos="1978025" algn="l"/>
                        </a:tabLst>
                        <a:defRPr/>
                      </a:pPr>
                      <a:r>
                        <a:rPr lang="en-US" sz="800" b="1" i="0" u="none" strike="noStrike" kern="1200" baseline="0" dirty="0">
                          <a:solidFill>
                            <a:schemeClr val="tx1"/>
                          </a:solidFill>
                          <a:latin typeface="Arial" panose="020B0604020202020204" pitchFamily="34" charset="0"/>
                          <a:ea typeface="+mn-ea"/>
                          <a:cs typeface="Arial" panose="020B0604020202020204" pitchFamily="34" charset="0"/>
                        </a:rPr>
                        <a:t>If you exit after</a:t>
                      </a:r>
                    </a:p>
                  </a:txBody>
                  <a:tcPr marL="71391" marR="71391" marT="35197"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1"/>
                  </a:ext>
                </a:extLst>
              </a:tr>
              <a:tr h="165487">
                <a:tc>
                  <a:txBody>
                    <a:bodyPr/>
                    <a:lstStyle/>
                    <a:p>
                      <a:pPr marL="0" marR="0" lvl="0" indent="0" algn="l" defTabSz="863600" rtl="0" eaLnBrk="0" fontAlgn="base" latinLnBrk="0" hangingPunct="0">
                        <a:lnSpc>
                          <a:spcPct val="90000"/>
                        </a:lnSpc>
                        <a:spcBef>
                          <a:spcPct val="0"/>
                        </a:spcBef>
                        <a:spcAft>
                          <a:spcPct val="60000"/>
                        </a:spcAft>
                        <a:buClrTx/>
                        <a:buSzTx/>
                        <a:buFontTx/>
                        <a:buNone/>
                        <a:tabLst>
                          <a:tab pos="1978025" algn="l"/>
                        </a:tabLst>
                      </a:pPr>
                      <a:endParaRPr kumimoji="0" lang="en-US" sz="800" b="1" i="0" u="none" strike="noStrike" cap="none" normalizeH="0" baseline="0" dirty="0">
                        <a:ln>
                          <a:noFill/>
                        </a:ln>
                        <a:solidFill>
                          <a:schemeClr val="tx1"/>
                        </a:solidFill>
                        <a:effectLst/>
                        <a:latin typeface="Arial" pitchFamily="34" charset="0"/>
                        <a:cs typeface="Arial" pitchFamily="34" charset="0"/>
                      </a:endParaRPr>
                    </a:p>
                  </a:txBody>
                  <a:tcPr marL="71391" marR="71391"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r>
                        <a:rPr lang="en-US" sz="800" b="1" kern="1200" dirty="0">
                          <a:solidFill>
                            <a:schemeClr val="tx1"/>
                          </a:solidFill>
                          <a:latin typeface="Arial" panose="020B0604020202020204" pitchFamily="34" charset="0"/>
                          <a:ea typeface="+mn-ea"/>
                          <a:cs typeface="Arial" panose="020B0604020202020204" pitchFamily="34" charset="0"/>
                        </a:rPr>
                        <a:t>1 year</a:t>
                      </a:r>
                    </a:p>
                  </a:txBody>
                  <a:tcPr marL="71391" marR="71391" marT="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r>
                        <a:rPr lang="en-US" sz="800" b="1" kern="1200" dirty="0">
                          <a:solidFill>
                            <a:schemeClr val="tx1"/>
                          </a:solidFill>
                          <a:latin typeface="Arial" panose="020B0604020202020204" pitchFamily="34" charset="0"/>
                          <a:ea typeface="+mn-ea"/>
                          <a:cs typeface="Arial" panose="020B0604020202020204" pitchFamily="34" charset="0"/>
                        </a:rPr>
                        <a:t>3 years*</a:t>
                      </a:r>
                    </a:p>
                  </a:txBody>
                  <a:tcPr marL="71391" marR="71391" marT="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0166681"/>
                  </a:ext>
                </a:extLst>
              </a:tr>
              <a:tr h="198450">
                <a:tc>
                  <a:txBody>
                    <a:bodyPr/>
                    <a:lstStyle/>
                    <a:p>
                      <a:pPr marL="0" marR="0" lvl="0" indent="0" algn="l" defTabSz="863600" rtl="0" eaLnBrk="0" fontAlgn="base" latinLnBrk="0" hangingPunct="0">
                        <a:lnSpc>
                          <a:spcPct val="90000"/>
                        </a:lnSpc>
                        <a:spcBef>
                          <a:spcPct val="0"/>
                        </a:spcBef>
                        <a:spcAft>
                          <a:spcPct val="60000"/>
                        </a:spcAft>
                        <a:buClrTx/>
                        <a:buSzTx/>
                        <a:buFontTx/>
                        <a:buNone/>
                        <a:tabLst>
                          <a:tab pos="1978025" algn="l"/>
                        </a:tabLst>
                      </a:pPr>
                      <a:r>
                        <a:rPr kumimoji="0" lang="en-US" sz="800" b="1" i="0" u="none" strike="noStrike" cap="none" normalizeH="0" baseline="0" dirty="0">
                          <a:ln>
                            <a:noFill/>
                          </a:ln>
                          <a:solidFill>
                            <a:schemeClr val="tx1"/>
                          </a:solidFill>
                          <a:effectLst/>
                          <a:latin typeface="Arial" pitchFamily="34" charset="0"/>
                          <a:cs typeface="Arial" pitchFamily="34" charset="0"/>
                        </a:rPr>
                        <a:t>Total Costs</a:t>
                      </a:r>
                    </a:p>
                  </a:txBody>
                  <a:tcPr marL="71391" marR="71391"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r>
                        <a:rPr lang="en-US" sz="800" kern="1200" dirty="0">
                          <a:solidFill>
                            <a:schemeClr val="tx1"/>
                          </a:solidFill>
                          <a:latin typeface="Arial" panose="020B0604020202020204" pitchFamily="34" charset="0"/>
                          <a:ea typeface="+mn-ea"/>
                          <a:cs typeface="Arial" panose="020B0604020202020204" pitchFamily="34" charset="0"/>
                        </a:rPr>
                        <a:t>$612</a:t>
                      </a:r>
                    </a:p>
                  </a:txBody>
                  <a:tcPr marL="71391" marR="71391"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r>
                        <a:rPr lang="en-US" sz="800" kern="1200" dirty="0">
                          <a:solidFill>
                            <a:schemeClr val="tx1"/>
                          </a:solidFill>
                          <a:latin typeface="Arial" panose="020B0604020202020204" pitchFamily="34" charset="0"/>
                          <a:ea typeface="+mn-ea"/>
                          <a:cs typeface="Arial" panose="020B0604020202020204" pitchFamily="34" charset="0"/>
                        </a:rPr>
                        <a:t>$989</a:t>
                      </a:r>
                    </a:p>
                  </a:txBody>
                  <a:tcPr marL="71391" marR="71391"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98450">
                <a:tc>
                  <a:txBody>
                    <a:bodyPr/>
                    <a:lstStyle/>
                    <a:p>
                      <a:pPr marL="0" marR="0" lvl="0" indent="0" algn="l" defTabSz="863600" rtl="0" eaLnBrk="0" fontAlgn="base" latinLnBrk="0" hangingPunct="0">
                        <a:lnSpc>
                          <a:spcPct val="90000"/>
                        </a:lnSpc>
                        <a:spcBef>
                          <a:spcPct val="0"/>
                        </a:spcBef>
                        <a:spcAft>
                          <a:spcPct val="60000"/>
                        </a:spcAft>
                        <a:buClrTx/>
                        <a:buSzTx/>
                        <a:buFontTx/>
                        <a:buNone/>
                        <a:tabLst>
                          <a:tab pos="1978025" algn="l"/>
                        </a:tabLst>
                      </a:pPr>
                      <a:r>
                        <a:rPr kumimoji="0" lang="en-US" sz="800" b="1" i="0" u="none" strike="noStrike" cap="none" normalizeH="0" baseline="0" dirty="0">
                          <a:ln>
                            <a:noFill/>
                          </a:ln>
                          <a:solidFill>
                            <a:schemeClr val="tx1"/>
                          </a:solidFill>
                          <a:effectLst/>
                          <a:latin typeface="Arial" pitchFamily="34" charset="0"/>
                          <a:cs typeface="Arial" pitchFamily="34" charset="0"/>
                        </a:rPr>
                        <a:t>Annual Cost Impact**</a:t>
                      </a:r>
                    </a:p>
                  </a:txBody>
                  <a:tcPr marL="71391" marR="71391"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6.2%</a:t>
                      </a:r>
                      <a:endParaRPr lang="en-US" sz="800" kern="1200" dirty="0">
                        <a:solidFill>
                          <a:schemeClr val="tx1"/>
                        </a:solidFill>
                        <a:latin typeface="Arial" panose="020B0604020202020204" pitchFamily="34" charset="0"/>
                        <a:ea typeface="+mn-ea"/>
                        <a:cs typeface="Arial" panose="020B0604020202020204" pitchFamily="34" charset="0"/>
                      </a:endParaRPr>
                    </a:p>
                  </a:txBody>
                  <a:tcPr marL="71391" marR="71391"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800" kern="1200" dirty="0">
                          <a:solidFill>
                            <a:schemeClr val="tx1"/>
                          </a:solidFill>
                          <a:latin typeface="Arial" panose="020B0604020202020204" pitchFamily="34" charset="0"/>
                          <a:ea typeface="+mn-ea"/>
                          <a:cs typeface="Arial" panose="020B0604020202020204" pitchFamily="34" charset="0"/>
                        </a:rPr>
                        <a:t>3.3%</a:t>
                      </a:r>
                    </a:p>
                  </a:txBody>
                  <a:tcPr marL="71391" marR="71391"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9" name="Rectangle 8">
            <a:extLst>
              <a:ext uri="{FF2B5EF4-FFF2-40B4-BE49-F238E27FC236}">
                <a16:creationId xmlns:a16="http://schemas.microsoft.com/office/drawing/2014/main" id="{17F87E73-06FB-3CCC-5AE7-EA66EF91450D}"/>
              </a:ext>
            </a:extLst>
          </p:cNvPr>
          <p:cNvSpPr/>
          <p:nvPr/>
        </p:nvSpPr>
        <p:spPr>
          <a:xfrm>
            <a:off x="431800" y="2291053"/>
            <a:ext cx="2209187" cy="215444"/>
          </a:xfrm>
          <a:prstGeom prst="rect">
            <a:avLst/>
          </a:prstGeom>
        </p:spPr>
        <p:txBody>
          <a:bodyPr wrap="square" lIns="0" tIns="0" rIns="0" bIns="0">
            <a:spAutoFit/>
          </a:bodyPr>
          <a:lstStyle/>
          <a:p>
            <a:r>
              <a:rPr lang="en-US" sz="1400" b="1" dirty="0"/>
              <a:t>Costs over time</a:t>
            </a:r>
          </a:p>
        </p:txBody>
      </p:sp>
    </p:spTree>
    <p:extLst>
      <p:ext uri="{BB962C8B-B14F-4D97-AF65-F5344CB8AC3E}">
        <p14:creationId xmlns:p14="http://schemas.microsoft.com/office/powerpoint/2010/main" val="3547005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A4A4F890-2375-E7C1-FBA2-9887764BFE42}"/>
              </a:ext>
            </a:extLst>
          </p:cNvPr>
          <p:cNvSpPr>
            <a:spLocks noGrp="1"/>
          </p:cNvSpPr>
          <p:nvPr>
            <p:ph type="body" sz="quarter" idx="14"/>
          </p:nvPr>
        </p:nvSpPr>
        <p:spPr/>
        <p:txBody>
          <a:bodyPr/>
          <a:lstStyle/>
          <a:p>
            <a:r>
              <a:rPr lang="en-GB" dirty="0"/>
              <a:t>Source: Amundi As of 30 November 2025. This document provides you with key investor information about this Sub-Fund. The information is required by law to help you understand the nature and the risks of investing in this Sub-Fund. You are advised to read it so you can make an informed decision about whether to invest. The costs information in this slide may not be exhaustive and the Fund may incur other expenses. For further information on costs, charges and other expenses, please see the </a:t>
            </a:r>
            <a:r>
              <a:rPr lang="en-GB" dirty="0">
                <a:hlinkClick r:id="rId2"/>
              </a:rPr>
              <a:t>Prospectus</a:t>
            </a:r>
            <a:r>
              <a:rPr lang="en-GB" dirty="0"/>
              <a:t> and </a:t>
            </a:r>
            <a:r>
              <a:rPr lang="en-GB" dirty="0">
                <a:hlinkClick r:id="rId3"/>
              </a:rPr>
              <a:t>PRIIPS KID</a:t>
            </a:r>
            <a:r>
              <a:rPr lang="en-GB" dirty="0"/>
              <a:t>.</a:t>
            </a:r>
          </a:p>
        </p:txBody>
      </p:sp>
      <p:sp>
        <p:nvSpPr>
          <p:cNvPr id="4" name="Titre 3">
            <a:extLst>
              <a:ext uri="{FF2B5EF4-FFF2-40B4-BE49-F238E27FC236}">
                <a16:creationId xmlns:a16="http://schemas.microsoft.com/office/drawing/2014/main" id="{046BB9B7-5CED-692B-ACE0-8F3FCD5ACEE5}"/>
              </a:ext>
            </a:extLst>
          </p:cNvPr>
          <p:cNvSpPr>
            <a:spLocks noGrp="1"/>
          </p:cNvSpPr>
          <p:nvPr>
            <p:ph type="title"/>
          </p:nvPr>
        </p:nvSpPr>
        <p:spPr/>
        <p:txBody>
          <a:bodyPr/>
          <a:lstStyle/>
          <a:p>
            <a:r>
              <a:rPr lang="en-GB" dirty="0"/>
              <a:t>What are the costs?</a:t>
            </a:r>
          </a:p>
        </p:txBody>
      </p:sp>
      <p:sp>
        <p:nvSpPr>
          <p:cNvPr id="6" name="Espace réservé du texte 5">
            <a:extLst>
              <a:ext uri="{FF2B5EF4-FFF2-40B4-BE49-F238E27FC236}">
                <a16:creationId xmlns:a16="http://schemas.microsoft.com/office/drawing/2014/main" id="{871CCA5E-8595-4E5C-48C5-D98955DF636C}"/>
              </a:ext>
            </a:extLst>
          </p:cNvPr>
          <p:cNvSpPr>
            <a:spLocks noGrp="1"/>
          </p:cNvSpPr>
          <p:nvPr>
            <p:ph type="body" sz="quarter" idx="13"/>
          </p:nvPr>
        </p:nvSpPr>
        <p:spPr/>
        <p:txBody>
          <a:bodyPr/>
          <a:lstStyle/>
          <a:p>
            <a:r>
              <a:rPr lang="en-GB" dirty="0"/>
              <a:t>Amundi Funds Protect 90 - A2 EUR (C)</a:t>
            </a:r>
          </a:p>
        </p:txBody>
      </p:sp>
      <p:graphicFrame>
        <p:nvGraphicFramePr>
          <p:cNvPr id="2" name="Group 2">
            <a:extLst>
              <a:ext uri="{FF2B5EF4-FFF2-40B4-BE49-F238E27FC236}">
                <a16:creationId xmlns:a16="http://schemas.microsoft.com/office/drawing/2014/main" id="{CE7617E4-1E8A-B691-E638-6BBF3BB762F2}"/>
              </a:ext>
            </a:extLst>
          </p:cNvPr>
          <p:cNvGraphicFramePr>
            <a:graphicFrameLocks/>
          </p:cNvGraphicFramePr>
          <p:nvPr>
            <p:extLst>
              <p:ext uri="{D42A27DB-BD31-4B8C-83A1-F6EECF244321}">
                <p14:modId xmlns:p14="http://schemas.microsoft.com/office/powerpoint/2010/main" val="941187690"/>
              </p:ext>
            </p:extLst>
          </p:nvPr>
        </p:nvGraphicFramePr>
        <p:xfrm>
          <a:off x="431999" y="1192871"/>
          <a:ext cx="8283599" cy="2257269"/>
        </p:xfrm>
        <a:graphic>
          <a:graphicData uri="http://schemas.openxmlformats.org/drawingml/2006/table">
            <a:tbl>
              <a:tblPr/>
              <a:tblGrid>
                <a:gridCol w="1152501">
                  <a:extLst>
                    <a:ext uri="{9D8B030D-6E8A-4147-A177-3AD203B41FA5}">
                      <a16:colId xmlns:a16="http://schemas.microsoft.com/office/drawing/2014/main" val="20000"/>
                    </a:ext>
                  </a:extLst>
                </a:gridCol>
                <a:gridCol w="5690472">
                  <a:extLst>
                    <a:ext uri="{9D8B030D-6E8A-4147-A177-3AD203B41FA5}">
                      <a16:colId xmlns:a16="http://schemas.microsoft.com/office/drawing/2014/main" val="994616820"/>
                    </a:ext>
                  </a:extLst>
                </a:gridCol>
                <a:gridCol w="1440626">
                  <a:extLst>
                    <a:ext uri="{9D8B030D-6E8A-4147-A177-3AD203B41FA5}">
                      <a16:colId xmlns:a16="http://schemas.microsoft.com/office/drawing/2014/main" val="3197007462"/>
                    </a:ext>
                  </a:extLst>
                </a:gridCol>
              </a:tblGrid>
              <a:tr h="217241">
                <a:tc gridSpan="2">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r>
                        <a:rPr kumimoji="0" lang="en-US" sz="1000" b="1" i="0" u="none" strike="noStrike" kern="1200" cap="none" spc="0" normalizeH="0" baseline="0" noProof="0" dirty="0">
                          <a:ln>
                            <a:noFill/>
                          </a:ln>
                          <a:solidFill>
                            <a:srgbClr val="001C4B"/>
                          </a:solidFill>
                          <a:effectLst/>
                          <a:uLnTx/>
                          <a:uFillTx/>
                          <a:latin typeface="Arial" panose="020B0604020202020204" pitchFamily="34" charset="0"/>
                          <a:ea typeface="+mn-ea"/>
                          <a:cs typeface="Arial" panose="020B0604020202020204" pitchFamily="34" charset="0"/>
                        </a:rPr>
                        <a:t>One-off costs upon entry or exit</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dirty="0"/>
                    </a:p>
                  </a:txBody>
                  <a:tcPr marL="71391" marR="71391" marT="35197"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r>
                        <a:rPr kumimoji="0" lang="fr-FR" sz="1000" b="1" i="0" u="none" strike="noStrike" kern="1200" cap="none" spc="0" normalizeH="0" baseline="0" noProof="0" dirty="0">
                          <a:ln>
                            <a:noFill/>
                          </a:ln>
                          <a:solidFill>
                            <a:srgbClr val="001C4B"/>
                          </a:solidFill>
                          <a:effectLst/>
                          <a:uLnTx/>
                          <a:uFillTx/>
                          <a:latin typeface="Arial" panose="020B0604020202020204" pitchFamily="34" charset="0"/>
                          <a:ea typeface="+mn-ea"/>
                          <a:cs typeface="Arial" panose="020B0604020202020204" pitchFamily="34" charset="0"/>
                        </a:rPr>
                        <a:t>If </a:t>
                      </a:r>
                      <a:r>
                        <a:rPr kumimoji="0" lang="fr-FR" sz="1000" b="1" i="0" u="none" strike="noStrike" kern="1200" cap="none" spc="0" normalizeH="0" baseline="0" noProof="0" dirty="0" err="1">
                          <a:ln>
                            <a:noFill/>
                          </a:ln>
                          <a:solidFill>
                            <a:srgbClr val="001C4B"/>
                          </a:solidFill>
                          <a:effectLst/>
                          <a:uLnTx/>
                          <a:uFillTx/>
                          <a:latin typeface="Arial" panose="020B0604020202020204" pitchFamily="34" charset="0"/>
                          <a:ea typeface="+mn-ea"/>
                          <a:cs typeface="Arial" panose="020B0604020202020204" pitchFamily="34" charset="0"/>
                        </a:rPr>
                        <a:t>you</a:t>
                      </a:r>
                      <a:r>
                        <a:rPr kumimoji="0" lang="fr-FR" sz="1000" b="1" i="0" u="none" strike="noStrike" kern="1200" cap="none" spc="0" normalizeH="0" baseline="0" noProof="0" dirty="0">
                          <a:ln>
                            <a:noFill/>
                          </a:ln>
                          <a:solidFill>
                            <a:srgbClr val="001C4B"/>
                          </a:solidFill>
                          <a:effectLst/>
                          <a:uLnTx/>
                          <a:uFillTx/>
                          <a:latin typeface="Arial" panose="020B0604020202020204" pitchFamily="34" charset="0"/>
                          <a:ea typeface="+mn-ea"/>
                          <a:cs typeface="Arial" panose="020B0604020202020204" pitchFamily="34" charset="0"/>
                        </a:rPr>
                        <a:t> exit </a:t>
                      </a:r>
                      <a:r>
                        <a:rPr kumimoji="0" lang="fr-FR" sz="1000" b="1" i="0" u="none" strike="noStrike" kern="1200" cap="none" spc="0" normalizeH="0" baseline="0" noProof="0" dirty="0" err="1">
                          <a:ln>
                            <a:noFill/>
                          </a:ln>
                          <a:solidFill>
                            <a:srgbClr val="001C4B"/>
                          </a:solidFill>
                          <a:effectLst/>
                          <a:uLnTx/>
                          <a:uFillTx/>
                          <a:latin typeface="Arial" panose="020B0604020202020204" pitchFamily="34" charset="0"/>
                          <a:ea typeface="+mn-ea"/>
                          <a:cs typeface="Arial" panose="020B0604020202020204" pitchFamily="34" charset="0"/>
                        </a:rPr>
                        <a:t>after</a:t>
                      </a:r>
                      <a:r>
                        <a:rPr kumimoji="0" lang="fr-FR" sz="1000" b="1" i="0" u="none" strike="noStrike" kern="1200" cap="none" spc="0" normalizeH="0" baseline="0" noProof="0" dirty="0">
                          <a:ln>
                            <a:noFill/>
                          </a:ln>
                          <a:solidFill>
                            <a:srgbClr val="001C4B"/>
                          </a:solidFill>
                          <a:effectLst/>
                          <a:uLnTx/>
                          <a:uFillTx/>
                          <a:latin typeface="Arial" panose="020B0604020202020204" pitchFamily="34" charset="0"/>
                          <a:ea typeface="+mn-ea"/>
                          <a:cs typeface="Arial" panose="020B0604020202020204" pitchFamily="34" charset="0"/>
                        </a:rPr>
                        <a:t> 1 </a:t>
                      </a:r>
                      <a:r>
                        <a:rPr kumimoji="0" lang="fr-FR" sz="1000" b="1" i="0" u="none" strike="noStrike" kern="1200" cap="none" spc="0" normalizeH="0" baseline="0" noProof="0" dirty="0" err="1">
                          <a:ln>
                            <a:noFill/>
                          </a:ln>
                          <a:solidFill>
                            <a:srgbClr val="001C4B"/>
                          </a:solidFill>
                          <a:effectLst/>
                          <a:uLnTx/>
                          <a:uFillTx/>
                          <a:latin typeface="Arial" panose="020B0604020202020204" pitchFamily="34" charset="0"/>
                          <a:ea typeface="+mn-ea"/>
                          <a:cs typeface="Arial" panose="020B0604020202020204" pitchFamily="34" charset="0"/>
                        </a:rPr>
                        <a:t>year</a:t>
                      </a:r>
                      <a:endParaRPr kumimoji="0" lang="fr-FR" sz="1000" b="1" i="0" u="none" strike="noStrike" kern="1200" cap="none" spc="0" normalizeH="0" baseline="0" noProof="0" dirty="0">
                        <a:ln>
                          <a:noFill/>
                        </a:ln>
                        <a:solidFill>
                          <a:srgbClr val="001C4B"/>
                        </a:solidFill>
                        <a:effectLst/>
                        <a:uLnTx/>
                        <a:uFillTx/>
                        <a:latin typeface="Arial" panose="020B0604020202020204" pitchFamily="34" charset="0"/>
                        <a:ea typeface="+mn-ea"/>
                        <a:cs typeface="Arial" panose="020B0604020202020204" pitchFamily="34" charset="0"/>
                      </a:endParaRPr>
                    </a:p>
                  </a:txBody>
                  <a:tcPr marL="36000" marR="36000" marT="35197"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677106839"/>
                  </a:ext>
                </a:extLst>
              </a:tr>
              <a:tr h="328470">
                <a:tc>
                  <a:txBody>
                    <a:bodyPr/>
                    <a:lstStyle/>
                    <a:p>
                      <a:pPr marL="0" marR="0" lvl="0" indent="0" algn="l" defTabSz="863600" rtl="0" eaLnBrk="0" fontAlgn="base" latinLnBrk="0" hangingPunct="0">
                        <a:lnSpc>
                          <a:spcPct val="100000"/>
                        </a:lnSpc>
                        <a:spcBef>
                          <a:spcPct val="0"/>
                        </a:spcBef>
                        <a:spcAft>
                          <a:spcPct val="60000"/>
                        </a:spcAft>
                        <a:buClrTx/>
                        <a:buSzTx/>
                        <a:buFontTx/>
                        <a:buNone/>
                        <a:tabLst>
                          <a:tab pos="1978025" algn="l"/>
                        </a:tabLst>
                      </a:pPr>
                      <a:r>
                        <a:rPr kumimoji="0" lang="en-US" sz="800" b="1" i="0" u="none" strike="noStrike" cap="none" normalizeH="0" baseline="0" dirty="0">
                          <a:ln>
                            <a:noFill/>
                          </a:ln>
                          <a:solidFill>
                            <a:schemeClr val="tx1"/>
                          </a:solidFill>
                          <a:effectLst/>
                          <a:latin typeface="Arial" pitchFamily="34" charset="0"/>
                          <a:cs typeface="Arial" pitchFamily="34" charset="0"/>
                        </a:rPr>
                        <a:t>Entry costs </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3600" rtl="0" eaLnBrk="0" fontAlgn="base" latinLnBrk="0" hangingPunct="0">
                        <a:lnSpc>
                          <a:spcPct val="100000"/>
                        </a:lnSpc>
                        <a:spcBef>
                          <a:spcPct val="0"/>
                        </a:spcBef>
                        <a:spcAft>
                          <a:spcPct val="60000"/>
                        </a:spcAft>
                        <a:buClrTx/>
                        <a:buSzTx/>
                        <a:buFontTx/>
                        <a:buNone/>
                        <a:tabLst>
                          <a:tab pos="1978025" algn="l"/>
                        </a:tabLst>
                      </a:pP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This includes distribution costs of 4.50% of amount invested. This is the most you will be charged. </a:t>
                      </a:r>
                      <a:br>
                        <a:rPr lang="en-US" sz="800" b="0" i="0" u="none" strike="noStrike" kern="1200" baseline="0" dirty="0">
                          <a:solidFill>
                            <a:schemeClr val="tx1"/>
                          </a:solidFill>
                          <a:latin typeface="Arial" panose="020B0604020202020204" pitchFamily="34" charset="0"/>
                          <a:ea typeface="+mn-ea"/>
                          <a:cs typeface="Arial" panose="020B0604020202020204" pitchFamily="34" charset="0"/>
                        </a:rPr>
                      </a:b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The person selling you the product will inform you of the actual charge.</a:t>
                      </a:r>
                    </a:p>
                  </a:txBody>
                  <a:tcPr marL="36000" marR="36000" marT="35197"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63600" rtl="0" eaLnBrk="0" fontAlgn="base" latinLnBrk="0" hangingPunct="0">
                        <a:lnSpc>
                          <a:spcPct val="100000"/>
                        </a:lnSpc>
                        <a:spcBef>
                          <a:spcPct val="0"/>
                        </a:spcBef>
                        <a:spcAft>
                          <a:spcPct val="60000"/>
                        </a:spcAft>
                        <a:buClrTx/>
                        <a:buSzTx/>
                        <a:buFontTx/>
                        <a:buNone/>
                        <a:tabLst>
                          <a:tab pos="1978025" algn="l"/>
                        </a:tabLst>
                        <a:defRPr/>
                      </a:pP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Up to 450 EUR</a:t>
                      </a:r>
                    </a:p>
                  </a:txBody>
                  <a:tcPr marL="36000" marR="36000" marT="35197"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0514">
                <a:tc>
                  <a:txBody>
                    <a:bodyPr/>
                    <a:lstStyle/>
                    <a:p>
                      <a:pPr marL="0" marR="0" lvl="0" indent="0" algn="l" defTabSz="863600" rtl="0" eaLnBrk="0" fontAlgn="base" latinLnBrk="0" hangingPunct="0">
                        <a:lnSpc>
                          <a:spcPct val="100000"/>
                        </a:lnSpc>
                        <a:spcBef>
                          <a:spcPct val="0"/>
                        </a:spcBef>
                        <a:spcAft>
                          <a:spcPct val="60000"/>
                        </a:spcAft>
                        <a:buClrTx/>
                        <a:buSzTx/>
                        <a:buFontTx/>
                        <a:buNone/>
                        <a:tabLst>
                          <a:tab pos="1978025" algn="l"/>
                        </a:tabLst>
                      </a:pPr>
                      <a:r>
                        <a:rPr kumimoji="0" lang="en-US" sz="800" b="1" i="0" u="none" strike="noStrike" cap="none" normalizeH="0" baseline="0" dirty="0">
                          <a:ln>
                            <a:noFill/>
                          </a:ln>
                          <a:solidFill>
                            <a:schemeClr val="tx1"/>
                          </a:solidFill>
                          <a:effectLst/>
                          <a:latin typeface="Arial" pitchFamily="34" charset="0"/>
                          <a:cs typeface="Arial" pitchFamily="34" charset="0"/>
                        </a:rPr>
                        <a:t>Exit costs</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863600" rtl="0" eaLnBrk="0" fontAlgn="base" latinLnBrk="0" hangingPunct="0">
                        <a:lnSpc>
                          <a:spcPct val="100000"/>
                        </a:lnSpc>
                        <a:spcBef>
                          <a:spcPct val="0"/>
                        </a:spcBef>
                        <a:spcAft>
                          <a:spcPct val="60000"/>
                        </a:spcAft>
                        <a:buClrTx/>
                        <a:buSzTx/>
                        <a:buFontTx/>
                        <a:buNone/>
                        <a:tabLst>
                          <a:tab pos="1978025" algn="l"/>
                        </a:tabLst>
                      </a:pP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We do not charge an exit fee for this product, but the person selling you the product may do so.</a:t>
                      </a:r>
                    </a:p>
                  </a:txBody>
                  <a:tcPr marL="36000" marR="36000" marT="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863600" rtl="0" eaLnBrk="0" fontAlgn="base" latinLnBrk="0" hangingPunct="0">
                        <a:lnSpc>
                          <a:spcPct val="100000"/>
                        </a:lnSpc>
                        <a:spcBef>
                          <a:spcPct val="0"/>
                        </a:spcBef>
                        <a:spcAft>
                          <a:spcPct val="60000"/>
                        </a:spcAft>
                        <a:buClrTx/>
                        <a:buSzTx/>
                        <a:buFontTx/>
                        <a:buNone/>
                        <a:tabLst>
                          <a:tab pos="1978025" algn="l"/>
                        </a:tabLst>
                        <a:defRPr/>
                      </a:pP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0.00 EUR</a:t>
                      </a:r>
                    </a:p>
                  </a:txBody>
                  <a:tcPr marL="36000" marR="36000" marT="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166681"/>
                  </a:ext>
                </a:extLst>
              </a:tr>
              <a:tr h="47669">
                <a:tc>
                  <a:txBody>
                    <a:bodyPr/>
                    <a:lstStyle/>
                    <a:p>
                      <a:pPr marL="0" marR="0" lvl="0" indent="0" algn="l" defTabSz="863600" rtl="0" eaLnBrk="0" fontAlgn="base" latinLnBrk="0" hangingPunct="0">
                        <a:lnSpc>
                          <a:spcPct val="100000"/>
                        </a:lnSpc>
                        <a:spcBef>
                          <a:spcPct val="0"/>
                        </a:spcBef>
                        <a:spcAft>
                          <a:spcPct val="60000"/>
                        </a:spcAft>
                        <a:buClrTx/>
                        <a:buSzTx/>
                        <a:buFontTx/>
                        <a:buNone/>
                        <a:tabLst>
                          <a:tab pos="1978025" algn="l"/>
                        </a:tabLst>
                      </a:pPr>
                      <a:endParaRPr kumimoji="0" lang="en-US" sz="300" b="1" i="0" u="none" strike="noStrike" cap="none" normalizeH="0" baseline="0" dirty="0">
                        <a:ln>
                          <a:noFill/>
                        </a:ln>
                        <a:solidFill>
                          <a:schemeClr val="tx1"/>
                        </a:solidFill>
                        <a:effectLst/>
                        <a:latin typeface="Arial" pitchFamily="34" charset="0"/>
                        <a:cs typeface="Arial" pitchFamily="34" charset="0"/>
                      </a:endParaRPr>
                    </a:p>
                  </a:txBody>
                  <a:tcPr marL="36000" marR="36000" marT="0" marB="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863600" rtl="0" eaLnBrk="0" fontAlgn="base" latinLnBrk="0" hangingPunct="0">
                        <a:lnSpc>
                          <a:spcPct val="100000"/>
                        </a:lnSpc>
                        <a:spcBef>
                          <a:spcPct val="0"/>
                        </a:spcBef>
                        <a:spcAft>
                          <a:spcPct val="60000"/>
                        </a:spcAft>
                        <a:buClrTx/>
                        <a:buSzTx/>
                        <a:buFontTx/>
                        <a:buNone/>
                        <a:tabLst>
                          <a:tab pos="1978025" algn="l"/>
                        </a:tabLst>
                      </a:pPr>
                      <a:endParaRPr kumimoji="0" lang="en-US" sz="300" b="1" i="0" u="none" strike="noStrike" cap="none" normalizeH="0" baseline="0" dirty="0">
                        <a:ln>
                          <a:noFill/>
                        </a:ln>
                        <a:solidFill>
                          <a:schemeClr val="tx1"/>
                        </a:solidFill>
                        <a:effectLst/>
                        <a:latin typeface="Arial" pitchFamily="34" charset="0"/>
                        <a:cs typeface="Arial" pitchFamily="34" charset="0"/>
                      </a:endParaRPr>
                    </a:p>
                  </a:txBody>
                  <a:tcPr marL="36000" marR="36000" marT="0" marB="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863600" rtl="0" eaLnBrk="0" fontAlgn="base" latinLnBrk="0" hangingPunct="0">
                        <a:lnSpc>
                          <a:spcPct val="100000"/>
                        </a:lnSpc>
                        <a:spcBef>
                          <a:spcPct val="0"/>
                        </a:spcBef>
                        <a:spcAft>
                          <a:spcPct val="60000"/>
                        </a:spcAft>
                        <a:buClrTx/>
                        <a:buSzTx/>
                        <a:buFontTx/>
                        <a:buNone/>
                        <a:tabLst>
                          <a:tab pos="1978025" algn="l"/>
                        </a:tabLst>
                        <a:defRPr/>
                      </a:pPr>
                      <a:endParaRPr lang="en-US" sz="300" b="1" kern="1200" dirty="0">
                        <a:solidFill>
                          <a:schemeClr val="tx1"/>
                        </a:solidFill>
                        <a:latin typeface="Arial" panose="020B0604020202020204" pitchFamily="34" charset="0"/>
                        <a:ea typeface="+mn-ea"/>
                        <a:cs typeface="Arial" panose="020B0604020202020204" pitchFamily="34" charset="0"/>
                      </a:endParaRPr>
                    </a:p>
                  </a:txBody>
                  <a:tcPr marL="36000" marR="36000" marT="0" marB="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504516"/>
                  </a:ext>
                </a:extLst>
              </a:tr>
              <a:tr h="216404">
                <a:tc gridSpan="3">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r>
                        <a:rPr lang="en-US" sz="1000" b="1" i="0" kern="1200" noProof="0" dirty="0">
                          <a:solidFill>
                            <a:schemeClr val="tx1"/>
                          </a:solidFill>
                          <a:latin typeface="Arial" panose="020B0604020202020204" pitchFamily="34" charset="0"/>
                          <a:ea typeface="+mn-ea"/>
                          <a:cs typeface="Arial" panose="020B0604020202020204" pitchFamily="34" charset="0"/>
                        </a:rPr>
                        <a:t>One-off costs taken each year</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endParaRPr lang="en-US" sz="700" kern="1200" dirty="0">
                        <a:solidFill>
                          <a:schemeClr val="tx1"/>
                        </a:solidFill>
                        <a:latin typeface="Arial" panose="020B0604020202020204" pitchFamily="34" charset="0"/>
                        <a:ea typeface="+mn-ea"/>
                        <a:cs typeface="Arial" panose="020B0604020202020204" pitchFamily="34" charset="0"/>
                      </a:endParaRPr>
                    </a:p>
                  </a:txBody>
                  <a:tcPr marL="71391" marR="71391"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5F5FC"/>
                    </a:solidFill>
                  </a:tcPr>
                </a:tc>
                <a:extLst>
                  <a:ext uri="{0D108BD9-81ED-4DB2-BD59-A6C34878D82A}">
                    <a16:rowId xmlns:a16="http://schemas.microsoft.com/office/drawing/2014/main" val="2307304890"/>
                  </a:ext>
                </a:extLst>
              </a:tr>
              <a:tr h="454751">
                <a:tc>
                  <a:txBody>
                    <a:bodyPr/>
                    <a:lstStyle/>
                    <a:p>
                      <a:pPr marL="0" marR="0" lvl="0" indent="0" algn="l" defTabSz="863600" rtl="0" eaLnBrk="0" fontAlgn="base" latinLnBrk="0" hangingPunct="0">
                        <a:lnSpc>
                          <a:spcPct val="100000"/>
                        </a:lnSpc>
                        <a:spcBef>
                          <a:spcPct val="0"/>
                        </a:spcBef>
                        <a:spcAft>
                          <a:spcPct val="60000"/>
                        </a:spcAft>
                        <a:buClrTx/>
                        <a:buSzTx/>
                        <a:buFontTx/>
                        <a:buNone/>
                        <a:tabLst>
                          <a:tab pos="1978025" algn="l"/>
                        </a:tabLst>
                      </a:pPr>
                      <a:r>
                        <a:rPr kumimoji="0" lang="en-US" sz="800" b="1" i="0" u="none" strike="noStrike" cap="none" normalizeH="0" baseline="0" dirty="0">
                          <a:ln>
                            <a:noFill/>
                          </a:ln>
                          <a:solidFill>
                            <a:schemeClr val="tx1"/>
                          </a:solidFill>
                          <a:effectLst/>
                          <a:latin typeface="Arial" pitchFamily="34" charset="0"/>
                          <a:cs typeface="Arial" pitchFamily="34" charset="0"/>
                        </a:rPr>
                        <a:t>Management fees and other administrative or operating costs</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3600" rtl="0" eaLnBrk="0" fontAlgn="base" latinLnBrk="0" hangingPunct="0">
                        <a:lnSpc>
                          <a:spcPct val="90000"/>
                        </a:lnSpc>
                        <a:spcBef>
                          <a:spcPct val="0"/>
                        </a:spcBef>
                        <a:spcAft>
                          <a:spcPct val="60000"/>
                        </a:spcAft>
                        <a:buClrTx/>
                        <a:buSzTx/>
                        <a:buFontTx/>
                        <a:buNone/>
                        <a:tabLst>
                          <a:tab pos="1978025" algn="l"/>
                        </a:tabLst>
                      </a:pPr>
                      <a:r>
                        <a:rPr lang="en-US" sz="800" kern="1200" dirty="0">
                          <a:solidFill>
                            <a:schemeClr val="tx1"/>
                          </a:solidFill>
                          <a:latin typeface="Arial" panose="020B0604020202020204" pitchFamily="34" charset="0"/>
                          <a:ea typeface="+mn-ea"/>
                          <a:cs typeface="Arial" panose="020B0604020202020204" pitchFamily="34" charset="0"/>
                        </a:rPr>
                        <a:t>1.67% of the value of your investment per year. This percentage is based on actual costs over the last year.</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r>
                        <a:rPr lang="en-US" sz="800" kern="1200" dirty="0">
                          <a:solidFill>
                            <a:schemeClr val="tx1"/>
                          </a:solidFill>
                          <a:latin typeface="Arial" panose="020B0604020202020204" pitchFamily="34" charset="0"/>
                          <a:ea typeface="+mn-ea"/>
                          <a:cs typeface="Arial" panose="020B0604020202020204" pitchFamily="34" charset="0"/>
                        </a:rPr>
                        <a:t>159.49 EUR</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8800426"/>
                  </a:ext>
                </a:extLst>
              </a:tr>
              <a:tr h="327633">
                <a:tc>
                  <a:txBody>
                    <a:bodyPr/>
                    <a:lstStyle/>
                    <a:p>
                      <a:pPr marL="0" marR="0" lvl="0" indent="0" algn="l" defTabSz="863600" rtl="0" eaLnBrk="0" fontAlgn="base" latinLnBrk="0" hangingPunct="0">
                        <a:lnSpc>
                          <a:spcPct val="90000"/>
                        </a:lnSpc>
                        <a:spcBef>
                          <a:spcPct val="0"/>
                        </a:spcBef>
                        <a:spcAft>
                          <a:spcPct val="60000"/>
                        </a:spcAft>
                        <a:buClrTx/>
                        <a:buSzTx/>
                        <a:buFontTx/>
                        <a:buNone/>
                        <a:tabLst>
                          <a:tab pos="1978025" algn="l"/>
                        </a:tabLst>
                      </a:pPr>
                      <a:r>
                        <a:rPr kumimoji="0" lang="en-US" sz="800" b="1" i="0" u="none" strike="noStrike" cap="none" normalizeH="0" baseline="0" dirty="0">
                          <a:ln>
                            <a:noFill/>
                          </a:ln>
                          <a:solidFill>
                            <a:schemeClr val="tx1"/>
                          </a:solidFill>
                          <a:effectLst/>
                          <a:latin typeface="Arial" pitchFamily="34" charset="0"/>
                          <a:cs typeface="Arial" pitchFamily="34" charset="0"/>
                        </a:rPr>
                        <a:t>Transaction costs</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863600" rtl="0" eaLnBrk="0" fontAlgn="base" latinLnBrk="0" hangingPunct="0">
                        <a:lnSpc>
                          <a:spcPct val="100000"/>
                        </a:lnSpc>
                        <a:spcBef>
                          <a:spcPct val="0"/>
                        </a:spcBef>
                        <a:spcAft>
                          <a:spcPct val="60000"/>
                        </a:spcAft>
                        <a:buClrTx/>
                        <a:buSzTx/>
                        <a:buFontTx/>
                        <a:buNone/>
                        <a:tabLst>
                          <a:tab pos="1978025" algn="l"/>
                        </a:tabLst>
                      </a:pPr>
                      <a:r>
                        <a:rPr lang="en-US" sz="800" kern="1200" dirty="0">
                          <a:solidFill>
                            <a:schemeClr val="tx1"/>
                          </a:solidFill>
                          <a:latin typeface="Arial" panose="020B0604020202020204" pitchFamily="34" charset="0"/>
                          <a:ea typeface="+mn-ea"/>
                          <a:cs typeface="Arial" panose="020B0604020202020204" pitchFamily="34" charset="0"/>
                        </a:rPr>
                        <a:t>0.03% of the value of your investment per year. This is an estimate of the costs incurred when we buy and sell the underlying investments for the product. The actual amount will vary depending on how much we buy and sell.</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r>
                        <a:rPr lang="en-US" sz="800" kern="1200" dirty="0">
                          <a:solidFill>
                            <a:schemeClr val="tx1"/>
                          </a:solidFill>
                          <a:latin typeface="Arial" panose="020B0604020202020204" pitchFamily="34" charset="0"/>
                          <a:ea typeface="+mn-ea"/>
                          <a:cs typeface="Arial" panose="020B0604020202020204" pitchFamily="34" charset="0"/>
                        </a:rPr>
                        <a:t>2.52 EUR</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669">
                <a:tc>
                  <a:txBody>
                    <a:bodyPr/>
                    <a:lstStyle/>
                    <a:p>
                      <a:pPr marL="0" marR="0" lvl="0" indent="0" algn="l" defTabSz="863600" rtl="0" eaLnBrk="0" fontAlgn="base" latinLnBrk="0" hangingPunct="0">
                        <a:lnSpc>
                          <a:spcPct val="90000"/>
                        </a:lnSpc>
                        <a:spcBef>
                          <a:spcPct val="0"/>
                        </a:spcBef>
                        <a:spcAft>
                          <a:spcPct val="60000"/>
                        </a:spcAft>
                        <a:buClrTx/>
                        <a:buSzTx/>
                        <a:buFontTx/>
                        <a:buNone/>
                        <a:tabLst>
                          <a:tab pos="1978025" algn="l"/>
                        </a:tabLst>
                      </a:pPr>
                      <a:endParaRPr kumimoji="0" lang="en-US" sz="300" b="1" i="0" u="none" strike="noStrike" cap="none" normalizeH="0" baseline="0" dirty="0">
                        <a:ln>
                          <a:noFill/>
                        </a:ln>
                        <a:solidFill>
                          <a:schemeClr val="tx1"/>
                        </a:solidFill>
                        <a:effectLst/>
                        <a:latin typeface="Arial" pitchFamily="34" charset="0"/>
                        <a:cs typeface="Arial" pitchFamily="34" charset="0"/>
                      </a:endParaRPr>
                    </a:p>
                  </a:txBody>
                  <a:tcPr marL="36000" marR="36000" marT="0" marB="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863600" rtl="0" eaLnBrk="0" fontAlgn="base" latinLnBrk="0" hangingPunct="0">
                        <a:lnSpc>
                          <a:spcPct val="100000"/>
                        </a:lnSpc>
                        <a:spcBef>
                          <a:spcPct val="0"/>
                        </a:spcBef>
                        <a:spcAft>
                          <a:spcPct val="60000"/>
                        </a:spcAft>
                        <a:buClrTx/>
                        <a:buSzTx/>
                        <a:buFontTx/>
                        <a:buNone/>
                        <a:tabLst>
                          <a:tab pos="1978025" algn="l"/>
                        </a:tabLst>
                      </a:pPr>
                      <a:endParaRPr kumimoji="0" lang="en-US" sz="300" b="1" i="0" u="none" strike="noStrike" cap="none" normalizeH="0" baseline="0" dirty="0">
                        <a:ln>
                          <a:noFill/>
                        </a:ln>
                        <a:solidFill>
                          <a:schemeClr val="tx1"/>
                        </a:solidFill>
                        <a:effectLst/>
                        <a:latin typeface="Arial" pitchFamily="34" charset="0"/>
                        <a:cs typeface="Arial" pitchFamily="34" charset="0"/>
                      </a:endParaRPr>
                    </a:p>
                  </a:txBody>
                  <a:tcPr marL="36000" marR="36000" marT="0" marB="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endParaRPr lang="en-US" sz="300" kern="1200" dirty="0">
                        <a:solidFill>
                          <a:schemeClr val="tx1"/>
                        </a:solidFill>
                        <a:latin typeface="Arial" panose="020B0604020202020204" pitchFamily="34" charset="0"/>
                        <a:ea typeface="+mn-ea"/>
                        <a:cs typeface="Arial" panose="020B0604020202020204" pitchFamily="34" charset="0"/>
                      </a:endParaRPr>
                    </a:p>
                  </a:txBody>
                  <a:tcPr marL="36000" marR="36000" marT="0" marB="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2444844"/>
                  </a:ext>
                </a:extLst>
              </a:tr>
              <a:tr h="216404">
                <a:tc gridSpan="3">
                  <a:txBody>
                    <a:bodyPr/>
                    <a:lstStyle/>
                    <a:p>
                      <a:pPr marL="0" marR="0" lvl="0" indent="0" algn="ctr" defTabSz="863600" rtl="0" eaLnBrk="0" fontAlgn="base" latinLnBrk="0" hangingPunct="0">
                        <a:lnSpc>
                          <a:spcPct val="90000"/>
                        </a:lnSpc>
                        <a:spcBef>
                          <a:spcPct val="0"/>
                        </a:spcBef>
                        <a:spcAft>
                          <a:spcPct val="60000"/>
                        </a:spcAft>
                        <a:buClrTx/>
                        <a:buSzTx/>
                        <a:buFontTx/>
                        <a:buNone/>
                        <a:tabLst>
                          <a:tab pos="1978025" algn="l"/>
                        </a:tabLst>
                        <a:defRPr/>
                      </a:pPr>
                      <a:r>
                        <a:rPr lang="en-US" sz="1000" b="1" i="0" kern="1200" noProof="0" dirty="0">
                          <a:solidFill>
                            <a:schemeClr val="tx1"/>
                          </a:solidFill>
                          <a:latin typeface="Arial" panose="020B0604020202020204" pitchFamily="34" charset="0"/>
                          <a:ea typeface="+mn-ea"/>
                          <a:cs typeface="Arial" panose="020B0604020202020204" pitchFamily="34" charset="0"/>
                        </a:rPr>
                        <a:t>Incidental costs taken under specific conditions</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pPr algn="ctr"/>
                      <a:endParaRPr lang="en-US" sz="700" kern="1200" dirty="0">
                        <a:solidFill>
                          <a:schemeClr val="tx1"/>
                        </a:solidFill>
                        <a:latin typeface="Arial" panose="020B0604020202020204" pitchFamily="34" charset="0"/>
                        <a:ea typeface="+mn-ea"/>
                        <a:cs typeface="Arial" panose="020B0604020202020204" pitchFamily="34" charset="0"/>
                      </a:endParaRPr>
                    </a:p>
                  </a:txBody>
                  <a:tcPr marL="71391" marR="71391"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5F5FC"/>
                    </a:solidFill>
                  </a:tcPr>
                </a:tc>
                <a:extLst>
                  <a:ext uri="{0D108BD9-81ED-4DB2-BD59-A6C34878D82A}">
                    <a16:rowId xmlns:a16="http://schemas.microsoft.com/office/drawing/2014/main" val="1376691500"/>
                  </a:ext>
                </a:extLst>
              </a:tr>
              <a:tr h="200514">
                <a:tc>
                  <a:txBody>
                    <a:bodyPr/>
                    <a:lstStyle/>
                    <a:p>
                      <a:pPr marL="0" marR="0" lvl="0" indent="0" algn="l" defTabSz="863600" rtl="0" eaLnBrk="0" fontAlgn="base" latinLnBrk="0" hangingPunct="0">
                        <a:lnSpc>
                          <a:spcPct val="90000"/>
                        </a:lnSpc>
                        <a:spcBef>
                          <a:spcPct val="0"/>
                        </a:spcBef>
                        <a:spcAft>
                          <a:spcPct val="60000"/>
                        </a:spcAft>
                        <a:buClrTx/>
                        <a:buSzTx/>
                        <a:buFontTx/>
                        <a:buNone/>
                        <a:tabLst>
                          <a:tab pos="1978025" algn="l"/>
                        </a:tabLst>
                      </a:pPr>
                      <a:r>
                        <a:rPr kumimoji="0" lang="en-US" sz="800" b="1" i="0" u="none" strike="noStrike" cap="none" normalizeH="0" baseline="0" dirty="0">
                          <a:ln>
                            <a:noFill/>
                          </a:ln>
                          <a:solidFill>
                            <a:schemeClr val="tx1"/>
                          </a:solidFill>
                          <a:effectLst/>
                          <a:latin typeface="Arial" pitchFamily="34" charset="0"/>
                          <a:cs typeface="Arial" pitchFamily="34" charset="0"/>
                        </a:rPr>
                        <a:t>Performance fees</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lang="en-IE" sz="800" kern="1200" spc="-10" baseline="0" dirty="0">
                          <a:solidFill>
                            <a:schemeClr val="tx1"/>
                          </a:solidFill>
                          <a:latin typeface="Arial" panose="020B0604020202020204" pitchFamily="34" charset="0"/>
                          <a:ea typeface="+mn-ea"/>
                          <a:cs typeface="Arial" panose="020B0604020202020204" pitchFamily="34" charset="0"/>
                        </a:rPr>
                        <a:t>There is no performance fee for this product.</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800" kern="1200" dirty="0">
                          <a:solidFill>
                            <a:schemeClr val="tx1"/>
                          </a:solidFill>
                          <a:latin typeface="Arial" panose="020B0604020202020204" pitchFamily="34" charset="0"/>
                          <a:ea typeface="+mn-ea"/>
                          <a:cs typeface="Arial" panose="020B0604020202020204" pitchFamily="34" charset="0"/>
                        </a:rPr>
                        <a:t>0 EUR</a:t>
                      </a:r>
                    </a:p>
                  </a:txBody>
                  <a:tcPr marL="36000" marR="36000" marT="35197" marB="35197"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 name="Text Placeholder 18">
            <a:extLst>
              <a:ext uri="{FF2B5EF4-FFF2-40B4-BE49-F238E27FC236}">
                <a16:creationId xmlns:a16="http://schemas.microsoft.com/office/drawing/2014/main" id="{37B76CCB-091A-F124-A924-26E923F796D3}"/>
              </a:ext>
            </a:extLst>
          </p:cNvPr>
          <p:cNvSpPr txBox="1">
            <a:spLocks/>
          </p:cNvSpPr>
          <p:nvPr/>
        </p:nvSpPr>
        <p:spPr>
          <a:xfrm>
            <a:off x="422479" y="965273"/>
            <a:ext cx="2264880" cy="228362"/>
          </a:xfrm>
          <a:prstGeom prst="rect">
            <a:avLst/>
          </a:prstGeom>
        </p:spPr>
        <p:txBody>
          <a:bodyPr vert="horz" lIns="0" tIns="0" rIns="0" bIns="0" rtlCol="0">
            <a:noAutofit/>
          </a:bodyPr>
          <a:lstStyle>
            <a:lvl1pPr marL="0" indent="0" algn="l" defTabSz="685766" rtl="0" eaLnBrk="1" latinLnBrk="0" hangingPunct="1">
              <a:lnSpc>
                <a:spcPct val="100000"/>
              </a:lnSpc>
              <a:spcBef>
                <a:spcPts val="750"/>
              </a:spcBef>
              <a:buClr>
                <a:schemeClr val="accent1"/>
              </a:buClr>
              <a:buSzPct val="130000"/>
              <a:buFont typeface="CambriaMath" charset="0"/>
              <a:buNone/>
              <a:tabLst/>
              <a:defRPr sz="1200" b="1" kern="1200" baseline="0">
                <a:solidFill>
                  <a:schemeClr val="tx1"/>
                </a:solidFill>
                <a:latin typeface="+mn-lt"/>
                <a:ea typeface="+mn-ea"/>
                <a:cs typeface="+mn-cs"/>
              </a:defRPr>
            </a:lvl1pPr>
            <a:lvl2pPr marL="301214" indent="-133344" algn="l" defTabSz="685766" rtl="0" eaLnBrk="1" latinLnBrk="0" hangingPunct="1">
              <a:lnSpc>
                <a:spcPct val="100000"/>
              </a:lnSpc>
              <a:spcBef>
                <a:spcPts val="375"/>
              </a:spcBef>
              <a:buClr>
                <a:schemeClr val="accent2"/>
              </a:buClr>
              <a:buFont typeface="CambriaMath" charset="0"/>
              <a:buChar char="⎯"/>
              <a:tabLst/>
              <a:defRPr sz="1050" kern="1200">
                <a:solidFill>
                  <a:schemeClr val="tx2"/>
                </a:solidFill>
                <a:latin typeface="+mn-lt"/>
                <a:ea typeface="+mn-ea"/>
                <a:cs typeface="+mn-cs"/>
              </a:defRPr>
            </a:lvl2pPr>
            <a:lvl3pPr marL="434558" indent="-98817" algn="l" defTabSz="685766" rtl="0" eaLnBrk="1" latinLnBrk="0" hangingPunct="1">
              <a:lnSpc>
                <a:spcPct val="100000"/>
              </a:lnSpc>
              <a:spcBef>
                <a:spcPts val="375"/>
              </a:spcBef>
              <a:buClr>
                <a:schemeClr val="accent2"/>
              </a:buClr>
              <a:buFont typeface="LucidaGrande-Bold" charset="0"/>
              <a:buChar char="⁃"/>
              <a:tabLst/>
              <a:defRPr sz="900" kern="1200">
                <a:solidFill>
                  <a:schemeClr val="tx2"/>
                </a:solidFill>
                <a:latin typeface="+mn-lt"/>
                <a:ea typeface="+mn-ea"/>
                <a:cs typeface="+mn-cs"/>
              </a:defRPr>
            </a:lvl3pPr>
            <a:lvl4pPr marL="5954" indent="0" algn="l" defTabSz="685766" rtl="0" eaLnBrk="1" latinLnBrk="0" hangingPunct="1">
              <a:lnSpc>
                <a:spcPct val="100000"/>
              </a:lnSpc>
              <a:spcBef>
                <a:spcPts val="375"/>
              </a:spcBef>
              <a:buFont typeface="Arial" charset="0"/>
              <a:buNone/>
              <a:tabLst/>
              <a:defRPr sz="900" kern="1200">
                <a:solidFill>
                  <a:schemeClr val="tx1"/>
                </a:solidFill>
                <a:latin typeface="+mn-lt"/>
                <a:ea typeface="+mn-ea"/>
                <a:cs typeface="+mn-cs"/>
              </a:defRPr>
            </a:lvl4pPr>
            <a:lvl5pPr marL="5954" indent="0" algn="l" defTabSz="685766" rtl="0" eaLnBrk="1" latinLnBrk="0" hangingPunct="1">
              <a:lnSpc>
                <a:spcPct val="100000"/>
              </a:lnSpc>
              <a:spcBef>
                <a:spcPts val="375"/>
              </a:spcBef>
              <a:buFont typeface="Arial" charset="0"/>
              <a:buNone/>
              <a:tabLst/>
              <a:defRPr sz="900" kern="1200">
                <a:solidFill>
                  <a:schemeClr val="accent1"/>
                </a:solidFill>
                <a:latin typeface="+mn-lt"/>
                <a:ea typeface="+mn-ea"/>
                <a:cs typeface="+mn-cs"/>
              </a:defRPr>
            </a:lvl5pPr>
            <a:lvl6pPr marL="1885857"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40"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3"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6"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a:solidFill>
                  <a:srgbClr val="001C4B"/>
                </a:solidFill>
              </a:rPr>
              <a:t>Composition of costs</a:t>
            </a:r>
          </a:p>
        </p:txBody>
      </p:sp>
    </p:spTree>
    <p:extLst>
      <p:ext uri="{BB962C8B-B14F-4D97-AF65-F5344CB8AC3E}">
        <p14:creationId xmlns:p14="http://schemas.microsoft.com/office/powerpoint/2010/main" val="1834377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5FE11575-03C0-211C-6BDD-C15767E811E4}"/>
              </a:ext>
            </a:extLst>
          </p:cNvPr>
          <p:cNvSpPr>
            <a:spLocks noGrp="1"/>
          </p:cNvSpPr>
          <p:nvPr>
            <p:ph type="body" sz="quarter" idx="13"/>
          </p:nvPr>
        </p:nvSpPr>
        <p:spPr/>
        <p:txBody>
          <a:bodyPr/>
          <a:lstStyle/>
          <a:p>
            <a:pPr marL="4763" indent="0" algn="ctr">
              <a:buNone/>
            </a:pPr>
            <a:r>
              <a:rPr lang="en-US" dirty="0"/>
              <a:t>6</a:t>
            </a:r>
          </a:p>
        </p:txBody>
      </p:sp>
      <p:sp>
        <p:nvSpPr>
          <p:cNvPr id="3" name="Title 2">
            <a:extLst>
              <a:ext uri="{FF2B5EF4-FFF2-40B4-BE49-F238E27FC236}">
                <a16:creationId xmlns:a16="http://schemas.microsoft.com/office/drawing/2014/main" id="{83419B04-16E8-19C0-0E02-CEADB3A39B42}"/>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86195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B6B4FBF-E63C-7617-A706-AD2D45E7CDA0}"/>
              </a:ext>
            </a:extLst>
          </p:cNvPr>
          <p:cNvSpPr>
            <a:spLocks noGrp="1"/>
          </p:cNvSpPr>
          <p:nvPr>
            <p:ph type="body" sz="quarter" idx="14"/>
          </p:nvPr>
        </p:nvSpPr>
        <p:spPr/>
        <p:txBody>
          <a:bodyPr/>
          <a:lstStyle/>
          <a:p>
            <a:r>
              <a:rPr lang="en-US" dirty="0"/>
              <a:t>The disclosed information are as of November 2025 and constitute our judgment and are subject to change without prior notice. There can be no guarantee they will be met.</a:t>
            </a:r>
          </a:p>
          <a:p>
            <a:r>
              <a:rPr lang="en-US" dirty="0"/>
              <a:t>For more information on the investment process and risks, please refer to the </a:t>
            </a:r>
            <a:r>
              <a:rPr lang="en-US" u="sng" dirty="0">
                <a:solidFill>
                  <a:schemeClr val="accent1"/>
                </a:solidFill>
              </a:rPr>
              <a:t>Prospectus</a:t>
            </a:r>
            <a:r>
              <a:rPr lang="en-US" dirty="0"/>
              <a:t>. Given for information purposes only.</a:t>
            </a:r>
          </a:p>
        </p:txBody>
      </p:sp>
      <p:sp>
        <p:nvSpPr>
          <p:cNvPr id="3" name="Titre 2">
            <a:extLst>
              <a:ext uri="{FF2B5EF4-FFF2-40B4-BE49-F238E27FC236}">
                <a16:creationId xmlns:a16="http://schemas.microsoft.com/office/drawing/2014/main" id="{59E856F4-F258-4734-1ADD-F861BDE911E3}"/>
              </a:ext>
            </a:extLst>
          </p:cNvPr>
          <p:cNvSpPr>
            <a:spLocks noGrp="1"/>
          </p:cNvSpPr>
          <p:nvPr>
            <p:ph type="title"/>
          </p:nvPr>
        </p:nvSpPr>
        <p:spPr/>
        <p:txBody>
          <a:bodyPr/>
          <a:lstStyle/>
          <a:p>
            <a:r>
              <a:rPr lang="fr-FR" dirty="0"/>
              <a:t>Key Points</a:t>
            </a:r>
          </a:p>
        </p:txBody>
      </p:sp>
      <p:grpSp>
        <p:nvGrpSpPr>
          <p:cNvPr id="67" name="Groupe 66">
            <a:extLst>
              <a:ext uri="{FF2B5EF4-FFF2-40B4-BE49-F238E27FC236}">
                <a16:creationId xmlns:a16="http://schemas.microsoft.com/office/drawing/2014/main" id="{60D38DAB-144D-E814-A222-539A1CD84187}"/>
              </a:ext>
            </a:extLst>
          </p:cNvPr>
          <p:cNvGrpSpPr/>
          <p:nvPr/>
        </p:nvGrpSpPr>
        <p:grpSpPr>
          <a:xfrm>
            <a:off x="427164" y="987426"/>
            <a:ext cx="8288435" cy="540000"/>
            <a:chOff x="427164" y="987426"/>
            <a:chExt cx="8288435" cy="540000"/>
          </a:xfrm>
        </p:grpSpPr>
        <p:sp>
          <p:nvSpPr>
            <p:cNvPr id="31" name="Rectangle 30">
              <a:extLst>
                <a:ext uri="{FF2B5EF4-FFF2-40B4-BE49-F238E27FC236}">
                  <a16:creationId xmlns:a16="http://schemas.microsoft.com/office/drawing/2014/main" id="{E3F31738-BD7D-55E5-FFE8-AF30F44B89A2}"/>
                </a:ext>
              </a:extLst>
            </p:cNvPr>
            <p:cNvSpPr/>
            <p:nvPr/>
          </p:nvSpPr>
          <p:spPr>
            <a:xfrm>
              <a:off x="428400" y="987426"/>
              <a:ext cx="8287199" cy="54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89A5752-0888-E64E-4611-8F9232DB29D6}"/>
                </a:ext>
              </a:extLst>
            </p:cNvPr>
            <p:cNvSpPr/>
            <p:nvPr/>
          </p:nvSpPr>
          <p:spPr>
            <a:xfrm>
              <a:off x="427164" y="987426"/>
              <a:ext cx="72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a:extLst>
                <a:ext uri="{FF2B5EF4-FFF2-40B4-BE49-F238E27FC236}">
                  <a16:creationId xmlns:a16="http://schemas.microsoft.com/office/drawing/2014/main" id="{3113426B-6DC2-568D-4F17-74F6AEE85576}"/>
                </a:ext>
              </a:extLst>
            </p:cNvPr>
            <p:cNvSpPr/>
            <p:nvPr/>
          </p:nvSpPr>
          <p:spPr>
            <a:xfrm>
              <a:off x="659123" y="1077426"/>
              <a:ext cx="36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extBox 40">
              <a:extLst>
                <a:ext uri="{FF2B5EF4-FFF2-40B4-BE49-F238E27FC236}">
                  <a16:creationId xmlns:a16="http://schemas.microsoft.com/office/drawing/2014/main" id="{0C0FA507-0A90-8826-C091-8C6E34AB94DC}"/>
                </a:ext>
              </a:extLst>
            </p:cNvPr>
            <p:cNvSpPr txBox="1"/>
            <p:nvPr/>
          </p:nvSpPr>
          <p:spPr>
            <a:xfrm>
              <a:off x="670276" y="1057371"/>
              <a:ext cx="359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chemeClr val="accent3"/>
                  </a:solidFill>
                  <a:effectLst/>
                  <a:uLnTx/>
                  <a:uFillTx/>
                  <a:latin typeface="Arial"/>
                  <a:ea typeface="+mn-ea"/>
                  <a:cs typeface="+mn-cs"/>
                </a:rPr>
                <a:t>1</a:t>
              </a:r>
            </a:p>
          </p:txBody>
        </p:sp>
        <p:sp>
          <p:nvSpPr>
            <p:cNvPr id="43" name="Rectangle 42">
              <a:extLst>
                <a:ext uri="{FF2B5EF4-FFF2-40B4-BE49-F238E27FC236}">
                  <a16:creationId xmlns:a16="http://schemas.microsoft.com/office/drawing/2014/main" id="{EAFF9D98-8719-ABDF-FA04-E30390941AAD}"/>
                </a:ext>
              </a:extLst>
            </p:cNvPr>
            <p:cNvSpPr/>
            <p:nvPr/>
          </p:nvSpPr>
          <p:spPr>
            <a:xfrm>
              <a:off x="1260089" y="1165093"/>
              <a:ext cx="6016082" cy="18466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ctr" anchorCtr="0">
              <a:spAutoFit/>
            </a:bodyPr>
            <a:lstStyle/>
            <a:p>
              <a:pPr defTabSz="685766">
                <a:spcAft>
                  <a:spcPts val="200"/>
                </a:spcAft>
                <a:buClr>
                  <a:schemeClr val="accent1"/>
                </a:buClr>
                <a:buSzPct val="110000"/>
              </a:pPr>
              <a:r>
                <a:rPr lang="en-US" sz="1200" dirty="0">
                  <a:solidFill>
                    <a:schemeClr val="tx1"/>
                  </a:solidFill>
                </a:rPr>
                <a:t>A solution to consider for risk averse investors, in current market conditions</a:t>
              </a:r>
            </a:p>
          </p:txBody>
        </p:sp>
      </p:grpSp>
      <p:grpSp>
        <p:nvGrpSpPr>
          <p:cNvPr id="68" name="Groupe 67">
            <a:extLst>
              <a:ext uri="{FF2B5EF4-FFF2-40B4-BE49-F238E27FC236}">
                <a16:creationId xmlns:a16="http://schemas.microsoft.com/office/drawing/2014/main" id="{2E56915C-14A0-31F5-AF1C-3887E13EE489}"/>
              </a:ext>
            </a:extLst>
          </p:cNvPr>
          <p:cNvGrpSpPr/>
          <p:nvPr/>
        </p:nvGrpSpPr>
        <p:grpSpPr>
          <a:xfrm>
            <a:off x="427164" y="1588198"/>
            <a:ext cx="8288435" cy="540000"/>
            <a:chOff x="427164" y="987426"/>
            <a:chExt cx="8288435" cy="540000"/>
          </a:xfrm>
        </p:grpSpPr>
        <p:sp>
          <p:nvSpPr>
            <p:cNvPr id="69" name="Rectangle 68">
              <a:extLst>
                <a:ext uri="{FF2B5EF4-FFF2-40B4-BE49-F238E27FC236}">
                  <a16:creationId xmlns:a16="http://schemas.microsoft.com/office/drawing/2014/main" id="{F356372D-4508-253C-D0B3-059454213DEB}"/>
                </a:ext>
              </a:extLst>
            </p:cNvPr>
            <p:cNvSpPr/>
            <p:nvPr/>
          </p:nvSpPr>
          <p:spPr>
            <a:xfrm>
              <a:off x="428400" y="987426"/>
              <a:ext cx="8287199" cy="54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F8BE27E-2A18-EAE6-27FF-0C4464996F07}"/>
                </a:ext>
              </a:extLst>
            </p:cNvPr>
            <p:cNvSpPr/>
            <p:nvPr/>
          </p:nvSpPr>
          <p:spPr>
            <a:xfrm>
              <a:off x="427164" y="987426"/>
              <a:ext cx="72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a:extLst>
                <a:ext uri="{FF2B5EF4-FFF2-40B4-BE49-F238E27FC236}">
                  <a16:creationId xmlns:a16="http://schemas.microsoft.com/office/drawing/2014/main" id="{5875AAC9-CE97-11DE-0BFD-DF360BE56DCA}"/>
                </a:ext>
              </a:extLst>
            </p:cNvPr>
            <p:cNvSpPr/>
            <p:nvPr/>
          </p:nvSpPr>
          <p:spPr>
            <a:xfrm>
              <a:off x="659123" y="1077426"/>
              <a:ext cx="36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TextBox 40">
              <a:extLst>
                <a:ext uri="{FF2B5EF4-FFF2-40B4-BE49-F238E27FC236}">
                  <a16:creationId xmlns:a16="http://schemas.microsoft.com/office/drawing/2014/main" id="{23DEF2D3-B924-F6DC-543B-016421BDB812}"/>
                </a:ext>
              </a:extLst>
            </p:cNvPr>
            <p:cNvSpPr txBox="1"/>
            <p:nvPr/>
          </p:nvSpPr>
          <p:spPr>
            <a:xfrm>
              <a:off x="670276" y="1057371"/>
              <a:ext cx="359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chemeClr val="accent1"/>
                  </a:solidFill>
                  <a:effectLst/>
                  <a:uLnTx/>
                  <a:uFillTx/>
                  <a:latin typeface="Arial"/>
                  <a:ea typeface="+mn-ea"/>
                  <a:cs typeface="+mn-cs"/>
                </a:rPr>
                <a:t>2</a:t>
              </a:r>
            </a:p>
          </p:txBody>
        </p:sp>
        <p:sp>
          <p:nvSpPr>
            <p:cNvPr id="73" name="Rectangle 72">
              <a:extLst>
                <a:ext uri="{FF2B5EF4-FFF2-40B4-BE49-F238E27FC236}">
                  <a16:creationId xmlns:a16="http://schemas.microsoft.com/office/drawing/2014/main" id="{3D520141-24E6-B61F-A751-9A5C3FB65DCB}"/>
                </a:ext>
              </a:extLst>
            </p:cNvPr>
            <p:cNvSpPr/>
            <p:nvPr/>
          </p:nvSpPr>
          <p:spPr>
            <a:xfrm>
              <a:off x="1260088" y="1072760"/>
              <a:ext cx="6947209" cy="369332"/>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ctr" anchorCtr="0">
              <a:spAutoFit/>
            </a:bodyPr>
            <a:lstStyle/>
            <a:p>
              <a:pPr defTabSz="685766">
                <a:spcAft>
                  <a:spcPts val="200"/>
                </a:spcAft>
                <a:buClr>
                  <a:schemeClr val="accent1"/>
                </a:buClr>
                <a:buSzPct val="110000"/>
              </a:pPr>
              <a:r>
                <a:rPr lang="en-US" sz="1200" b="1" dirty="0">
                  <a:solidFill>
                    <a:schemeClr val="accent1"/>
                  </a:solidFill>
                </a:rPr>
                <a:t>A flexible and active </a:t>
              </a:r>
              <a:r>
                <a:rPr lang="en-US" sz="1200" dirty="0">
                  <a:solidFill>
                    <a:schemeClr val="tx1"/>
                  </a:solidFill>
                </a:rPr>
                <a:t>management seeking to extract value wherever it exists in a broad multi-asset investment universe</a:t>
              </a:r>
            </a:p>
          </p:txBody>
        </p:sp>
      </p:grpSp>
      <p:grpSp>
        <p:nvGrpSpPr>
          <p:cNvPr id="74" name="Groupe 73">
            <a:extLst>
              <a:ext uri="{FF2B5EF4-FFF2-40B4-BE49-F238E27FC236}">
                <a16:creationId xmlns:a16="http://schemas.microsoft.com/office/drawing/2014/main" id="{176EEC33-C1F3-49BC-E096-BFBD6E44C01A}"/>
              </a:ext>
            </a:extLst>
          </p:cNvPr>
          <p:cNvGrpSpPr/>
          <p:nvPr/>
        </p:nvGrpSpPr>
        <p:grpSpPr>
          <a:xfrm>
            <a:off x="427164" y="2188970"/>
            <a:ext cx="8288435" cy="540000"/>
            <a:chOff x="427164" y="987426"/>
            <a:chExt cx="8288435" cy="540000"/>
          </a:xfrm>
        </p:grpSpPr>
        <p:sp>
          <p:nvSpPr>
            <p:cNvPr id="75" name="Rectangle 74">
              <a:extLst>
                <a:ext uri="{FF2B5EF4-FFF2-40B4-BE49-F238E27FC236}">
                  <a16:creationId xmlns:a16="http://schemas.microsoft.com/office/drawing/2014/main" id="{BA9C3B69-1298-43A4-996F-0B5DA0348AEF}"/>
                </a:ext>
              </a:extLst>
            </p:cNvPr>
            <p:cNvSpPr/>
            <p:nvPr/>
          </p:nvSpPr>
          <p:spPr>
            <a:xfrm>
              <a:off x="428400" y="987426"/>
              <a:ext cx="8287199" cy="54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F9BC76A-34A8-4534-5684-B57CA7E9BD14}"/>
                </a:ext>
              </a:extLst>
            </p:cNvPr>
            <p:cNvSpPr/>
            <p:nvPr/>
          </p:nvSpPr>
          <p:spPr>
            <a:xfrm>
              <a:off x="427164" y="987426"/>
              <a:ext cx="72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Rectangle 76">
              <a:extLst>
                <a:ext uri="{FF2B5EF4-FFF2-40B4-BE49-F238E27FC236}">
                  <a16:creationId xmlns:a16="http://schemas.microsoft.com/office/drawing/2014/main" id="{828AF436-8A5F-9868-1CA4-F93A9F28DA2C}"/>
                </a:ext>
              </a:extLst>
            </p:cNvPr>
            <p:cNvSpPr/>
            <p:nvPr/>
          </p:nvSpPr>
          <p:spPr>
            <a:xfrm>
              <a:off x="659123" y="1077426"/>
              <a:ext cx="36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TextBox 40">
              <a:extLst>
                <a:ext uri="{FF2B5EF4-FFF2-40B4-BE49-F238E27FC236}">
                  <a16:creationId xmlns:a16="http://schemas.microsoft.com/office/drawing/2014/main" id="{ECE7603D-E192-C89C-346F-6E5A289D2E0C}"/>
                </a:ext>
              </a:extLst>
            </p:cNvPr>
            <p:cNvSpPr txBox="1"/>
            <p:nvPr/>
          </p:nvSpPr>
          <p:spPr>
            <a:xfrm>
              <a:off x="670276" y="1057371"/>
              <a:ext cx="359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chemeClr val="accent2"/>
                  </a:solidFill>
                  <a:effectLst/>
                  <a:uLnTx/>
                  <a:uFillTx/>
                  <a:latin typeface="Arial"/>
                  <a:ea typeface="+mn-ea"/>
                  <a:cs typeface="+mn-cs"/>
                </a:rPr>
                <a:t>3</a:t>
              </a:r>
            </a:p>
          </p:txBody>
        </p:sp>
        <p:sp>
          <p:nvSpPr>
            <p:cNvPr id="79" name="Rectangle 78">
              <a:extLst>
                <a:ext uri="{FF2B5EF4-FFF2-40B4-BE49-F238E27FC236}">
                  <a16:creationId xmlns:a16="http://schemas.microsoft.com/office/drawing/2014/main" id="{EF61E128-D074-C27B-E3E8-5E3564FF1B89}"/>
                </a:ext>
              </a:extLst>
            </p:cNvPr>
            <p:cNvSpPr/>
            <p:nvPr/>
          </p:nvSpPr>
          <p:spPr>
            <a:xfrm>
              <a:off x="1260089" y="1165093"/>
              <a:ext cx="6796666" cy="18466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ctr" anchorCtr="0">
              <a:spAutoFit/>
            </a:bodyPr>
            <a:lstStyle/>
            <a:p>
              <a:pPr defTabSz="685766">
                <a:spcAft>
                  <a:spcPts val="200"/>
                </a:spcAft>
                <a:buClr>
                  <a:schemeClr val="accent1"/>
                </a:buClr>
                <a:buSzPct val="110000"/>
              </a:pPr>
              <a:r>
                <a:rPr lang="en-US" sz="1200" dirty="0">
                  <a:solidFill>
                    <a:schemeClr val="tx1"/>
                  </a:solidFill>
                </a:rPr>
                <a:t>A permanent </a:t>
              </a:r>
              <a:r>
                <a:rPr lang="en-US" sz="1200" b="1" dirty="0">
                  <a:solidFill>
                    <a:schemeClr val="accent1"/>
                  </a:solidFill>
                </a:rPr>
                <a:t>partial capital protection </a:t>
              </a:r>
              <a:r>
                <a:rPr lang="en-US" sz="1200" dirty="0">
                  <a:solidFill>
                    <a:schemeClr val="tx1"/>
                  </a:solidFill>
                </a:rPr>
                <a:t>with an </a:t>
              </a:r>
              <a:r>
                <a:rPr lang="en-US" sz="1200" b="1" dirty="0">
                  <a:solidFill>
                    <a:schemeClr val="accent1"/>
                  </a:solidFill>
                </a:rPr>
                <a:t>explicit guarantee </a:t>
              </a:r>
              <a:r>
                <a:rPr lang="en-US" sz="1200" dirty="0">
                  <a:solidFill>
                    <a:schemeClr val="tx1"/>
                  </a:solidFill>
                </a:rPr>
                <a:t>of Amundi SA</a:t>
              </a:r>
            </a:p>
          </p:txBody>
        </p:sp>
      </p:grpSp>
      <p:grpSp>
        <p:nvGrpSpPr>
          <p:cNvPr id="80" name="Groupe 79">
            <a:extLst>
              <a:ext uri="{FF2B5EF4-FFF2-40B4-BE49-F238E27FC236}">
                <a16:creationId xmlns:a16="http://schemas.microsoft.com/office/drawing/2014/main" id="{4D12F6CD-0CDC-70A4-9112-E6DC4769CE99}"/>
              </a:ext>
            </a:extLst>
          </p:cNvPr>
          <p:cNvGrpSpPr/>
          <p:nvPr/>
        </p:nvGrpSpPr>
        <p:grpSpPr>
          <a:xfrm>
            <a:off x="427164" y="2789742"/>
            <a:ext cx="8288435" cy="540000"/>
            <a:chOff x="427164" y="987426"/>
            <a:chExt cx="8288435" cy="540000"/>
          </a:xfrm>
        </p:grpSpPr>
        <p:sp>
          <p:nvSpPr>
            <p:cNvPr id="81" name="Rectangle 80">
              <a:extLst>
                <a:ext uri="{FF2B5EF4-FFF2-40B4-BE49-F238E27FC236}">
                  <a16:creationId xmlns:a16="http://schemas.microsoft.com/office/drawing/2014/main" id="{7B12BEAA-AF17-0F54-4CF7-D2DF1D5B08F1}"/>
                </a:ext>
              </a:extLst>
            </p:cNvPr>
            <p:cNvSpPr/>
            <p:nvPr/>
          </p:nvSpPr>
          <p:spPr>
            <a:xfrm>
              <a:off x="428400" y="987426"/>
              <a:ext cx="8287199" cy="54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9D4DDC6-8DF9-09B5-C016-2C7F024E8D75}"/>
                </a:ext>
              </a:extLst>
            </p:cNvPr>
            <p:cNvSpPr/>
            <p:nvPr/>
          </p:nvSpPr>
          <p:spPr>
            <a:xfrm>
              <a:off x="427164" y="987426"/>
              <a:ext cx="72000" cy="540000"/>
            </a:xfrm>
            <a:prstGeom prst="rect">
              <a:avLst/>
            </a:prstGeom>
            <a:solidFill>
              <a:srgbClr val="007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3" name="Rectangle 82">
              <a:extLst>
                <a:ext uri="{FF2B5EF4-FFF2-40B4-BE49-F238E27FC236}">
                  <a16:creationId xmlns:a16="http://schemas.microsoft.com/office/drawing/2014/main" id="{22954BE0-F0CB-76CF-27A3-01AAD4E79E93}"/>
                </a:ext>
              </a:extLst>
            </p:cNvPr>
            <p:cNvSpPr/>
            <p:nvPr/>
          </p:nvSpPr>
          <p:spPr>
            <a:xfrm>
              <a:off x="659123" y="1077426"/>
              <a:ext cx="36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extBox 40">
              <a:extLst>
                <a:ext uri="{FF2B5EF4-FFF2-40B4-BE49-F238E27FC236}">
                  <a16:creationId xmlns:a16="http://schemas.microsoft.com/office/drawing/2014/main" id="{E41AEAE9-80B2-6128-D6EE-33FC8471E026}"/>
                </a:ext>
              </a:extLst>
            </p:cNvPr>
            <p:cNvSpPr txBox="1"/>
            <p:nvPr/>
          </p:nvSpPr>
          <p:spPr>
            <a:xfrm>
              <a:off x="670276" y="1057371"/>
              <a:ext cx="359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073A3"/>
                  </a:solidFill>
                  <a:effectLst/>
                  <a:uLnTx/>
                  <a:uFillTx/>
                  <a:latin typeface="Arial"/>
                  <a:ea typeface="+mn-ea"/>
                  <a:cs typeface="+mn-cs"/>
                </a:rPr>
                <a:t>4</a:t>
              </a:r>
            </a:p>
          </p:txBody>
        </p:sp>
        <p:sp>
          <p:nvSpPr>
            <p:cNvPr id="85" name="Rectangle 84">
              <a:extLst>
                <a:ext uri="{FF2B5EF4-FFF2-40B4-BE49-F238E27FC236}">
                  <a16:creationId xmlns:a16="http://schemas.microsoft.com/office/drawing/2014/main" id="{06FB870A-8BD6-73AB-C7F1-97DDC316C557}"/>
                </a:ext>
              </a:extLst>
            </p:cNvPr>
            <p:cNvSpPr/>
            <p:nvPr/>
          </p:nvSpPr>
          <p:spPr>
            <a:xfrm>
              <a:off x="1260088" y="1072760"/>
              <a:ext cx="7142356" cy="369332"/>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ctr" anchorCtr="0">
              <a:spAutoFit/>
            </a:bodyPr>
            <a:lstStyle/>
            <a:p>
              <a:pPr defTabSz="685766">
                <a:spcAft>
                  <a:spcPts val="200"/>
                </a:spcAft>
                <a:buClr>
                  <a:schemeClr val="accent1"/>
                </a:buClr>
                <a:buSzPct val="110000"/>
              </a:pPr>
              <a:r>
                <a:rPr lang="en-US" sz="1200" dirty="0">
                  <a:solidFill>
                    <a:schemeClr val="tx1"/>
                  </a:solidFill>
                </a:rPr>
                <a:t>An </a:t>
              </a:r>
              <a:r>
                <a:rPr lang="en-US" sz="1200" b="1" dirty="0">
                  <a:solidFill>
                    <a:schemeClr val="accent1"/>
                  </a:solidFill>
                </a:rPr>
                <a:t>experienced team </a:t>
              </a:r>
              <a:r>
                <a:rPr lang="en-US" sz="1200" dirty="0">
                  <a:solidFill>
                    <a:schemeClr val="tx1"/>
                  </a:solidFill>
                </a:rPr>
                <a:t>which leverages off the resources of both the structured and multi-asset investment teams</a:t>
              </a:r>
            </a:p>
          </p:txBody>
        </p:sp>
      </p:grpSp>
      <p:grpSp>
        <p:nvGrpSpPr>
          <p:cNvPr id="86" name="Groupe 85">
            <a:extLst>
              <a:ext uri="{FF2B5EF4-FFF2-40B4-BE49-F238E27FC236}">
                <a16:creationId xmlns:a16="http://schemas.microsoft.com/office/drawing/2014/main" id="{B54D2205-8654-98D9-43E5-343CB7E48A12}"/>
              </a:ext>
            </a:extLst>
          </p:cNvPr>
          <p:cNvGrpSpPr/>
          <p:nvPr/>
        </p:nvGrpSpPr>
        <p:grpSpPr>
          <a:xfrm>
            <a:off x="427164" y="3390514"/>
            <a:ext cx="8288435" cy="540000"/>
            <a:chOff x="427164" y="987426"/>
            <a:chExt cx="8288435" cy="540000"/>
          </a:xfrm>
        </p:grpSpPr>
        <p:sp>
          <p:nvSpPr>
            <p:cNvPr id="87" name="Rectangle 86">
              <a:extLst>
                <a:ext uri="{FF2B5EF4-FFF2-40B4-BE49-F238E27FC236}">
                  <a16:creationId xmlns:a16="http://schemas.microsoft.com/office/drawing/2014/main" id="{D1420EBA-ECC2-C0DF-B8A8-9623D280FFCF}"/>
                </a:ext>
              </a:extLst>
            </p:cNvPr>
            <p:cNvSpPr/>
            <p:nvPr/>
          </p:nvSpPr>
          <p:spPr>
            <a:xfrm>
              <a:off x="428400" y="987426"/>
              <a:ext cx="8287199" cy="54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02793E8-B941-ADC8-AA9D-18569C0F5212}"/>
                </a:ext>
              </a:extLst>
            </p:cNvPr>
            <p:cNvSpPr/>
            <p:nvPr/>
          </p:nvSpPr>
          <p:spPr>
            <a:xfrm>
              <a:off x="427164" y="987426"/>
              <a:ext cx="72000" cy="540000"/>
            </a:xfrm>
            <a:prstGeom prst="rect">
              <a:avLst/>
            </a:prstGeom>
            <a:solidFill>
              <a:srgbClr val="005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9" name="Rectangle 88">
              <a:extLst>
                <a:ext uri="{FF2B5EF4-FFF2-40B4-BE49-F238E27FC236}">
                  <a16:creationId xmlns:a16="http://schemas.microsoft.com/office/drawing/2014/main" id="{D2682FF1-3DDB-3E8C-EC06-25316CCB596F}"/>
                </a:ext>
              </a:extLst>
            </p:cNvPr>
            <p:cNvSpPr/>
            <p:nvPr/>
          </p:nvSpPr>
          <p:spPr>
            <a:xfrm>
              <a:off x="659123" y="1077426"/>
              <a:ext cx="36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TextBox 40">
              <a:extLst>
                <a:ext uri="{FF2B5EF4-FFF2-40B4-BE49-F238E27FC236}">
                  <a16:creationId xmlns:a16="http://schemas.microsoft.com/office/drawing/2014/main" id="{1086A000-B8DB-3646-4C68-729C3692D79B}"/>
                </a:ext>
              </a:extLst>
            </p:cNvPr>
            <p:cNvSpPr txBox="1"/>
            <p:nvPr/>
          </p:nvSpPr>
          <p:spPr>
            <a:xfrm>
              <a:off x="670276" y="1057371"/>
              <a:ext cx="359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effectLst/>
                  <a:uLnTx/>
                  <a:uFillTx/>
                  <a:latin typeface="Arial"/>
                  <a:ea typeface="+mn-ea"/>
                  <a:cs typeface="+mn-cs"/>
                </a:rPr>
                <a:t>5</a:t>
              </a:r>
            </a:p>
          </p:txBody>
        </p:sp>
        <p:sp>
          <p:nvSpPr>
            <p:cNvPr id="91" name="Rectangle 90">
              <a:extLst>
                <a:ext uri="{FF2B5EF4-FFF2-40B4-BE49-F238E27FC236}">
                  <a16:creationId xmlns:a16="http://schemas.microsoft.com/office/drawing/2014/main" id="{94775AC7-249F-77B5-C75F-53BB9DFA0A5B}"/>
                </a:ext>
              </a:extLst>
            </p:cNvPr>
            <p:cNvSpPr/>
            <p:nvPr/>
          </p:nvSpPr>
          <p:spPr>
            <a:xfrm>
              <a:off x="1260089" y="1165093"/>
              <a:ext cx="4680336" cy="18466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ctr" anchorCtr="0">
              <a:spAutoFit/>
            </a:bodyPr>
            <a:lstStyle/>
            <a:p>
              <a:pPr defTabSz="685766">
                <a:spcAft>
                  <a:spcPts val="200"/>
                </a:spcAft>
                <a:buClr>
                  <a:schemeClr val="accent1"/>
                </a:buClr>
                <a:buSzPct val="110000"/>
              </a:pPr>
              <a:r>
                <a:rPr lang="en-US" sz="1200" dirty="0">
                  <a:solidFill>
                    <a:schemeClr val="tx1"/>
                  </a:solidFill>
                </a:rPr>
                <a:t>A successful </a:t>
              </a:r>
              <a:r>
                <a:rPr lang="en-US" sz="1200" b="1" dirty="0">
                  <a:solidFill>
                    <a:schemeClr val="accent1"/>
                  </a:solidFill>
                </a:rPr>
                <a:t>distribution of the strategy </a:t>
              </a:r>
              <a:r>
                <a:rPr lang="en-US" sz="1200" dirty="0">
                  <a:solidFill>
                    <a:schemeClr val="tx1"/>
                  </a:solidFill>
                </a:rPr>
                <a:t>in Europe and Asia</a:t>
              </a:r>
            </a:p>
          </p:txBody>
        </p:sp>
      </p:grpSp>
    </p:spTree>
    <p:extLst>
      <p:ext uri="{BB962C8B-B14F-4D97-AF65-F5344CB8AC3E}">
        <p14:creationId xmlns:p14="http://schemas.microsoft.com/office/powerpoint/2010/main" val="296683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5FE11575-03C0-211C-6BDD-C15767E811E4}"/>
              </a:ext>
            </a:extLst>
          </p:cNvPr>
          <p:cNvSpPr>
            <a:spLocks noGrp="1"/>
          </p:cNvSpPr>
          <p:nvPr>
            <p:ph type="body" sz="quarter" idx="13"/>
          </p:nvPr>
        </p:nvSpPr>
        <p:spPr/>
        <p:txBody>
          <a:bodyPr/>
          <a:lstStyle/>
          <a:p>
            <a:pPr marL="4763" indent="0" algn="ctr">
              <a:buNone/>
            </a:pPr>
            <a:r>
              <a:rPr lang="en-US" dirty="0"/>
              <a:t>7</a:t>
            </a:r>
          </a:p>
        </p:txBody>
      </p:sp>
      <p:sp>
        <p:nvSpPr>
          <p:cNvPr id="3" name="Title 2">
            <a:extLst>
              <a:ext uri="{FF2B5EF4-FFF2-40B4-BE49-F238E27FC236}">
                <a16:creationId xmlns:a16="http://schemas.microsoft.com/office/drawing/2014/main" id="{83419B04-16E8-19C0-0E02-CEADB3A39B42}"/>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353402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E74D628-98C7-E649-17E5-7267BD65A0E8}"/>
              </a:ext>
            </a:extLst>
          </p:cNvPr>
          <p:cNvSpPr>
            <a:spLocks noGrp="1"/>
          </p:cNvSpPr>
          <p:nvPr>
            <p:ph type="body" sz="quarter" idx="14"/>
          </p:nvPr>
        </p:nvSpPr>
        <p:spPr/>
        <p:txBody>
          <a:bodyPr/>
          <a:lstStyle/>
          <a:p>
            <a:r>
              <a:rPr lang="en-US" dirty="0"/>
              <a:t>Source: Amundi as of November 2025. For information purposes only. There can be no assurance that the professionals currently employed by Amundi will continue to be employed by Amundi or that the past performance or success of any such professional serves as an indicator of such professional's future performance or success. </a:t>
            </a:r>
          </a:p>
        </p:txBody>
      </p:sp>
      <p:sp>
        <p:nvSpPr>
          <p:cNvPr id="3" name="Titre 2">
            <a:extLst>
              <a:ext uri="{FF2B5EF4-FFF2-40B4-BE49-F238E27FC236}">
                <a16:creationId xmlns:a16="http://schemas.microsoft.com/office/drawing/2014/main" id="{C9FB597D-62F0-196D-46E8-AD41E76EF435}"/>
              </a:ext>
            </a:extLst>
          </p:cNvPr>
          <p:cNvSpPr>
            <a:spLocks noGrp="1"/>
          </p:cNvSpPr>
          <p:nvPr>
            <p:ph type="title"/>
          </p:nvPr>
        </p:nvSpPr>
        <p:spPr/>
        <p:txBody>
          <a:bodyPr/>
          <a:lstStyle/>
          <a:p>
            <a:r>
              <a:rPr lang="fr-FR" dirty="0"/>
              <a:t>An </a:t>
            </a:r>
            <a:r>
              <a:rPr lang="fr-FR" dirty="0" err="1"/>
              <a:t>experienced</a:t>
            </a:r>
            <a:r>
              <a:rPr lang="fr-FR" dirty="0"/>
              <a:t> and stable management team</a:t>
            </a:r>
          </a:p>
        </p:txBody>
      </p:sp>
      <p:graphicFrame>
        <p:nvGraphicFramePr>
          <p:cNvPr id="6" name="Group 18">
            <a:extLst>
              <a:ext uri="{FF2B5EF4-FFF2-40B4-BE49-F238E27FC236}">
                <a16:creationId xmlns:a16="http://schemas.microsoft.com/office/drawing/2014/main" id="{B1ED2107-C430-DC32-53A3-B0D968D8B46C}"/>
              </a:ext>
            </a:extLst>
          </p:cNvPr>
          <p:cNvGraphicFramePr>
            <a:graphicFrameLocks noGrp="1"/>
          </p:cNvGraphicFramePr>
          <p:nvPr>
            <p:ph idx="1"/>
            <p:extLst>
              <p:ext uri="{D42A27DB-BD31-4B8C-83A1-F6EECF244321}">
                <p14:modId xmlns:p14="http://schemas.microsoft.com/office/powerpoint/2010/main" val="4067847961"/>
              </p:ext>
            </p:extLst>
          </p:nvPr>
        </p:nvGraphicFramePr>
        <p:xfrm>
          <a:off x="428626" y="726259"/>
          <a:ext cx="8281988" cy="3430512"/>
        </p:xfrm>
        <a:graphic>
          <a:graphicData uri="http://schemas.openxmlformats.org/drawingml/2006/table">
            <a:tbl>
              <a:tblPr/>
              <a:tblGrid>
                <a:gridCol w="850047">
                  <a:extLst>
                    <a:ext uri="{9D8B030D-6E8A-4147-A177-3AD203B41FA5}">
                      <a16:colId xmlns:a16="http://schemas.microsoft.com/office/drawing/2014/main" val="20000"/>
                    </a:ext>
                  </a:extLst>
                </a:gridCol>
                <a:gridCol w="7431941">
                  <a:extLst>
                    <a:ext uri="{9D8B030D-6E8A-4147-A177-3AD203B41FA5}">
                      <a16:colId xmlns:a16="http://schemas.microsoft.com/office/drawing/2014/main" val="20001"/>
                    </a:ext>
                  </a:extLst>
                </a:gridCol>
              </a:tblGrid>
              <a:tr h="1044000">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l" defTabSz="914400" rtl="0" eaLnBrk="0" fontAlgn="base" latinLnBrk="0" hangingPunct="0">
                        <a:lnSpc>
                          <a:spcPct val="90000"/>
                        </a:lnSpc>
                        <a:spcBef>
                          <a:spcPct val="0"/>
                        </a:spcBef>
                        <a:spcAft>
                          <a:spcPct val="60000"/>
                        </a:spcAft>
                        <a:buClrTx/>
                        <a:buSzTx/>
                        <a:buFontTx/>
                        <a:buNone/>
                        <a:tabLst/>
                      </a:pPr>
                      <a:endParaRPr kumimoji="0" lang="fr-FR" sz="1200" b="1" i="0" u="none" strike="noStrike" cap="none" normalizeH="0" baseline="0" dirty="0">
                        <a:ln>
                          <a:noFill/>
                        </a:ln>
                        <a:solidFill>
                          <a:schemeClr val="tx1"/>
                        </a:solidFill>
                        <a:effectLst/>
                        <a:latin typeface="Arial" pitchFamily="34" charset="0"/>
                        <a:ea typeface="MS PGothic" pitchFamily="34" charset="-128"/>
                      </a:endParaRPr>
                    </a:p>
                  </a:txBody>
                  <a:tcPr marL="13403" marR="0" marT="144000" marB="144000" horzOverflow="overflow">
                    <a:lnL>
                      <a:noFill/>
                    </a:lnL>
                    <a:lnR>
                      <a:noFill/>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E5F5FC"/>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4763" marR="0" lvl="1" indent="0" algn="l" defTabSz="914400" rtl="0" eaLnBrk="0" fontAlgn="base" latinLnBrk="0" hangingPunct="0">
                        <a:lnSpc>
                          <a:spcPct val="100000"/>
                        </a:lnSpc>
                        <a:spcBef>
                          <a:spcPct val="0"/>
                        </a:spcBef>
                        <a:spcAft>
                          <a:spcPct val="20000"/>
                        </a:spcAft>
                        <a:buClr>
                          <a:schemeClr val="hlink"/>
                        </a:buClr>
                        <a:buSzTx/>
                        <a:buFont typeface="Wingdings" pitchFamily="2" charset="2"/>
                        <a:buNone/>
                        <a:tabLst/>
                      </a:pPr>
                      <a:r>
                        <a:rPr kumimoji="0" lang="en-US" sz="950" b="1" i="0" u="none" strike="noStrike" cap="none" normalizeH="0" baseline="0" dirty="0">
                          <a:ln>
                            <a:noFill/>
                          </a:ln>
                          <a:solidFill>
                            <a:schemeClr val="tx1"/>
                          </a:solidFill>
                          <a:effectLst/>
                          <a:latin typeface="Arial" pitchFamily="34" charset="0"/>
                          <a:ea typeface="MS PGothic" pitchFamily="34" charset="-128"/>
                        </a:rPr>
                        <a:t>Mickaël Levier - Head of Hybrid Structured Fund Management</a:t>
                      </a:r>
                    </a:p>
                    <a:p>
                      <a:pPr marL="0" indent="0" algn="l">
                        <a:spcBef>
                          <a:spcPts val="0"/>
                        </a:spcBef>
                        <a:spcAft>
                          <a:spcPts val="0"/>
                        </a:spcAft>
                        <a:buNone/>
                      </a:pPr>
                      <a:r>
                        <a:rPr lang="en-US" sz="800" kern="1200" dirty="0">
                          <a:solidFill>
                            <a:schemeClr val="tx1"/>
                          </a:solidFill>
                          <a:latin typeface="Arial"/>
                          <a:ea typeface="ＭＳ Ｐゴシック"/>
                          <a:cs typeface=""/>
                        </a:rPr>
                        <a:t>Since </a:t>
                      </a:r>
                      <a:r>
                        <a:rPr lang="en-US" sz="800" b="0" kern="1200" dirty="0">
                          <a:solidFill>
                            <a:schemeClr val="tx1"/>
                          </a:solidFill>
                          <a:latin typeface="Arial"/>
                          <a:ea typeface="ＭＳ Ｐゴシック"/>
                          <a:cs typeface=""/>
                        </a:rPr>
                        <a:t>2012, Mickaël has been head of the Hybrid Structured Fund Management team, managing multi-asset and equity guaranteed funds</a:t>
                      </a:r>
                      <a:r>
                        <a:rPr lang="en-US" sz="800" b="0" kern="1200" baseline="0" dirty="0">
                          <a:solidFill>
                            <a:schemeClr val="tx1"/>
                          </a:solidFill>
                          <a:latin typeface="Arial"/>
                          <a:ea typeface="ＭＳ Ｐゴシック"/>
                          <a:cs typeface=""/>
                        </a:rPr>
                        <a:t> (</a:t>
                      </a:r>
                      <a:r>
                        <a:rPr lang="en-US" sz="800" b="0" kern="1200" dirty="0">
                          <a:solidFill>
                            <a:schemeClr val="tx1"/>
                          </a:solidFill>
                          <a:latin typeface="Arial"/>
                          <a:ea typeface="ＭＳ Ｐゴシック"/>
                          <a:cs typeface=""/>
                        </a:rPr>
                        <a:t>mainly portfolio insurance funds). He joined the Hybrid Structured Fund Management team in 2007 as Portfolio Manager and previously Amundi in 2005 as Information Technology project manager.</a:t>
                      </a:r>
                      <a:endParaRPr lang="fr-FR" sz="800" b="0" kern="1200" dirty="0">
                        <a:solidFill>
                          <a:schemeClr val="tx1"/>
                        </a:solidFill>
                        <a:latin typeface="Arial"/>
                        <a:ea typeface="ＭＳ Ｐゴシック"/>
                        <a:cs typeface=""/>
                      </a:endParaRPr>
                    </a:p>
                    <a:p>
                      <a:pPr marL="0" indent="0" algn="l">
                        <a:spcBef>
                          <a:spcPts val="0"/>
                        </a:spcBef>
                        <a:spcAft>
                          <a:spcPts val="0"/>
                        </a:spcAft>
                        <a:buNone/>
                      </a:pPr>
                      <a:r>
                        <a:rPr lang="en-US" sz="800" b="0" kern="1200" dirty="0">
                          <a:solidFill>
                            <a:schemeClr val="tx1"/>
                          </a:solidFill>
                          <a:latin typeface="Arial"/>
                          <a:ea typeface="ＭＳ Ｐゴシック"/>
                          <a:cs typeface=""/>
                        </a:rPr>
                        <a:t>He started his career in 2002 at </a:t>
                      </a:r>
                      <a:r>
                        <a:rPr lang="en-US" sz="800" b="0" kern="1200" dirty="0" err="1">
                          <a:solidFill>
                            <a:schemeClr val="tx1"/>
                          </a:solidFill>
                          <a:latin typeface="Arial"/>
                          <a:ea typeface="ＭＳ Ｐゴシック"/>
                          <a:cs typeface=""/>
                        </a:rPr>
                        <a:t>Cadextan</a:t>
                      </a:r>
                      <a:r>
                        <a:rPr lang="en-US" sz="800" b="0" kern="1200" dirty="0">
                          <a:solidFill>
                            <a:schemeClr val="tx1"/>
                          </a:solidFill>
                          <a:latin typeface="Arial"/>
                          <a:ea typeface="ＭＳ Ｐゴシック"/>
                          <a:cs typeface=""/>
                        </a:rPr>
                        <a:t>, an IT services company, where he developed front office tools for Credit Lyonnais Asset Management.</a:t>
                      </a:r>
                      <a:endParaRPr lang="fr-FR" sz="800" b="0" kern="1200" dirty="0">
                        <a:solidFill>
                          <a:schemeClr val="tx1"/>
                        </a:solidFill>
                        <a:latin typeface="Arial"/>
                        <a:ea typeface="ＭＳ Ｐゴシック"/>
                        <a:cs typeface=""/>
                      </a:endParaRPr>
                    </a:p>
                    <a:p>
                      <a:pPr marL="0" indent="0" algn="l">
                        <a:spcBef>
                          <a:spcPts val="0"/>
                        </a:spcBef>
                        <a:spcAft>
                          <a:spcPts val="0"/>
                        </a:spcAft>
                        <a:buNone/>
                      </a:pPr>
                      <a:r>
                        <a:rPr lang="en-US" sz="800" b="0" kern="1200" dirty="0">
                          <a:solidFill>
                            <a:schemeClr val="tx1"/>
                          </a:solidFill>
                          <a:latin typeface="Arial"/>
                          <a:ea typeface="ＭＳ Ｐゴシック"/>
                          <a:cs typeface=""/>
                        </a:rPr>
                        <a:t>Mickaël holds a master’s degree from the French engineering school “</a:t>
                      </a:r>
                      <a:r>
                        <a:rPr lang="en-US" sz="800" b="0" kern="1200" dirty="0" err="1">
                          <a:solidFill>
                            <a:schemeClr val="tx1"/>
                          </a:solidFill>
                          <a:latin typeface="Arial"/>
                          <a:ea typeface="ＭＳ Ｐゴシック"/>
                          <a:cs typeface=""/>
                        </a:rPr>
                        <a:t>Supélec</a:t>
                      </a:r>
                      <a:r>
                        <a:rPr lang="en-US" sz="800" b="0" kern="1200" dirty="0">
                          <a:solidFill>
                            <a:schemeClr val="tx1"/>
                          </a:solidFill>
                          <a:latin typeface="Arial"/>
                          <a:ea typeface="ＭＳ Ｐゴシック"/>
                          <a:cs typeface=""/>
                        </a:rPr>
                        <a:t>”.</a:t>
                      </a:r>
                    </a:p>
                  </a:txBody>
                  <a:tcPr marL="13403" marR="54000" marT="144000" marB="144000" horzOverflow="overflow">
                    <a:lnL>
                      <a:noFill/>
                    </a:lnL>
                    <a:lnR>
                      <a:noFill/>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E5F5FC"/>
                    </a:solidFill>
                  </a:tcPr>
                </a:tc>
                <a:extLst>
                  <a:ext uri="{0D108BD9-81ED-4DB2-BD59-A6C34878D82A}">
                    <a16:rowId xmlns:a16="http://schemas.microsoft.com/office/drawing/2014/main" val="10000"/>
                  </a:ext>
                </a:extLst>
              </a:tr>
              <a:tr h="1044000">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l" defTabSz="914400" rtl="0" eaLnBrk="0" fontAlgn="base" latinLnBrk="0" hangingPunct="0">
                        <a:lnSpc>
                          <a:spcPct val="90000"/>
                        </a:lnSpc>
                        <a:spcBef>
                          <a:spcPct val="0"/>
                        </a:spcBef>
                        <a:spcAft>
                          <a:spcPct val="60000"/>
                        </a:spcAft>
                        <a:buClrTx/>
                        <a:buSzTx/>
                        <a:buFontTx/>
                        <a:buNone/>
                        <a:tabLst/>
                      </a:pPr>
                      <a:endParaRPr kumimoji="0" lang="fr-FR" sz="1200" b="1" i="0" u="none" strike="noStrike" cap="none" normalizeH="0" baseline="0" dirty="0">
                        <a:ln>
                          <a:noFill/>
                        </a:ln>
                        <a:solidFill>
                          <a:schemeClr val="tx1"/>
                        </a:solidFill>
                        <a:effectLst/>
                        <a:latin typeface="Arial" pitchFamily="34" charset="0"/>
                        <a:ea typeface="MS PGothic" pitchFamily="34" charset="-128"/>
                      </a:endParaRPr>
                    </a:p>
                  </a:txBody>
                  <a:tcPr marL="13403" marR="0" marT="144000" marB="144000" horzOverflow="overflow">
                    <a:lnL>
                      <a:noFill/>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E5F5FC"/>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4763" marR="0" lvl="1" indent="0" algn="l" defTabSz="914400" rtl="0" eaLnBrk="0" fontAlgn="base" latinLnBrk="0" hangingPunct="0">
                        <a:lnSpc>
                          <a:spcPct val="100000"/>
                        </a:lnSpc>
                        <a:spcBef>
                          <a:spcPct val="0"/>
                        </a:spcBef>
                        <a:spcAft>
                          <a:spcPct val="20000"/>
                        </a:spcAft>
                        <a:buClr>
                          <a:schemeClr val="hlink"/>
                        </a:buClr>
                        <a:buSzTx/>
                        <a:buFont typeface="Wingdings" pitchFamily="2" charset="2"/>
                        <a:buNone/>
                        <a:tabLst/>
                      </a:pPr>
                      <a:r>
                        <a:rPr kumimoji="0" lang="it-IT" sz="950" b="1" i="0" u="none" strike="noStrike" kern="1200" cap="none" normalizeH="0" baseline="0" dirty="0">
                          <a:ln>
                            <a:noFill/>
                          </a:ln>
                          <a:solidFill>
                            <a:schemeClr val="tx1"/>
                          </a:solidFill>
                          <a:effectLst/>
                          <a:latin typeface="Arial" pitchFamily="34" charset="0"/>
                          <a:ea typeface="MS PGothic" pitchFamily="34" charset="-128"/>
                          <a:cs typeface=""/>
                        </a:rPr>
                        <a:t>Alain Baron</a:t>
                      </a:r>
                      <a:r>
                        <a:rPr kumimoji="0" lang="en-US" sz="950" b="1" i="0" u="none" strike="noStrike" cap="none" normalizeH="0" baseline="0" dirty="0">
                          <a:ln>
                            <a:noFill/>
                          </a:ln>
                          <a:solidFill>
                            <a:schemeClr val="tx1"/>
                          </a:solidFill>
                          <a:effectLst/>
                          <a:latin typeface="Arial" pitchFamily="34" charset="0"/>
                          <a:ea typeface="MS PGothic" pitchFamily="34" charset="-128"/>
                        </a:rPr>
                        <a:t>, CFA, CAIA - Multi-Asset Portfolio Manager </a:t>
                      </a:r>
                    </a:p>
                    <a:p>
                      <a:pPr algn="l">
                        <a:lnSpc>
                          <a:spcPct val="100000"/>
                        </a:lnSpc>
                        <a:spcBef>
                          <a:spcPts val="0"/>
                        </a:spcBef>
                        <a:spcAft>
                          <a:spcPts val="0"/>
                        </a:spcAft>
                        <a:buNone/>
                      </a:pPr>
                      <a:r>
                        <a:rPr lang="en-US" sz="800" kern="1200" dirty="0">
                          <a:solidFill>
                            <a:schemeClr val="tx1"/>
                          </a:solidFill>
                          <a:effectLst/>
                          <a:latin typeface="Arial"/>
                          <a:ea typeface="ＭＳ Ｐゴシック"/>
                          <a:cs typeface=""/>
                        </a:rPr>
                        <a:t>Alain joined the multi-asset management team in 2005. He is more specifically in charge of managing target risk funds for retail clients. </a:t>
                      </a:r>
                    </a:p>
                    <a:p>
                      <a:pPr algn="l">
                        <a:lnSpc>
                          <a:spcPct val="100000"/>
                        </a:lnSpc>
                        <a:spcBef>
                          <a:spcPts val="0"/>
                        </a:spcBef>
                        <a:spcAft>
                          <a:spcPts val="0"/>
                        </a:spcAft>
                        <a:buNone/>
                      </a:pPr>
                      <a:r>
                        <a:rPr lang="en-US" sz="800" kern="1200" dirty="0">
                          <a:solidFill>
                            <a:schemeClr val="tx1"/>
                          </a:solidFill>
                          <a:effectLst/>
                          <a:latin typeface="Arial"/>
                          <a:ea typeface="ＭＳ Ｐゴシック"/>
                          <a:cs typeface=""/>
                        </a:rPr>
                        <a:t>Alain joined the </a:t>
                      </a:r>
                      <a:r>
                        <a:rPr lang="en-US" sz="800" kern="1200" dirty="0" err="1">
                          <a:solidFill>
                            <a:schemeClr val="tx1"/>
                          </a:solidFill>
                          <a:effectLst/>
                          <a:latin typeface="Arial"/>
                          <a:ea typeface="ＭＳ Ｐゴシック"/>
                          <a:cs typeface=""/>
                        </a:rPr>
                        <a:t>Crédit</a:t>
                      </a:r>
                      <a:r>
                        <a:rPr lang="en-US" sz="800" kern="1200" dirty="0">
                          <a:solidFill>
                            <a:schemeClr val="tx1"/>
                          </a:solidFill>
                          <a:effectLst/>
                          <a:latin typeface="Arial"/>
                          <a:ea typeface="ＭＳ Ｐゴシック"/>
                          <a:cs typeface=""/>
                        </a:rPr>
                        <a:t> </a:t>
                      </a:r>
                      <a:r>
                        <a:rPr lang="en-US" sz="800" kern="1200" dirty="0" err="1">
                          <a:solidFill>
                            <a:schemeClr val="tx1"/>
                          </a:solidFill>
                          <a:effectLst/>
                          <a:latin typeface="Arial"/>
                          <a:ea typeface="ＭＳ Ｐゴシック"/>
                          <a:cs typeface=""/>
                        </a:rPr>
                        <a:t>Agricole</a:t>
                      </a:r>
                      <a:r>
                        <a:rPr lang="en-US" sz="800" kern="1200" dirty="0">
                          <a:solidFill>
                            <a:schemeClr val="tx1"/>
                          </a:solidFill>
                          <a:effectLst/>
                          <a:latin typeface="Arial"/>
                          <a:ea typeface="ＭＳ Ｐゴシック"/>
                          <a:cs typeface=""/>
                        </a:rPr>
                        <a:t> Group in 1998 as a member of ALM department. </a:t>
                      </a:r>
                    </a:p>
                    <a:p>
                      <a:pPr algn="l">
                        <a:lnSpc>
                          <a:spcPct val="100000"/>
                        </a:lnSpc>
                        <a:spcBef>
                          <a:spcPts val="0"/>
                        </a:spcBef>
                        <a:spcAft>
                          <a:spcPts val="0"/>
                        </a:spcAft>
                        <a:buNone/>
                      </a:pPr>
                      <a:r>
                        <a:rPr lang="en-US" sz="800" kern="1200" dirty="0">
                          <a:solidFill>
                            <a:schemeClr val="tx1"/>
                          </a:solidFill>
                          <a:effectLst/>
                          <a:latin typeface="Arial"/>
                          <a:ea typeface="ＭＳ Ｐゴシック"/>
                          <a:cs typeface=""/>
                        </a:rPr>
                        <a:t>From 2001 to 2005, he held a Risk Controller position at Credit </a:t>
                      </a:r>
                      <a:r>
                        <a:rPr lang="en-US" sz="800" kern="1200" dirty="0" err="1">
                          <a:solidFill>
                            <a:schemeClr val="tx1"/>
                          </a:solidFill>
                          <a:effectLst/>
                          <a:latin typeface="Arial"/>
                          <a:ea typeface="ＭＳ Ｐゴシック"/>
                          <a:cs typeface=""/>
                        </a:rPr>
                        <a:t>Agricole</a:t>
                      </a:r>
                      <a:r>
                        <a:rPr lang="en-US" sz="800" kern="1200" dirty="0">
                          <a:solidFill>
                            <a:schemeClr val="tx1"/>
                          </a:solidFill>
                          <a:effectLst/>
                          <a:latin typeface="Arial"/>
                          <a:ea typeface="ＭＳ Ｐゴシック"/>
                          <a:cs typeface=""/>
                        </a:rPr>
                        <a:t> Asset Management.</a:t>
                      </a:r>
                      <a:br>
                        <a:rPr lang="en-US" sz="800" kern="1200" dirty="0">
                          <a:solidFill>
                            <a:schemeClr val="tx1"/>
                          </a:solidFill>
                          <a:effectLst/>
                          <a:latin typeface="Arial"/>
                          <a:ea typeface="ＭＳ Ｐゴシック"/>
                          <a:cs typeface=""/>
                        </a:rPr>
                      </a:br>
                      <a:r>
                        <a:rPr lang="en-US" sz="800" kern="1200" dirty="0">
                          <a:solidFill>
                            <a:schemeClr val="tx1"/>
                          </a:solidFill>
                          <a:effectLst/>
                          <a:latin typeface="Arial"/>
                          <a:ea typeface="ＭＳ Ｐゴシック"/>
                          <a:cs typeface=""/>
                        </a:rPr>
                        <a:t>He holds a Masters in Finance from ESSEC (1997) and a Masters in Financial Mathematics from the University Paris I, Sorbonne (1996). </a:t>
                      </a:r>
                      <a:r>
                        <a:rPr lang="fr-FR" sz="800" kern="1200" dirty="0">
                          <a:solidFill>
                            <a:schemeClr val="tx1"/>
                          </a:solidFill>
                          <a:effectLst/>
                          <a:latin typeface="Arial"/>
                          <a:ea typeface="ＭＳ Ｐゴシック"/>
                          <a:cs typeface=""/>
                        </a:rPr>
                        <a:t>CFA, 2005. CAIA, 2009</a:t>
                      </a:r>
                      <a:endParaRPr lang="en-US" sz="800" kern="1200" dirty="0">
                        <a:solidFill>
                          <a:schemeClr val="tx1"/>
                        </a:solidFill>
                        <a:effectLst/>
                        <a:latin typeface="Arial"/>
                        <a:ea typeface="ＭＳ Ｐゴシック"/>
                        <a:cs typeface=""/>
                      </a:endParaRPr>
                    </a:p>
                  </a:txBody>
                  <a:tcPr marL="13403" marR="54000" marT="144000" marB="144000" horzOverflow="overflow">
                    <a:lnL>
                      <a:noFill/>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E5F5FC"/>
                    </a:solidFill>
                  </a:tcPr>
                </a:tc>
                <a:extLst>
                  <a:ext uri="{0D108BD9-81ED-4DB2-BD59-A6C34878D82A}">
                    <a16:rowId xmlns:a16="http://schemas.microsoft.com/office/drawing/2014/main" val="10001"/>
                  </a:ext>
                </a:extLst>
              </a:tr>
              <a:tr h="1044000">
                <a:tc>
                  <a:txBody>
                    <a:bodyPr/>
                    <a:lstStyle/>
                    <a:p>
                      <a:pPr marL="0" marR="0" lvl="0" indent="0" algn="l" defTabSz="914400" rtl="0" eaLnBrk="0" fontAlgn="base" latinLnBrk="0" hangingPunct="0">
                        <a:lnSpc>
                          <a:spcPct val="90000"/>
                        </a:lnSpc>
                        <a:spcBef>
                          <a:spcPct val="0"/>
                        </a:spcBef>
                        <a:spcAft>
                          <a:spcPct val="60000"/>
                        </a:spcAft>
                        <a:buClrTx/>
                        <a:buSzTx/>
                        <a:buFontTx/>
                        <a:buNone/>
                        <a:tabLst/>
                      </a:pPr>
                      <a:endParaRPr kumimoji="0" lang="fr-FR" sz="1200" b="1" i="0" u="none" strike="noStrike" cap="none" normalizeH="0" baseline="0" dirty="0">
                        <a:ln>
                          <a:noFill/>
                        </a:ln>
                        <a:solidFill>
                          <a:schemeClr val="tx1"/>
                        </a:solidFill>
                        <a:effectLst/>
                        <a:latin typeface="Arial" pitchFamily="34" charset="0"/>
                        <a:ea typeface="MS PGothic" pitchFamily="34" charset="-128"/>
                      </a:endParaRPr>
                    </a:p>
                  </a:txBody>
                  <a:tcPr marL="13403" marR="0" marT="144000" marB="144000" horzOverflow="overflow">
                    <a:lnL>
                      <a:noFill/>
                    </a:lnL>
                    <a:lnR>
                      <a:noFill/>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5F5FC"/>
                    </a:solidFill>
                  </a:tcPr>
                </a:tc>
                <a:tc>
                  <a:txBody>
                    <a:bodyPr/>
                    <a:lstStyle/>
                    <a:p>
                      <a:pPr marL="4763" marR="0" lvl="1" indent="0" algn="l" defTabSz="914400" rtl="0" eaLnBrk="0" fontAlgn="base" latinLnBrk="0" hangingPunct="0">
                        <a:lnSpc>
                          <a:spcPct val="100000"/>
                        </a:lnSpc>
                        <a:spcBef>
                          <a:spcPct val="0"/>
                        </a:spcBef>
                        <a:spcAft>
                          <a:spcPct val="20000"/>
                        </a:spcAft>
                        <a:buClr>
                          <a:schemeClr val="hlink"/>
                        </a:buClr>
                        <a:buSzTx/>
                        <a:buFont typeface="Wingdings" pitchFamily="2" charset="2"/>
                        <a:buNone/>
                        <a:tabLst/>
                      </a:pPr>
                      <a:r>
                        <a:rPr kumimoji="0" lang="en-US" sz="950" b="1" i="0" u="none" strike="noStrike" cap="none" normalizeH="0" baseline="0" dirty="0">
                          <a:ln>
                            <a:noFill/>
                          </a:ln>
                          <a:solidFill>
                            <a:schemeClr val="tx1"/>
                          </a:solidFill>
                          <a:effectLst/>
                          <a:latin typeface="Arial" pitchFamily="34" charset="0"/>
                          <a:ea typeface="MS PGothic" pitchFamily="34" charset="-128"/>
                        </a:rPr>
                        <a:t>Isabelle de Malherbe - Head of Product Specialists - Structured Solutions</a:t>
                      </a:r>
                    </a:p>
                    <a:p>
                      <a:r>
                        <a:rPr lang="en-US" sz="800" b="0" kern="1200" dirty="0">
                          <a:solidFill>
                            <a:schemeClr val="tx1"/>
                          </a:solidFill>
                          <a:latin typeface="Arial"/>
                          <a:ea typeface="ＭＳ Ｐゴシック"/>
                          <a:cs typeface=""/>
                        </a:rPr>
                        <a:t>Isabelle started her career in 1989 in the Interest Rate Derivatives department of Credit Lyonnais covering various positions: quantitative research and development in Paris and New-York  then from 1995, structuring and sales in Paris. </a:t>
                      </a:r>
                      <a:br>
                        <a:rPr lang="en-US" sz="800" b="0" kern="1200" dirty="0">
                          <a:solidFill>
                            <a:schemeClr val="tx1"/>
                          </a:solidFill>
                          <a:latin typeface="Arial"/>
                          <a:ea typeface="ＭＳ Ｐゴシック"/>
                          <a:cs typeface=""/>
                        </a:rPr>
                      </a:br>
                      <a:r>
                        <a:rPr lang="en-US" sz="800" b="0" kern="1200" dirty="0">
                          <a:solidFill>
                            <a:schemeClr val="tx1"/>
                          </a:solidFill>
                          <a:latin typeface="Arial"/>
                          <a:ea typeface="ＭＳ Ｐゴシック"/>
                          <a:cs typeface=""/>
                        </a:rPr>
                        <a:t>In 2000 she moved to the Equity Capital Markets team.</a:t>
                      </a:r>
                    </a:p>
                    <a:p>
                      <a:r>
                        <a:rPr lang="en-US" sz="800" b="0" kern="1200" dirty="0">
                          <a:solidFill>
                            <a:schemeClr val="tx1"/>
                          </a:solidFill>
                          <a:latin typeface="Arial"/>
                          <a:ea typeface="ＭＳ Ｐゴシック"/>
                          <a:cs typeface=""/>
                        </a:rPr>
                        <a:t>From 2005, she has been part of the Structuring and Financial Engineering team of the Structured Solutions Department of Amundi (formerly CASAM), in charge of international retail partner networks. In 2016, she took over the position of head of product specialists for Structured Solutions.</a:t>
                      </a:r>
                    </a:p>
                    <a:p>
                      <a:r>
                        <a:rPr lang="en-US" sz="800" b="0" kern="1200" dirty="0">
                          <a:solidFill>
                            <a:schemeClr val="tx1"/>
                          </a:solidFill>
                          <a:latin typeface="Arial"/>
                          <a:ea typeface="ＭＳ Ｐゴシック"/>
                          <a:cs typeface=""/>
                        </a:rPr>
                        <a:t>Isabelle is a graduate from the engineering school Ecole Polytechnique and from the statistics school Ecole Nationale de la </a:t>
                      </a:r>
                      <a:r>
                        <a:rPr lang="en-US" sz="800" b="0" kern="1200" dirty="0" err="1">
                          <a:solidFill>
                            <a:schemeClr val="tx1"/>
                          </a:solidFill>
                          <a:latin typeface="Arial"/>
                          <a:ea typeface="ＭＳ Ｐゴシック"/>
                          <a:cs typeface=""/>
                        </a:rPr>
                        <a:t>Statistique</a:t>
                      </a:r>
                      <a:r>
                        <a:rPr lang="en-US" sz="800" b="0" kern="1200" dirty="0">
                          <a:solidFill>
                            <a:schemeClr val="tx1"/>
                          </a:solidFill>
                          <a:latin typeface="Arial"/>
                          <a:ea typeface="ＭＳ Ｐゴシック"/>
                          <a:cs typeface=""/>
                        </a:rPr>
                        <a:t> et de </a:t>
                      </a:r>
                      <a:r>
                        <a:rPr lang="en-US" sz="800" b="0" kern="1200" dirty="0" err="1">
                          <a:solidFill>
                            <a:schemeClr val="tx1"/>
                          </a:solidFill>
                          <a:latin typeface="Arial"/>
                          <a:ea typeface="ＭＳ Ｐゴシック"/>
                          <a:cs typeface=""/>
                        </a:rPr>
                        <a:t>l’Administration</a:t>
                      </a:r>
                      <a:r>
                        <a:rPr lang="en-US" sz="800" b="0" kern="1200" dirty="0">
                          <a:solidFill>
                            <a:schemeClr val="tx1"/>
                          </a:solidFill>
                          <a:latin typeface="Arial"/>
                          <a:ea typeface="ＭＳ Ｐゴシック"/>
                          <a:cs typeface=""/>
                        </a:rPr>
                        <a:t> </a:t>
                      </a:r>
                      <a:r>
                        <a:rPr lang="en-US" sz="800" b="0" kern="1200" dirty="0" err="1">
                          <a:solidFill>
                            <a:schemeClr val="tx1"/>
                          </a:solidFill>
                          <a:latin typeface="Arial"/>
                          <a:ea typeface="ＭＳ Ｐゴシック"/>
                          <a:cs typeface=""/>
                        </a:rPr>
                        <a:t>Economique</a:t>
                      </a:r>
                      <a:r>
                        <a:rPr lang="en-US" sz="800" b="0" kern="1200" dirty="0">
                          <a:solidFill>
                            <a:schemeClr val="tx1"/>
                          </a:solidFill>
                          <a:latin typeface="Arial"/>
                          <a:ea typeface="ＭＳ Ｐゴシック"/>
                          <a:cs typeface=""/>
                        </a:rPr>
                        <a:t> (ENSAE).</a:t>
                      </a:r>
                    </a:p>
                  </a:txBody>
                  <a:tcPr marL="13403" marR="54000" marT="144000" marB="144000" horzOverflow="overflow">
                    <a:lnL>
                      <a:noFill/>
                    </a:lnL>
                    <a:lnR>
                      <a:noFill/>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5F5FC"/>
                    </a:solidFill>
                  </a:tcPr>
                </a:tc>
                <a:extLst>
                  <a:ext uri="{0D108BD9-81ED-4DB2-BD59-A6C34878D82A}">
                    <a16:rowId xmlns:a16="http://schemas.microsoft.com/office/drawing/2014/main" val="10002"/>
                  </a:ext>
                </a:extLst>
              </a:tr>
            </a:tbl>
          </a:graphicData>
        </a:graphic>
      </p:graphicFrame>
      <p:pic>
        <p:nvPicPr>
          <p:cNvPr id="4" name="Picture 2" descr="H:\de Malherbe Isabelle_01_pp small.jpg">
            <a:extLst>
              <a:ext uri="{FF2B5EF4-FFF2-40B4-BE49-F238E27FC236}">
                <a16:creationId xmlns:a16="http://schemas.microsoft.com/office/drawing/2014/main" id="{CBF36906-4FB1-FBB0-B676-8C57A315FCB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591953" y="3025074"/>
            <a:ext cx="548694" cy="70300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8" descr="image007">
            <a:extLst>
              <a:ext uri="{FF2B5EF4-FFF2-40B4-BE49-F238E27FC236}">
                <a16:creationId xmlns:a16="http://schemas.microsoft.com/office/drawing/2014/main" id="{1F091881-24B4-5EC9-7100-D5B0949747A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591953" y="1967645"/>
            <a:ext cx="548694" cy="70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EDA8E597-EFA6-F87A-8E67-9CE9457EEAF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1954" y="902782"/>
            <a:ext cx="548882" cy="703008"/>
          </a:xfrm>
          <a:prstGeom prst="rect">
            <a:avLst/>
          </a:prstGeom>
        </p:spPr>
      </p:pic>
    </p:spTree>
    <p:extLst>
      <p:ext uri="{BB962C8B-B14F-4D97-AF65-F5344CB8AC3E}">
        <p14:creationId xmlns:p14="http://schemas.microsoft.com/office/powerpoint/2010/main" val="72580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sz="1600" dirty="0"/>
              <a:t>Important information 1/3</a:t>
            </a:r>
            <a:endParaRPr lang="en-IE" sz="1600" dirty="0"/>
          </a:p>
        </p:txBody>
      </p:sp>
      <p:sp>
        <p:nvSpPr>
          <p:cNvPr id="4" name="Espace réservé du contenu 3">
            <a:extLst>
              <a:ext uri="{FF2B5EF4-FFF2-40B4-BE49-F238E27FC236}">
                <a16:creationId xmlns:a16="http://schemas.microsoft.com/office/drawing/2014/main" id="{183AEBA0-97AB-09E1-BB5A-3D394E7CA592}"/>
              </a:ext>
            </a:extLst>
          </p:cNvPr>
          <p:cNvSpPr>
            <a:spLocks noGrp="1"/>
          </p:cNvSpPr>
          <p:nvPr>
            <p:ph idx="1"/>
          </p:nvPr>
        </p:nvSpPr>
        <p:spPr/>
        <p:txBody>
          <a:bodyPr/>
          <a:lstStyle/>
          <a:p>
            <a:r>
              <a:rPr lang="en-GB" dirty="0"/>
              <a:t>This material is provided to Professional Clients, including financial intermediaries, and is not intended for and should not be provided to the public. </a:t>
            </a:r>
          </a:p>
          <a:p>
            <a:r>
              <a:rPr lang="en-GB" dirty="0"/>
              <a:t>This is a marketing communication. Please refer to the prospectus / information document and to the KID/KIID before making any final investment decisions</a:t>
            </a:r>
          </a:p>
          <a:p>
            <a:r>
              <a:rPr lang="en-GB" dirty="0"/>
              <a:t>This document contains information about investment services provided by Amundi group companies or undertakings for collective investment in transferable securities or open-ended umbrella Irish collective asset- management vehicles (the “Funds”) established under the laws of Luxembourg and authorised for public distribution by the Commission de Surveillance du </a:t>
            </a:r>
            <a:r>
              <a:rPr lang="en-GB" dirty="0" err="1"/>
              <a:t>Secteur</a:t>
            </a:r>
            <a:r>
              <a:rPr lang="en-GB" dirty="0"/>
              <a:t> Financier or the laws of Ireland and authorized for public distribution by the Central Bank of Ireland. The management company of: </a:t>
            </a:r>
          </a:p>
          <a:p>
            <a:pPr lvl="1"/>
            <a:r>
              <a:rPr lang="en-GB" dirty="0"/>
              <a:t>Amundi Funds, Amundi Fund Solutions, First Eagle Amundi and Amundi Index Solutions is Amundi Luxembourg S.A., 5, allée Scheffer, L-2520 Luxembourg;</a:t>
            </a:r>
          </a:p>
          <a:p>
            <a:pPr lvl="1"/>
            <a:r>
              <a:rPr lang="en-GB" dirty="0"/>
              <a:t>CPR Invest is CPR Asset Management, 91-93 Boulevard Pasteur, 75015 Paris, France; </a:t>
            </a:r>
          </a:p>
          <a:p>
            <a:pPr lvl="1"/>
            <a:r>
              <a:rPr lang="en-GB" dirty="0"/>
              <a:t>KBI Funds ICAV and Amundi Fund Solutions ICAV is Amundi Ireland Limited, 1 George’s Quay Plaza, George’s Quay, Dublin 2, Ireland.</a:t>
            </a:r>
          </a:p>
          <a:p>
            <a:r>
              <a:rPr lang="en-GB" dirty="0"/>
              <a:t>This material is for information purposes only, is not a recommendation, financial analysis or advice, and does not constitute a solicitation, invitation or offer to purchase or sell any the Funds or services described herein in any jurisdiction where such offer, solicitation or invitation would be unlawful.</a:t>
            </a:r>
          </a:p>
          <a:p>
            <a:r>
              <a:rPr lang="en-GB" dirty="0"/>
              <a:t>This material has not been submitted for regulatory approval and is solely for issue in permitted jurisdictions and to persons who may receive it without breaching applicable legal or regulatory requirements. The information contained in this document is confidential and shall not, without prior written approval of Amundi Asset Management S.A. (“Amundi”), be copied, reproduced, modified, or distributed, to any third person or entity in any country.</a:t>
            </a:r>
          </a:p>
          <a:p>
            <a:r>
              <a:rPr lang="en-GB" dirty="0"/>
              <a:t>The Funds described in this document may not be available to all investors and may not be registered for public distribution with the relevant authorities in all countries.</a:t>
            </a:r>
          </a:p>
          <a:p>
            <a:r>
              <a:rPr lang="en-GB" dirty="0"/>
              <a:t>Please note that the management company may decide to terminate the arrangements made for the marketing of its collective investment undertakings in a Member State of the EU in respect of which it has made a notification.</a:t>
            </a:r>
          </a:p>
          <a:p>
            <a:r>
              <a:rPr lang="en-GB" dirty="0"/>
              <a:t>A summary of information about investors’ rights and collective redress mechanisms can be found in English on the regulatory page at https://</a:t>
            </a:r>
            <a:r>
              <a:rPr lang="en-GB" dirty="0" err="1"/>
              <a:t>about.amundi.com</a:t>
            </a:r>
            <a:r>
              <a:rPr lang="en-GB" dirty="0"/>
              <a:t>/</a:t>
            </a:r>
            <a:r>
              <a:rPr lang="en-GB" dirty="0" err="1"/>
              <a:t>Metanav</a:t>
            </a:r>
            <a:r>
              <a:rPr lang="en-GB" dirty="0"/>
              <a:t>-Footer/Footer/Quick-Links/Legal-documentation.</a:t>
            </a:r>
          </a:p>
          <a:p>
            <a:r>
              <a:rPr lang="en-GB" dirty="0"/>
              <a:t>Investment involves risk. Investment return and the principal value of an investment in the Funds or other investment product may go up or down and may result in the loss of the amount originally invested. The decision of an investor to invest in the Funds should take into account all the characteristics or objectives of the Funds. </a:t>
            </a:r>
            <a:r>
              <a:rPr lang="en-GB" b="1" dirty="0"/>
              <a:t>Past performance does not predict future results</a:t>
            </a:r>
            <a:r>
              <a:rPr lang="en-GB" dirty="0"/>
              <a:t>. Investment return and the principal value of an investment in the Funds or other investment product may go up or down and may result in the loss of the amount originally invested. All investors should seek professional advice prior to any investment decision, in order to determine the risks associated with the investment and its suitability. It is the responsibility of investors to read the legal documents in force in particular the current prospectus for each Fund. Subscriptions in the Funds will only be accepted on the basis of their latest prospectus in English or in local language in EU countries of registration, and/or the Key Investor Information Document / Key Information Document (“KIID”/ “KID” available in local language in EU countries of registration) which, together with the latest annual and semi-annual reports may be obtained, free of charge, at the registered office of Amundi Luxembourg S.A. or at </a:t>
            </a:r>
            <a:r>
              <a:rPr lang="en-GB" dirty="0" err="1"/>
              <a:t>www.amundi.lu</a:t>
            </a:r>
            <a:r>
              <a:rPr lang="en-GB" dirty="0"/>
              <a:t>. In Italy, this documentation is available at </a:t>
            </a:r>
            <a:r>
              <a:rPr lang="en-GB" dirty="0" err="1"/>
              <a:t>www.amundi.it</a:t>
            </a:r>
            <a:r>
              <a:rPr lang="en-GB" dirty="0"/>
              <a:t>. In Ireland, this documentation is available at </a:t>
            </a:r>
            <a:r>
              <a:rPr lang="en-GB" dirty="0" err="1"/>
              <a:t>www.amundi.ie</a:t>
            </a:r>
            <a:r>
              <a:rPr lang="en-GB" dirty="0"/>
              <a:t> or, for KBI Funds ICAV, at </a:t>
            </a:r>
            <a:r>
              <a:rPr lang="en-GB" dirty="0" err="1"/>
              <a:t>www.kbiglobalinvestors.com</a:t>
            </a:r>
            <a:r>
              <a:rPr lang="en-GB" dirty="0"/>
              <a:t>. Information relating to costs and charges of the Funds may be obtained from the KIID/KID. </a:t>
            </a:r>
          </a:p>
          <a:p>
            <a:r>
              <a:rPr lang="en-GB" dirty="0"/>
              <a:t>The performance data do not take account of the commissions and costs incurred on the issue and redemption of units/shares of the Funds.</a:t>
            </a:r>
          </a:p>
          <a:p>
            <a:r>
              <a:rPr lang="en-GB" dirty="0"/>
              <a:t>Information on sustainability-related aspects can be found at https://</a:t>
            </a:r>
            <a:r>
              <a:rPr lang="en-GB" dirty="0" err="1"/>
              <a:t>about.amundi.com</a:t>
            </a:r>
            <a:r>
              <a:rPr lang="en-GB" dirty="0"/>
              <a:t>/</a:t>
            </a:r>
            <a:r>
              <a:rPr lang="en-GB" dirty="0" err="1"/>
              <a:t>Metanav</a:t>
            </a:r>
            <a:r>
              <a:rPr lang="en-GB" dirty="0"/>
              <a:t>-Footer/Footer/Quick-Links/Legal-documentation.  </a:t>
            </a:r>
          </a:p>
          <a:p>
            <a:r>
              <a:rPr lang="en-GB" dirty="0"/>
              <a:t>In </a:t>
            </a:r>
            <a:r>
              <a:rPr lang="en-GB" b="1" dirty="0"/>
              <a:t>EEA</a:t>
            </a:r>
            <a:r>
              <a:rPr lang="en-GB" dirty="0"/>
              <a:t> Member States, the content of this document is approved by Amundi for use with Professional Clients (as defined in EU Directive 2014/65/EU) only and shall not be distributed to the public. Amundi Ireland Limited is authorised and regulated by the Central Bank of Ireland. KBI Global Investors Ltd is regulated by the Central Bank of Ireland and deemed authorised and regulated by the Financial Conduct Authority. The nature and extent of consumer protections may differ from those for firms based in the UK. Details of the Temporary Permissions Regime, which allows EEA-based firms to operate in the UK for a limited period while seeking full authorisation, are available on the Financial Conduct Authority’s website. Société Générale, Dublin Branch 3rd Floor, IFSC House, IFS, Dublin 1 is the facilities agent for those sub-funds of Amundi Funds, First Eagle Amundi registered in Ireland. </a:t>
            </a:r>
          </a:p>
          <a:p>
            <a:endParaRPr lang="en-GB" dirty="0"/>
          </a:p>
          <a:p>
            <a:endParaRPr lang="en-GB" dirty="0"/>
          </a:p>
          <a:p>
            <a:endParaRPr lang="en-GB" dirty="0"/>
          </a:p>
        </p:txBody>
      </p:sp>
    </p:spTree>
    <p:extLst>
      <p:ext uri="{BB962C8B-B14F-4D97-AF65-F5344CB8AC3E}">
        <p14:creationId xmlns:p14="http://schemas.microsoft.com/office/powerpoint/2010/main" val="248426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FC7E599-DBAE-54F1-BD71-8ACF360E3A31}"/>
              </a:ext>
            </a:extLst>
          </p:cNvPr>
          <p:cNvSpPr>
            <a:spLocks noGrp="1"/>
          </p:cNvSpPr>
          <p:nvPr>
            <p:ph type="title"/>
          </p:nvPr>
        </p:nvSpPr>
        <p:spPr>
          <a:xfrm>
            <a:off x="428652" y="302400"/>
            <a:ext cx="8287200" cy="221599"/>
          </a:xfrm>
        </p:spPr>
        <p:txBody>
          <a:bodyPr/>
          <a:lstStyle/>
          <a:p>
            <a:r>
              <a:rPr lang="en-GB" dirty="0"/>
              <a:t>Important information 2/3</a:t>
            </a:r>
          </a:p>
        </p:txBody>
      </p:sp>
      <p:sp>
        <p:nvSpPr>
          <p:cNvPr id="8" name="Espace réservé du contenu 7">
            <a:extLst>
              <a:ext uri="{FF2B5EF4-FFF2-40B4-BE49-F238E27FC236}">
                <a16:creationId xmlns:a16="http://schemas.microsoft.com/office/drawing/2014/main" id="{BAB5DACF-C63C-057D-572E-D4F104D05AE6}"/>
              </a:ext>
            </a:extLst>
          </p:cNvPr>
          <p:cNvSpPr>
            <a:spLocks noGrp="1"/>
          </p:cNvSpPr>
          <p:nvPr>
            <p:ph idx="1"/>
          </p:nvPr>
        </p:nvSpPr>
        <p:spPr/>
        <p:txBody>
          <a:bodyPr/>
          <a:lstStyle/>
          <a:p>
            <a:r>
              <a:rPr lang="en-GB" dirty="0"/>
              <a:t>In the </a:t>
            </a:r>
            <a:r>
              <a:rPr lang="en-GB" b="1" dirty="0"/>
              <a:t>United Kingdom </a:t>
            </a:r>
            <a:r>
              <a:rPr lang="en-GB" dirty="0"/>
              <a:t>(the “UK”), this marketing communication is being issued by Amundi (UK) Limited (“Amundi UK”), 77 Coleman Street, London, EC2R 5BJ, UK. Amundi UK is authorised and regulated by the Financial Conduct Authority (“FCA”) and entered on the FCA’s Financial Services Register under number 114503. This may be checked at https://</a:t>
            </a:r>
            <a:r>
              <a:rPr lang="en-GB" dirty="0" err="1"/>
              <a:t>register.fca.org.uk</a:t>
            </a:r>
            <a:r>
              <a:rPr lang="en-GB" dirty="0"/>
              <a:t>/ and further information of its authorisation is available on request. This marketing communication is approved by Amundi UK for use with Professional Clients (as defined in the FCA’s Handbook of Rules and Guidance (the “</a:t>
            </a:r>
            <a:r>
              <a:rPr lang="en-GB" b="1" dirty="0"/>
              <a:t>FCA Handbook</a:t>
            </a:r>
            <a:r>
              <a:rPr lang="en-GB" dirty="0"/>
              <a:t>”) and shall not be distributed to the public. </a:t>
            </a:r>
            <a:r>
              <a:rPr lang="en-GB" b="1" dirty="0"/>
              <a:t>Past performance is not a guarantee or indication of future results</a:t>
            </a:r>
            <a:r>
              <a:rPr lang="en-GB" dirty="0"/>
              <a:t>. Amundi Funds SICAV, First Eagle Amundi SICAV, Amundi Index Solutions, CPR Invest SICAV, KBI Funds ICAV and Amundi Fund Solutions ICAV are recognised schemes under the FCA’s Temporary Marketing Permission Regime. Where a fund is an unregulated collective investment scheme under the Financial Services and Markets Act 2000 (the “FSMA”), this marketing communication is addressed only to those persons in the UK who qualify as non-retail clients (Professional Clients or Eligible Counterparties) as set out in the FCA’s Handbook, Conduct of Business Sourcebook 4.12B - “Promotion of non-mass market investments”, as amended from time to time, and thereby fall with an exemption from the restrictions in Section 238 FSMA. This marketing communication must not be relied on or acted upon by any other persons for any purposes whatsoever.</a:t>
            </a:r>
          </a:p>
          <a:p>
            <a:r>
              <a:rPr lang="en-GB" dirty="0"/>
              <a:t>Potential investors in the UK should be aware that none of the protections afforded by the UK regulatory system will apply to an investment in a Fund and that compensation will not be available under the UK Financial Services Compensation Scheme.</a:t>
            </a:r>
          </a:p>
          <a:p>
            <a:r>
              <a:rPr lang="en-GB" dirty="0"/>
              <a:t>In </a:t>
            </a:r>
            <a:r>
              <a:rPr lang="en-GB" b="1" dirty="0"/>
              <a:t>Switzerland</a:t>
            </a:r>
            <a:r>
              <a:rPr lang="en-GB" dirty="0"/>
              <a:t>, this document is for Qualified Investors (as defined in Swiss Collective Investment Schemes Act of 23 June 2006 as amended or supplemented) use only and shall not be offered to the public. The Representative and Paying Agent for Funds registered for public offering in Switzerland are, in respect of Amundi Funds, First Eagle Amundi and Amundi Index Solutions: Representative - CACEIS (Switzerland) SA and Paying Agent - CACEIS Bank, Nyon Branch both at 35 Route de Signy, Case </a:t>
            </a:r>
            <a:r>
              <a:rPr lang="en-GB" dirty="0" err="1"/>
              <a:t>postale</a:t>
            </a:r>
            <a:r>
              <a:rPr lang="en-GB" dirty="0"/>
              <a:t> 2259, CH-1260 Nyon; KBI Funds ICAV: Representative – ACOLIN Fund Services AG, </a:t>
            </a:r>
            <a:r>
              <a:rPr lang="en-GB" dirty="0" err="1"/>
              <a:t>Affolternstrasse</a:t>
            </a:r>
            <a:r>
              <a:rPr lang="en-GB" dirty="0"/>
              <a:t> 56, CH-8050 Zurich and Paying Agent – NPB Neue Privat Bank AG, </a:t>
            </a:r>
            <a:r>
              <a:rPr lang="en-GB" dirty="0" err="1"/>
              <a:t>Limmatquai</a:t>
            </a:r>
            <a:r>
              <a:rPr lang="en-GB" dirty="0"/>
              <a:t> 1, CH-8001 Zurich. Free copies of the prospectus, key investor information documents, annual and semi-annual reports, management regulations and other information are available at the representative’s address shown above.</a:t>
            </a:r>
          </a:p>
          <a:p>
            <a:r>
              <a:rPr lang="en-GB" dirty="0"/>
              <a:t>In </a:t>
            </a:r>
            <a:r>
              <a:rPr lang="en-GB" b="1" dirty="0"/>
              <a:t>France</a:t>
            </a:r>
            <a:r>
              <a:rPr lang="en-GB" dirty="0"/>
              <a:t>, a free prospectus is available from Amundi Asset Management, 91-93 boulevard Pasteur -75015 Paris - France - 437 574 452 RCS Paris France or from the </a:t>
            </a:r>
            <a:r>
              <a:rPr lang="en-GB" dirty="0" err="1"/>
              <a:t>centralisateur</a:t>
            </a:r>
            <a:r>
              <a:rPr lang="en-GB" dirty="0"/>
              <a:t> of the Funds which in the case of Amundi Funds, Amundi Index Solutions and CPR Invest SICAV is CACEIS Bank SA, 1-3 place </a:t>
            </a:r>
            <a:r>
              <a:rPr lang="en-GB" dirty="0" err="1"/>
              <a:t>Valhubert</a:t>
            </a:r>
            <a:r>
              <a:rPr lang="en-GB" dirty="0"/>
              <a:t>, 75013 Paris and in the case of First Eagle Amundi SICAV is Société Générale, 29 Boulevard Haussmann, 75008 Paris.</a:t>
            </a:r>
          </a:p>
          <a:p>
            <a:r>
              <a:rPr lang="en-GB" dirty="0"/>
              <a:t>In </a:t>
            </a:r>
            <a:r>
              <a:rPr lang="en-GB" b="1" dirty="0"/>
              <a:t>Germany</a:t>
            </a:r>
            <a:r>
              <a:rPr lang="en-GB" dirty="0"/>
              <a:t>, for additional information on the Fund, a free prospectus may be requested from Amundi Deutschland GmbH, </a:t>
            </a:r>
            <a:r>
              <a:rPr lang="en-GB" dirty="0" err="1"/>
              <a:t>Arnulfstr</a:t>
            </a:r>
            <a:r>
              <a:rPr lang="en-GB" dirty="0"/>
              <a:t>. 124-126 80636 Munich, Germany (Tel. +49.89.99.226.0). The information and paying agent for Amundi Fund Solutions ICAV is </a:t>
            </a:r>
            <a:r>
              <a:rPr lang="en-GB" dirty="0" err="1"/>
              <a:t>Marcard</a:t>
            </a:r>
            <a:r>
              <a:rPr lang="en-GB" dirty="0"/>
              <a:t> Stein &amp; CO AG, </a:t>
            </a:r>
            <a:r>
              <a:rPr lang="en-GB" dirty="0" err="1"/>
              <a:t>Ballindamm</a:t>
            </a:r>
            <a:r>
              <a:rPr lang="en-GB" dirty="0"/>
              <a:t> 36, 20095 Hambourg, Germany.</a:t>
            </a:r>
          </a:p>
          <a:p>
            <a:r>
              <a:rPr lang="en-GB" dirty="0"/>
              <a:t>In Austria the paying agents for Funds registered for public distribution are, in respect of Amundi Fund Solutions: UniCredit Bank Austria AG, </a:t>
            </a:r>
            <a:r>
              <a:rPr lang="en-GB" dirty="0" err="1"/>
              <a:t>Rothschildplatz</a:t>
            </a:r>
            <a:r>
              <a:rPr lang="en-GB" dirty="0"/>
              <a:t> 1, A-1020 Vienna; Amundi Funds, Amundi Index Solutions and First Eagle Amundi: Société Générale, Vienna Branch, Prinz Eugen Strasse 8 - 10/5/Top 11, A-1040 Vienna; CPR Invest: Raiffeisen Bank International AG, Am </a:t>
            </a:r>
            <a:r>
              <a:rPr lang="en-GB" dirty="0" err="1"/>
              <a:t>Stadtpark</a:t>
            </a:r>
            <a:r>
              <a:rPr lang="en-GB" dirty="0"/>
              <a:t> 9, A-1030 Wien; and KBI Funds ICAV: Erste Bank der </a:t>
            </a:r>
            <a:r>
              <a:rPr lang="en-GB" dirty="0" err="1"/>
              <a:t>oesterreichischen</a:t>
            </a:r>
            <a:r>
              <a:rPr lang="en-GB" dirty="0"/>
              <a:t> </a:t>
            </a:r>
            <a:r>
              <a:rPr lang="en-GB" dirty="0" err="1"/>
              <a:t>Sparkassen</a:t>
            </a:r>
            <a:r>
              <a:rPr lang="en-GB" dirty="0"/>
              <a:t> AG, Am Belvedere 1, A-1100 Vienna.</a:t>
            </a:r>
          </a:p>
          <a:p>
            <a:r>
              <a:rPr lang="en-GB" dirty="0"/>
              <a:t>In </a:t>
            </a:r>
            <a:r>
              <a:rPr lang="en-GB" b="1" dirty="0"/>
              <a:t>Spain</a:t>
            </a:r>
            <a:r>
              <a:rPr lang="en-GB" dirty="0"/>
              <a:t>, the Funds are foreign undertakings for collective investment registered with the CNMV and numbered Amundi S.F. (493); Amundi Fund Solutions (1333); Amundi Fund Solutions ICAV (1969); Amundi Funds (61) First Eagle Amundi (111); Amundi Index Solutions (1495); CPR Invest (1564) and KBI Funds ICAV (1248). Any investment in the Funds or their respective sub-funds must be made through a registered Spanish distributor. Amundi Iberia SGIIC, SAU, is the main distributor of the Funds in Spain, registered with number 31 in the CNMV's SGIIC registry, with address at Pº de la Castellana 1, Madrid 28046. A list of all Spanish distributors may be obtained from the CNMV at </a:t>
            </a:r>
            <a:r>
              <a:rPr lang="en-GB" dirty="0" err="1"/>
              <a:t>www.cnmv.es</a:t>
            </a:r>
            <a:r>
              <a:rPr lang="en-GB" dirty="0"/>
              <a:t>. Units/shares may only be acquired on the basis of the most recent prospectus, key investor information document and further current documentation, which may be obtained from the CNMV.</a:t>
            </a:r>
          </a:p>
          <a:p>
            <a:r>
              <a:rPr lang="en-GB" dirty="0"/>
              <a:t>In </a:t>
            </a:r>
            <a:r>
              <a:rPr lang="en-GB" b="1" dirty="0"/>
              <a:t>Chile</a:t>
            </a:r>
            <a:r>
              <a:rPr lang="en-GB" dirty="0"/>
              <a:t> and </a:t>
            </a:r>
            <a:r>
              <a:rPr lang="en-GB" b="1" dirty="0"/>
              <a:t>Peru</a:t>
            </a:r>
            <a:r>
              <a:rPr lang="en-GB" dirty="0"/>
              <a:t>, this document is approved for use by Administradora de </a:t>
            </a:r>
            <a:r>
              <a:rPr lang="en-GB" dirty="0" err="1"/>
              <a:t>Fondos</a:t>
            </a:r>
            <a:r>
              <a:rPr lang="en-GB" dirty="0"/>
              <a:t> de </a:t>
            </a:r>
            <a:r>
              <a:rPr lang="en-GB" dirty="0" err="1"/>
              <a:t>Pensiones</a:t>
            </a:r>
            <a:r>
              <a:rPr lang="en-GB" dirty="0"/>
              <a:t>/Pension Fund Administrators and other institutional investors. In Mexico, this document is approved for use with institutional investors. It may not be distributed to third parties or to the public.</a:t>
            </a:r>
          </a:p>
          <a:p>
            <a:r>
              <a:rPr lang="en-GB" dirty="0"/>
              <a:t>In </a:t>
            </a:r>
            <a:r>
              <a:rPr lang="en-GB" b="1" dirty="0"/>
              <a:t>Mexico</a:t>
            </a:r>
            <a:r>
              <a:rPr lang="en-GB" dirty="0"/>
              <a:t>, this document is approved for use with institutional investors. It may not be distributed to third parties or to the public.</a:t>
            </a:r>
          </a:p>
          <a:p>
            <a:r>
              <a:rPr lang="en-GB" dirty="0"/>
              <a:t>In </a:t>
            </a:r>
            <a:r>
              <a:rPr lang="en-GB" b="1" dirty="0"/>
              <a:t>Singapore</a:t>
            </a:r>
            <a:r>
              <a:rPr lang="en-GB" dirty="0"/>
              <a:t>, this document is provided solely for the internal use of distributors and financial advisors and is not to be distributed to the retail public in Singapore. Investors should read the Singapore information memorandum of the Funds before deciding to invest in the Funds. Distribution occurs through Amundi Singapore Limited, 80 Raffles Place, UOB Plaza 1, #23-01, Singapore 048624 and/or the Funds’ authorised distributors.</a:t>
            </a:r>
          </a:p>
        </p:txBody>
      </p:sp>
    </p:spTree>
    <p:extLst>
      <p:ext uri="{BB962C8B-B14F-4D97-AF65-F5344CB8AC3E}">
        <p14:creationId xmlns:p14="http://schemas.microsoft.com/office/powerpoint/2010/main" val="834797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9CA7EFA-9773-21C2-EF35-AFDF06E63ABC}"/>
              </a:ext>
            </a:extLst>
          </p:cNvPr>
          <p:cNvSpPr>
            <a:spLocks noGrp="1"/>
          </p:cNvSpPr>
          <p:nvPr>
            <p:ph type="title"/>
          </p:nvPr>
        </p:nvSpPr>
        <p:spPr>
          <a:xfrm>
            <a:off x="428652" y="302400"/>
            <a:ext cx="8287200" cy="221599"/>
          </a:xfrm>
        </p:spPr>
        <p:txBody>
          <a:bodyPr/>
          <a:lstStyle/>
          <a:p>
            <a:r>
              <a:rPr lang="en-GB" dirty="0"/>
              <a:t>Important information 3/3</a:t>
            </a:r>
          </a:p>
        </p:txBody>
      </p:sp>
      <p:sp>
        <p:nvSpPr>
          <p:cNvPr id="9" name="Espace réservé du contenu 8">
            <a:extLst>
              <a:ext uri="{FF2B5EF4-FFF2-40B4-BE49-F238E27FC236}">
                <a16:creationId xmlns:a16="http://schemas.microsoft.com/office/drawing/2014/main" id="{CC3FD6C1-BDA8-0ADD-D1B1-F72D5D3B97C7}"/>
              </a:ext>
            </a:extLst>
          </p:cNvPr>
          <p:cNvSpPr>
            <a:spLocks noGrp="1"/>
          </p:cNvSpPr>
          <p:nvPr>
            <p:ph idx="1"/>
          </p:nvPr>
        </p:nvSpPr>
        <p:spPr/>
        <p:txBody>
          <a:bodyPr/>
          <a:lstStyle/>
          <a:p>
            <a:r>
              <a:rPr lang="en-GB" dirty="0"/>
              <a:t>Amundi Singapore Limited is regulated by the Monetary Authority of Singapore (“MAS”). Certain sub-funds of the Funds are notified as restricted schemes under Section 305 of the Securities and Futures Act 2001 of Singapore (“SFA”) and the Sixth Schedule to the Securities and Futures (Offers of Investments) (Collective Investment Schemes) Regulations 2005 (“Restricted Schemes”). This document shall be construed as part of the Singapore information memorandum of the Restricted Schemes (the "Singapore IM"), which shall be deemed to include and incorporate the prospectus of the Restricted Schemes, any supplement to the prospectus relating to the Restricted Schemes, this document and any other document, correspondence, communication or material sent or provided to eligible participants in relation to the Restricted Schemes from time to time. Accordingly, this document must not be relied upon or construed on its own without reference to and as part of the Singapore IM. Investors should read the relevant Singapore IM before deciding to invest in the Restricted Schemes. The units/shares offered under the Restricted Schemes as set out in the relevant Singapore IM are not authorised or recognised by the MAS and are not allowed to be offered to the retail public. Accordingly, this document and the material contained within, may not be circulated or distributed, nor may the relevant units/shares be offered or sold, or be made the subject of an invitation for subscription or purchase, whether directly or indirectly, to persons in Singapore other than (</a:t>
            </a:r>
            <a:r>
              <a:rPr lang="en-GB" dirty="0" err="1"/>
              <a:t>i</a:t>
            </a:r>
            <a:r>
              <a:rPr lang="en-GB" dirty="0"/>
              <a:t>) to an institutional investor under Section 304 of the SFA, (ii) to a relevant person pursuant to Section 305(1), or any person pursuant to Section 305(2), and in accordance with the conditions specified in Section 305 of the SFA, or (iii) otherwise pursuant to, and in accordance with the conditions of, any other applicable provision of the SFA. By accepting receipt of this document and any other document or material issued in connection with the offer or sale of the shares/units, a person (within the meaning of Singapore law) in Singapore represents or warrants that person is entitled to receive such document in accordance with the restrictions set forth above and agrees to be bound by the limitations contained herein. Distribution/dividends (if applicable) are not guaranteed unless otherwise stated in the dividend policy for the relevant share class/class contained in the relevant Singapore IM. This document and the Singapore IM is not a prospectus as defined in the SFA and, accordingly, statutory liability under the SFA in relation to the content of prospectuses does not apply, and the offeree/an investor should consider carefully whether the investment is suitable for him. The MAS assumes no responsibility for the contents of this document. This document has not been reviewed by the MAS.</a:t>
            </a:r>
          </a:p>
          <a:p>
            <a:r>
              <a:rPr lang="en-GB" dirty="0"/>
              <a:t>This information is not for distribution and does not constitute an offer to sell or the solicitation of any offer to buy any securities or services in the United States or in any of its territories or possessions subject to its jurisdiction to or for the benefit of any U.S. Person (as defined in the prospectus of the Funds). The Funds have not been registered in the United States under the Investment Company Act of 1940 and units/shares of the Funds are not registered in the United States under the Securities Act of 1933.</a:t>
            </a:r>
          </a:p>
          <a:p>
            <a:r>
              <a:rPr lang="en-GB" dirty="0"/>
              <a:t>This document is not intended for and no reliance can be placed on this document by persons falling outside of these categories in the above-mentioned jurisdictions. </a:t>
            </a:r>
            <a:r>
              <a:rPr lang="en-GB" b="1" dirty="0"/>
              <a:t>In jurisdictions other than those specified above, this document is for the sole use of the professional clients and intermediaries to whom it is addressed. It is not to be distributed to the public or to other third parties and the use of the information provided by anyone other than the addressee is not authorised</a:t>
            </a:r>
            <a:r>
              <a:rPr lang="en-GB" dirty="0"/>
              <a:t>.</a:t>
            </a:r>
          </a:p>
          <a:p>
            <a:r>
              <a:rPr lang="en-GB" dirty="0"/>
              <a:t>This material is based on sources that Amundi considers to be reliable at the time of publication. Data, opinions and analysis may be changed without notice. Amundi accepts no liability whatsoever, whether direct or indirect, that may arise from the use of information contained in this material. Amundi can in no way be held responsible for any decision or investment made on the basis of information contained in this material</a:t>
            </a:r>
          </a:p>
          <a:p>
            <a:r>
              <a:rPr lang="en-GB" dirty="0"/>
              <a:t>Date of publication: 17 November 2025</a:t>
            </a:r>
          </a:p>
          <a:p>
            <a:r>
              <a:rPr lang="en-GB" dirty="0"/>
              <a:t>Doc ID nr: </a:t>
            </a:r>
            <a:r>
              <a:rPr lang="fr-FR" dirty="0"/>
              <a:t>5072217</a:t>
            </a:r>
            <a:endParaRPr lang="en-GB" dirty="0"/>
          </a:p>
          <a:p>
            <a:r>
              <a:rPr lang="en-GB" dirty="0"/>
              <a:t>© 2025 Morningstar. All Rights Reserved. The information, data, analyses and opinions (“Information”) contained herein: (1) include the proprietary information of Morningstar; (2) may not be copied or redistributed; (3) do not constitute investment advice; (4) are provided solely for informational purposes; (5) are not warranted to be complete, accurate or timely; and (6) may be drawn from fund data published on various dates. Morningstar is not responsible for any trading decisions, damages or other losses related to the Information or its use. Please verify all of the Information before using it and do not make any investment decision except upon the advice of a professional financial adviser. Past performance is no guarantee of future results. The value and income derived from investments may go down as well as up.</a:t>
            </a:r>
          </a:p>
          <a:p>
            <a:r>
              <a:rPr lang="en-GB" dirty="0"/>
              <a:t>Lipper is not responsible for the accuracy, reliability or completeness of the information that you obtain. In addition, Lipper will not be liable for any loss or damage resulting from information obtained from Lipper or any of its affiliates. © Thomson Reuters 2025. All rights reserved.</a:t>
            </a:r>
          </a:p>
          <a:p>
            <a:r>
              <a:rPr lang="en-GB" dirty="0"/>
              <a:t>The Funds or securities referred to herein are not sponsored, endorsed, or promoted by MSCI, and MSCI bears no liability with respect to any such Funds or securities or any index on which such Funds or securities are based. The offering documents of the Funds contain a more detailed description of the limited relationship MSCI has with Amundi and any relevant Funds.</a:t>
            </a:r>
          </a:p>
        </p:txBody>
      </p:sp>
    </p:spTree>
    <p:extLst>
      <p:ext uri="{BB962C8B-B14F-4D97-AF65-F5344CB8AC3E}">
        <p14:creationId xmlns:p14="http://schemas.microsoft.com/office/powerpoint/2010/main" val="378236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D38DBEA3-F05E-21EB-9E68-51720320E4E7}"/>
              </a:ext>
            </a:extLst>
          </p:cNvPr>
          <p:cNvSpPr>
            <a:spLocks noGrp="1"/>
          </p:cNvSpPr>
          <p:nvPr>
            <p:ph type="body" sz="quarter" idx="14"/>
          </p:nvPr>
        </p:nvSpPr>
        <p:spPr/>
        <p:txBody>
          <a:bodyPr/>
          <a:lstStyle/>
          <a:p>
            <a:pPr algn="l"/>
            <a:r>
              <a:rPr lang="en-US" sz="800" dirty="0">
                <a:solidFill>
                  <a:schemeClr val="bg1">
                    <a:lumMod val="50000"/>
                  </a:schemeClr>
                </a:solidFill>
                <a:latin typeface="Arial Narrow" panose="020B0606020202030204" pitchFamily="34" charset="0"/>
                <a:ea typeface="Calibri" panose="020F0502020204030204" pitchFamily="34" charset="0"/>
                <a:cs typeface="Calibri" panose="020F0502020204030204" pitchFamily="34" charset="0"/>
              </a:rPr>
              <a:t>Source: Amundi &amp; Broadridge as of 30/06/2025 - * Source: </a:t>
            </a:r>
            <a:r>
              <a:rPr lang="en-GB" dirty="0"/>
              <a:t>Broadridge Combined </a:t>
            </a:r>
            <a:r>
              <a:rPr lang="en-GB" dirty="0" err="1"/>
              <a:t>Saleswatch</a:t>
            </a:r>
            <a:r>
              <a:rPr lang="en-GB" dirty="0"/>
              <a:t> Consortium (open-ended funds marketed in Europe, excl. mandates, dedicated funds and EMTNs)</a:t>
            </a:r>
            <a:r>
              <a:rPr lang="en-US" dirty="0"/>
              <a:t>, Dec. 2024</a:t>
            </a:r>
            <a:endParaRPr lang="en-US" sz="800" dirty="0">
              <a:solidFill>
                <a:schemeClr val="bg1">
                  <a:lumMod val="50000"/>
                </a:schemeClr>
              </a:solidFill>
              <a:latin typeface="Arial Narrow" panose="020B0606020202030204" pitchFamily="34" charset="0"/>
              <a:ea typeface="Calibri" panose="020F0502020204030204" pitchFamily="34" charset="0"/>
              <a:cs typeface="Calibri" panose="020F0502020204030204" pitchFamily="34" charset="0"/>
            </a:endParaRPr>
          </a:p>
        </p:txBody>
      </p:sp>
      <p:sp>
        <p:nvSpPr>
          <p:cNvPr id="5" name="Titre 4">
            <a:extLst>
              <a:ext uri="{FF2B5EF4-FFF2-40B4-BE49-F238E27FC236}">
                <a16:creationId xmlns:a16="http://schemas.microsoft.com/office/drawing/2014/main" id="{764277FF-0754-12B1-B4B8-081F49B1EB76}"/>
              </a:ext>
            </a:extLst>
          </p:cNvPr>
          <p:cNvSpPr>
            <a:spLocks noGrp="1"/>
          </p:cNvSpPr>
          <p:nvPr>
            <p:ph type="title"/>
          </p:nvPr>
        </p:nvSpPr>
        <p:spPr/>
        <p:txBody>
          <a:bodyPr/>
          <a:lstStyle/>
          <a:p>
            <a:r>
              <a:rPr lang="en-GB" dirty="0"/>
              <a:t>A diversified protected investment, bringing together the expertise of two well-established and experienced teams</a:t>
            </a:r>
          </a:p>
        </p:txBody>
      </p:sp>
      <p:sp>
        <p:nvSpPr>
          <p:cNvPr id="4" name="Rectangle 3">
            <a:extLst>
              <a:ext uri="{FF2B5EF4-FFF2-40B4-BE49-F238E27FC236}">
                <a16:creationId xmlns:a16="http://schemas.microsoft.com/office/drawing/2014/main" id="{D35B6AB9-1BC5-6311-88B4-50FF242B8FE7}"/>
              </a:ext>
            </a:extLst>
          </p:cNvPr>
          <p:cNvSpPr/>
          <p:nvPr/>
        </p:nvSpPr>
        <p:spPr>
          <a:xfrm>
            <a:off x="428308" y="1949738"/>
            <a:ext cx="4035742" cy="17330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TextBox 2">
            <a:extLst>
              <a:ext uri="{FF2B5EF4-FFF2-40B4-BE49-F238E27FC236}">
                <a16:creationId xmlns:a16="http://schemas.microsoft.com/office/drawing/2014/main" id="{FFB867F1-3FB7-7103-D8E6-EC7103CB557C}"/>
              </a:ext>
            </a:extLst>
          </p:cNvPr>
          <p:cNvSpPr txBox="1"/>
          <p:nvPr/>
        </p:nvSpPr>
        <p:spPr>
          <a:xfrm>
            <a:off x="8336634" y="827566"/>
            <a:ext cx="0" cy="0"/>
          </a:xfrm>
          <a:prstGeom prst="rect">
            <a:avLst/>
          </a:prstGeom>
        </p:spPr>
        <p:txBody>
          <a:bodyPr vert="horz" wrap="none" lIns="0" tIns="0" rIns="0" bIns="0" rtlCol="0">
            <a:noAutofit/>
          </a:bodyPr>
          <a:lstStyle/>
          <a:p>
            <a:pPr marL="180000" marR="0" indent="-180000" algn="l" defTabSz="6858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pPr>
            <a:endParaRPr kumimoji="0" lang="en-US" sz="1400" strike="noStrike" kern="1200" cap="none" spc="0" normalizeH="0" noProof="0" dirty="0">
              <a:ln>
                <a:noFill/>
              </a:ln>
              <a:solidFill>
                <a:srgbClr val="001C4B"/>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174A5CB1-4B16-CFCB-E5CD-00DBD1F4D275}"/>
              </a:ext>
            </a:extLst>
          </p:cNvPr>
          <p:cNvSpPr/>
          <p:nvPr/>
        </p:nvSpPr>
        <p:spPr>
          <a:xfrm>
            <a:off x="430189" y="3599971"/>
            <a:ext cx="4033861" cy="8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mj-lt"/>
            </a:endParaRPr>
          </a:p>
        </p:txBody>
      </p:sp>
      <p:sp>
        <p:nvSpPr>
          <p:cNvPr id="31" name="Content Placeholder 10">
            <a:extLst>
              <a:ext uri="{FF2B5EF4-FFF2-40B4-BE49-F238E27FC236}">
                <a16:creationId xmlns:a16="http://schemas.microsoft.com/office/drawing/2014/main" id="{CF867F2A-2138-53A6-4F0B-BF03A31B6F42}"/>
              </a:ext>
            </a:extLst>
          </p:cNvPr>
          <p:cNvSpPr txBox="1">
            <a:spLocks/>
          </p:cNvSpPr>
          <p:nvPr/>
        </p:nvSpPr>
        <p:spPr>
          <a:xfrm>
            <a:off x="595060" y="2047174"/>
            <a:ext cx="3752653" cy="1546047"/>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400" kern="1200">
                <a:solidFill>
                  <a:schemeClr val="tx1"/>
                </a:solidFill>
                <a:latin typeface="Arial" panose="020B0604020202020204" pitchFamily="34" charset="0"/>
                <a:ea typeface="+mn-ea"/>
                <a:cs typeface="Arial" panose="020B0604020202020204" pitchFamily="34" charset="0"/>
              </a:defRPr>
            </a:lvl1pPr>
            <a:lvl2pPr marL="360000" marR="0" indent="-180000" algn="l" defTabSz="685800" rtl="0" eaLnBrk="1" fontAlgn="auto" latinLnBrk="0" hangingPunct="1">
              <a:lnSpc>
                <a:spcPct val="100000"/>
              </a:lnSpc>
              <a:spcBef>
                <a:spcPts val="500"/>
              </a:spcBef>
              <a:spcAft>
                <a:spcPts val="0"/>
              </a:spcAft>
              <a:buClr>
                <a:schemeClr val="accent2"/>
              </a:buClr>
              <a:buSzTx/>
              <a:buFont typeface="Symbol" panose="05050102010706020507" pitchFamily="18" charset="2"/>
              <a:buChar char="-"/>
              <a:tabLst/>
              <a:defRPr sz="1200" kern="1200">
                <a:solidFill>
                  <a:srgbClr val="000000"/>
                </a:solidFill>
                <a:latin typeface="Arial" panose="020B0604020202020204" pitchFamily="34" charset="0"/>
                <a:ea typeface="+mn-ea"/>
                <a:cs typeface="Arial" panose="020B0604020202020204" pitchFamily="34" charset="0"/>
              </a:defRPr>
            </a:lvl2pPr>
            <a:lvl3pPr marL="486000" marR="0" indent="-126000" algn="l" defTabSz="685800" rtl="0" eaLnBrk="1" fontAlgn="auto" latinLnBrk="0" hangingPunct="1">
              <a:lnSpc>
                <a:spcPct val="100000"/>
              </a:lnSpc>
              <a:spcBef>
                <a:spcPts val="500"/>
              </a:spcBef>
              <a:spcAft>
                <a:spcPts val="0"/>
              </a:spcAft>
              <a:buClr>
                <a:schemeClr val="accent2"/>
              </a:buClr>
              <a:buSzTx/>
              <a:buFont typeface="Calibri" panose="020F0502020204030204" pitchFamily="34" charset="0"/>
              <a:buChar char="‐"/>
              <a:tabLst/>
              <a:defRPr sz="1000" kern="1200">
                <a:solidFill>
                  <a:srgbClr val="000000"/>
                </a:solidFill>
                <a:latin typeface="Arial" panose="020B0604020202020204" pitchFamily="34" charset="0"/>
                <a:ea typeface="+mn-ea"/>
                <a:cs typeface="Arial" panose="020B0604020202020204" pitchFamily="34" charset="0"/>
              </a:defRPr>
            </a:lvl3pPr>
            <a:lvl4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tx1"/>
                </a:solidFill>
                <a:latin typeface="Arial" panose="020B0604020202020204" pitchFamily="34" charset="0"/>
                <a:ea typeface="+mn-ea"/>
                <a:cs typeface="Arial" panose="020B0604020202020204" pitchFamily="34" charset="0"/>
              </a:defRPr>
            </a:lvl4pPr>
            <a:lvl5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accent1"/>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chemeClr val="accent4"/>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rgbClr val="000000"/>
                </a:solidFill>
                <a:latin typeface="Arial" panose="020B0604020202020204" pitchFamily="34" charset="0"/>
                <a:ea typeface="+mn-ea"/>
                <a:cs typeface="Arial" panose="020B0604020202020204" pitchFamily="34" charset="0"/>
              </a:defRPr>
            </a:lvl7pPr>
            <a:lvl8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8pPr>
            <a:lvl9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9pPr>
          </a:lstStyle>
          <a:p>
            <a:pPr marL="0" indent="0" defTabSz="685766">
              <a:spcBef>
                <a:spcPts val="0"/>
              </a:spcBef>
              <a:spcAft>
                <a:spcPts val="600"/>
              </a:spcAft>
              <a:buClr>
                <a:schemeClr val="accent1"/>
              </a:buClr>
              <a:buSzPct val="120000"/>
              <a:buNone/>
            </a:pPr>
            <a:r>
              <a:rPr lang="en-US" sz="1250" b="1" kern="1300" dirty="0">
                <a:solidFill>
                  <a:schemeClr val="accent1"/>
                </a:solidFill>
              </a:rPr>
              <a:t>Multi-asset expertise</a:t>
            </a:r>
          </a:p>
          <a:p>
            <a:pPr marL="125413" indent="-125413" defTabSz="685766">
              <a:spcBef>
                <a:spcPts val="0"/>
              </a:spcBef>
              <a:spcAft>
                <a:spcPts val="500"/>
              </a:spcAft>
              <a:buClr>
                <a:schemeClr val="accent1"/>
              </a:buClr>
              <a:buSzPct val="120000"/>
              <a:buFont typeface="Wingdings" panose="05000000000000000000" pitchFamily="2" charset="2"/>
              <a:buChar char="§"/>
            </a:pPr>
            <a:r>
              <a:rPr lang="en-GB" sz="950" b="1" dirty="0">
                <a:latin typeface="+mn-lt"/>
                <a:cs typeface="+mn-cs"/>
              </a:rPr>
              <a:t>€270bn </a:t>
            </a:r>
            <a:r>
              <a:rPr lang="en-GB" sz="950" dirty="0">
                <a:latin typeface="+mn-lt"/>
                <a:cs typeface="+mn-cs"/>
              </a:rPr>
              <a:t>in assets under management</a:t>
            </a:r>
          </a:p>
          <a:p>
            <a:pPr marL="125413" indent="-125413" defTabSz="685766">
              <a:spcBef>
                <a:spcPts val="0"/>
              </a:spcBef>
              <a:spcAft>
                <a:spcPts val="500"/>
              </a:spcAft>
              <a:buClr>
                <a:schemeClr val="accent1"/>
              </a:buClr>
              <a:buSzPct val="120000"/>
              <a:buFont typeface="Wingdings" panose="05000000000000000000" pitchFamily="2" charset="2"/>
              <a:buChar char="§"/>
            </a:pPr>
            <a:r>
              <a:rPr lang="en-GB" sz="950" b="1" dirty="0">
                <a:latin typeface="+mn-lt"/>
                <a:cs typeface="+mn-cs"/>
              </a:rPr>
              <a:t>200+ </a:t>
            </a:r>
            <a:r>
              <a:rPr lang="en-GB" sz="950" dirty="0">
                <a:latin typeface="+mn-lt"/>
                <a:cs typeface="+mn-cs"/>
              </a:rPr>
              <a:t>experts leveraging Amundi’s full breadth of expertise </a:t>
            </a:r>
          </a:p>
          <a:p>
            <a:pPr marL="125413" indent="-125413" defTabSz="685766">
              <a:spcBef>
                <a:spcPts val="0"/>
              </a:spcBef>
              <a:spcAft>
                <a:spcPts val="500"/>
              </a:spcAft>
              <a:buClr>
                <a:schemeClr val="accent1"/>
              </a:buClr>
              <a:buSzPct val="120000"/>
              <a:buFont typeface="Wingdings" panose="05000000000000000000" pitchFamily="2" charset="2"/>
              <a:buChar char="§"/>
            </a:pPr>
            <a:r>
              <a:rPr lang="en-GB" sz="950" b="1" dirty="0">
                <a:latin typeface="+mn-lt"/>
                <a:cs typeface="+mn-cs"/>
              </a:rPr>
              <a:t>13 countries </a:t>
            </a:r>
            <a:r>
              <a:rPr lang="en-GB" sz="950" dirty="0">
                <a:latin typeface="+mn-lt"/>
                <a:cs typeface="+mn-cs"/>
              </a:rPr>
              <a:t>- Global investor with local presence in Europe, Asia &amp; North America</a:t>
            </a:r>
          </a:p>
          <a:p>
            <a:pPr marL="125413" indent="-125413" defTabSz="685766">
              <a:spcBef>
                <a:spcPts val="0"/>
              </a:spcBef>
              <a:spcAft>
                <a:spcPts val="500"/>
              </a:spcAft>
              <a:buClr>
                <a:schemeClr val="accent1"/>
              </a:buClr>
              <a:buSzPct val="120000"/>
              <a:buFont typeface="Wingdings" panose="05000000000000000000" pitchFamily="2" charset="2"/>
              <a:buChar char="§"/>
            </a:pPr>
            <a:r>
              <a:rPr lang="en-GB" sz="950" b="1" dirty="0">
                <a:latin typeface="+mn-lt"/>
                <a:cs typeface="+mn-cs"/>
              </a:rPr>
              <a:t>+35</a:t>
            </a:r>
            <a:r>
              <a:rPr lang="en-GB" sz="950" dirty="0">
                <a:latin typeface="+mn-lt"/>
                <a:cs typeface="+mn-cs"/>
              </a:rPr>
              <a:t>-year experience in multi-asset solutions</a:t>
            </a:r>
          </a:p>
          <a:p>
            <a:pPr marL="125413" indent="-125413" defTabSz="685766">
              <a:spcBef>
                <a:spcPts val="0"/>
              </a:spcBef>
              <a:spcAft>
                <a:spcPts val="500"/>
              </a:spcAft>
              <a:buClr>
                <a:schemeClr val="accent1"/>
              </a:buClr>
              <a:buSzPct val="120000"/>
              <a:buFont typeface="Wingdings" panose="05000000000000000000" pitchFamily="2" charset="2"/>
              <a:buChar char="§"/>
            </a:pPr>
            <a:r>
              <a:rPr lang="en-GB" sz="950" b="1" dirty="0">
                <a:latin typeface="+mn-lt"/>
                <a:cs typeface="+mn-cs"/>
              </a:rPr>
              <a:t>Global leading platform</a:t>
            </a:r>
          </a:p>
        </p:txBody>
      </p:sp>
      <p:sp>
        <p:nvSpPr>
          <p:cNvPr id="7" name="Rectangle: Rounded Corners 33">
            <a:extLst>
              <a:ext uri="{FF2B5EF4-FFF2-40B4-BE49-F238E27FC236}">
                <a16:creationId xmlns:a16="http://schemas.microsoft.com/office/drawing/2014/main" id="{895FD3B0-D9F9-1050-260B-87ADF6C7ECD8}"/>
              </a:ext>
            </a:extLst>
          </p:cNvPr>
          <p:cNvSpPr/>
          <p:nvPr/>
        </p:nvSpPr>
        <p:spPr>
          <a:xfrm>
            <a:off x="4679950" y="1095495"/>
            <a:ext cx="4030663" cy="281807"/>
          </a:xfrm>
          <a:prstGeom prst="roundRect">
            <a:avLst>
              <a:gd name="adj" fmla="val 50000"/>
            </a:avLst>
          </a:prstGeom>
          <a:solidFill>
            <a:srgbClr val="C6EEF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IE" sz="1300" b="1" dirty="0">
                <a:solidFill>
                  <a:schemeClr val="tx1"/>
                </a:solidFill>
              </a:rPr>
              <a:t>Structured solutions</a:t>
            </a:r>
          </a:p>
        </p:txBody>
      </p:sp>
      <p:sp>
        <p:nvSpPr>
          <p:cNvPr id="17" name="Rectangle: Rounded Corners 33">
            <a:extLst>
              <a:ext uri="{FF2B5EF4-FFF2-40B4-BE49-F238E27FC236}">
                <a16:creationId xmlns:a16="http://schemas.microsoft.com/office/drawing/2014/main" id="{409E5A87-C099-DB7C-5423-B9E0D9852A1B}"/>
              </a:ext>
            </a:extLst>
          </p:cNvPr>
          <p:cNvSpPr/>
          <p:nvPr/>
        </p:nvSpPr>
        <p:spPr>
          <a:xfrm>
            <a:off x="431800" y="1102447"/>
            <a:ext cx="4032250" cy="281807"/>
          </a:xfrm>
          <a:prstGeom prst="roundRect">
            <a:avLst>
              <a:gd name="adj" fmla="val 50000"/>
            </a:avLst>
          </a:prstGeom>
          <a:solidFill>
            <a:srgbClr val="C6EEF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GB" sz="1300" b="1" dirty="0">
                <a:solidFill>
                  <a:schemeClr val="tx1"/>
                </a:solidFill>
                <a:cs typeface="Calibri" panose="020F0502020204030204" pitchFamily="34" charset="0"/>
              </a:rPr>
              <a:t>Multi-asset</a:t>
            </a:r>
          </a:p>
        </p:txBody>
      </p:sp>
      <p:grpSp>
        <p:nvGrpSpPr>
          <p:cNvPr id="20" name="Grouper 11">
            <a:extLst>
              <a:ext uri="{FF2B5EF4-FFF2-40B4-BE49-F238E27FC236}">
                <a16:creationId xmlns:a16="http://schemas.microsoft.com/office/drawing/2014/main" id="{8BE0694F-4BA6-5D67-2397-EC6DC5D11C4C}"/>
              </a:ext>
            </a:extLst>
          </p:cNvPr>
          <p:cNvGrpSpPr/>
          <p:nvPr/>
        </p:nvGrpSpPr>
        <p:grpSpPr>
          <a:xfrm>
            <a:off x="4219546" y="1253077"/>
            <a:ext cx="695042" cy="206867"/>
            <a:chOff x="4102060" y="1661966"/>
            <a:chExt cx="926723" cy="275822"/>
          </a:xfrm>
          <a:solidFill>
            <a:schemeClr val="accent1"/>
          </a:solidFill>
        </p:grpSpPr>
        <p:sp>
          <p:nvSpPr>
            <p:cNvPr id="25" name="Freeform 5">
              <a:extLst>
                <a:ext uri="{FF2B5EF4-FFF2-40B4-BE49-F238E27FC236}">
                  <a16:creationId xmlns:a16="http://schemas.microsoft.com/office/drawing/2014/main" id="{84D109A9-FE5E-1352-3575-47805ABF235D}"/>
                </a:ext>
              </a:extLst>
            </p:cNvPr>
            <p:cNvSpPr>
              <a:spLocks/>
            </p:cNvSpPr>
            <p:nvPr/>
          </p:nvSpPr>
          <p:spPr bwMode="auto">
            <a:xfrm rot="9922782" flipH="1">
              <a:off x="4595163" y="1661966"/>
              <a:ext cx="433620" cy="275822"/>
            </a:xfrm>
            <a:custGeom>
              <a:avLst/>
              <a:gdLst>
                <a:gd name="T0" fmla="*/ 24 w 185"/>
                <a:gd name="T1" fmla="*/ 50 h 117"/>
                <a:gd name="T2" fmla="*/ 11 w 185"/>
                <a:gd name="T3" fmla="*/ 82 h 117"/>
                <a:gd name="T4" fmla="*/ 0 w 185"/>
                <a:gd name="T5" fmla="*/ 0 h 117"/>
                <a:gd name="T6" fmla="*/ 87 w 185"/>
                <a:gd name="T7" fmla="*/ 19 h 117"/>
                <a:gd name="T8" fmla="*/ 50 w 185"/>
                <a:gd name="T9" fmla="*/ 31 h 117"/>
                <a:gd name="T10" fmla="*/ 185 w 185"/>
                <a:gd name="T11" fmla="*/ 34 h 117"/>
                <a:gd name="T12" fmla="*/ 24 w 185"/>
                <a:gd name="T13" fmla="*/ 50 h 117"/>
              </a:gdLst>
              <a:ahLst/>
              <a:cxnLst>
                <a:cxn ang="0">
                  <a:pos x="T0" y="T1"/>
                </a:cxn>
                <a:cxn ang="0">
                  <a:pos x="T2" y="T3"/>
                </a:cxn>
                <a:cxn ang="0">
                  <a:pos x="T4" y="T5"/>
                </a:cxn>
                <a:cxn ang="0">
                  <a:pos x="T6" y="T7"/>
                </a:cxn>
                <a:cxn ang="0">
                  <a:pos x="T8" y="T9"/>
                </a:cxn>
                <a:cxn ang="0">
                  <a:pos x="T10" y="T11"/>
                </a:cxn>
                <a:cxn ang="0">
                  <a:pos x="T12" y="T13"/>
                </a:cxn>
              </a:cxnLst>
              <a:rect l="0" t="0" r="r" b="b"/>
              <a:pathLst>
                <a:path w="185" h="117">
                  <a:moveTo>
                    <a:pt x="24" y="50"/>
                  </a:moveTo>
                  <a:cubicBezTo>
                    <a:pt x="19" y="61"/>
                    <a:pt x="11" y="82"/>
                    <a:pt x="11" y="82"/>
                  </a:cubicBezTo>
                  <a:cubicBezTo>
                    <a:pt x="0" y="0"/>
                    <a:pt x="0" y="0"/>
                    <a:pt x="0" y="0"/>
                  </a:cubicBezTo>
                  <a:cubicBezTo>
                    <a:pt x="87" y="19"/>
                    <a:pt x="87" y="19"/>
                    <a:pt x="87" y="19"/>
                  </a:cubicBezTo>
                  <a:cubicBezTo>
                    <a:pt x="50" y="31"/>
                    <a:pt x="50" y="31"/>
                    <a:pt x="50" y="31"/>
                  </a:cubicBezTo>
                  <a:cubicBezTo>
                    <a:pt x="50" y="31"/>
                    <a:pt x="106" y="84"/>
                    <a:pt x="185" y="34"/>
                  </a:cubicBezTo>
                  <a:cubicBezTo>
                    <a:pt x="127" y="117"/>
                    <a:pt x="51" y="77"/>
                    <a:pt x="24" y="50"/>
                  </a:cubicBezTo>
                  <a:close/>
                </a:path>
              </a:pathLst>
            </a:custGeom>
            <a:grpFill/>
            <a:ln>
              <a:noFill/>
            </a:ln>
          </p:spPr>
          <p:txBody>
            <a:bodyPr vert="horz" wrap="square" lIns="68580" tIns="34290" rIns="68580" bIns="34290" numCol="1" anchor="t" anchorCtr="0" compatLnSpc="1">
              <a:prstTxWarp prst="textNoShape">
                <a:avLst/>
              </a:prstTxWarp>
            </a:bodyPr>
            <a:lstStyle/>
            <a:p>
              <a:endParaRPr lang="en-GB" dirty="0"/>
            </a:p>
          </p:txBody>
        </p:sp>
        <p:sp>
          <p:nvSpPr>
            <p:cNvPr id="26" name="Freeform 5">
              <a:extLst>
                <a:ext uri="{FF2B5EF4-FFF2-40B4-BE49-F238E27FC236}">
                  <a16:creationId xmlns:a16="http://schemas.microsoft.com/office/drawing/2014/main" id="{0379466C-B77D-4984-BAAA-4288CDBD3C37}"/>
                </a:ext>
              </a:extLst>
            </p:cNvPr>
            <p:cNvSpPr>
              <a:spLocks/>
            </p:cNvSpPr>
            <p:nvPr/>
          </p:nvSpPr>
          <p:spPr bwMode="auto">
            <a:xfrm rot="11677218">
              <a:off x="4102060" y="1661966"/>
              <a:ext cx="433620" cy="275822"/>
            </a:xfrm>
            <a:custGeom>
              <a:avLst/>
              <a:gdLst>
                <a:gd name="T0" fmla="*/ 24 w 185"/>
                <a:gd name="T1" fmla="*/ 50 h 117"/>
                <a:gd name="T2" fmla="*/ 11 w 185"/>
                <a:gd name="T3" fmla="*/ 82 h 117"/>
                <a:gd name="T4" fmla="*/ 0 w 185"/>
                <a:gd name="T5" fmla="*/ 0 h 117"/>
                <a:gd name="T6" fmla="*/ 87 w 185"/>
                <a:gd name="T7" fmla="*/ 19 h 117"/>
                <a:gd name="T8" fmla="*/ 50 w 185"/>
                <a:gd name="T9" fmla="*/ 31 h 117"/>
                <a:gd name="T10" fmla="*/ 185 w 185"/>
                <a:gd name="T11" fmla="*/ 34 h 117"/>
                <a:gd name="T12" fmla="*/ 24 w 185"/>
                <a:gd name="T13" fmla="*/ 50 h 117"/>
              </a:gdLst>
              <a:ahLst/>
              <a:cxnLst>
                <a:cxn ang="0">
                  <a:pos x="T0" y="T1"/>
                </a:cxn>
                <a:cxn ang="0">
                  <a:pos x="T2" y="T3"/>
                </a:cxn>
                <a:cxn ang="0">
                  <a:pos x="T4" y="T5"/>
                </a:cxn>
                <a:cxn ang="0">
                  <a:pos x="T6" y="T7"/>
                </a:cxn>
                <a:cxn ang="0">
                  <a:pos x="T8" y="T9"/>
                </a:cxn>
                <a:cxn ang="0">
                  <a:pos x="T10" y="T11"/>
                </a:cxn>
                <a:cxn ang="0">
                  <a:pos x="T12" y="T13"/>
                </a:cxn>
              </a:cxnLst>
              <a:rect l="0" t="0" r="r" b="b"/>
              <a:pathLst>
                <a:path w="185" h="117">
                  <a:moveTo>
                    <a:pt x="24" y="50"/>
                  </a:moveTo>
                  <a:cubicBezTo>
                    <a:pt x="19" y="61"/>
                    <a:pt x="11" y="82"/>
                    <a:pt x="11" y="82"/>
                  </a:cubicBezTo>
                  <a:cubicBezTo>
                    <a:pt x="0" y="0"/>
                    <a:pt x="0" y="0"/>
                    <a:pt x="0" y="0"/>
                  </a:cubicBezTo>
                  <a:cubicBezTo>
                    <a:pt x="87" y="19"/>
                    <a:pt x="87" y="19"/>
                    <a:pt x="87" y="19"/>
                  </a:cubicBezTo>
                  <a:cubicBezTo>
                    <a:pt x="50" y="31"/>
                    <a:pt x="50" y="31"/>
                    <a:pt x="50" y="31"/>
                  </a:cubicBezTo>
                  <a:cubicBezTo>
                    <a:pt x="50" y="31"/>
                    <a:pt x="106" y="84"/>
                    <a:pt x="185" y="34"/>
                  </a:cubicBezTo>
                  <a:cubicBezTo>
                    <a:pt x="127" y="117"/>
                    <a:pt x="51" y="77"/>
                    <a:pt x="24" y="50"/>
                  </a:cubicBezTo>
                  <a:close/>
                </a:path>
              </a:pathLst>
            </a:custGeom>
            <a:grpFill/>
            <a:ln>
              <a:noFill/>
            </a:ln>
          </p:spPr>
          <p:txBody>
            <a:bodyPr vert="horz" wrap="square" lIns="68580" tIns="34290" rIns="68580" bIns="34290" numCol="1" anchor="t" anchorCtr="0" compatLnSpc="1">
              <a:prstTxWarp prst="textNoShape">
                <a:avLst/>
              </a:prstTxWarp>
            </a:bodyPr>
            <a:lstStyle/>
            <a:p>
              <a:endParaRPr lang="en-GB" dirty="0"/>
            </a:p>
          </p:txBody>
        </p:sp>
      </p:grpSp>
      <p:sp>
        <p:nvSpPr>
          <p:cNvPr id="29" name="Rectangle: Rounded Corners 33">
            <a:extLst>
              <a:ext uri="{FF2B5EF4-FFF2-40B4-BE49-F238E27FC236}">
                <a16:creationId xmlns:a16="http://schemas.microsoft.com/office/drawing/2014/main" id="{40555044-3221-491A-A408-6337F0F2A60E}"/>
              </a:ext>
            </a:extLst>
          </p:cNvPr>
          <p:cNvSpPr/>
          <p:nvPr/>
        </p:nvSpPr>
        <p:spPr>
          <a:xfrm>
            <a:off x="2760453" y="3792358"/>
            <a:ext cx="3695555" cy="459000"/>
          </a:xfrm>
          <a:prstGeom prst="roundRect">
            <a:avLst>
              <a:gd name="adj"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54000" rtlCol="0" anchor="t" anchorCtr="0"/>
          <a:lstStyle/>
          <a:p>
            <a:pPr marL="361950"/>
            <a:r>
              <a:rPr lang="en-US" sz="1200" b="1" kern="1300" dirty="0">
                <a:solidFill>
                  <a:schemeClr val="accent2"/>
                </a:solidFill>
              </a:rPr>
              <a:t>Clients</a:t>
            </a:r>
          </a:p>
          <a:p>
            <a:pPr marL="361950"/>
            <a:r>
              <a:rPr lang="en-GB" sz="1000" dirty="0">
                <a:solidFill>
                  <a:schemeClr val="tx1"/>
                </a:solidFill>
              </a:rPr>
              <a:t>Retail networks, third party distribution, institutions</a:t>
            </a:r>
            <a:endParaRPr lang="en-GB" sz="1200" b="1" dirty="0">
              <a:solidFill>
                <a:schemeClr val="tx1"/>
              </a:solidFill>
              <a:cs typeface="Calibri" panose="020F0502020204030204" pitchFamily="34" charset="0"/>
            </a:endParaRPr>
          </a:p>
        </p:txBody>
      </p:sp>
      <p:sp>
        <p:nvSpPr>
          <p:cNvPr id="34" name="Rectangle 33">
            <a:extLst>
              <a:ext uri="{FF2B5EF4-FFF2-40B4-BE49-F238E27FC236}">
                <a16:creationId xmlns:a16="http://schemas.microsoft.com/office/drawing/2014/main" id="{97156839-EC65-9E08-DDC2-D5F108B3A1CB}"/>
              </a:ext>
            </a:extLst>
          </p:cNvPr>
          <p:cNvSpPr/>
          <p:nvPr/>
        </p:nvSpPr>
        <p:spPr>
          <a:xfrm>
            <a:off x="4686490" y="1949738"/>
            <a:ext cx="4035742" cy="17330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Rectangle 34">
            <a:extLst>
              <a:ext uri="{FF2B5EF4-FFF2-40B4-BE49-F238E27FC236}">
                <a16:creationId xmlns:a16="http://schemas.microsoft.com/office/drawing/2014/main" id="{D4613B0D-293D-2ADC-6965-B295D261B5FB}"/>
              </a:ext>
            </a:extLst>
          </p:cNvPr>
          <p:cNvSpPr/>
          <p:nvPr/>
        </p:nvSpPr>
        <p:spPr>
          <a:xfrm>
            <a:off x="4688371" y="3599971"/>
            <a:ext cx="4033861" cy="8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mj-lt"/>
            </a:endParaRPr>
          </a:p>
        </p:txBody>
      </p:sp>
      <p:sp>
        <p:nvSpPr>
          <p:cNvPr id="36" name="Content Placeholder 10">
            <a:extLst>
              <a:ext uri="{FF2B5EF4-FFF2-40B4-BE49-F238E27FC236}">
                <a16:creationId xmlns:a16="http://schemas.microsoft.com/office/drawing/2014/main" id="{3B0620DF-B97B-AC92-3701-107FD654B0D0}"/>
              </a:ext>
            </a:extLst>
          </p:cNvPr>
          <p:cNvSpPr txBox="1">
            <a:spLocks/>
          </p:cNvSpPr>
          <p:nvPr/>
        </p:nvSpPr>
        <p:spPr>
          <a:xfrm>
            <a:off x="4853242" y="2047174"/>
            <a:ext cx="3820784" cy="1546047"/>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400" kern="1200">
                <a:solidFill>
                  <a:schemeClr val="tx1"/>
                </a:solidFill>
                <a:latin typeface="Arial" panose="020B0604020202020204" pitchFamily="34" charset="0"/>
                <a:ea typeface="+mn-ea"/>
                <a:cs typeface="Arial" panose="020B0604020202020204" pitchFamily="34" charset="0"/>
              </a:defRPr>
            </a:lvl1pPr>
            <a:lvl2pPr marL="360000" marR="0" indent="-180000" algn="l" defTabSz="685800" rtl="0" eaLnBrk="1" fontAlgn="auto" latinLnBrk="0" hangingPunct="1">
              <a:lnSpc>
                <a:spcPct val="100000"/>
              </a:lnSpc>
              <a:spcBef>
                <a:spcPts val="500"/>
              </a:spcBef>
              <a:spcAft>
                <a:spcPts val="0"/>
              </a:spcAft>
              <a:buClr>
                <a:schemeClr val="accent2"/>
              </a:buClr>
              <a:buSzTx/>
              <a:buFont typeface="Symbol" panose="05050102010706020507" pitchFamily="18" charset="2"/>
              <a:buChar char="-"/>
              <a:tabLst/>
              <a:defRPr sz="1200" kern="1200">
                <a:solidFill>
                  <a:srgbClr val="000000"/>
                </a:solidFill>
                <a:latin typeface="Arial" panose="020B0604020202020204" pitchFamily="34" charset="0"/>
                <a:ea typeface="+mn-ea"/>
                <a:cs typeface="Arial" panose="020B0604020202020204" pitchFamily="34" charset="0"/>
              </a:defRPr>
            </a:lvl2pPr>
            <a:lvl3pPr marL="486000" marR="0" indent="-126000" algn="l" defTabSz="685800" rtl="0" eaLnBrk="1" fontAlgn="auto" latinLnBrk="0" hangingPunct="1">
              <a:lnSpc>
                <a:spcPct val="100000"/>
              </a:lnSpc>
              <a:spcBef>
                <a:spcPts val="500"/>
              </a:spcBef>
              <a:spcAft>
                <a:spcPts val="0"/>
              </a:spcAft>
              <a:buClr>
                <a:schemeClr val="accent2"/>
              </a:buClr>
              <a:buSzTx/>
              <a:buFont typeface="Calibri" panose="020F0502020204030204" pitchFamily="34" charset="0"/>
              <a:buChar char="‐"/>
              <a:tabLst/>
              <a:defRPr sz="1000" kern="1200">
                <a:solidFill>
                  <a:srgbClr val="000000"/>
                </a:solidFill>
                <a:latin typeface="Arial" panose="020B0604020202020204" pitchFamily="34" charset="0"/>
                <a:ea typeface="+mn-ea"/>
                <a:cs typeface="Arial" panose="020B0604020202020204" pitchFamily="34" charset="0"/>
              </a:defRPr>
            </a:lvl3pPr>
            <a:lvl4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tx1"/>
                </a:solidFill>
                <a:latin typeface="Arial" panose="020B0604020202020204" pitchFamily="34" charset="0"/>
                <a:ea typeface="+mn-ea"/>
                <a:cs typeface="Arial" panose="020B0604020202020204" pitchFamily="34" charset="0"/>
              </a:defRPr>
            </a:lvl4pPr>
            <a:lvl5pPr marL="0" marR="0" indent="0" algn="l" defTabSz="6858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000" b="0" i="0" kern="1200" dirty="0">
                <a:solidFill>
                  <a:schemeClr val="accent1"/>
                </a:solidFill>
                <a:latin typeface="Arial" panose="020B0604020202020204" pitchFamily="34" charset="0"/>
                <a:ea typeface="+mn-ea"/>
                <a:cs typeface="Arial" panose="020B0604020202020204" pitchFamily="34" charset="0"/>
              </a:defRPr>
            </a:lvl5pPr>
            <a:lvl6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chemeClr val="accent4"/>
                </a:solidFill>
                <a:latin typeface="Arial" panose="020B0604020202020204" pitchFamily="34" charset="0"/>
                <a:ea typeface="+mn-ea"/>
                <a:cs typeface="Arial" panose="020B0604020202020204" pitchFamily="34" charset="0"/>
              </a:defRPr>
            </a:lvl6pPr>
            <a:lvl7pPr marL="0" indent="0" algn="l" defTabSz="685800" rtl="0" eaLnBrk="1" latinLnBrk="0" hangingPunct="1">
              <a:lnSpc>
                <a:spcPct val="100000"/>
              </a:lnSpc>
              <a:spcBef>
                <a:spcPts val="500"/>
              </a:spcBef>
              <a:spcAft>
                <a:spcPts val="0"/>
              </a:spcAft>
              <a:buClr>
                <a:schemeClr val="tx1"/>
              </a:buClr>
              <a:buFont typeface="Wingdings" panose="05000000000000000000" pitchFamily="2" charset="2"/>
              <a:buNone/>
              <a:defRPr sz="1000" b="0" i="0" kern="1200">
                <a:solidFill>
                  <a:srgbClr val="000000"/>
                </a:solidFill>
                <a:latin typeface="Arial" panose="020B0604020202020204" pitchFamily="34" charset="0"/>
                <a:ea typeface="+mn-ea"/>
                <a:cs typeface="Arial" panose="020B0604020202020204" pitchFamily="34" charset="0"/>
              </a:defRPr>
            </a:lvl7pPr>
            <a:lvl8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8pPr>
            <a:lvl9pPr marL="0" indent="0" algn="l" defTabSz="685800" rtl="0" eaLnBrk="1" latinLnBrk="0" hangingPunct="1">
              <a:lnSpc>
                <a:spcPct val="100000"/>
              </a:lnSpc>
              <a:spcBef>
                <a:spcPts val="500"/>
              </a:spcBef>
              <a:spcAft>
                <a:spcPts val="0"/>
              </a:spcAft>
              <a:buClr>
                <a:schemeClr val="tx1"/>
              </a:buClr>
              <a:buFont typeface="Arial" panose="020B0604020202020204" pitchFamily="34" charset="0"/>
              <a:buNone/>
              <a:defRPr sz="1000" b="0" i="0" kern="1200">
                <a:solidFill>
                  <a:srgbClr val="000000"/>
                </a:solidFill>
                <a:latin typeface="Arial" panose="020B0604020202020204" pitchFamily="34" charset="0"/>
                <a:ea typeface="+mn-ea"/>
                <a:cs typeface="Arial" panose="020B0604020202020204" pitchFamily="34" charset="0"/>
              </a:defRPr>
            </a:lvl9pPr>
          </a:lstStyle>
          <a:p>
            <a:pPr marL="0" indent="0" defTabSz="685766">
              <a:spcBef>
                <a:spcPts val="0"/>
              </a:spcBef>
              <a:spcAft>
                <a:spcPts val="600"/>
              </a:spcAft>
              <a:buClr>
                <a:schemeClr val="accent1"/>
              </a:buClr>
              <a:buSzPct val="120000"/>
              <a:buNone/>
            </a:pPr>
            <a:r>
              <a:rPr lang="en-US" sz="1250" b="1" kern="1300" dirty="0">
                <a:solidFill>
                  <a:schemeClr val="accent1"/>
                </a:solidFill>
              </a:rPr>
              <a:t>Structured Solutions expertise</a:t>
            </a:r>
          </a:p>
          <a:p>
            <a:pPr marL="125413" indent="-125413" defTabSz="685766">
              <a:spcBef>
                <a:spcPts val="0"/>
              </a:spcBef>
              <a:spcAft>
                <a:spcPts val="500"/>
              </a:spcAft>
              <a:buClr>
                <a:schemeClr val="accent1"/>
              </a:buClr>
              <a:buSzPct val="120000"/>
              <a:buFont typeface="Wingdings" panose="05000000000000000000" pitchFamily="2" charset="2"/>
              <a:buChar char="§"/>
            </a:pPr>
            <a:r>
              <a:rPr lang="en-GB" sz="950" b="1" dirty="0">
                <a:latin typeface="+mn-lt"/>
                <a:cs typeface="+mn-cs"/>
              </a:rPr>
              <a:t>€94bn </a:t>
            </a:r>
            <a:r>
              <a:rPr lang="en-GB" sz="950" dirty="0">
                <a:latin typeface="+mn-lt"/>
                <a:cs typeface="+mn-cs"/>
              </a:rPr>
              <a:t>in assets under management</a:t>
            </a:r>
          </a:p>
          <a:p>
            <a:pPr marL="125413" indent="-125413" defTabSz="685766">
              <a:spcBef>
                <a:spcPts val="0"/>
              </a:spcBef>
              <a:spcAft>
                <a:spcPts val="500"/>
              </a:spcAft>
              <a:buClr>
                <a:schemeClr val="accent1"/>
              </a:buClr>
              <a:buSzPct val="120000"/>
              <a:buFont typeface="Wingdings" panose="05000000000000000000" pitchFamily="2" charset="2"/>
              <a:buChar char="§"/>
            </a:pPr>
            <a:r>
              <a:rPr lang="en-GB" sz="950" b="1" dirty="0">
                <a:latin typeface="+mn-lt"/>
                <a:cs typeface="+mn-cs"/>
              </a:rPr>
              <a:t>50+ </a:t>
            </a:r>
            <a:r>
              <a:rPr lang="en-GB" sz="950" dirty="0">
                <a:latin typeface="+mn-lt"/>
                <a:cs typeface="+mn-cs"/>
              </a:rPr>
              <a:t>investment professionals</a:t>
            </a:r>
          </a:p>
          <a:p>
            <a:pPr marL="125413" indent="-125413" defTabSz="685766">
              <a:spcBef>
                <a:spcPts val="0"/>
              </a:spcBef>
              <a:spcAft>
                <a:spcPts val="500"/>
              </a:spcAft>
              <a:buClr>
                <a:schemeClr val="accent1"/>
              </a:buClr>
              <a:buSzPct val="120000"/>
              <a:buFont typeface="Wingdings" panose="05000000000000000000" pitchFamily="2" charset="2"/>
              <a:buChar char="§"/>
            </a:pPr>
            <a:r>
              <a:rPr lang="en-GB" sz="950" dirty="0">
                <a:latin typeface="+mn-lt"/>
                <a:cs typeface="+mn-cs"/>
              </a:rPr>
              <a:t>More than </a:t>
            </a:r>
            <a:r>
              <a:rPr lang="en-GB" sz="950" b="1" dirty="0">
                <a:latin typeface="+mn-lt"/>
                <a:cs typeface="+mn-cs"/>
              </a:rPr>
              <a:t>35 years </a:t>
            </a:r>
            <a:r>
              <a:rPr lang="en-GB" sz="950" dirty="0">
                <a:latin typeface="+mn-lt"/>
                <a:cs typeface="+mn-cs"/>
              </a:rPr>
              <a:t>of global expertise</a:t>
            </a:r>
          </a:p>
          <a:p>
            <a:pPr marL="125413" indent="-125413" defTabSz="685766">
              <a:spcBef>
                <a:spcPts val="0"/>
              </a:spcBef>
              <a:spcAft>
                <a:spcPts val="100"/>
              </a:spcAft>
              <a:buClr>
                <a:schemeClr val="accent1"/>
              </a:buClr>
              <a:buSzPct val="120000"/>
              <a:buFont typeface="Wingdings" panose="05000000000000000000" pitchFamily="2" charset="2"/>
              <a:buChar char="§"/>
            </a:pPr>
            <a:r>
              <a:rPr lang="en-US" altLang="fr-FR" sz="950" b="1" dirty="0">
                <a:latin typeface="+mn-lt"/>
                <a:cs typeface="+mn-cs"/>
              </a:rPr>
              <a:t>#2</a:t>
            </a:r>
            <a:r>
              <a:rPr lang="en-US" altLang="fr-FR" sz="950" dirty="0">
                <a:latin typeface="+mn-lt"/>
                <a:cs typeface="+mn-cs"/>
              </a:rPr>
              <a:t> in Europe in guaranteed products*</a:t>
            </a:r>
            <a:endParaRPr lang="en-GB" sz="950" b="1" dirty="0">
              <a:latin typeface="+mn-lt"/>
              <a:cs typeface="+mn-cs"/>
            </a:endParaRPr>
          </a:p>
        </p:txBody>
      </p:sp>
      <p:sp>
        <p:nvSpPr>
          <p:cNvPr id="3" name="Rectangle: Rounded Corners 33">
            <a:extLst>
              <a:ext uri="{FF2B5EF4-FFF2-40B4-BE49-F238E27FC236}">
                <a16:creationId xmlns:a16="http://schemas.microsoft.com/office/drawing/2014/main" id="{4EB50127-0DAC-8E33-5BB7-076C3C63EB13}"/>
              </a:ext>
            </a:extLst>
          </p:cNvPr>
          <p:cNvSpPr/>
          <p:nvPr/>
        </p:nvSpPr>
        <p:spPr>
          <a:xfrm>
            <a:off x="428308" y="1530718"/>
            <a:ext cx="8293924" cy="281807"/>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a:r>
              <a:rPr lang="en-IE" sz="1300" b="1" dirty="0">
                <a:solidFill>
                  <a:schemeClr val="tx1"/>
                </a:solidFill>
              </a:rPr>
              <a:t>Flexible protected asset management</a:t>
            </a:r>
          </a:p>
        </p:txBody>
      </p:sp>
      <p:grpSp>
        <p:nvGrpSpPr>
          <p:cNvPr id="6" name="Group 5">
            <a:extLst>
              <a:ext uri="{FF2B5EF4-FFF2-40B4-BE49-F238E27FC236}">
                <a16:creationId xmlns:a16="http://schemas.microsoft.com/office/drawing/2014/main" id="{07C52B3D-9CE6-FDD7-0570-16013694E6F0}"/>
              </a:ext>
            </a:extLst>
          </p:cNvPr>
          <p:cNvGrpSpPr/>
          <p:nvPr/>
        </p:nvGrpSpPr>
        <p:grpSpPr>
          <a:xfrm>
            <a:off x="2855493" y="3910835"/>
            <a:ext cx="402403" cy="222045"/>
            <a:chOff x="3441701" y="696913"/>
            <a:chExt cx="2252662" cy="1243013"/>
          </a:xfrm>
        </p:grpSpPr>
        <p:sp>
          <p:nvSpPr>
            <p:cNvPr id="8" name="Freeform 5">
              <a:extLst>
                <a:ext uri="{FF2B5EF4-FFF2-40B4-BE49-F238E27FC236}">
                  <a16:creationId xmlns:a16="http://schemas.microsoft.com/office/drawing/2014/main" id="{D17E288C-1A2C-F744-6A45-2183ABED49A6}"/>
                </a:ext>
              </a:extLst>
            </p:cNvPr>
            <p:cNvSpPr>
              <a:spLocks/>
            </p:cNvSpPr>
            <p:nvPr/>
          </p:nvSpPr>
          <p:spPr bwMode="auto">
            <a:xfrm>
              <a:off x="3441701" y="1382713"/>
              <a:ext cx="558800" cy="420688"/>
            </a:xfrm>
            <a:custGeom>
              <a:avLst/>
              <a:gdLst>
                <a:gd name="T0" fmla="*/ 131 w 148"/>
                <a:gd name="T1" fmla="*/ 111 h 111"/>
                <a:gd name="T2" fmla="*/ 0 w 148"/>
                <a:gd name="T3" fmla="*/ 111 h 111"/>
                <a:gd name="T4" fmla="*/ 0 w 148"/>
                <a:gd name="T5" fmla="*/ 48 h 111"/>
                <a:gd name="T6" fmla="*/ 21 w 148"/>
                <a:gd name="T7" fmla="*/ 18 h 111"/>
                <a:gd name="T8" fmla="*/ 74 w 148"/>
                <a:gd name="T9" fmla="*/ 4 h 111"/>
                <a:gd name="T10" fmla="*/ 125 w 148"/>
                <a:gd name="T11" fmla="*/ 4 h 111"/>
                <a:gd name="T12" fmla="*/ 148 w 148"/>
                <a:gd name="T13" fmla="*/ 10 h 111"/>
              </a:gdLst>
              <a:ahLst/>
              <a:cxnLst>
                <a:cxn ang="0">
                  <a:pos x="T0" y="T1"/>
                </a:cxn>
                <a:cxn ang="0">
                  <a:pos x="T2" y="T3"/>
                </a:cxn>
                <a:cxn ang="0">
                  <a:pos x="T4" y="T5"/>
                </a:cxn>
                <a:cxn ang="0">
                  <a:pos x="T6" y="T7"/>
                </a:cxn>
                <a:cxn ang="0">
                  <a:pos x="T8" y="T9"/>
                </a:cxn>
                <a:cxn ang="0">
                  <a:pos x="T10" y="T11"/>
                </a:cxn>
                <a:cxn ang="0">
                  <a:pos x="T12" y="T13"/>
                </a:cxn>
              </a:cxnLst>
              <a:rect l="0" t="0" r="r" b="b"/>
              <a:pathLst>
                <a:path w="148" h="111">
                  <a:moveTo>
                    <a:pt x="131" y="111"/>
                  </a:moveTo>
                  <a:cubicBezTo>
                    <a:pt x="0" y="111"/>
                    <a:pt x="0" y="111"/>
                    <a:pt x="0" y="111"/>
                  </a:cubicBezTo>
                  <a:cubicBezTo>
                    <a:pt x="0" y="48"/>
                    <a:pt x="0" y="48"/>
                    <a:pt x="0" y="48"/>
                  </a:cubicBezTo>
                  <a:cubicBezTo>
                    <a:pt x="0" y="41"/>
                    <a:pt x="0" y="25"/>
                    <a:pt x="21" y="18"/>
                  </a:cubicBezTo>
                  <a:cubicBezTo>
                    <a:pt x="37" y="13"/>
                    <a:pt x="58" y="8"/>
                    <a:pt x="74" y="4"/>
                  </a:cubicBezTo>
                  <a:cubicBezTo>
                    <a:pt x="90" y="0"/>
                    <a:pt x="108" y="0"/>
                    <a:pt x="125" y="4"/>
                  </a:cubicBezTo>
                  <a:cubicBezTo>
                    <a:pt x="132" y="6"/>
                    <a:pt x="140" y="8"/>
                    <a:pt x="148" y="10"/>
                  </a:cubicBezTo>
                </a:path>
              </a:pathLst>
            </a:custGeom>
            <a:noFill/>
            <a:ln w="63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Freeform 6">
              <a:extLst>
                <a:ext uri="{FF2B5EF4-FFF2-40B4-BE49-F238E27FC236}">
                  <a16:creationId xmlns:a16="http://schemas.microsoft.com/office/drawing/2014/main" id="{591319A9-2C30-46E9-2DD3-BF2576391D1D}"/>
                </a:ext>
              </a:extLst>
            </p:cNvPr>
            <p:cNvSpPr>
              <a:spLocks/>
            </p:cNvSpPr>
            <p:nvPr/>
          </p:nvSpPr>
          <p:spPr bwMode="auto">
            <a:xfrm>
              <a:off x="3630613" y="877888"/>
              <a:ext cx="369888" cy="409575"/>
            </a:xfrm>
            <a:custGeom>
              <a:avLst/>
              <a:gdLst>
                <a:gd name="T0" fmla="*/ 53 w 98"/>
                <a:gd name="T1" fmla="*/ 108 h 108"/>
                <a:gd name="T2" fmla="*/ 45 w 98"/>
                <a:gd name="T3" fmla="*/ 108 h 108"/>
                <a:gd name="T4" fmla="*/ 0 w 98"/>
                <a:gd name="T5" fmla="*/ 63 h 108"/>
                <a:gd name="T6" fmla="*/ 0 w 98"/>
                <a:gd name="T7" fmla="*/ 45 h 108"/>
                <a:gd name="T8" fmla="*/ 45 w 98"/>
                <a:gd name="T9" fmla="*/ 0 h 108"/>
                <a:gd name="T10" fmla="*/ 53 w 98"/>
                <a:gd name="T11" fmla="*/ 0 h 108"/>
                <a:gd name="T12" fmla="*/ 98 w 98"/>
                <a:gd name="T13" fmla="*/ 45 h 108"/>
                <a:gd name="T14" fmla="*/ 98 w 98"/>
                <a:gd name="T15" fmla="*/ 63 h 108"/>
                <a:gd name="T16" fmla="*/ 53 w 98"/>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08">
                  <a:moveTo>
                    <a:pt x="53" y="108"/>
                  </a:moveTo>
                  <a:cubicBezTo>
                    <a:pt x="45" y="108"/>
                    <a:pt x="45" y="108"/>
                    <a:pt x="45" y="108"/>
                  </a:cubicBezTo>
                  <a:cubicBezTo>
                    <a:pt x="20" y="108"/>
                    <a:pt x="0" y="87"/>
                    <a:pt x="0" y="63"/>
                  </a:cubicBezTo>
                  <a:cubicBezTo>
                    <a:pt x="0" y="45"/>
                    <a:pt x="0" y="45"/>
                    <a:pt x="0" y="45"/>
                  </a:cubicBezTo>
                  <a:cubicBezTo>
                    <a:pt x="0" y="20"/>
                    <a:pt x="20" y="0"/>
                    <a:pt x="45" y="0"/>
                  </a:cubicBezTo>
                  <a:cubicBezTo>
                    <a:pt x="53" y="0"/>
                    <a:pt x="53" y="0"/>
                    <a:pt x="53" y="0"/>
                  </a:cubicBezTo>
                  <a:cubicBezTo>
                    <a:pt x="78" y="0"/>
                    <a:pt x="98" y="20"/>
                    <a:pt x="98" y="45"/>
                  </a:cubicBezTo>
                  <a:cubicBezTo>
                    <a:pt x="98" y="63"/>
                    <a:pt x="98" y="63"/>
                    <a:pt x="98" y="63"/>
                  </a:cubicBezTo>
                  <a:cubicBezTo>
                    <a:pt x="98" y="87"/>
                    <a:pt x="78" y="108"/>
                    <a:pt x="53" y="108"/>
                  </a:cubicBezTo>
                  <a:close/>
                </a:path>
              </a:pathLst>
            </a:custGeom>
            <a:noFill/>
            <a:ln w="63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 name="Freeform 7">
              <a:extLst>
                <a:ext uri="{FF2B5EF4-FFF2-40B4-BE49-F238E27FC236}">
                  <a16:creationId xmlns:a16="http://schemas.microsoft.com/office/drawing/2014/main" id="{3D47D6D9-58AF-EE0E-7C1D-5B9E9C42BFC2}"/>
                </a:ext>
              </a:extLst>
            </p:cNvPr>
            <p:cNvSpPr>
              <a:spLocks/>
            </p:cNvSpPr>
            <p:nvPr/>
          </p:nvSpPr>
          <p:spPr bwMode="auto">
            <a:xfrm>
              <a:off x="5135563" y="1382713"/>
              <a:ext cx="558800" cy="420688"/>
            </a:xfrm>
            <a:custGeom>
              <a:avLst/>
              <a:gdLst>
                <a:gd name="T0" fmla="*/ 17 w 148"/>
                <a:gd name="T1" fmla="*/ 111 h 111"/>
                <a:gd name="T2" fmla="*/ 148 w 148"/>
                <a:gd name="T3" fmla="*/ 111 h 111"/>
                <a:gd name="T4" fmla="*/ 148 w 148"/>
                <a:gd name="T5" fmla="*/ 48 h 111"/>
                <a:gd name="T6" fmla="*/ 127 w 148"/>
                <a:gd name="T7" fmla="*/ 18 h 111"/>
                <a:gd name="T8" fmla="*/ 74 w 148"/>
                <a:gd name="T9" fmla="*/ 4 h 111"/>
                <a:gd name="T10" fmla="*/ 23 w 148"/>
                <a:gd name="T11" fmla="*/ 4 h 111"/>
                <a:gd name="T12" fmla="*/ 0 w 148"/>
                <a:gd name="T13" fmla="*/ 10 h 111"/>
              </a:gdLst>
              <a:ahLst/>
              <a:cxnLst>
                <a:cxn ang="0">
                  <a:pos x="T0" y="T1"/>
                </a:cxn>
                <a:cxn ang="0">
                  <a:pos x="T2" y="T3"/>
                </a:cxn>
                <a:cxn ang="0">
                  <a:pos x="T4" y="T5"/>
                </a:cxn>
                <a:cxn ang="0">
                  <a:pos x="T6" y="T7"/>
                </a:cxn>
                <a:cxn ang="0">
                  <a:pos x="T8" y="T9"/>
                </a:cxn>
                <a:cxn ang="0">
                  <a:pos x="T10" y="T11"/>
                </a:cxn>
                <a:cxn ang="0">
                  <a:pos x="T12" y="T13"/>
                </a:cxn>
              </a:cxnLst>
              <a:rect l="0" t="0" r="r" b="b"/>
              <a:pathLst>
                <a:path w="148" h="111">
                  <a:moveTo>
                    <a:pt x="17" y="111"/>
                  </a:moveTo>
                  <a:cubicBezTo>
                    <a:pt x="148" y="111"/>
                    <a:pt x="148" y="111"/>
                    <a:pt x="148" y="111"/>
                  </a:cubicBezTo>
                  <a:cubicBezTo>
                    <a:pt x="148" y="48"/>
                    <a:pt x="148" y="48"/>
                    <a:pt x="148" y="48"/>
                  </a:cubicBezTo>
                  <a:cubicBezTo>
                    <a:pt x="148" y="41"/>
                    <a:pt x="148" y="25"/>
                    <a:pt x="127" y="18"/>
                  </a:cubicBezTo>
                  <a:cubicBezTo>
                    <a:pt x="111" y="13"/>
                    <a:pt x="90" y="8"/>
                    <a:pt x="74" y="4"/>
                  </a:cubicBezTo>
                  <a:cubicBezTo>
                    <a:pt x="57" y="0"/>
                    <a:pt x="40" y="0"/>
                    <a:pt x="23" y="4"/>
                  </a:cubicBezTo>
                  <a:cubicBezTo>
                    <a:pt x="16" y="6"/>
                    <a:pt x="8" y="8"/>
                    <a:pt x="0" y="10"/>
                  </a:cubicBezTo>
                </a:path>
              </a:pathLst>
            </a:custGeom>
            <a:noFill/>
            <a:ln w="63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 name="Freeform 8">
              <a:extLst>
                <a:ext uri="{FF2B5EF4-FFF2-40B4-BE49-F238E27FC236}">
                  <a16:creationId xmlns:a16="http://schemas.microsoft.com/office/drawing/2014/main" id="{EA9422F5-9400-3494-1BAE-633929FB0CE4}"/>
                </a:ext>
              </a:extLst>
            </p:cNvPr>
            <p:cNvSpPr>
              <a:spLocks/>
            </p:cNvSpPr>
            <p:nvPr/>
          </p:nvSpPr>
          <p:spPr bwMode="auto">
            <a:xfrm>
              <a:off x="5135563" y="877888"/>
              <a:ext cx="369888" cy="409575"/>
            </a:xfrm>
            <a:custGeom>
              <a:avLst/>
              <a:gdLst>
                <a:gd name="T0" fmla="*/ 45 w 98"/>
                <a:gd name="T1" fmla="*/ 108 h 108"/>
                <a:gd name="T2" fmla="*/ 53 w 98"/>
                <a:gd name="T3" fmla="*/ 108 h 108"/>
                <a:gd name="T4" fmla="*/ 98 w 98"/>
                <a:gd name="T5" fmla="*/ 63 h 108"/>
                <a:gd name="T6" fmla="*/ 98 w 98"/>
                <a:gd name="T7" fmla="*/ 45 h 108"/>
                <a:gd name="T8" fmla="*/ 53 w 98"/>
                <a:gd name="T9" fmla="*/ 0 h 108"/>
                <a:gd name="T10" fmla="*/ 45 w 98"/>
                <a:gd name="T11" fmla="*/ 0 h 108"/>
                <a:gd name="T12" fmla="*/ 0 w 98"/>
                <a:gd name="T13" fmla="*/ 45 h 108"/>
                <a:gd name="T14" fmla="*/ 0 w 98"/>
                <a:gd name="T15" fmla="*/ 63 h 108"/>
                <a:gd name="T16" fmla="*/ 45 w 98"/>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08">
                  <a:moveTo>
                    <a:pt x="45" y="108"/>
                  </a:moveTo>
                  <a:cubicBezTo>
                    <a:pt x="53" y="108"/>
                    <a:pt x="53" y="108"/>
                    <a:pt x="53" y="108"/>
                  </a:cubicBezTo>
                  <a:cubicBezTo>
                    <a:pt x="77" y="108"/>
                    <a:pt x="98" y="87"/>
                    <a:pt x="98" y="63"/>
                  </a:cubicBezTo>
                  <a:cubicBezTo>
                    <a:pt x="98" y="45"/>
                    <a:pt x="98" y="45"/>
                    <a:pt x="98" y="45"/>
                  </a:cubicBezTo>
                  <a:cubicBezTo>
                    <a:pt x="98" y="20"/>
                    <a:pt x="77" y="0"/>
                    <a:pt x="53" y="0"/>
                  </a:cubicBezTo>
                  <a:cubicBezTo>
                    <a:pt x="45" y="0"/>
                    <a:pt x="45" y="0"/>
                    <a:pt x="45" y="0"/>
                  </a:cubicBezTo>
                  <a:cubicBezTo>
                    <a:pt x="20" y="0"/>
                    <a:pt x="0" y="20"/>
                    <a:pt x="0" y="45"/>
                  </a:cubicBezTo>
                  <a:cubicBezTo>
                    <a:pt x="0" y="63"/>
                    <a:pt x="0" y="63"/>
                    <a:pt x="0" y="63"/>
                  </a:cubicBezTo>
                  <a:cubicBezTo>
                    <a:pt x="0" y="87"/>
                    <a:pt x="20" y="108"/>
                    <a:pt x="45" y="108"/>
                  </a:cubicBezTo>
                  <a:close/>
                </a:path>
              </a:pathLst>
            </a:custGeom>
            <a:noFill/>
            <a:ln w="63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 name="Freeform 9">
              <a:extLst>
                <a:ext uri="{FF2B5EF4-FFF2-40B4-BE49-F238E27FC236}">
                  <a16:creationId xmlns:a16="http://schemas.microsoft.com/office/drawing/2014/main" id="{6EE05947-6089-6929-4EC0-9D6362E2F0F8}"/>
                </a:ext>
              </a:extLst>
            </p:cNvPr>
            <p:cNvSpPr>
              <a:spLocks/>
            </p:cNvSpPr>
            <p:nvPr/>
          </p:nvSpPr>
          <p:spPr bwMode="auto">
            <a:xfrm>
              <a:off x="4322763" y="696913"/>
              <a:ext cx="495300" cy="546100"/>
            </a:xfrm>
            <a:custGeom>
              <a:avLst/>
              <a:gdLst>
                <a:gd name="T0" fmla="*/ 71 w 131"/>
                <a:gd name="T1" fmla="*/ 144 h 144"/>
                <a:gd name="T2" fmla="*/ 60 w 131"/>
                <a:gd name="T3" fmla="*/ 144 h 144"/>
                <a:gd name="T4" fmla="*/ 0 w 131"/>
                <a:gd name="T5" fmla="*/ 84 h 144"/>
                <a:gd name="T6" fmla="*/ 0 w 131"/>
                <a:gd name="T7" fmla="*/ 60 h 144"/>
                <a:gd name="T8" fmla="*/ 60 w 131"/>
                <a:gd name="T9" fmla="*/ 0 h 144"/>
                <a:gd name="T10" fmla="*/ 71 w 131"/>
                <a:gd name="T11" fmla="*/ 0 h 144"/>
                <a:gd name="T12" fmla="*/ 131 w 131"/>
                <a:gd name="T13" fmla="*/ 60 h 144"/>
                <a:gd name="T14" fmla="*/ 131 w 131"/>
                <a:gd name="T15" fmla="*/ 84 h 144"/>
                <a:gd name="T16" fmla="*/ 71 w 131"/>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44">
                  <a:moveTo>
                    <a:pt x="71" y="144"/>
                  </a:moveTo>
                  <a:cubicBezTo>
                    <a:pt x="60" y="144"/>
                    <a:pt x="60" y="144"/>
                    <a:pt x="60" y="144"/>
                  </a:cubicBezTo>
                  <a:cubicBezTo>
                    <a:pt x="27" y="144"/>
                    <a:pt x="0" y="117"/>
                    <a:pt x="0" y="84"/>
                  </a:cubicBezTo>
                  <a:cubicBezTo>
                    <a:pt x="0" y="60"/>
                    <a:pt x="0" y="60"/>
                    <a:pt x="0" y="60"/>
                  </a:cubicBezTo>
                  <a:cubicBezTo>
                    <a:pt x="0" y="27"/>
                    <a:pt x="27" y="0"/>
                    <a:pt x="60" y="0"/>
                  </a:cubicBezTo>
                  <a:cubicBezTo>
                    <a:pt x="71" y="0"/>
                    <a:pt x="71" y="0"/>
                    <a:pt x="71" y="0"/>
                  </a:cubicBezTo>
                  <a:cubicBezTo>
                    <a:pt x="104" y="0"/>
                    <a:pt x="131" y="27"/>
                    <a:pt x="131" y="60"/>
                  </a:cubicBezTo>
                  <a:cubicBezTo>
                    <a:pt x="131" y="84"/>
                    <a:pt x="131" y="84"/>
                    <a:pt x="131" y="84"/>
                  </a:cubicBezTo>
                  <a:cubicBezTo>
                    <a:pt x="131" y="117"/>
                    <a:pt x="104" y="144"/>
                    <a:pt x="71" y="144"/>
                  </a:cubicBezTo>
                  <a:close/>
                </a:path>
              </a:pathLst>
            </a:custGeom>
            <a:noFill/>
            <a:ln w="63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3" name="Freeform 10">
              <a:extLst>
                <a:ext uri="{FF2B5EF4-FFF2-40B4-BE49-F238E27FC236}">
                  <a16:creationId xmlns:a16="http://schemas.microsoft.com/office/drawing/2014/main" id="{0684A485-3135-8C94-E399-281E4C25AD4D}"/>
                </a:ext>
              </a:extLst>
            </p:cNvPr>
            <p:cNvSpPr>
              <a:spLocks/>
            </p:cNvSpPr>
            <p:nvPr/>
          </p:nvSpPr>
          <p:spPr bwMode="auto">
            <a:xfrm>
              <a:off x="4065588" y="1382713"/>
              <a:ext cx="1004888" cy="557213"/>
            </a:xfrm>
            <a:custGeom>
              <a:avLst/>
              <a:gdLst>
                <a:gd name="T0" fmla="*/ 85 w 266"/>
                <a:gd name="T1" fmla="*/ 3 h 147"/>
                <a:gd name="T2" fmla="*/ 116 w 266"/>
                <a:gd name="T3" fmla="*/ 80 h 147"/>
                <a:gd name="T4" fmla="*/ 149 w 266"/>
                <a:gd name="T5" fmla="*/ 0 h 147"/>
                <a:gd name="T6" fmla="*/ 116 w 266"/>
                <a:gd name="T7" fmla="*/ 0 h 147"/>
                <a:gd name="T8" fmla="*/ 149 w 266"/>
                <a:gd name="T9" fmla="*/ 80 h 147"/>
                <a:gd name="T10" fmla="*/ 180 w 266"/>
                <a:gd name="T11" fmla="*/ 4 h 147"/>
                <a:gd name="T12" fmla="*/ 182 w 266"/>
                <a:gd name="T13" fmla="*/ 1 h 147"/>
                <a:gd name="T14" fmla="*/ 238 w 266"/>
                <a:gd name="T15" fmla="*/ 17 h 147"/>
                <a:gd name="T16" fmla="*/ 266 w 266"/>
                <a:gd name="T17" fmla="*/ 56 h 147"/>
                <a:gd name="T18" fmla="*/ 266 w 266"/>
                <a:gd name="T19" fmla="*/ 147 h 147"/>
                <a:gd name="T20" fmla="*/ 133 w 266"/>
                <a:gd name="T21" fmla="*/ 147 h 147"/>
                <a:gd name="T22" fmla="*/ 0 w 266"/>
                <a:gd name="T23" fmla="*/ 147 h 147"/>
                <a:gd name="T24" fmla="*/ 0 w 266"/>
                <a:gd name="T25" fmla="*/ 56 h 147"/>
                <a:gd name="T26" fmla="*/ 28 w 266"/>
                <a:gd name="T27" fmla="*/ 17 h 147"/>
                <a:gd name="T28" fmla="*/ 83 w 266"/>
                <a:gd name="T29" fmla="*/ 1 h 147"/>
                <a:gd name="T30" fmla="*/ 85 w 266"/>
                <a:gd name="T31"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147">
                  <a:moveTo>
                    <a:pt x="85" y="3"/>
                  </a:moveTo>
                  <a:cubicBezTo>
                    <a:pt x="116" y="80"/>
                    <a:pt x="116" y="80"/>
                    <a:pt x="116" y="80"/>
                  </a:cubicBezTo>
                  <a:cubicBezTo>
                    <a:pt x="149" y="0"/>
                    <a:pt x="149" y="0"/>
                    <a:pt x="149" y="0"/>
                  </a:cubicBezTo>
                  <a:cubicBezTo>
                    <a:pt x="116" y="0"/>
                    <a:pt x="116" y="0"/>
                    <a:pt x="116" y="0"/>
                  </a:cubicBezTo>
                  <a:cubicBezTo>
                    <a:pt x="149" y="80"/>
                    <a:pt x="149" y="80"/>
                    <a:pt x="149" y="80"/>
                  </a:cubicBezTo>
                  <a:cubicBezTo>
                    <a:pt x="180" y="4"/>
                    <a:pt x="180" y="4"/>
                    <a:pt x="180" y="4"/>
                  </a:cubicBezTo>
                  <a:cubicBezTo>
                    <a:pt x="182" y="1"/>
                    <a:pt x="182" y="1"/>
                    <a:pt x="182" y="1"/>
                  </a:cubicBezTo>
                  <a:cubicBezTo>
                    <a:pt x="201" y="6"/>
                    <a:pt x="221" y="11"/>
                    <a:pt x="238" y="17"/>
                  </a:cubicBezTo>
                  <a:cubicBezTo>
                    <a:pt x="266" y="25"/>
                    <a:pt x="266" y="47"/>
                    <a:pt x="266" y="56"/>
                  </a:cubicBezTo>
                  <a:cubicBezTo>
                    <a:pt x="266" y="147"/>
                    <a:pt x="266" y="147"/>
                    <a:pt x="266" y="147"/>
                  </a:cubicBezTo>
                  <a:cubicBezTo>
                    <a:pt x="133" y="147"/>
                    <a:pt x="133" y="147"/>
                    <a:pt x="133" y="147"/>
                  </a:cubicBezTo>
                  <a:cubicBezTo>
                    <a:pt x="0" y="147"/>
                    <a:pt x="0" y="147"/>
                    <a:pt x="0" y="147"/>
                  </a:cubicBezTo>
                  <a:cubicBezTo>
                    <a:pt x="0" y="56"/>
                    <a:pt x="0" y="56"/>
                    <a:pt x="0" y="56"/>
                  </a:cubicBezTo>
                  <a:cubicBezTo>
                    <a:pt x="0" y="47"/>
                    <a:pt x="0" y="25"/>
                    <a:pt x="28" y="17"/>
                  </a:cubicBezTo>
                  <a:cubicBezTo>
                    <a:pt x="44" y="12"/>
                    <a:pt x="65" y="6"/>
                    <a:pt x="83" y="1"/>
                  </a:cubicBezTo>
                  <a:lnTo>
                    <a:pt x="85" y="3"/>
                  </a:lnTo>
                  <a:close/>
                </a:path>
              </a:pathLst>
            </a:custGeom>
            <a:noFill/>
            <a:ln w="63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304702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7223FA8-E83C-892A-0D93-691F109633C1}"/>
              </a:ext>
            </a:extLst>
          </p:cNvPr>
          <p:cNvSpPr/>
          <p:nvPr/>
        </p:nvSpPr>
        <p:spPr>
          <a:xfrm>
            <a:off x="4609415" y="1210932"/>
            <a:ext cx="2047561" cy="6135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endParaRPr lang="en-GB" sz="750" i="1" dirty="0">
              <a:solidFill>
                <a:schemeClr val="lt1">
                  <a:lumMod val="100000"/>
                </a:schemeClr>
              </a:solidFill>
              <a:ea typeface="Noto Sans" panose="020B0502040504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DE594C06-B611-6F6F-D5E3-8BF65C7188F2}"/>
              </a:ext>
            </a:extLst>
          </p:cNvPr>
          <p:cNvCxnSpPr>
            <a:cxnSpLocks/>
          </p:cNvCxnSpPr>
          <p:nvPr/>
        </p:nvCxnSpPr>
        <p:spPr>
          <a:xfrm>
            <a:off x="4601922" y="1810716"/>
            <a:ext cx="2047561" cy="0"/>
          </a:xfrm>
          <a:prstGeom prst="line">
            <a:avLst/>
          </a:prstGeom>
          <a:ln w="19050"/>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5AEF3CC5-6E55-0264-60C5-4A7CB4B6A364}"/>
              </a:ext>
            </a:extLst>
          </p:cNvPr>
          <p:cNvSpPr/>
          <p:nvPr/>
        </p:nvSpPr>
        <p:spPr>
          <a:xfrm>
            <a:off x="409231" y="1908808"/>
            <a:ext cx="2003706" cy="566855"/>
          </a:xfrm>
          <a:prstGeom prst="rect">
            <a:avLst/>
          </a:prstGeom>
          <a:solidFill>
            <a:srgbClr val="C6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0" lang="en-GB" sz="800" i="0" u="none" strike="noStrike" kern="1200" cap="none" spc="0" normalizeH="0" baseline="0" noProof="0" dirty="0">
              <a:ln>
                <a:noFill/>
              </a:ln>
              <a:solidFill>
                <a:schemeClr val="tx1"/>
              </a:solidFill>
              <a:effectLst/>
              <a:uLnTx/>
              <a:uFillTx/>
              <a:latin typeface="+mj-lt"/>
            </a:endParaRPr>
          </a:p>
        </p:txBody>
      </p:sp>
      <p:sp>
        <p:nvSpPr>
          <p:cNvPr id="8" name="Rectangle 7">
            <a:extLst>
              <a:ext uri="{FF2B5EF4-FFF2-40B4-BE49-F238E27FC236}">
                <a16:creationId xmlns:a16="http://schemas.microsoft.com/office/drawing/2014/main" id="{813B3837-79F8-7575-1732-F4D209AE2018}"/>
              </a:ext>
            </a:extLst>
          </p:cNvPr>
          <p:cNvSpPr/>
          <p:nvPr/>
        </p:nvSpPr>
        <p:spPr>
          <a:xfrm>
            <a:off x="412981" y="1219649"/>
            <a:ext cx="1999955" cy="6135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endParaRPr lang="en-GB" sz="750" i="1" dirty="0">
              <a:solidFill>
                <a:schemeClr val="lt1">
                  <a:lumMod val="100000"/>
                </a:schemeClr>
              </a:solidFill>
              <a:ea typeface="Noto Sans" panose="020B0502040504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036BE020-6E1D-3E79-C47D-1BC290B6505B}"/>
              </a:ext>
            </a:extLst>
          </p:cNvPr>
          <p:cNvCxnSpPr>
            <a:cxnSpLocks/>
          </p:cNvCxnSpPr>
          <p:nvPr/>
        </p:nvCxnSpPr>
        <p:spPr>
          <a:xfrm>
            <a:off x="412981" y="1845828"/>
            <a:ext cx="1999955" cy="0"/>
          </a:xfrm>
          <a:prstGeom prst="line">
            <a:avLst/>
          </a:prstGeom>
          <a:ln w="19050"/>
        </p:spPr>
        <p:style>
          <a:lnRef idx="1">
            <a:schemeClr val="dk1"/>
          </a:lnRef>
          <a:fillRef idx="0">
            <a:schemeClr val="dk1"/>
          </a:fillRef>
          <a:effectRef idx="0">
            <a:schemeClr val="dk1"/>
          </a:effectRef>
          <a:fontRef idx="minor">
            <a:schemeClr val="tx1"/>
          </a:fontRef>
        </p:style>
      </p:cxnSp>
      <p:sp>
        <p:nvSpPr>
          <p:cNvPr id="35" name="Text Placeholder 2">
            <a:extLst>
              <a:ext uri="{FF2B5EF4-FFF2-40B4-BE49-F238E27FC236}">
                <a16:creationId xmlns:a16="http://schemas.microsoft.com/office/drawing/2014/main" id="{05D81E72-10EA-48B4-8C13-E3C47509AEEA}"/>
              </a:ext>
            </a:extLst>
          </p:cNvPr>
          <p:cNvSpPr>
            <a:spLocks noGrp="1"/>
          </p:cNvSpPr>
          <p:nvPr>
            <p:ph type="body" sz="quarter" idx="14"/>
          </p:nvPr>
        </p:nvSpPr>
        <p:spPr>
          <a:xfrm>
            <a:off x="428399" y="4227010"/>
            <a:ext cx="8287200" cy="373209"/>
          </a:xfrm>
        </p:spPr>
        <p:txBody>
          <a:bodyPr/>
          <a:lstStyle/>
          <a:p>
            <a:r>
              <a:rPr lang="en-GB" dirty="0">
                <a:solidFill>
                  <a:schemeClr val="tx2"/>
                </a:solidFill>
              </a:rPr>
              <a:t>Source: Amundi as of November 2025. There can be no assurance that the professionals currently employed by AMUND will continue to be employed by AMUNDI or that the past performance or success of any such professional serves as an indicator of such professional's future performance or success. For illustrative purposes only.</a:t>
            </a:r>
          </a:p>
        </p:txBody>
      </p:sp>
      <p:sp>
        <p:nvSpPr>
          <p:cNvPr id="2" name="Titre 1">
            <a:extLst>
              <a:ext uri="{FF2B5EF4-FFF2-40B4-BE49-F238E27FC236}">
                <a16:creationId xmlns:a16="http://schemas.microsoft.com/office/drawing/2014/main" id="{A0DA94AB-89BF-F9B0-EF68-6D2F2C1482FC}"/>
              </a:ext>
            </a:extLst>
          </p:cNvPr>
          <p:cNvSpPr>
            <a:spLocks noGrp="1"/>
          </p:cNvSpPr>
          <p:nvPr>
            <p:ph type="title"/>
          </p:nvPr>
        </p:nvSpPr>
        <p:spPr>
          <a:xfrm>
            <a:off x="428652" y="302401"/>
            <a:ext cx="8287200" cy="276999"/>
          </a:xfrm>
        </p:spPr>
        <p:txBody>
          <a:bodyPr/>
          <a:lstStyle/>
          <a:p>
            <a:r>
              <a:rPr lang="en-US" dirty="0"/>
              <a:t>The investment teams</a:t>
            </a:r>
            <a:endParaRPr lang="en-GB" dirty="0"/>
          </a:p>
        </p:txBody>
      </p:sp>
      <p:sp>
        <p:nvSpPr>
          <p:cNvPr id="23" name="Rectangle: Rounded Corners 22">
            <a:extLst>
              <a:ext uri="{FF2B5EF4-FFF2-40B4-BE49-F238E27FC236}">
                <a16:creationId xmlns:a16="http://schemas.microsoft.com/office/drawing/2014/main" id="{1AD9F1C9-0169-FA6E-A6EF-731097974CBB}"/>
              </a:ext>
            </a:extLst>
          </p:cNvPr>
          <p:cNvSpPr/>
          <p:nvPr/>
        </p:nvSpPr>
        <p:spPr bwMode="auto">
          <a:xfrm>
            <a:off x="2037700" y="701659"/>
            <a:ext cx="1106312" cy="371127"/>
          </a:xfrm>
          <a:prstGeom prst="roundRect">
            <a:avLst>
              <a:gd name="adj" fmla="val 50000"/>
            </a:avLst>
          </a:prstGeom>
          <a:solidFill>
            <a:schemeClr val="accent1">
              <a:lumMod val="40000"/>
              <a:lumOff val="60000"/>
            </a:schemeClr>
          </a:solidFill>
          <a:ln w="9525" cap="flat" cmpd="sng" algn="ctr">
            <a:noFill/>
            <a:prstDash val="solid"/>
            <a:round/>
            <a:headEnd type="none" w="med" len="med"/>
            <a:tailEnd type="none" w="med" len="med"/>
          </a:ln>
          <a:effectLst/>
        </p:spPr>
        <p:txBody>
          <a:bodyPr wrap="none" lIns="0" tIns="72000" rIns="0" bIns="72000" anchor="ctr" anchorCtr="0"/>
          <a:lstStyle/>
          <a:p>
            <a:pPr algn="ctr" defTabSz="342900"/>
            <a:r>
              <a:rPr lang="en-GB" sz="675" b="1" dirty="0">
                <a:latin typeface="Arial" charset="0"/>
                <a:ea typeface="ＭＳ Ｐゴシック" pitchFamily="34" charset="-128"/>
                <a:cs typeface="Arial"/>
                <a:sym typeface="Arial"/>
              </a:rPr>
              <a:t>MULTI-ASSET</a:t>
            </a:r>
          </a:p>
        </p:txBody>
      </p:sp>
      <p:sp>
        <p:nvSpPr>
          <p:cNvPr id="24" name="Rectangle: Rounded Corners 23">
            <a:extLst>
              <a:ext uri="{FF2B5EF4-FFF2-40B4-BE49-F238E27FC236}">
                <a16:creationId xmlns:a16="http://schemas.microsoft.com/office/drawing/2014/main" id="{C7F39560-D63B-7949-BF86-D0CD41E8E17D}"/>
              </a:ext>
            </a:extLst>
          </p:cNvPr>
          <p:cNvSpPr/>
          <p:nvPr/>
        </p:nvSpPr>
        <p:spPr bwMode="auto">
          <a:xfrm>
            <a:off x="4018414" y="701659"/>
            <a:ext cx="793827" cy="371127"/>
          </a:xfrm>
          <a:prstGeom prst="roundRect">
            <a:avLst>
              <a:gd name="adj" fmla="val 50000"/>
            </a:avLst>
          </a:prstGeom>
          <a:solidFill>
            <a:srgbClr val="C6EEFF"/>
          </a:solidFill>
          <a:ln w="9525" cap="flat" cmpd="sng" algn="ctr">
            <a:noFill/>
            <a:prstDash val="solid"/>
            <a:round/>
            <a:headEnd type="none" w="med" len="med"/>
            <a:tailEnd type="none" w="med" len="med"/>
          </a:ln>
          <a:effectLst/>
        </p:spPr>
        <p:txBody>
          <a:bodyPr wrap="none" lIns="0" tIns="54000" rIns="0" bIns="72000" anchor="ctr" anchorCtr="0"/>
          <a:lstStyle/>
          <a:p>
            <a:pPr algn="ctr" defTabSz="342900">
              <a:defRPr/>
            </a:pPr>
            <a:r>
              <a:rPr lang="en-GB" sz="600" b="1" dirty="0">
                <a:latin typeface="Arial" charset="0"/>
                <a:ea typeface="ＭＳ Ｐゴシック" pitchFamily="34" charset="-128"/>
                <a:cs typeface="Arial"/>
                <a:sym typeface="Arial"/>
              </a:rPr>
              <a:t>US</a:t>
            </a:r>
          </a:p>
          <a:p>
            <a:pPr algn="ctr" defTabSz="342900">
              <a:defRPr/>
            </a:pPr>
            <a:r>
              <a:rPr lang="en-GB" sz="600" b="1" dirty="0">
                <a:latin typeface="Arial" charset="0"/>
                <a:ea typeface="ＭＳ Ｐゴシック" pitchFamily="34" charset="-128"/>
                <a:cs typeface="Arial"/>
                <a:sym typeface="Arial"/>
              </a:rPr>
              <a:t>EXPERTISE</a:t>
            </a:r>
          </a:p>
        </p:txBody>
      </p:sp>
      <p:sp>
        <p:nvSpPr>
          <p:cNvPr id="25" name="Rectangle 27">
            <a:extLst>
              <a:ext uri="{FF2B5EF4-FFF2-40B4-BE49-F238E27FC236}">
                <a16:creationId xmlns:a16="http://schemas.microsoft.com/office/drawing/2014/main" id="{988ABF66-0E8A-D811-88AB-7B8DDA189F2E}"/>
              </a:ext>
            </a:extLst>
          </p:cNvPr>
          <p:cNvSpPr>
            <a:spLocks noChangeArrowheads="1"/>
          </p:cNvSpPr>
          <p:nvPr/>
        </p:nvSpPr>
        <p:spPr bwMode="auto">
          <a:xfrm>
            <a:off x="6707397" y="701659"/>
            <a:ext cx="780913" cy="371127"/>
          </a:xfrm>
          <a:prstGeom prst="roundRect">
            <a:avLst>
              <a:gd name="adj" fmla="val 50000"/>
            </a:avLst>
          </a:prstGeom>
          <a:solidFill>
            <a:srgbClr val="C6EE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54000" rIns="0" bIns="72000" anchor="ctr" anchorCtr="0"/>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342900">
              <a:defRPr/>
            </a:pPr>
            <a:r>
              <a:rPr lang="en-GB" altLang="en-US" sz="600" b="1" dirty="0">
                <a:cs typeface="Arial"/>
                <a:sym typeface="Arial"/>
              </a:rPr>
              <a:t>ETF </a:t>
            </a:r>
          </a:p>
          <a:p>
            <a:pPr algn="ctr" defTabSz="342900">
              <a:defRPr/>
            </a:pPr>
            <a:r>
              <a:rPr lang="en-GB" altLang="en-US" sz="600" b="1" dirty="0">
                <a:cs typeface="Arial"/>
                <a:sym typeface="Arial"/>
              </a:rPr>
              <a:t>&amp; INDEXING</a:t>
            </a:r>
          </a:p>
        </p:txBody>
      </p:sp>
      <p:sp>
        <p:nvSpPr>
          <p:cNvPr id="26" name="Rectangle: Rounded Corners 25">
            <a:extLst>
              <a:ext uri="{FF2B5EF4-FFF2-40B4-BE49-F238E27FC236}">
                <a16:creationId xmlns:a16="http://schemas.microsoft.com/office/drawing/2014/main" id="{27B13B58-C717-97C0-69B8-0A1C6DFD7BED}"/>
              </a:ext>
            </a:extLst>
          </p:cNvPr>
          <p:cNvSpPr/>
          <p:nvPr/>
        </p:nvSpPr>
        <p:spPr bwMode="auto">
          <a:xfrm>
            <a:off x="5754931" y="702012"/>
            <a:ext cx="884036" cy="370421"/>
          </a:xfrm>
          <a:prstGeom prst="roundRect">
            <a:avLst>
              <a:gd name="adj" fmla="val 50000"/>
            </a:avLst>
          </a:prstGeom>
          <a:solidFill>
            <a:srgbClr val="C6EEFF"/>
          </a:solidFill>
          <a:ln w="9525" cap="flat" cmpd="sng" algn="ctr">
            <a:noFill/>
            <a:prstDash val="solid"/>
            <a:round/>
            <a:headEnd type="none" w="med" len="med"/>
            <a:tailEnd type="none" w="med" len="med"/>
          </a:ln>
          <a:effectLst/>
        </p:spPr>
        <p:txBody>
          <a:bodyPr wrap="none" lIns="0" tIns="54000" rIns="0" bIns="72000" anchor="ctr" anchorCtr="0"/>
          <a:lstStyle/>
          <a:p>
            <a:pPr algn="ctr" defTabSz="342900">
              <a:defRPr/>
            </a:pPr>
            <a:r>
              <a:rPr lang="en-GB" sz="600" b="1" dirty="0">
                <a:latin typeface="Arial" panose="020B0604020202020204"/>
                <a:cs typeface="ＭＳ Ｐゴシック" charset="0"/>
                <a:sym typeface="Arial"/>
              </a:rPr>
              <a:t>ALTERNATIVE</a:t>
            </a:r>
          </a:p>
          <a:p>
            <a:pPr algn="ctr" defTabSz="342900">
              <a:defRPr/>
            </a:pPr>
            <a:r>
              <a:rPr lang="en-GB" sz="600" b="1" dirty="0">
                <a:latin typeface="Arial" panose="020B0604020202020204"/>
                <a:cs typeface="ＭＳ Ｐゴシック" charset="0"/>
                <a:sym typeface="Arial"/>
              </a:rPr>
              <a:t>&amp; REAL ASSETS</a:t>
            </a:r>
          </a:p>
        </p:txBody>
      </p:sp>
      <p:sp>
        <p:nvSpPr>
          <p:cNvPr id="29" name="Rectangle: Rounded Corners 28">
            <a:extLst>
              <a:ext uri="{FF2B5EF4-FFF2-40B4-BE49-F238E27FC236}">
                <a16:creationId xmlns:a16="http://schemas.microsoft.com/office/drawing/2014/main" id="{B54364AE-984E-AAB6-7E8B-E3817C10DD8D}"/>
              </a:ext>
            </a:extLst>
          </p:cNvPr>
          <p:cNvSpPr/>
          <p:nvPr/>
        </p:nvSpPr>
        <p:spPr bwMode="auto">
          <a:xfrm>
            <a:off x="425756" y="701659"/>
            <a:ext cx="737542" cy="371127"/>
          </a:xfrm>
          <a:prstGeom prst="roundRect">
            <a:avLst>
              <a:gd name="adj" fmla="val 50000"/>
            </a:avLst>
          </a:prstGeom>
          <a:solidFill>
            <a:srgbClr val="C6EEFF"/>
          </a:solidFill>
          <a:ln w="9525" cap="flat" cmpd="sng" algn="ctr">
            <a:noFill/>
            <a:prstDash val="solid"/>
            <a:round/>
            <a:headEnd type="none" w="med" len="med"/>
            <a:tailEnd type="none" w="med" len="med"/>
          </a:ln>
          <a:effectLst/>
        </p:spPr>
        <p:txBody>
          <a:bodyPr wrap="none" lIns="0" tIns="72000" rIns="0" bIns="72000" anchor="ctr" anchorCtr="0"/>
          <a:lstStyle/>
          <a:p>
            <a:pPr algn="ctr" defTabSz="342900">
              <a:defRPr/>
            </a:pPr>
            <a:r>
              <a:rPr lang="en-GB" sz="600" b="1" dirty="0">
                <a:latin typeface="Arial" charset="0"/>
                <a:ea typeface="ＭＳ Ｐゴシック" pitchFamily="34" charset="-128"/>
                <a:cs typeface="Arial"/>
                <a:sym typeface="Arial"/>
              </a:rPr>
              <a:t>FIXED</a:t>
            </a:r>
          </a:p>
          <a:p>
            <a:pPr algn="ctr" defTabSz="342900">
              <a:defRPr/>
            </a:pPr>
            <a:r>
              <a:rPr lang="en-GB" sz="600" b="1" dirty="0">
                <a:latin typeface="Arial" charset="0"/>
                <a:ea typeface="ＭＳ Ｐゴシック" pitchFamily="34" charset="-128"/>
                <a:cs typeface="Arial"/>
                <a:sym typeface="Arial"/>
              </a:rPr>
              <a:t>INCOME</a:t>
            </a:r>
          </a:p>
        </p:txBody>
      </p:sp>
      <p:sp>
        <p:nvSpPr>
          <p:cNvPr id="31" name="Rectangle: Rounded Corners 30">
            <a:extLst>
              <a:ext uri="{FF2B5EF4-FFF2-40B4-BE49-F238E27FC236}">
                <a16:creationId xmlns:a16="http://schemas.microsoft.com/office/drawing/2014/main" id="{0A33D84C-79F3-AA01-D7B9-34AB2FF3A7FC}"/>
              </a:ext>
            </a:extLst>
          </p:cNvPr>
          <p:cNvSpPr/>
          <p:nvPr/>
        </p:nvSpPr>
        <p:spPr bwMode="auto">
          <a:xfrm>
            <a:off x="3212442" y="702186"/>
            <a:ext cx="737542" cy="370073"/>
          </a:xfrm>
          <a:prstGeom prst="roundRect">
            <a:avLst>
              <a:gd name="adj" fmla="val 50000"/>
            </a:avLst>
          </a:prstGeom>
          <a:solidFill>
            <a:srgbClr val="C6EEFF"/>
          </a:solidFill>
          <a:ln w="9525" cap="flat" cmpd="sng" algn="ctr">
            <a:noFill/>
            <a:prstDash val="solid"/>
            <a:round/>
            <a:headEnd type="none" w="med" len="med"/>
            <a:tailEnd type="none" w="med" len="med"/>
          </a:ln>
          <a:effectLst/>
        </p:spPr>
        <p:txBody>
          <a:bodyPr wrap="none" lIns="0" tIns="54000" rIns="0" bIns="72000" anchor="ctr" anchorCtr="0"/>
          <a:lstStyle/>
          <a:p>
            <a:pPr algn="ctr" defTabSz="342900">
              <a:lnSpc>
                <a:spcPct val="150000"/>
              </a:lnSpc>
              <a:defRPr/>
            </a:pPr>
            <a:r>
              <a:rPr lang="en-GB" sz="600" b="1" dirty="0">
                <a:latin typeface="Arial" charset="0"/>
                <a:ea typeface="ＭＳ Ｐゴシック" pitchFamily="34" charset="-128"/>
                <a:cs typeface="Arial"/>
                <a:sym typeface="Arial"/>
              </a:rPr>
              <a:t>EMERGING</a:t>
            </a:r>
          </a:p>
        </p:txBody>
      </p:sp>
      <p:sp>
        <p:nvSpPr>
          <p:cNvPr id="32" name="Rectangle: Rounded Corners 31">
            <a:extLst>
              <a:ext uri="{FF2B5EF4-FFF2-40B4-BE49-F238E27FC236}">
                <a16:creationId xmlns:a16="http://schemas.microsoft.com/office/drawing/2014/main" id="{01012400-2489-D895-8603-414A18413278}"/>
              </a:ext>
            </a:extLst>
          </p:cNvPr>
          <p:cNvSpPr/>
          <p:nvPr/>
        </p:nvSpPr>
        <p:spPr bwMode="auto">
          <a:xfrm>
            <a:off x="7556740" y="701659"/>
            <a:ext cx="1158858" cy="371127"/>
          </a:xfrm>
          <a:prstGeom prst="roundRect">
            <a:avLst>
              <a:gd name="adj" fmla="val 50000"/>
            </a:avLst>
          </a:prstGeom>
          <a:solidFill>
            <a:schemeClr val="accent1">
              <a:lumMod val="40000"/>
              <a:lumOff val="60000"/>
            </a:schemeClr>
          </a:solidFill>
          <a:ln w="9525" cap="flat" cmpd="sng" algn="ctr">
            <a:noFill/>
            <a:prstDash val="solid"/>
            <a:round/>
            <a:headEnd type="none" w="med" len="med"/>
            <a:tailEnd type="none" w="med" len="med"/>
          </a:ln>
          <a:effectLst/>
        </p:spPr>
        <p:txBody>
          <a:bodyPr wrap="none" lIns="0" tIns="72000" rIns="0" bIns="72000" anchor="ctr" anchorCtr="0"/>
          <a:lstStyle/>
          <a:p>
            <a:pPr algn="ctr" defTabSz="342900"/>
            <a:r>
              <a:rPr lang="en-GB" sz="675" b="1" dirty="0">
                <a:latin typeface="Arial" charset="0"/>
                <a:ea typeface="ＭＳ Ｐゴシック" pitchFamily="34" charset="-128"/>
                <a:cs typeface="Arial"/>
                <a:sym typeface="Arial"/>
              </a:rPr>
              <a:t>STRUCTURED</a:t>
            </a:r>
          </a:p>
          <a:p>
            <a:pPr algn="ctr" defTabSz="342900"/>
            <a:r>
              <a:rPr lang="en-GB" sz="675" b="1" dirty="0">
                <a:latin typeface="Arial" charset="0"/>
                <a:ea typeface="ＭＳ Ｐゴシック" pitchFamily="34" charset="-128"/>
                <a:cs typeface="Arial"/>
                <a:sym typeface="Arial"/>
              </a:rPr>
              <a:t>SOLUTIONS</a:t>
            </a:r>
          </a:p>
        </p:txBody>
      </p:sp>
      <p:sp>
        <p:nvSpPr>
          <p:cNvPr id="33" name="Rectangle: Rounded Corners 32">
            <a:extLst>
              <a:ext uri="{FF2B5EF4-FFF2-40B4-BE49-F238E27FC236}">
                <a16:creationId xmlns:a16="http://schemas.microsoft.com/office/drawing/2014/main" id="{44607D60-FFE4-C0CD-E02E-7B2DC67CF41E}"/>
              </a:ext>
            </a:extLst>
          </p:cNvPr>
          <p:cNvSpPr/>
          <p:nvPr/>
        </p:nvSpPr>
        <p:spPr bwMode="auto">
          <a:xfrm>
            <a:off x="1231728" y="701659"/>
            <a:ext cx="737542" cy="371127"/>
          </a:xfrm>
          <a:prstGeom prst="roundRect">
            <a:avLst>
              <a:gd name="adj" fmla="val 50000"/>
            </a:avLst>
          </a:prstGeom>
          <a:solidFill>
            <a:srgbClr val="C6EEFF"/>
          </a:solidFill>
          <a:ln w="9525" cap="flat" cmpd="sng" algn="ctr">
            <a:noFill/>
            <a:prstDash val="solid"/>
            <a:round/>
            <a:headEnd type="none" w="med" len="med"/>
            <a:tailEnd type="none" w="med" len="med"/>
          </a:ln>
          <a:effectLst/>
        </p:spPr>
        <p:txBody>
          <a:bodyPr wrap="none" lIns="0" tIns="54000" rIns="0" bIns="72000" anchor="ctr" anchorCtr="0"/>
          <a:lstStyle/>
          <a:p>
            <a:pPr algn="ctr" defTabSz="342900">
              <a:lnSpc>
                <a:spcPct val="150000"/>
              </a:lnSpc>
              <a:defRPr/>
            </a:pPr>
            <a:r>
              <a:rPr lang="en-GB" sz="600" b="1" dirty="0">
                <a:latin typeface="Arial" charset="0"/>
                <a:ea typeface="ＭＳ Ｐゴシック" pitchFamily="34" charset="-128"/>
                <a:cs typeface="Arial"/>
                <a:sym typeface="Arial"/>
              </a:rPr>
              <a:t>EQUITY</a:t>
            </a:r>
          </a:p>
        </p:txBody>
      </p:sp>
      <p:sp>
        <p:nvSpPr>
          <p:cNvPr id="36" name="Rectangle: Rounded Corners 35">
            <a:extLst>
              <a:ext uri="{FF2B5EF4-FFF2-40B4-BE49-F238E27FC236}">
                <a16:creationId xmlns:a16="http://schemas.microsoft.com/office/drawing/2014/main" id="{05686291-E1C2-95D7-80D8-6A73CA9E686B}"/>
              </a:ext>
            </a:extLst>
          </p:cNvPr>
          <p:cNvSpPr/>
          <p:nvPr/>
        </p:nvSpPr>
        <p:spPr bwMode="auto">
          <a:xfrm>
            <a:off x="4880671" y="701659"/>
            <a:ext cx="805830" cy="371127"/>
          </a:xfrm>
          <a:prstGeom prst="roundRect">
            <a:avLst>
              <a:gd name="adj" fmla="val 50000"/>
            </a:avLst>
          </a:prstGeom>
          <a:solidFill>
            <a:srgbClr val="C6EEFF"/>
          </a:solidFill>
          <a:ln w="9525" cap="flat" cmpd="sng" algn="ctr">
            <a:noFill/>
            <a:prstDash val="solid"/>
            <a:round/>
            <a:headEnd type="none" w="med" len="med"/>
            <a:tailEnd type="none" w="med" len="med"/>
          </a:ln>
          <a:effectLst/>
        </p:spPr>
        <p:txBody>
          <a:bodyPr wrap="none" lIns="0" tIns="54000" rIns="0" bIns="72000" anchor="ctr" anchorCtr="0"/>
          <a:lstStyle/>
          <a:p>
            <a:pPr algn="ctr" defTabSz="342900">
              <a:defRPr/>
            </a:pPr>
            <a:r>
              <a:rPr lang="en-GB" sz="600" b="1" dirty="0">
                <a:latin typeface="Arial" charset="0"/>
                <a:ea typeface="ＭＳ Ｐゴシック" pitchFamily="34" charset="-128"/>
                <a:cs typeface="Arial"/>
                <a:sym typeface="Arial"/>
              </a:rPr>
              <a:t>LIQUIDITY </a:t>
            </a:r>
          </a:p>
          <a:p>
            <a:pPr algn="ctr" defTabSz="342900">
              <a:defRPr/>
            </a:pPr>
            <a:r>
              <a:rPr lang="en-GB" sz="600" b="1" dirty="0">
                <a:latin typeface="Arial" charset="0"/>
                <a:ea typeface="ＭＳ Ｐゴシック" pitchFamily="34" charset="-128"/>
                <a:cs typeface="Arial"/>
                <a:sym typeface="Arial"/>
              </a:rPr>
              <a:t>SOLUTIONS</a:t>
            </a:r>
          </a:p>
        </p:txBody>
      </p:sp>
      <p:sp>
        <p:nvSpPr>
          <p:cNvPr id="44" name="TextBox 46">
            <a:extLst>
              <a:ext uri="{FF2B5EF4-FFF2-40B4-BE49-F238E27FC236}">
                <a16:creationId xmlns:a16="http://schemas.microsoft.com/office/drawing/2014/main" id="{F20B72BC-665C-6B5B-AD07-F532F5E8DDD6}"/>
              </a:ext>
            </a:extLst>
          </p:cNvPr>
          <p:cNvSpPr txBox="1"/>
          <p:nvPr/>
        </p:nvSpPr>
        <p:spPr>
          <a:xfrm>
            <a:off x="4627255" y="3779101"/>
            <a:ext cx="4098859" cy="500137"/>
          </a:xfrm>
          <a:prstGeom prst="rect">
            <a:avLst/>
          </a:prstGeom>
          <a:noFill/>
        </p:spPr>
        <p:txBody>
          <a:bodyPr wrap="square" lIns="0" tIns="0" rIns="0" bIns="0" anchor="t" anchorCtr="0">
            <a:spAutoFit/>
          </a:bodyPr>
          <a:lstStyle/>
          <a:p>
            <a:r>
              <a:rPr lang="en-US" sz="650" dirty="0">
                <a:latin typeface="Arial" panose="020B0604020202020204" pitchFamily="34" charset="0"/>
                <a:ea typeface="PMingLiU" panose="02020500000000000000" pitchFamily="18" charset="-120"/>
              </a:rPr>
              <a:t>The structured solutions investment teams are dedicated to the asset management of portfolios with a guarantee or a protection of the capital. A specific team, the Hybrid Structured Fund Management team, is in charge of the management of multi-asset protected funds, in particular funds managed with portfolio insurance technique. The team, headed by Mickaël Levier, consists of five professionals with an average of 20 years of experience in the industry.</a:t>
            </a:r>
            <a:endParaRPr lang="fr-FR" sz="650" dirty="0"/>
          </a:p>
        </p:txBody>
      </p:sp>
      <p:graphicFrame>
        <p:nvGraphicFramePr>
          <p:cNvPr id="76" name="Table 27">
            <a:extLst>
              <a:ext uri="{FF2B5EF4-FFF2-40B4-BE49-F238E27FC236}">
                <a16:creationId xmlns:a16="http://schemas.microsoft.com/office/drawing/2014/main" id="{07D83538-C262-41C7-2607-6F964557321F}"/>
              </a:ext>
            </a:extLst>
          </p:cNvPr>
          <p:cNvGraphicFramePr>
            <a:graphicFrameLocks noGrp="1"/>
          </p:cNvGraphicFramePr>
          <p:nvPr>
            <p:extLst>
              <p:ext uri="{D42A27DB-BD31-4B8C-83A1-F6EECF244321}">
                <p14:modId xmlns:p14="http://schemas.microsoft.com/office/powerpoint/2010/main" val="2206415385"/>
              </p:ext>
            </p:extLst>
          </p:nvPr>
        </p:nvGraphicFramePr>
        <p:xfrm>
          <a:off x="964901" y="1217394"/>
          <a:ext cx="1369542" cy="606814"/>
        </p:xfrm>
        <a:graphic>
          <a:graphicData uri="http://schemas.openxmlformats.org/drawingml/2006/table">
            <a:tbl>
              <a:tblPr firstRow="1" bandRow="1">
                <a:tableStyleId>{5C22544A-7EE6-4342-B048-85BDC9FD1C3A}</a:tableStyleId>
              </a:tblPr>
              <a:tblGrid>
                <a:gridCol w="1369542">
                  <a:extLst>
                    <a:ext uri="{9D8B030D-6E8A-4147-A177-3AD203B41FA5}">
                      <a16:colId xmlns:a16="http://schemas.microsoft.com/office/drawing/2014/main" val="20000"/>
                    </a:ext>
                  </a:extLst>
                </a:gridCol>
              </a:tblGrid>
              <a:tr h="606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Raphael Sobotka</a:t>
                      </a:r>
                    </a:p>
                    <a:p>
                      <a:pPr algn="l">
                        <a:lnSpc>
                          <a:spcPct val="100000"/>
                        </a:lnSpc>
                      </a:pPr>
                      <a:r>
                        <a:rPr lang="en-US" sz="800" b="0" dirty="0">
                          <a:solidFill>
                            <a:schemeClr val="tx1"/>
                          </a:solidFill>
                        </a:rPr>
                        <a:t>Head of Multi-Asset flexible Retirement &amp; Risk</a:t>
                      </a:r>
                      <a:r>
                        <a:rPr lang="en-GB" sz="800" b="0" dirty="0">
                          <a:solidFill>
                            <a:schemeClr val="tx1"/>
                          </a:solidFill>
                        </a:rPr>
                        <a:t> Premia</a:t>
                      </a:r>
                      <a:endParaRPr lang="en-US" sz="800" b="0" dirty="0">
                        <a:solidFill>
                          <a:schemeClr val="tx1"/>
                        </a:solidFill>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77" name="Picture 2" descr="https://www.viamundi.info/EN/Search/_layouts/15/Amundi.Intranet.LDAP/LdapImagesHandler.ashx?DN=uid%3dAMUNDI-rsobotka%2cou%3dPeople%2co%3dAMUNDI%2co%3dCredit+Agricole&amp;Type=Photo">
            <a:extLst>
              <a:ext uri="{FF2B5EF4-FFF2-40B4-BE49-F238E27FC236}">
                <a16:creationId xmlns:a16="http://schemas.microsoft.com/office/drawing/2014/main" id="{FCE42360-41B2-4E14-8BB8-92FDCB1CE8E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515633" y="1279635"/>
            <a:ext cx="346617" cy="51184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8">
            <a:extLst>
              <a:ext uri="{FF2B5EF4-FFF2-40B4-BE49-F238E27FC236}">
                <a16:creationId xmlns:a16="http://schemas.microsoft.com/office/drawing/2014/main" id="{8E3D7BF7-D2EE-1F60-145B-5F50CFA2FBA8}"/>
              </a:ext>
            </a:extLst>
          </p:cNvPr>
          <p:cNvSpPr txBox="1"/>
          <p:nvPr/>
        </p:nvSpPr>
        <p:spPr>
          <a:xfrm>
            <a:off x="424499" y="3779101"/>
            <a:ext cx="4005900" cy="400110"/>
          </a:xfrm>
          <a:prstGeom prst="rect">
            <a:avLst/>
          </a:prstGeom>
          <a:noFill/>
        </p:spPr>
        <p:txBody>
          <a:bodyPr wrap="square" lIns="0" tIns="0" rIns="0" bIns="0" anchor="t" anchorCtr="0">
            <a:spAutoFit/>
          </a:bodyPr>
          <a:lstStyle/>
          <a:p>
            <a:r>
              <a:rPr lang="en-US" sz="650" dirty="0">
                <a:latin typeface="Arial" panose="020B0604020202020204" pitchFamily="34" charset="0"/>
                <a:ea typeface="Times New Roman" panose="02020603050405020304" pitchFamily="18" charset="0"/>
              </a:rPr>
              <a:t>The dynamic and risk protected strategies investment team is dedicated to flexible funds and multi-asset solutions for retail networks. Headed by Bruno </a:t>
            </a:r>
            <a:r>
              <a:rPr lang="en-US" sz="650" dirty="0" err="1">
                <a:latin typeface="Arial" panose="020B0604020202020204" pitchFamily="34" charset="0"/>
                <a:ea typeface="Times New Roman" panose="02020603050405020304" pitchFamily="18" charset="0"/>
              </a:rPr>
              <a:t>Saugnac</a:t>
            </a:r>
            <a:r>
              <a:rPr lang="en-US" sz="650" dirty="0">
                <a:latin typeface="Arial" panose="020B0604020202020204" pitchFamily="34" charset="0"/>
                <a:ea typeface="Times New Roman" panose="02020603050405020304" pitchFamily="18" charset="0"/>
              </a:rPr>
              <a:t>, the team is covering complementary expertise such as equity, fixed-income, quantitative research and fund selection. </a:t>
            </a:r>
            <a:r>
              <a:rPr lang="en-US" sz="650" dirty="0">
                <a:latin typeface="Arial" panose="020B0604020202020204" pitchFamily="34" charset="0"/>
              </a:rPr>
              <a:t>Within this team, two portfolio managers are dedicated to risk-protected strategies, Alain Baron and Thierry Morel.</a:t>
            </a:r>
            <a:endParaRPr lang="fr-FR" sz="650" dirty="0"/>
          </a:p>
        </p:txBody>
      </p:sp>
      <p:pic>
        <p:nvPicPr>
          <p:cNvPr id="80" name="Picture 5">
            <a:extLst>
              <a:ext uri="{FF2B5EF4-FFF2-40B4-BE49-F238E27FC236}">
                <a16:creationId xmlns:a16="http://schemas.microsoft.com/office/drawing/2014/main" id="{FF68B76F-44C0-191B-678A-B97377B96A9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498197" y="1966104"/>
            <a:ext cx="381487" cy="44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a:extLst>
              <a:ext uri="{FF2B5EF4-FFF2-40B4-BE49-F238E27FC236}">
                <a16:creationId xmlns:a16="http://schemas.microsoft.com/office/drawing/2014/main" id="{C6FB7C5E-4DB1-B5C8-0916-958B492E27CF}"/>
              </a:ext>
            </a:extLst>
          </p:cNvPr>
          <p:cNvPicPr>
            <a:picLocks noChangeAspect="1"/>
          </p:cNvPicPr>
          <p:nvPr/>
        </p:nvPicPr>
        <p:blipFill>
          <a:blip r:embed="rId5" cstate="screen">
            <a:extLst>
              <a:ext uri="{28A0092B-C50C-407E-A947-70E740481C1C}">
                <a14:useLocalDpi xmlns:a14="http://schemas.microsoft.com/office/drawing/2010/main"/>
              </a:ext>
            </a:extLst>
          </a:blip>
          <a:srcRect r="-832"/>
          <a:stretch>
            <a:fillRect/>
          </a:stretch>
        </p:blipFill>
        <p:spPr>
          <a:xfrm>
            <a:off x="4704332" y="1256644"/>
            <a:ext cx="365945" cy="514785"/>
          </a:xfrm>
          <a:prstGeom prst="rect">
            <a:avLst/>
          </a:prstGeom>
        </p:spPr>
      </p:pic>
      <p:graphicFrame>
        <p:nvGraphicFramePr>
          <p:cNvPr id="6" name="Table 27">
            <a:extLst>
              <a:ext uri="{FF2B5EF4-FFF2-40B4-BE49-F238E27FC236}">
                <a16:creationId xmlns:a16="http://schemas.microsoft.com/office/drawing/2014/main" id="{5D18C12D-91F1-0D69-C2F4-9A59A3ED1F69}"/>
              </a:ext>
            </a:extLst>
          </p:cNvPr>
          <p:cNvGraphicFramePr>
            <a:graphicFrameLocks noGrp="1"/>
          </p:cNvGraphicFramePr>
          <p:nvPr>
            <p:extLst>
              <p:ext uri="{D42A27DB-BD31-4B8C-83A1-F6EECF244321}">
                <p14:modId xmlns:p14="http://schemas.microsoft.com/office/powerpoint/2010/main" val="1701180723"/>
              </p:ext>
            </p:extLst>
          </p:nvPr>
        </p:nvGraphicFramePr>
        <p:xfrm>
          <a:off x="5198497" y="1197146"/>
          <a:ext cx="1346935" cy="613570"/>
        </p:xfrm>
        <a:graphic>
          <a:graphicData uri="http://schemas.openxmlformats.org/drawingml/2006/table">
            <a:tbl>
              <a:tblPr firstRow="1" bandRow="1">
                <a:tableStyleId>{5C22544A-7EE6-4342-B048-85BDC9FD1C3A}</a:tableStyleId>
              </a:tblPr>
              <a:tblGrid>
                <a:gridCol w="1346935">
                  <a:extLst>
                    <a:ext uri="{9D8B030D-6E8A-4147-A177-3AD203B41FA5}">
                      <a16:colId xmlns:a16="http://schemas.microsoft.com/office/drawing/2014/main" val="20000"/>
                    </a:ext>
                  </a:extLst>
                </a:gridCol>
              </a:tblGrid>
              <a:tr h="613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Abdelaziz </a:t>
                      </a:r>
                      <a:r>
                        <a:rPr lang="en-US" sz="800" b="1" dirty="0" err="1">
                          <a:solidFill>
                            <a:schemeClr val="tx1"/>
                          </a:solidFill>
                        </a:rPr>
                        <a:t>Lamaaizi</a:t>
                      </a:r>
                      <a:endParaRPr lang="en-US" sz="8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CIO Structured Solutions</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3" name="Graphique 12">
            <a:extLst>
              <a:ext uri="{FF2B5EF4-FFF2-40B4-BE49-F238E27FC236}">
                <a16:creationId xmlns:a16="http://schemas.microsoft.com/office/drawing/2014/main" id="{B1CAACDA-7138-7C28-21B2-9673A6EC7E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80540" y="635818"/>
            <a:ext cx="265079" cy="265079"/>
          </a:xfrm>
          <a:prstGeom prst="rect">
            <a:avLst/>
          </a:prstGeom>
        </p:spPr>
      </p:pic>
      <p:pic>
        <p:nvPicPr>
          <p:cNvPr id="14" name="Graphique 13">
            <a:extLst>
              <a:ext uri="{FF2B5EF4-FFF2-40B4-BE49-F238E27FC236}">
                <a16:creationId xmlns:a16="http://schemas.microsoft.com/office/drawing/2014/main" id="{B8A0E312-910F-EED5-5A1C-2B188156DA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78536" y="635818"/>
            <a:ext cx="265079" cy="265079"/>
          </a:xfrm>
          <a:prstGeom prst="rect">
            <a:avLst/>
          </a:prstGeom>
        </p:spPr>
      </p:pic>
      <p:pic>
        <p:nvPicPr>
          <p:cNvPr id="9" name="Graphique 8">
            <a:extLst>
              <a:ext uri="{FF2B5EF4-FFF2-40B4-BE49-F238E27FC236}">
                <a16:creationId xmlns:a16="http://schemas.microsoft.com/office/drawing/2014/main" id="{912D3095-71CF-F08E-494A-00ECCDF98F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03155" y="1255758"/>
            <a:ext cx="535722" cy="535722"/>
          </a:xfrm>
          <a:prstGeom prst="rect">
            <a:avLst/>
          </a:prstGeom>
        </p:spPr>
      </p:pic>
      <p:cxnSp>
        <p:nvCxnSpPr>
          <p:cNvPr id="7" name="Straight Connector 2">
            <a:extLst>
              <a:ext uri="{FF2B5EF4-FFF2-40B4-BE49-F238E27FC236}">
                <a16:creationId xmlns:a16="http://schemas.microsoft.com/office/drawing/2014/main" id="{08BB9678-3507-C418-1BE9-64848B4FD0C0}"/>
              </a:ext>
            </a:extLst>
          </p:cNvPr>
          <p:cNvCxnSpPr>
            <a:cxnSpLocks/>
          </p:cNvCxnSpPr>
          <p:nvPr/>
        </p:nvCxnSpPr>
        <p:spPr>
          <a:xfrm>
            <a:off x="4519907" y="1199395"/>
            <a:ext cx="10685" cy="31000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7DFF2D2-2C15-749D-FA55-51E14D92FA17}"/>
              </a:ext>
            </a:extLst>
          </p:cNvPr>
          <p:cNvSpPr txBox="1"/>
          <p:nvPr/>
        </p:nvSpPr>
        <p:spPr>
          <a:xfrm>
            <a:off x="890199" y="1946509"/>
            <a:ext cx="1522737" cy="487313"/>
          </a:xfrm>
          <a:prstGeom prst="rect">
            <a:avLst/>
          </a:prstGeom>
          <a:noFill/>
        </p:spPr>
        <p:txBody>
          <a:bodyPr wrap="square" lIns="72000" tIns="0" rIns="0" bIns="0" rtlCol="0">
            <a:spAutoFit/>
          </a:bodyPr>
          <a:lstStyle/>
          <a:p>
            <a:r>
              <a:rPr lang="en-US" sz="800" b="1" dirty="0">
                <a:latin typeface="+mj-lt"/>
              </a:rPr>
              <a:t>Bruno </a:t>
            </a:r>
            <a:r>
              <a:rPr lang="en-US" sz="800" b="1" dirty="0" err="1">
                <a:latin typeface="+mj-lt"/>
              </a:rPr>
              <a:t>Saugnac</a:t>
            </a:r>
            <a:endParaRPr lang="en-US" sz="800" b="1" dirty="0">
              <a:latin typeface="+mj-lt"/>
            </a:endParaRPr>
          </a:p>
          <a:p>
            <a:r>
              <a:rPr lang="en-IE" sz="600" dirty="0">
                <a:latin typeface="+mj-lt"/>
              </a:rPr>
              <a:t>Head of Flexible &amp; Target Risk Strategies</a:t>
            </a:r>
          </a:p>
          <a:p>
            <a:pPr marL="0" marR="0" indent="0" rtl="0" eaLnBrk="1" fontAlgn="auto" latinLnBrk="0" hangingPunct="1">
              <a:spcBef>
                <a:spcPts val="0"/>
              </a:spcBef>
              <a:spcAft>
                <a:spcPts val="0"/>
              </a:spcAft>
            </a:pPr>
            <a:r>
              <a:rPr lang="en-US" sz="600" b="1" i="1" u="none" strike="noStrike" kern="1200" dirty="0">
                <a:solidFill>
                  <a:srgbClr val="001C4B"/>
                </a:solidFill>
                <a:effectLst/>
                <a:latin typeface="Arial" panose="020B0604020202020204" pitchFamily="34" charset="0"/>
              </a:rPr>
              <a:t>Flexible &amp; Target</a:t>
            </a:r>
            <a:endParaRPr lang="en-IE" sz="600" b="1" i="1" u="none" strike="noStrike" dirty="0">
              <a:effectLst/>
              <a:latin typeface="Arial" panose="020B0604020202020204" pitchFamily="34" charset="0"/>
            </a:endParaRPr>
          </a:p>
          <a:p>
            <a:pPr marL="0" marR="0" indent="0" rtl="0" eaLnBrk="1" fontAlgn="auto" latinLnBrk="0" hangingPunct="1">
              <a:lnSpc>
                <a:spcPts val="700"/>
              </a:lnSpc>
              <a:spcBef>
                <a:spcPts val="0"/>
              </a:spcBef>
              <a:spcAft>
                <a:spcPts val="0"/>
              </a:spcAft>
            </a:pPr>
            <a:r>
              <a:rPr lang="en-US" sz="600" i="1" u="none" strike="noStrike" kern="1200" dirty="0">
                <a:solidFill>
                  <a:srgbClr val="001C4B"/>
                </a:solidFill>
                <a:effectLst/>
                <a:latin typeface="Arial" panose="020B0604020202020204" pitchFamily="34" charset="0"/>
              </a:rPr>
              <a:t>Cross</a:t>
            </a:r>
            <a:r>
              <a:rPr lang="en-US" sz="600" i="1" u="none" strike="noStrike" kern="1200" baseline="0" dirty="0">
                <a:solidFill>
                  <a:srgbClr val="001C4B"/>
                </a:solidFill>
                <a:effectLst/>
                <a:latin typeface="Arial" panose="020B0604020202020204" pitchFamily="34" charset="0"/>
              </a:rPr>
              <a:t> Assets, Rates, Currencies</a:t>
            </a:r>
          </a:p>
          <a:p>
            <a:pPr>
              <a:lnSpc>
                <a:spcPts val="700"/>
              </a:lnSpc>
            </a:pPr>
            <a:r>
              <a:rPr lang="en-US" sz="600" noProof="0" dirty="0">
                <a:solidFill>
                  <a:schemeClr val="tx1"/>
                </a:solidFill>
              </a:rPr>
              <a:t>37 years experience</a:t>
            </a:r>
          </a:p>
        </p:txBody>
      </p:sp>
      <p:sp>
        <p:nvSpPr>
          <p:cNvPr id="15" name="Rectangle 14">
            <a:extLst>
              <a:ext uri="{FF2B5EF4-FFF2-40B4-BE49-F238E27FC236}">
                <a16:creationId xmlns:a16="http://schemas.microsoft.com/office/drawing/2014/main" id="{045A8C66-D990-838C-F477-3E75390E248A}"/>
              </a:ext>
            </a:extLst>
          </p:cNvPr>
          <p:cNvSpPr/>
          <p:nvPr/>
        </p:nvSpPr>
        <p:spPr>
          <a:xfrm>
            <a:off x="409231" y="2518995"/>
            <a:ext cx="2003706" cy="566855"/>
          </a:xfrm>
          <a:prstGeom prst="rect">
            <a:avLst/>
          </a:prstGeom>
          <a:solidFill>
            <a:srgbClr val="E5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0" lang="en-GB" sz="800" i="0" u="none" strike="noStrike" kern="1200" cap="none" spc="0" normalizeH="0" baseline="0" noProof="0" dirty="0">
              <a:ln>
                <a:noFill/>
              </a:ln>
              <a:solidFill>
                <a:schemeClr val="tx1"/>
              </a:solidFill>
              <a:effectLst/>
              <a:uLnTx/>
              <a:uFillTx/>
              <a:latin typeface="+mj-lt"/>
            </a:endParaRPr>
          </a:p>
        </p:txBody>
      </p:sp>
      <p:pic>
        <p:nvPicPr>
          <p:cNvPr id="17" name="Picture 2">
            <a:extLst>
              <a:ext uri="{FF2B5EF4-FFF2-40B4-BE49-F238E27FC236}">
                <a16:creationId xmlns:a16="http://schemas.microsoft.com/office/drawing/2014/main" id="{4D027D6E-2C5F-2A33-A8EA-3D72DC242C7B}"/>
              </a:ext>
            </a:extLst>
          </p:cNvPr>
          <p:cNvPicPr>
            <a:picLocks noChangeArrowheads="1"/>
          </p:cNvPicPr>
          <p:nvPr/>
        </p:nvPicPr>
        <p:blipFill rotWithShape="1">
          <a:blip r:embed="rId10" cstate="screen">
            <a:extLst>
              <a:ext uri="{28A0092B-C50C-407E-A947-70E740481C1C}">
                <a14:useLocalDpi xmlns:a14="http://schemas.microsoft.com/office/drawing/2010/main"/>
              </a:ext>
            </a:extLst>
          </a:blip>
          <a:srcRect l="-1" t="-1"/>
          <a:stretch>
            <a:fillRect/>
          </a:stretch>
        </p:blipFill>
        <p:spPr bwMode="auto">
          <a:xfrm>
            <a:off x="493469" y="2575829"/>
            <a:ext cx="381600" cy="44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a:extLst>
              <a:ext uri="{FF2B5EF4-FFF2-40B4-BE49-F238E27FC236}">
                <a16:creationId xmlns:a16="http://schemas.microsoft.com/office/drawing/2014/main" id="{8D085DB8-EC48-D843-064C-482272A74947}"/>
              </a:ext>
            </a:extLst>
          </p:cNvPr>
          <p:cNvSpPr/>
          <p:nvPr/>
        </p:nvSpPr>
        <p:spPr>
          <a:xfrm>
            <a:off x="409231" y="3133929"/>
            <a:ext cx="2003706" cy="566855"/>
          </a:xfrm>
          <a:prstGeom prst="rect">
            <a:avLst/>
          </a:prstGeom>
          <a:solidFill>
            <a:srgbClr val="E5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0" lang="en-GB" sz="800" i="0" u="none" strike="noStrike" kern="1200" cap="none" spc="0" normalizeH="0" baseline="0" noProof="0" dirty="0">
              <a:ln>
                <a:noFill/>
              </a:ln>
              <a:solidFill>
                <a:schemeClr val="tx1"/>
              </a:solidFill>
              <a:effectLst/>
              <a:uLnTx/>
              <a:uFillTx/>
              <a:latin typeface="+mj-lt"/>
            </a:endParaRPr>
          </a:p>
        </p:txBody>
      </p:sp>
      <p:pic>
        <p:nvPicPr>
          <p:cNvPr id="21" name="Picture 4">
            <a:extLst>
              <a:ext uri="{FF2B5EF4-FFF2-40B4-BE49-F238E27FC236}">
                <a16:creationId xmlns:a16="http://schemas.microsoft.com/office/drawing/2014/main" id="{5EB613AD-FE48-2CF8-5215-8A81A0BE21D2}"/>
              </a:ext>
            </a:extLst>
          </p:cNvPr>
          <p:cNvPicPr>
            <a:picLocks noChangeArrowheads="1"/>
          </p:cNvPicPr>
          <p:nvPr/>
        </p:nvPicPr>
        <p:blipFill rotWithShape="1">
          <a:blip r:embed="rId11" cstate="screen">
            <a:extLst>
              <a:ext uri="{28A0092B-C50C-407E-A947-70E740481C1C}">
                <a14:useLocalDpi xmlns:a14="http://schemas.microsoft.com/office/drawing/2010/main"/>
              </a:ext>
            </a:extLst>
          </a:blip>
          <a:srcRect/>
          <a:stretch>
            <a:fillRect/>
          </a:stretch>
        </p:blipFill>
        <p:spPr bwMode="auto">
          <a:xfrm>
            <a:off x="498197" y="3185961"/>
            <a:ext cx="381600" cy="44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2" name="Table 27">
            <a:extLst>
              <a:ext uri="{FF2B5EF4-FFF2-40B4-BE49-F238E27FC236}">
                <a16:creationId xmlns:a16="http://schemas.microsoft.com/office/drawing/2014/main" id="{B7CF1139-E51F-7E64-DDCE-C79A9A04621B}"/>
              </a:ext>
            </a:extLst>
          </p:cNvPr>
          <p:cNvGraphicFramePr>
            <a:graphicFrameLocks noGrp="1"/>
          </p:cNvGraphicFramePr>
          <p:nvPr>
            <p:extLst>
              <p:ext uri="{D42A27DB-BD31-4B8C-83A1-F6EECF244321}">
                <p14:modId xmlns:p14="http://schemas.microsoft.com/office/powerpoint/2010/main" val="1976746101"/>
              </p:ext>
            </p:extLst>
          </p:nvPr>
        </p:nvGraphicFramePr>
        <p:xfrm>
          <a:off x="955893" y="3145408"/>
          <a:ext cx="1369542" cy="555376"/>
        </p:xfrm>
        <a:graphic>
          <a:graphicData uri="http://schemas.openxmlformats.org/drawingml/2006/table">
            <a:tbl>
              <a:tblPr firstRow="1" bandRow="1">
                <a:tableStyleId>{5C22544A-7EE6-4342-B048-85BDC9FD1C3A}</a:tableStyleId>
              </a:tblPr>
              <a:tblGrid>
                <a:gridCol w="1369542">
                  <a:extLst>
                    <a:ext uri="{9D8B030D-6E8A-4147-A177-3AD203B41FA5}">
                      <a16:colId xmlns:a16="http://schemas.microsoft.com/office/drawing/2014/main" val="20000"/>
                    </a:ext>
                  </a:extLst>
                </a:gridCol>
              </a:tblGrid>
              <a:tr h="555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Florence </a:t>
                      </a:r>
                      <a:r>
                        <a:rPr lang="en-US" sz="800" b="1" dirty="0" err="1">
                          <a:solidFill>
                            <a:schemeClr val="tx1"/>
                          </a:solidFill>
                        </a:rPr>
                        <a:t>Duperrier</a:t>
                      </a:r>
                      <a:br>
                        <a:rPr lang="en-US" sz="800" b="1" dirty="0">
                          <a:solidFill>
                            <a:schemeClr val="tx1"/>
                          </a:solidFill>
                        </a:rPr>
                      </a:br>
                      <a:r>
                        <a:rPr lang="en-US" sz="600" b="0" dirty="0">
                          <a:solidFill>
                            <a:schemeClr val="tx1"/>
                          </a:solidFill>
                        </a:rPr>
                        <a:t>PM, </a:t>
                      </a:r>
                      <a:r>
                        <a:rPr lang="en-US" sz="600" i="1" u="none" strike="noStrike" kern="1200" dirty="0">
                          <a:solidFill>
                            <a:srgbClr val="001C4B"/>
                          </a:solidFill>
                          <a:effectLst/>
                          <a:latin typeface="Arial" panose="020B0604020202020204" pitchFamily="34" charset="0"/>
                        </a:rPr>
                        <a:t>Flexible Desk</a:t>
                      </a:r>
                      <a:endParaRPr lang="en-US" sz="600" b="0" dirty="0">
                        <a:solidFill>
                          <a:schemeClr val="tx1"/>
                        </a:solidFill>
                      </a:endParaRPr>
                    </a:p>
                    <a:p>
                      <a:pPr algn="l">
                        <a:lnSpc>
                          <a:spcPct val="100000"/>
                        </a:lnSpc>
                      </a:pPr>
                      <a:r>
                        <a:rPr lang="en-US" sz="600" b="0" i="1" dirty="0">
                          <a:solidFill>
                            <a:schemeClr val="tx1"/>
                          </a:solidFill>
                        </a:rPr>
                        <a:t>Equities</a:t>
                      </a:r>
                      <a:endParaRPr lang="en-US" sz="600" b="0" dirty="0">
                        <a:solidFill>
                          <a:schemeClr val="tx1"/>
                        </a:solidFill>
                      </a:endParaRPr>
                    </a:p>
                    <a:p>
                      <a:pPr algn="l">
                        <a:lnSpc>
                          <a:spcPct val="100000"/>
                        </a:lnSpc>
                      </a:pPr>
                      <a:r>
                        <a:rPr lang="en-US" sz="600" b="0" dirty="0">
                          <a:solidFill>
                            <a:schemeClr val="tx1"/>
                          </a:solidFill>
                        </a:rPr>
                        <a:t>24 years experience</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7" name="Table 27">
            <a:extLst>
              <a:ext uri="{FF2B5EF4-FFF2-40B4-BE49-F238E27FC236}">
                <a16:creationId xmlns:a16="http://schemas.microsoft.com/office/drawing/2014/main" id="{79BFDBF8-210D-C6E4-17FF-CAF695966943}"/>
              </a:ext>
            </a:extLst>
          </p:cNvPr>
          <p:cNvGraphicFramePr>
            <a:graphicFrameLocks noGrp="1"/>
          </p:cNvGraphicFramePr>
          <p:nvPr>
            <p:extLst>
              <p:ext uri="{D42A27DB-BD31-4B8C-83A1-F6EECF244321}">
                <p14:modId xmlns:p14="http://schemas.microsoft.com/office/powerpoint/2010/main" val="2783059112"/>
              </p:ext>
            </p:extLst>
          </p:nvPr>
        </p:nvGraphicFramePr>
        <p:xfrm>
          <a:off x="959308" y="2523742"/>
          <a:ext cx="1369542" cy="559609"/>
        </p:xfrm>
        <a:graphic>
          <a:graphicData uri="http://schemas.openxmlformats.org/drawingml/2006/table">
            <a:tbl>
              <a:tblPr firstRow="1" bandRow="1">
                <a:tableStyleId>{5C22544A-7EE6-4342-B048-85BDC9FD1C3A}</a:tableStyleId>
              </a:tblPr>
              <a:tblGrid>
                <a:gridCol w="1369542">
                  <a:extLst>
                    <a:ext uri="{9D8B030D-6E8A-4147-A177-3AD203B41FA5}">
                      <a16:colId xmlns:a16="http://schemas.microsoft.com/office/drawing/2014/main" val="20000"/>
                    </a:ext>
                  </a:extLst>
                </a:gridCol>
              </a:tblGrid>
              <a:tr h="5596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1C4B"/>
                          </a:solidFill>
                          <a:effectLst/>
                          <a:uLnTx/>
                          <a:uFillTx/>
                          <a:latin typeface="+mn-lt"/>
                          <a:ea typeface="+mn-ea"/>
                          <a:cs typeface="+mn-cs"/>
                        </a:rPr>
                        <a:t>Bertrand de </a:t>
                      </a:r>
                      <a:r>
                        <a:rPr kumimoji="0" lang="en-US" sz="800" b="1" i="0" u="none" strike="noStrike" kern="1200" cap="none" spc="0" normalizeH="0" baseline="0" noProof="0" dirty="0" err="1">
                          <a:ln>
                            <a:noFill/>
                          </a:ln>
                          <a:solidFill>
                            <a:srgbClr val="001C4B"/>
                          </a:solidFill>
                          <a:effectLst/>
                          <a:uLnTx/>
                          <a:uFillTx/>
                          <a:latin typeface="+mn-lt"/>
                          <a:ea typeface="+mn-ea"/>
                          <a:cs typeface="+mn-cs"/>
                        </a:rPr>
                        <a:t>Dinechin</a:t>
                      </a:r>
                      <a:endParaRPr kumimoji="0" lang="en-US" sz="800" b="1" i="0" u="none" strike="noStrike" kern="1200" cap="none" spc="0" normalizeH="0" baseline="0" noProof="0" dirty="0">
                        <a:ln>
                          <a:noFill/>
                        </a:ln>
                        <a:solidFill>
                          <a:srgbClr val="001C4B"/>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600" b="0" i="0" u="none" strike="noStrike" kern="1200" cap="none" spc="0" normalizeH="0" baseline="0" noProof="0" dirty="0">
                          <a:ln>
                            <a:noFill/>
                          </a:ln>
                          <a:solidFill>
                            <a:srgbClr val="001C4B"/>
                          </a:solidFill>
                          <a:effectLst/>
                          <a:uLnTx/>
                          <a:uFillTx/>
                          <a:latin typeface="+mn-lt"/>
                          <a:ea typeface="+mn-ea"/>
                          <a:cs typeface="+mn-cs"/>
                        </a:rPr>
                        <a:t>PM, </a:t>
                      </a:r>
                      <a:r>
                        <a:rPr lang="en-US" sz="600" i="1" u="none" strike="noStrike" kern="1200" dirty="0">
                          <a:solidFill>
                            <a:srgbClr val="001C4B"/>
                          </a:solidFill>
                          <a:effectLst/>
                          <a:latin typeface="Arial" panose="020B0604020202020204" pitchFamily="34" charset="0"/>
                        </a:rPr>
                        <a:t>Flexible Desk</a:t>
                      </a:r>
                      <a:endParaRPr kumimoji="0" lang="en-IE" sz="600" b="0" i="0" u="none" strike="noStrike" kern="1200" cap="none" spc="0" normalizeH="0" baseline="0" noProof="0" dirty="0">
                        <a:ln>
                          <a:noFill/>
                        </a:ln>
                        <a:solidFill>
                          <a:srgbClr val="001C4B"/>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srgbClr val="001C4B"/>
                          </a:solidFill>
                          <a:effectLst/>
                          <a:uLnTx/>
                          <a:uFillTx/>
                          <a:latin typeface="Arial" panose="020B0604020202020204" pitchFamily="34" charset="0"/>
                          <a:ea typeface="+mn-ea"/>
                          <a:cs typeface="+mn-cs"/>
                        </a:rPr>
                        <a:t>Rates, Credit</a:t>
                      </a:r>
                    </a:p>
                    <a:p>
                      <a:pPr marL="0" marR="0" lvl="0" indent="0" algn="l" defTabSz="4572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1C4B"/>
                          </a:solidFill>
                          <a:effectLst/>
                          <a:uLnTx/>
                          <a:uFillTx/>
                          <a:latin typeface="Arial" panose="020B0604020202020204" pitchFamily="34" charset="0"/>
                          <a:ea typeface="+mn-ea"/>
                          <a:cs typeface="+mn-cs"/>
                        </a:rPr>
                        <a:t>26 years experience</a:t>
                      </a:r>
                    </a:p>
                    <a:p>
                      <a:pPr marL="0" marR="0" lvl="0" indent="0" algn="l" defTabSz="457200" rtl="0" eaLnBrk="1" fontAlgn="auto" latinLnBrk="0" hangingPunct="1">
                        <a:lnSpc>
                          <a:spcPts val="700"/>
                        </a:lnSpc>
                        <a:spcBef>
                          <a:spcPts val="0"/>
                        </a:spcBef>
                        <a:spcAft>
                          <a:spcPts val="0"/>
                        </a:spcAft>
                        <a:buClrTx/>
                        <a:buSzTx/>
                        <a:buFontTx/>
                        <a:buNone/>
                        <a:tabLst/>
                        <a:defRPr/>
                      </a:pPr>
                      <a:endParaRPr kumimoji="0" lang="en-IE" sz="650" b="0" i="0" u="none" strike="noStrike" kern="1200" cap="none" spc="0" normalizeH="0" baseline="0" noProof="0" dirty="0">
                        <a:ln>
                          <a:noFill/>
                        </a:ln>
                        <a:solidFill>
                          <a:srgbClr val="001C4B"/>
                        </a:solidFill>
                        <a:effectLst/>
                        <a:uLnTx/>
                        <a:uFillTx/>
                        <a:latin typeface="Arial" panose="020B0604020202020204" pitchFamily="34" charset="0"/>
                        <a:ea typeface="+mn-ea"/>
                        <a:cs typeface="+mn-cs"/>
                      </a:endParaRPr>
                    </a:p>
                  </a:txBody>
                  <a:tcPr marL="0" marR="0" marT="7200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Rectangle 27">
            <a:extLst>
              <a:ext uri="{FF2B5EF4-FFF2-40B4-BE49-F238E27FC236}">
                <a16:creationId xmlns:a16="http://schemas.microsoft.com/office/drawing/2014/main" id="{36C64641-E692-1B27-9AAB-F9845E71895A}"/>
              </a:ext>
            </a:extLst>
          </p:cNvPr>
          <p:cNvSpPr/>
          <p:nvPr/>
        </p:nvSpPr>
        <p:spPr>
          <a:xfrm>
            <a:off x="2470193" y="1908808"/>
            <a:ext cx="1970587" cy="566855"/>
          </a:xfrm>
          <a:prstGeom prst="rect">
            <a:avLst/>
          </a:prstGeom>
          <a:solidFill>
            <a:srgbClr val="E5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0" lang="en-GB" sz="800" i="0" u="none" strike="noStrike" kern="1200" cap="none" spc="0" normalizeH="0" baseline="0" noProof="0" dirty="0">
              <a:ln>
                <a:noFill/>
              </a:ln>
              <a:solidFill>
                <a:schemeClr val="tx1"/>
              </a:solidFill>
              <a:effectLst/>
              <a:uLnTx/>
              <a:uFillTx/>
              <a:latin typeface="+mj-lt"/>
            </a:endParaRPr>
          </a:p>
        </p:txBody>
      </p:sp>
      <p:sp>
        <p:nvSpPr>
          <p:cNvPr id="30" name="Rectangle 29">
            <a:extLst>
              <a:ext uri="{FF2B5EF4-FFF2-40B4-BE49-F238E27FC236}">
                <a16:creationId xmlns:a16="http://schemas.microsoft.com/office/drawing/2014/main" id="{07F8324C-98E3-F6DA-28DD-CD17C77683BF}"/>
              </a:ext>
            </a:extLst>
          </p:cNvPr>
          <p:cNvSpPr/>
          <p:nvPr/>
        </p:nvSpPr>
        <p:spPr>
          <a:xfrm>
            <a:off x="2466444" y="2518995"/>
            <a:ext cx="1974308" cy="566855"/>
          </a:xfrm>
          <a:prstGeom prst="rect">
            <a:avLst/>
          </a:prstGeom>
          <a:solidFill>
            <a:srgbClr val="E5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0" lang="en-GB" sz="800" i="0" u="none" strike="noStrike" kern="1200" cap="none" spc="0" normalizeH="0" baseline="0" noProof="0" dirty="0">
              <a:ln>
                <a:noFill/>
              </a:ln>
              <a:solidFill>
                <a:schemeClr val="tx1"/>
              </a:solidFill>
              <a:effectLst/>
              <a:uLnTx/>
              <a:uFillTx/>
              <a:latin typeface="+mj-lt"/>
            </a:endParaRPr>
          </a:p>
        </p:txBody>
      </p:sp>
      <p:sp>
        <p:nvSpPr>
          <p:cNvPr id="34" name="Rectangle 33">
            <a:extLst>
              <a:ext uri="{FF2B5EF4-FFF2-40B4-BE49-F238E27FC236}">
                <a16:creationId xmlns:a16="http://schemas.microsoft.com/office/drawing/2014/main" id="{13EA0244-1D97-4CA1-EEBA-3DD0C2EF2723}"/>
              </a:ext>
            </a:extLst>
          </p:cNvPr>
          <p:cNvSpPr/>
          <p:nvPr/>
        </p:nvSpPr>
        <p:spPr>
          <a:xfrm>
            <a:off x="2466444" y="3133929"/>
            <a:ext cx="1974308" cy="566855"/>
          </a:xfrm>
          <a:prstGeom prst="rect">
            <a:avLst/>
          </a:prstGeom>
          <a:solidFill>
            <a:srgbClr val="E5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0" lang="en-GB" sz="800" i="0" u="none" strike="noStrike" kern="1200" cap="none" spc="0" normalizeH="0" baseline="0" noProof="0" dirty="0">
              <a:ln>
                <a:noFill/>
              </a:ln>
              <a:solidFill>
                <a:schemeClr val="tx1"/>
              </a:solidFill>
              <a:effectLst/>
              <a:uLnTx/>
              <a:uFillTx/>
              <a:latin typeface="+mj-lt"/>
            </a:endParaRPr>
          </a:p>
        </p:txBody>
      </p:sp>
      <p:graphicFrame>
        <p:nvGraphicFramePr>
          <p:cNvPr id="37" name="Table 27">
            <a:extLst>
              <a:ext uri="{FF2B5EF4-FFF2-40B4-BE49-F238E27FC236}">
                <a16:creationId xmlns:a16="http://schemas.microsoft.com/office/drawing/2014/main" id="{4116AFA4-3299-6463-5A4D-8C69D50338D7}"/>
              </a:ext>
            </a:extLst>
          </p:cNvPr>
          <p:cNvGraphicFramePr>
            <a:graphicFrameLocks noGrp="1"/>
          </p:cNvGraphicFramePr>
          <p:nvPr>
            <p:extLst>
              <p:ext uri="{D42A27DB-BD31-4B8C-83A1-F6EECF244321}">
                <p14:modId xmlns:p14="http://schemas.microsoft.com/office/powerpoint/2010/main" val="2682140775"/>
              </p:ext>
            </p:extLst>
          </p:nvPr>
        </p:nvGraphicFramePr>
        <p:xfrm>
          <a:off x="3029713" y="3145408"/>
          <a:ext cx="1369542" cy="555376"/>
        </p:xfrm>
        <a:graphic>
          <a:graphicData uri="http://schemas.openxmlformats.org/drawingml/2006/table">
            <a:tbl>
              <a:tblPr firstRow="1" bandRow="1">
                <a:tableStyleId>{5C22544A-7EE6-4342-B048-85BDC9FD1C3A}</a:tableStyleId>
              </a:tblPr>
              <a:tblGrid>
                <a:gridCol w="1369542">
                  <a:extLst>
                    <a:ext uri="{9D8B030D-6E8A-4147-A177-3AD203B41FA5}">
                      <a16:colId xmlns:a16="http://schemas.microsoft.com/office/drawing/2014/main" val="20000"/>
                    </a:ext>
                  </a:extLst>
                </a:gridCol>
              </a:tblGrid>
              <a:tr h="555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Thierry Morel</a:t>
                      </a:r>
                      <a:br>
                        <a:rPr lang="en-US" sz="800" b="1" dirty="0">
                          <a:solidFill>
                            <a:schemeClr val="tx1"/>
                          </a:solidFill>
                        </a:rPr>
                      </a:br>
                      <a:r>
                        <a:rPr lang="en-US" sz="600" b="0" dirty="0">
                          <a:solidFill>
                            <a:schemeClr val="tx1"/>
                          </a:solidFill>
                        </a:rPr>
                        <a:t>PM,</a:t>
                      </a:r>
                      <a:r>
                        <a:rPr lang="en-US" sz="600" b="1" i="1" kern="1200" noProof="0" dirty="0">
                          <a:solidFill>
                            <a:schemeClr val="tx1"/>
                          </a:solidFill>
                          <a:latin typeface="+mn-lt"/>
                          <a:ea typeface="+mn-ea"/>
                          <a:cs typeface="+mn-cs"/>
                        </a:rPr>
                        <a:t> Target</a:t>
                      </a:r>
                      <a:r>
                        <a:rPr lang="en-US" sz="600" b="1" i="1" kern="1200" baseline="0" noProof="0" dirty="0">
                          <a:solidFill>
                            <a:schemeClr val="tx1"/>
                          </a:solidFill>
                          <a:latin typeface="+mn-lt"/>
                          <a:ea typeface="+mn-ea"/>
                          <a:cs typeface="+mn-cs"/>
                        </a:rPr>
                        <a:t> Risk Desk</a:t>
                      </a:r>
                      <a:endParaRPr lang="en-US" sz="600" b="0" dirty="0">
                        <a:solidFill>
                          <a:schemeClr val="tx1"/>
                        </a:solidFill>
                      </a:endParaRPr>
                    </a:p>
                    <a:p>
                      <a:pPr algn="l">
                        <a:lnSpc>
                          <a:spcPct val="100000"/>
                        </a:lnSpc>
                      </a:pPr>
                      <a:r>
                        <a:rPr lang="en-US" sz="600" b="0" i="1" dirty="0">
                          <a:solidFill>
                            <a:schemeClr val="tx1"/>
                          </a:solidFill>
                        </a:rPr>
                        <a:t>Equities, Modelling</a:t>
                      </a:r>
                    </a:p>
                    <a:p>
                      <a:pPr algn="l">
                        <a:lnSpc>
                          <a:spcPct val="100000"/>
                        </a:lnSpc>
                      </a:pPr>
                      <a:r>
                        <a:rPr lang="en-US" sz="600" b="0" dirty="0">
                          <a:solidFill>
                            <a:schemeClr val="tx1"/>
                          </a:solidFill>
                        </a:rPr>
                        <a:t>18 years experience</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8" name="Table 27">
            <a:extLst>
              <a:ext uri="{FF2B5EF4-FFF2-40B4-BE49-F238E27FC236}">
                <a16:creationId xmlns:a16="http://schemas.microsoft.com/office/drawing/2014/main" id="{C27DB98B-EDC0-B7CB-172D-00B13C5885D4}"/>
              </a:ext>
            </a:extLst>
          </p:cNvPr>
          <p:cNvGraphicFramePr>
            <a:graphicFrameLocks noGrp="1"/>
          </p:cNvGraphicFramePr>
          <p:nvPr>
            <p:extLst>
              <p:ext uri="{D42A27DB-BD31-4B8C-83A1-F6EECF244321}">
                <p14:modId xmlns:p14="http://schemas.microsoft.com/office/powerpoint/2010/main" val="4044254018"/>
              </p:ext>
            </p:extLst>
          </p:nvPr>
        </p:nvGraphicFramePr>
        <p:xfrm>
          <a:off x="3029713" y="2527975"/>
          <a:ext cx="1369542" cy="555376"/>
        </p:xfrm>
        <a:graphic>
          <a:graphicData uri="http://schemas.openxmlformats.org/drawingml/2006/table">
            <a:tbl>
              <a:tblPr firstRow="1" bandRow="1">
                <a:tableStyleId>{5C22544A-7EE6-4342-B048-85BDC9FD1C3A}</a:tableStyleId>
              </a:tblPr>
              <a:tblGrid>
                <a:gridCol w="1369542">
                  <a:extLst>
                    <a:ext uri="{9D8B030D-6E8A-4147-A177-3AD203B41FA5}">
                      <a16:colId xmlns:a16="http://schemas.microsoft.com/office/drawing/2014/main" val="20000"/>
                    </a:ext>
                  </a:extLst>
                </a:gridCol>
              </a:tblGrid>
              <a:tr h="555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Alain Baron</a:t>
                      </a:r>
                      <a:br>
                        <a:rPr lang="en-US" sz="800" b="1" dirty="0">
                          <a:solidFill>
                            <a:schemeClr val="tx1"/>
                          </a:solidFill>
                        </a:rPr>
                      </a:br>
                      <a:r>
                        <a:rPr lang="en-US" sz="600" b="0" dirty="0">
                          <a:solidFill>
                            <a:schemeClr val="tx1"/>
                          </a:solidFill>
                        </a:rPr>
                        <a:t>PM, </a:t>
                      </a:r>
                      <a:r>
                        <a:rPr lang="en-US" sz="600" b="1" i="1" kern="1200" noProof="0" dirty="0">
                          <a:solidFill>
                            <a:schemeClr val="tx1"/>
                          </a:solidFill>
                          <a:latin typeface="+mn-lt"/>
                          <a:ea typeface="+mn-ea"/>
                          <a:cs typeface="+mn-cs"/>
                        </a:rPr>
                        <a:t>Target</a:t>
                      </a:r>
                      <a:r>
                        <a:rPr lang="en-US" sz="600" b="1" i="1" kern="1200" baseline="0" noProof="0" dirty="0">
                          <a:solidFill>
                            <a:schemeClr val="tx1"/>
                          </a:solidFill>
                          <a:latin typeface="+mn-lt"/>
                          <a:ea typeface="+mn-ea"/>
                          <a:cs typeface="+mn-cs"/>
                        </a:rPr>
                        <a:t> Risk Desk</a:t>
                      </a:r>
                      <a:endParaRPr lang="en-US" sz="600" b="0" i="1" dirty="0">
                        <a:solidFill>
                          <a:schemeClr val="tx1"/>
                        </a:solidFill>
                      </a:endParaRPr>
                    </a:p>
                    <a:p>
                      <a:pPr algn="l">
                        <a:lnSpc>
                          <a:spcPct val="100000"/>
                        </a:lnSpc>
                      </a:pPr>
                      <a:r>
                        <a:rPr lang="en-US" sz="600" b="0" i="1" dirty="0">
                          <a:solidFill>
                            <a:schemeClr val="tx1"/>
                          </a:solidFill>
                        </a:rPr>
                        <a:t>Rates, FX</a:t>
                      </a:r>
                    </a:p>
                    <a:p>
                      <a:pPr algn="l">
                        <a:lnSpc>
                          <a:spcPct val="100000"/>
                        </a:lnSpc>
                      </a:pPr>
                      <a:r>
                        <a:rPr lang="en-US" sz="600" b="0" dirty="0">
                          <a:solidFill>
                            <a:schemeClr val="tx1"/>
                          </a:solidFill>
                        </a:rPr>
                        <a:t>27 years experience</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9" name="Table 27">
            <a:extLst>
              <a:ext uri="{FF2B5EF4-FFF2-40B4-BE49-F238E27FC236}">
                <a16:creationId xmlns:a16="http://schemas.microsoft.com/office/drawing/2014/main" id="{087ACC35-E9E4-1A50-8B05-9B56127ED3CA}"/>
              </a:ext>
            </a:extLst>
          </p:cNvPr>
          <p:cNvGraphicFramePr>
            <a:graphicFrameLocks noGrp="1"/>
          </p:cNvGraphicFramePr>
          <p:nvPr>
            <p:extLst>
              <p:ext uri="{D42A27DB-BD31-4B8C-83A1-F6EECF244321}">
                <p14:modId xmlns:p14="http://schemas.microsoft.com/office/powerpoint/2010/main" val="3958913097"/>
              </p:ext>
            </p:extLst>
          </p:nvPr>
        </p:nvGraphicFramePr>
        <p:xfrm>
          <a:off x="3029713" y="1910542"/>
          <a:ext cx="1369542" cy="555376"/>
        </p:xfrm>
        <a:graphic>
          <a:graphicData uri="http://schemas.openxmlformats.org/drawingml/2006/table">
            <a:tbl>
              <a:tblPr firstRow="1" bandRow="1">
                <a:tableStyleId>{5C22544A-7EE6-4342-B048-85BDC9FD1C3A}</a:tableStyleId>
              </a:tblPr>
              <a:tblGrid>
                <a:gridCol w="1369542">
                  <a:extLst>
                    <a:ext uri="{9D8B030D-6E8A-4147-A177-3AD203B41FA5}">
                      <a16:colId xmlns:a16="http://schemas.microsoft.com/office/drawing/2014/main" val="20000"/>
                    </a:ext>
                  </a:extLst>
                </a:gridCol>
              </a:tblGrid>
              <a:tr h="555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Éric </a:t>
                      </a:r>
                      <a:r>
                        <a:rPr lang="en-US" sz="800" b="1" dirty="0" err="1">
                          <a:solidFill>
                            <a:schemeClr val="tx1"/>
                          </a:solidFill>
                        </a:rPr>
                        <a:t>Voelckel</a:t>
                      </a:r>
                      <a:br>
                        <a:rPr lang="en-US" sz="800" b="1" dirty="0">
                          <a:solidFill>
                            <a:schemeClr val="tx1"/>
                          </a:solidFill>
                        </a:rPr>
                      </a:br>
                      <a:r>
                        <a:rPr lang="en-US" sz="600" b="0" dirty="0">
                          <a:solidFill>
                            <a:schemeClr val="tx1"/>
                          </a:solidFill>
                        </a:rPr>
                        <a:t>PM,</a:t>
                      </a:r>
                      <a:r>
                        <a:rPr lang="en-US" sz="600" i="1" u="none" strike="noStrike" kern="1200" dirty="0">
                          <a:solidFill>
                            <a:srgbClr val="001C4B"/>
                          </a:solidFill>
                          <a:effectLst/>
                          <a:latin typeface="Arial" panose="020B0604020202020204" pitchFamily="34" charset="0"/>
                        </a:rPr>
                        <a:t> Flexible Desk</a:t>
                      </a:r>
                      <a:endParaRPr lang="en-US" sz="600" b="0" dirty="0">
                        <a:solidFill>
                          <a:schemeClr val="tx1"/>
                        </a:solidFill>
                      </a:endParaRPr>
                    </a:p>
                    <a:p>
                      <a:pPr algn="l">
                        <a:lnSpc>
                          <a:spcPct val="100000"/>
                        </a:lnSpc>
                      </a:pPr>
                      <a:r>
                        <a:rPr lang="en-US" sz="600" b="0" i="1" dirty="0">
                          <a:solidFill>
                            <a:schemeClr val="tx1"/>
                          </a:solidFill>
                        </a:rPr>
                        <a:t>Equities</a:t>
                      </a:r>
                      <a:endParaRPr lang="en-US" sz="600" b="0" dirty="0">
                        <a:solidFill>
                          <a:schemeClr val="tx1"/>
                        </a:solidFill>
                      </a:endParaRPr>
                    </a:p>
                    <a:p>
                      <a:pPr algn="l">
                        <a:lnSpc>
                          <a:spcPct val="100000"/>
                        </a:lnSpc>
                      </a:pPr>
                      <a:r>
                        <a:rPr lang="en-US" sz="600" b="0" dirty="0">
                          <a:solidFill>
                            <a:schemeClr val="tx1"/>
                          </a:solidFill>
                        </a:rPr>
                        <a:t>37 years experience</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0" name="Picture 6">
            <a:extLst>
              <a:ext uri="{FF2B5EF4-FFF2-40B4-BE49-F238E27FC236}">
                <a16:creationId xmlns:a16="http://schemas.microsoft.com/office/drawing/2014/main" id="{72FE8EBB-575B-3A14-1FFD-C60B13543457}"/>
              </a:ext>
            </a:extLst>
          </p:cNvPr>
          <p:cNvPicPr>
            <a:picLocks noChangeArrowheads="1"/>
          </p:cNvPicPr>
          <p:nvPr/>
        </p:nvPicPr>
        <p:blipFill rotWithShape="1">
          <a:blip r:embed="rId12" cstate="screen">
            <a:extLst>
              <a:ext uri="{28A0092B-C50C-407E-A947-70E740481C1C}">
                <a14:useLocalDpi xmlns:a14="http://schemas.microsoft.com/office/drawing/2010/main"/>
              </a:ext>
            </a:extLst>
          </a:blip>
          <a:srcRect/>
          <a:stretch>
            <a:fillRect/>
          </a:stretch>
        </p:blipFill>
        <p:spPr bwMode="auto">
          <a:xfrm>
            <a:off x="2545961" y="2570230"/>
            <a:ext cx="381600" cy="44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0" descr="https://www.viamundi.info/EN/Search/_layouts/15/Amundi.Intranet.LDAP/LdapImagesHandler.ashx?DN=uid%3dAMUNDI-tmorel%2cou%3dPeople%2co%3dAMUNDI%2co%3dCredit+Agricole&amp;Type=Photo">
            <a:extLst>
              <a:ext uri="{FF2B5EF4-FFF2-40B4-BE49-F238E27FC236}">
                <a16:creationId xmlns:a16="http://schemas.microsoft.com/office/drawing/2014/main" id="{483C679C-7B65-45AA-1E57-EF39551BDACC}"/>
              </a:ext>
            </a:extLst>
          </p:cNvPr>
          <p:cNvPicPr>
            <a:picLocks noChangeArrowheads="1"/>
          </p:cNvPicPr>
          <p:nvPr/>
        </p:nvPicPr>
        <p:blipFill rotWithShape="1">
          <a:blip r:embed="rId13" cstate="screen">
            <a:extLst>
              <a:ext uri="{28A0092B-C50C-407E-A947-70E740481C1C}">
                <a14:useLocalDpi xmlns:a14="http://schemas.microsoft.com/office/drawing/2010/main"/>
              </a:ext>
            </a:extLst>
          </a:blip>
          <a:srcRect/>
          <a:stretch>
            <a:fillRect/>
          </a:stretch>
        </p:blipFill>
        <p:spPr bwMode="auto">
          <a:xfrm>
            <a:off x="2552128" y="3185961"/>
            <a:ext cx="381600" cy="446400"/>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 77">
            <a:extLst>
              <a:ext uri="{FF2B5EF4-FFF2-40B4-BE49-F238E27FC236}">
                <a16:creationId xmlns:a16="http://schemas.microsoft.com/office/drawing/2014/main" id="{51AF74FD-7CC2-371C-E0D1-E665C7AB2718}"/>
              </a:ext>
            </a:extLst>
          </p:cNvPr>
          <p:cNvPicPr>
            <a:picLocks/>
          </p:cNvPicPr>
          <p:nvPr/>
        </p:nvPicPr>
        <p:blipFill>
          <a:blip r:embed="rId14" cstate="screen">
            <a:extLst>
              <a:ext uri="{28A0092B-C50C-407E-A947-70E740481C1C}">
                <a14:useLocalDpi xmlns:a14="http://schemas.microsoft.com/office/drawing/2010/main"/>
              </a:ext>
            </a:extLst>
          </a:blip>
          <a:srcRect/>
          <a:stretch>
            <a:fillRect/>
          </a:stretch>
        </p:blipFill>
        <p:spPr>
          <a:xfrm>
            <a:off x="2541237" y="1965030"/>
            <a:ext cx="381600" cy="446400"/>
          </a:xfrm>
          <a:prstGeom prst="rect">
            <a:avLst/>
          </a:prstGeom>
        </p:spPr>
      </p:pic>
      <p:sp>
        <p:nvSpPr>
          <p:cNvPr id="48" name="Rectangle 47">
            <a:extLst>
              <a:ext uri="{FF2B5EF4-FFF2-40B4-BE49-F238E27FC236}">
                <a16:creationId xmlns:a16="http://schemas.microsoft.com/office/drawing/2014/main" id="{C5978077-C80A-4784-9721-2AFAE156D755}"/>
              </a:ext>
            </a:extLst>
          </p:cNvPr>
          <p:cNvSpPr/>
          <p:nvPr/>
        </p:nvSpPr>
        <p:spPr>
          <a:xfrm>
            <a:off x="4617226" y="1902487"/>
            <a:ext cx="2021647" cy="566855"/>
          </a:xfrm>
          <a:prstGeom prst="rect">
            <a:avLst/>
          </a:prstGeom>
          <a:solidFill>
            <a:srgbClr val="C6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0" lang="en-GB" sz="800" i="0" u="none" strike="noStrike" kern="1200" cap="none" spc="0" normalizeH="0" baseline="0" noProof="0" dirty="0">
              <a:ln>
                <a:noFill/>
              </a:ln>
              <a:solidFill>
                <a:schemeClr val="tx1"/>
              </a:solidFill>
              <a:effectLst/>
              <a:uLnTx/>
              <a:uFillTx/>
              <a:latin typeface="+mj-lt"/>
            </a:endParaRPr>
          </a:p>
        </p:txBody>
      </p:sp>
      <p:sp>
        <p:nvSpPr>
          <p:cNvPr id="49" name="TextBox 48">
            <a:extLst>
              <a:ext uri="{FF2B5EF4-FFF2-40B4-BE49-F238E27FC236}">
                <a16:creationId xmlns:a16="http://schemas.microsoft.com/office/drawing/2014/main" id="{D34A3548-88E8-340F-46EA-7E930999B461}"/>
              </a:ext>
            </a:extLst>
          </p:cNvPr>
          <p:cNvSpPr txBox="1"/>
          <p:nvPr/>
        </p:nvSpPr>
        <p:spPr>
          <a:xfrm>
            <a:off x="5098195" y="2031727"/>
            <a:ext cx="1522737" cy="305212"/>
          </a:xfrm>
          <a:prstGeom prst="rect">
            <a:avLst/>
          </a:prstGeom>
          <a:noFill/>
        </p:spPr>
        <p:txBody>
          <a:bodyPr wrap="square" lIns="72000" tIns="0" rIns="0" bIns="0" rtlCol="0">
            <a:spAutoFit/>
          </a:bodyPr>
          <a:lstStyle/>
          <a:p>
            <a:r>
              <a:rPr lang="en-US" sz="800" b="1" dirty="0" err="1">
                <a:latin typeface="+mj-lt"/>
              </a:rPr>
              <a:t>Mickaël</a:t>
            </a:r>
            <a:r>
              <a:rPr lang="en-US" sz="800" b="1" dirty="0">
                <a:latin typeface="+mj-lt"/>
              </a:rPr>
              <a:t> Levier </a:t>
            </a:r>
          </a:p>
          <a:p>
            <a:r>
              <a:rPr lang="en-IE" sz="600" dirty="0">
                <a:latin typeface="+mj-lt"/>
              </a:rPr>
              <a:t>Head of Hybrid Fund Investment team</a:t>
            </a:r>
          </a:p>
          <a:p>
            <a:pPr>
              <a:lnSpc>
                <a:spcPts val="700"/>
              </a:lnSpc>
            </a:pPr>
            <a:r>
              <a:rPr lang="en-US" sz="600" noProof="0" dirty="0">
                <a:solidFill>
                  <a:schemeClr val="tx1"/>
                </a:solidFill>
              </a:rPr>
              <a:t>18 years experience</a:t>
            </a:r>
          </a:p>
        </p:txBody>
      </p:sp>
      <p:sp>
        <p:nvSpPr>
          <p:cNvPr id="50" name="Rectangle 49">
            <a:extLst>
              <a:ext uri="{FF2B5EF4-FFF2-40B4-BE49-F238E27FC236}">
                <a16:creationId xmlns:a16="http://schemas.microsoft.com/office/drawing/2014/main" id="{E6DF20A6-0F26-125A-FDCD-2CCD37C24061}"/>
              </a:ext>
            </a:extLst>
          </p:cNvPr>
          <p:cNvSpPr/>
          <p:nvPr/>
        </p:nvSpPr>
        <p:spPr>
          <a:xfrm>
            <a:off x="4617226" y="2512674"/>
            <a:ext cx="2021647" cy="566855"/>
          </a:xfrm>
          <a:prstGeom prst="rect">
            <a:avLst/>
          </a:prstGeom>
          <a:solidFill>
            <a:srgbClr val="E5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0" lang="en-GB" sz="800" i="0" u="none" strike="noStrike" kern="1200" cap="none" spc="0" normalizeH="0" baseline="0" noProof="0" dirty="0">
              <a:ln>
                <a:noFill/>
              </a:ln>
              <a:solidFill>
                <a:schemeClr val="tx1"/>
              </a:solidFill>
              <a:effectLst/>
              <a:uLnTx/>
              <a:uFillTx/>
              <a:latin typeface="+mj-lt"/>
            </a:endParaRPr>
          </a:p>
        </p:txBody>
      </p:sp>
      <p:sp>
        <p:nvSpPr>
          <p:cNvPr id="51" name="Rectangle 50">
            <a:extLst>
              <a:ext uri="{FF2B5EF4-FFF2-40B4-BE49-F238E27FC236}">
                <a16:creationId xmlns:a16="http://schemas.microsoft.com/office/drawing/2014/main" id="{121F5A6E-BB21-0585-7541-F105863EB565}"/>
              </a:ext>
            </a:extLst>
          </p:cNvPr>
          <p:cNvSpPr/>
          <p:nvPr/>
        </p:nvSpPr>
        <p:spPr>
          <a:xfrm>
            <a:off x="4617226" y="3127608"/>
            <a:ext cx="2021647" cy="566855"/>
          </a:xfrm>
          <a:prstGeom prst="rect">
            <a:avLst/>
          </a:prstGeom>
          <a:solidFill>
            <a:srgbClr val="E5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0" lang="en-GB" sz="800" i="0" u="none" strike="noStrike" kern="1200" cap="none" spc="0" normalizeH="0" baseline="0" noProof="0" dirty="0">
              <a:ln>
                <a:noFill/>
              </a:ln>
              <a:solidFill>
                <a:schemeClr val="tx1"/>
              </a:solidFill>
              <a:effectLst/>
              <a:uLnTx/>
              <a:uFillTx/>
              <a:latin typeface="+mj-lt"/>
            </a:endParaRPr>
          </a:p>
        </p:txBody>
      </p:sp>
      <p:graphicFrame>
        <p:nvGraphicFramePr>
          <p:cNvPr id="52" name="Table 27">
            <a:extLst>
              <a:ext uri="{FF2B5EF4-FFF2-40B4-BE49-F238E27FC236}">
                <a16:creationId xmlns:a16="http://schemas.microsoft.com/office/drawing/2014/main" id="{E5C2B498-3795-46FE-F232-ECE2345C9698}"/>
              </a:ext>
            </a:extLst>
          </p:cNvPr>
          <p:cNvGraphicFramePr>
            <a:graphicFrameLocks noGrp="1"/>
          </p:cNvGraphicFramePr>
          <p:nvPr>
            <p:extLst>
              <p:ext uri="{D42A27DB-BD31-4B8C-83A1-F6EECF244321}">
                <p14:modId xmlns:p14="http://schemas.microsoft.com/office/powerpoint/2010/main" val="2039750862"/>
              </p:ext>
            </p:extLst>
          </p:nvPr>
        </p:nvGraphicFramePr>
        <p:xfrm>
          <a:off x="5180496" y="3139087"/>
          <a:ext cx="1369542" cy="555376"/>
        </p:xfrm>
        <a:graphic>
          <a:graphicData uri="http://schemas.openxmlformats.org/drawingml/2006/table">
            <a:tbl>
              <a:tblPr firstRow="1" bandRow="1">
                <a:tableStyleId>{5C22544A-7EE6-4342-B048-85BDC9FD1C3A}</a:tableStyleId>
              </a:tblPr>
              <a:tblGrid>
                <a:gridCol w="1369542">
                  <a:extLst>
                    <a:ext uri="{9D8B030D-6E8A-4147-A177-3AD203B41FA5}">
                      <a16:colId xmlns:a16="http://schemas.microsoft.com/office/drawing/2014/main" val="20000"/>
                    </a:ext>
                  </a:extLst>
                </a:gridCol>
              </a:tblGrid>
              <a:tr h="555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err="1">
                          <a:solidFill>
                            <a:schemeClr val="tx1"/>
                          </a:solidFill>
                        </a:rPr>
                        <a:t>Aurélien</a:t>
                      </a:r>
                      <a:r>
                        <a:rPr lang="en-US" sz="800" b="1" dirty="0">
                          <a:solidFill>
                            <a:schemeClr val="tx1"/>
                          </a:solidFill>
                        </a:rPr>
                        <a:t> Léon</a:t>
                      </a:r>
                    </a:p>
                    <a:p>
                      <a:pPr algn="l">
                        <a:lnSpc>
                          <a:spcPct val="100000"/>
                        </a:lnSpc>
                      </a:pPr>
                      <a:r>
                        <a:rPr lang="en-US" sz="600" b="0" dirty="0">
                          <a:solidFill>
                            <a:schemeClr val="tx1"/>
                          </a:solidFill>
                        </a:rPr>
                        <a:t>18 years experience</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3" name="Table 27">
            <a:extLst>
              <a:ext uri="{FF2B5EF4-FFF2-40B4-BE49-F238E27FC236}">
                <a16:creationId xmlns:a16="http://schemas.microsoft.com/office/drawing/2014/main" id="{9551743C-D6E7-E906-DB60-3D2EE01A8C25}"/>
              </a:ext>
            </a:extLst>
          </p:cNvPr>
          <p:cNvGraphicFramePr>
            <a:graphicFrameLocks noGrp="1"/>
          </p:cNvGraphicFramePr>
          <p:nvPr>
            <p:extLst>
              <p:ext uri="{D42A27DB-BD31-4B8C-83A1-F6EECF244321}">
                <p14:modId xmlns:p14="http://schemas.microsoft.com/office/powerpoint/2010/main" val="666905275"/>
              </p:ext>
            </p:extLst>
          </p:nvPr>
        </p:nvGraphicFramePr>
        <p:xfrm>
          <a:off x="5167304" y="2517421"/>
          <a:ext cx="1369542" cy="559609"/>
        </p:xfrm>
        <a:graphic>
          <a:graphicData uri="http://schemas.openxmlformats.org/drawingml/2006/table">
            <a:tbl>
              <a:tblPr firstRow="1" bandRow="1">
                <a:tableStyleId>{5C22544A-7EE6-4342-B048-85BDC9FD1C3A}</a:tableStyleId>
              </a:tblPr>
              <a:tblGrid>
                <a:gridCol w="1369542">
                  <a:extLst>
                    <a:ext uri="{9D8B030D-6E8A-4147-A177-3AD203B41FA5}">
                      <a16:colId xmlns:a16="http://schemas.microsoft.com/office/drawing/2014/main" val="20000"/>
                    </a:ext>
                  </a:extLst>
                </a:gridCol>
              </a:tblGrid>
              <a:tr h="5596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1C4B"/>
                          </a:solidFill>
                          <a:effectLst/>
                          <a:uLnTx/>
                          <a:uFillTx/>
                          <a:latin typeface="+mn-lt"/>
                          <a:ea typeface="+mn-ea"/>
                          <a:cs typeface="+mn-cs"/>
                        </a:rPr>
                        <a:t>Laurent </a:t>
                      </a:r>
                      <a:r>
                        <a:rPr kumimoji="0" lang="en-US" sz="800" b="1" i="0" u="none" strike="noStrike" kern="1200" cap="none" spc="0" normalizeH="0" baseline="0" noProof="0" dirty="0" err="1">
                          <a:ln>
                            <a:noFill/>
                          </a:ln>
                          <a:solidFill>
                            <a:srgbClr val="001C4B"/>
                          </a:solidFill>
                          <a:effectLst/>
                          <a:uLnTx/>
                          <a:uFillTx/>
                          <a:latin typeface="+mn-lt"/>
                          <a:ea typeface="+mn-ea"/>
                          <a:cs typeface="+mn-cs"/>
                        </a:rPr>
                        <a:t>Gouzilh</a:t>
                      </a:r>
                      <a:endParaRPr kumimoji="0" lang="en-US" sz="800" b="1" i="0" u="none" strike="noStrike" kern="1200" cap="none" spc="0" normalizeH="0" baseline="0" noProof="0" dirty="0">
                        <a:ln>
                          <a:noFill/>
                        </a:ln>
                        <a:solidFill>
                          <a:srgbClr val="001C4B"/>
                        </a:solidFill>
                        <a:effectLst/>
                        <a:uLnTx/>
                        <a:uFillTx/>
                        <a:latin typeface="+mn-lt"/>
                        <a:ea typeface="+mn-ea"/>
                        <a:cs typeface="+mn-cs"/>
                      </a:endParaRPr>
                    </a:p>
                    <a:p>
                      <a:pPr marL="0" marR="0" lvl="0" indent="0" algn="l" defTabSz="457200" rtl="0" eaLnBrk="1" fontAlgn="auto" latinLnBrk="0" hangingPunct="1">
                        <a:lnSpc>
                          <a:spcPts val="7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1C4B"/>
                          </a:solidFill>
                          <a:effectLst/>
                          <a:uLnTx/>
                          <a:uFillTx/>
                          <a:latin typeface="Arial" panose="020B0604020202020204" pitchFamily="34" charset="0"/>
                          <a:ea typeface="+mn-ea"/>
                          <a:cs typeface="+mn-cs"/>
                        </a:rPr>
                        <a:t>14 years experience</a:t>
                      </a:r>
                    </a:p>
                    <a:p>
                      <a:pPr marL="0" marR="0" lvl="0" indent="0" algn="l" defTabSz="457200" rtl="0" eaLnBrk="1" fontAlgn="auto" latinLnBrk="0" hangingPunct="1">
                        <a:lnSpc>
                          <a:spcPts val="700"/>
                        </a:lnSpc>
                        <a:spcBef>
                          <a:spcPts val="0"/>
                        </a:spcBef>
                        <a:spcAft>
                          <a:spcPts val="0"/>
                        </a:spcAft>
                        <a:buClrTx/>
                        <a:buSzTx/>
                        <a:buFontTx/>
                        <a:buNone/>
                        <a:tabLst/>
                        <a:defRPr/>
                      </a:pPr>
                      <a:endParaRPr kumimoji="0" lang="en-IE" sz="650" b="0" i="0" u="none" strike="noStrike" kern="1200" cap="none" spc="0" normalizeH="0" baseline="0" noProof="0" dirty="0">
                        <a:ln>
                          <a:noFill/>
                        </a:ln>
                        <a:solidFill>
                          <a:srgbClr val="001C4B"/>
                        </a:solidFill>
                        <a:effectLst/>
                        <a:uLnTx/>
                        <a:uFillTx/>
                        <a:latin typeface="Arial" panose="020B0604020202020204" pitchFamily="34" charset="0"/>
                        <a:ea typeface="+mn-ea"/>
                        <a:cs typeface="+mn-cs"/>
                      </a:endParaRPr>
                    </a:p>
                  </a:txBody>
                  <a:tcPr marL="0" marR="0" marT="7200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4" name="Rectangle 53">
            <a:extLst>
              <a:ext uri="{FF2B5EF4-FFF2-40B4-BE49-F238E27FC236}">
                <a16:creationId xmlns:a16="http://schemas.microsoft.com/office/drawing/2014/main" id="{C0DF40FB-32A4-52BB-55C6-E924E5A466D7}"/>
              </a:ext>
            </a:extLst>
          </p:cNvPr>
          <p:cNvSpPr/>
          <p:nvPr/>
        </p:nvSpPr>
        <p:spPr>
          <a:xfrm>
            <a:off x="6703544" y="1902487"/>
            <a:ext cx="2017476" cy="566855"/>
          </a:xfrm>
          <a:prstGeom prst="rect">
            <a:avLst/>
          </a:prstGeom>
          <a:solidFill>
            <a:srgbClr val="E5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0" lang="en-GB" sz="800" i="0" u="none" strike="noStrike" kern="1200" cap="none" spc="0" normalizeH="0" baseline="0" noProof="0" dirty="0">
              <a:ln>
                <a:noFill/>
              </a:ln>
              <a:solidFill>
                <a:schemeClr val="tx1"/>
              </a:solidFill>
              <a:effectLst/>
              <a:uLnTx/>
              <a:uFillTx/>
              <a:latin typeface="+mj-lt"/>
            </a:endParaRPr>
          </a:p>
        </p:txBody>
      </p:sp>
      <p:sp>
        <p:nvSpPr>
          <p:cNvPr id="55" name="Rectangle 54">
            <a:extLst>
              <a:ext uri="{FF2B5EF4-FFF2-40B4-BE49-F238E27FC236}">
                <a16:creationId xmlns:a16="http://schemas.microsoft.com/office/drawing/2014/main" id="{64B82E64-6A86-5ADB-BCC5-E58EE44528AF}"/>
              </a:ext>
            </a:extLst>
          </p:cNvPr>
          <p:cNvSpPr/>
          <p:nvPr/>
        </p:nvSpPr>
        <p:spPr>
          <a:xfrm>
            <a:off x="6699793" y="2512674"/>
            <a:ext cx="2021647" cy="566855"/>
          </a:xfrm>
          <a:prstGeom prst="rect">
            <a:avLst/>
          </a:prstGeom>
          <a:solidFill>
            <a:srgbClr val="E5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0" lang="en-GB" sz="800" i="0" u="none" strike="noStrike" kern="1200" cap="none" spc="0" normalizeH="0" baseline="0" noProof="0" dirty="0">
              <a:ln>
                <a:noFill/>
              </a:ln>
              <a:solidFill>
                <a:schemeClr val="tx1"/>
              </a:solidFill>
              <a:effectLst/>
              <a:uLnTx/>
              <a:uFillTx/>
              <a:latin typeface="+mj-lt"/>
            </a:endParaRPr>
          </a:p>
        </p:txBody>
      </p:sp>
      <p:graphicFrame>
        <p:nvGraphicFramePr>
          <p:cNvPr id="58" name="Table 27">
            <a:extLst>
              <a:ext uri="{FF2B5EF4-FFF2-40B4-BE49-F238E27FC236}">
                <a16:creationId xmlns:a16="http://schemas.microsoft.com/office/drawing/2014/main" id="{5F0CE4FF-6DF7-74C4-EFA2-FDD566DE711D}"/>
              </a:ext>
            </a:extLst>
          </p:cNvPr>
          <p:cNvGraphicFramePr>
            <a:graphicFrameLocks noGrp="1"/>
          </p:cNvGraphicFramePr>
          <p:nvPr>
            <p:extLst>
              <p:ext uri="{D42A27DB-BD31-4B8C-83A1-F6EECF244321}">
                <p14:modId xmlns:p14="http://schemas.microsoft.com/office/powerpoint/2010/main" val="3633252033"/>
              </p:ext>
            </p:extLst>
          </p:nvPr>
        </p:nvGraphicFramePr>
        <p:xfrm>
          <a:off x="7263063" y="2521654"/>
          <a:ext cx="1369542" cy="555376"/>
        </p:xfrm>
        <a:graphic>
          <a:graphicData uri="http://schemas.openxmlformats.org/drawingml/2006/table">
            <a:tbl>
              <a:tblPr firstRow="1" bandRow="1">
                <a:tableStyleId>{5C22544A-7EE6-4342-B048-85BDC9FD1C3A}</a:tableStyleId>
              </a:tblPr>
              <a:tblGrid>
                <a:gridCol w="1369542">
                  <a:extLst>
                    <a:ext uri="{9D8B030D-6E8A-4147-A177-3AD203B41FA5}">
                      <a16:colId xmlns:a16="http://schemas.microsoft.com/office/drawing/2014/main" val="20000"/>
                    </a:ext>
                  </a:extLst>
                </a:gridCol>
              </a:tblGrid>
              <a:tr h="555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Laurence </a:t>
                      </a:r>
                      <a:r>
                        <a:rPr lang="en-US" sz="800" b="1" dirty="0" err="1">
                          <a:solidFill>
                            <a:schemeClr val="tx1"/>
                          </a:solidFill>
                        </a:rPr>
                        <a:t>Ribeyron</a:t>
                      </a:r>
                      <a:br>
                        <a:rPr lang="en-US" sz="800" b="1" dirty="0">
                          <a:solidFill>
                            <a:schemeClr val="tx1"/>
                          </a:solidFill>
                        </a:rPr>
                      </a:br>
                      <a:r>
                        <a:rPr lang="en-US" sz="600" b="0" dirty="0">
                          <a:solidFill>
                            <a:schemeClr val="tx1"/>
                          </a:solidFill>
                        </a:rPr>
                        <a:t>28 years experience</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9" name="Table 27">
            <a:extLst>
              <a:ext uri="{FF2B5EF4-FFF2-40B4-BE49-F238E27FC236}">
                <a16:creationId xmlns:a16="http://schemas.microsoft.com/office/drawing/2014/main" id="{18E4FDDD-144E-5F31-1BBD-41F304259BF1}"/>
              </a:ext>
            </a:extLst>
          </p:cNvPr>
          <p:cNvGraphicFramePr>
            <a:graphicFrameLocks noGrp="1"/>
          </p:cNvGraphicFramePr>
          <p:nvPr>
            <p:extLst>
              <p:ext uri="{D42A27DB-BD31-4B8C-83A1-F6EECF244321}">
                <p14:modId xmlns:p14="http://schemas.microsoft.com/office/powerpoint/2010/main" val="337954873"/>
              </p:ext>
            </p:extLst>
          </p:nvPr>
        </p:nvGraphicFramePr>
        <p:xfrm>
          <a:off x="7263063" y="1904221"/>
          <a:ext cx="1369542" cy="555376"/>
        </p:xfrm>
        <a:graphic>
          <a:graphicData uri="http://schemas.openxmlformats.org/drawingml/2006/table">
            <a:tbl>
              <a:tblPr firstRow="1" bandRow="1">
                <a:tableStyleId>{5C22544A-7EE6-4342-B048-85BDC9FD1C3A}</a:tableStyleId>
              </a:tblPr>
              <a:tblGrid>
                <a:gridCol w="1369542">
                  <a:extLst>
                    <a:ext uri="{9D8B030D-6E8A-4147-A177-3AD203B41FA5}">
                      <a16:colId xmlns:a16="http://schemas.microsoft.com/office/drawing/2014/main" val="20000"/>
                    </a:ext>
                  </a:extLst>
                </a:gridCol>
              </a:tblGrid>
              <a:tr h="555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Nicolas </a:t>
                      </a:r>
                      <a:r>
                        <a:rPr lang="en-US" sz="800" b="1" dirty="0" err="1">
                          <a:solidFill>
                            <a:schemeClr val="tx1"/>
                          </a:solidFill>
                        </a:rPr>
                        <a:t>Moutalib</a:t>
                      </a:r>
                      <a:br>
                        <a:rPr lang="en-US" sz="800" b="1" dirty="0">
                          <a:solidFill>
                            <a:schemeClr val="tx1"/>
                          </a:solidFill>
                        </a:rPr>
                      </a:br>
                      <a:r>
                        <a:rPr lang="en-US" sz="600" b="0" dirty="0">
                          <a:solidFill>
                            <a:schemeClr val="tx1"/>
                          </a:solidFill>
                        </a:rPr>
                        <a:t>11 years experience</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89" name="Picture 9">
            <a:extLst>
              <a:ext uri="{FF2B5EF4-FFF2-40B4-BE49-F238E27FC236}">
                <a16:creationId xmlns:a16="http://schemas.microsoft.com/office/drawing/2014/main" id="{395D61A2-2DA4-EF3E-F0E1-9372C153A039}"/>
              </a:ext>
            </a:extLst>
          </p:cNvPr>
          <p:cNvPicPr>
            <a:picLocks/>
          </p:cNvPicPr>
          <p:nvPr/>
        </p:nvPicPr>
        <p:blipFill>
          <a:blip r:embed="rId15" cstate="screen">
            <a:extLst>
              <a:ext uri="{28A0092B-C50C-407E-A947-70E740481C1C}">
                <a14:useLocalDpi xmlns:a14="http://schemas.microsoft.com/office/drawing/2010/main"/>
              </a:ext>
            </a:extLst>
          </a:blip>
          <a:srcRect r="6880"/>
          <a:stretch/>
        </p:blipFill>
        <p:spPr>
          <a:xfrm>
            <a:off x="4699758" y="1956050"/>
            <a:ext cx="353374" cy="446400"/>
          </a:xfrm>
          <a:prstGeom prst="rect">
            <a:avLst/>
          </a:prstGeom>
        </p:spPr>
      </p:pic>
      <p:pic>
        <p:nvPicPr>
          <p:cNvPr id="91" name="Picture 13">
            <a:extLst>
              <a:ext uri="{FF2B5EF4-FFF2-40B4-BE49-F238E27FC236}">
                <a16:creationId xmlns:a16="http://schemas.microsoft.com/office/drawing/2014/main" id="{7162015A-7E7A-8AE0-AC15-8BA45E45D02D}"/>
              </a:ext>
            </a:extLst>
          </p:cNvPr>
          <p:cNvPicPr>
            <a:picLocks/>
          </p:cNvPicPr>
          <p:nvPr/>
        </p:nvPicPr>
        <p:blipFill>
          <a:blip r:embed="rId16" cstate="screen">
            <a:extLst>
              <a:ext uri="{28A0092B-C50C-407E-A947-70E740481C1C}">
                <a14:useLocalDpi xmlns:a14="http://schemas.microsoft.com/office/drawing/2010/main"/>
              </a:ext>
            </a:extLst>
          </a:blip>
          <a:srcRect l="3253" r="6495"/>
          <a:stretch/>
        </p:blipFill>
        <p:spPr>
          <a:xfrm>
            <a:off x="4697990" y="3193575"/>
            <a:ext cx="356678" cy="446400"/>
          </a:xfrm>
          <a:prstGeom prst="rect">
            <a:avLst/>
          </a:prstGeom>
        </p:spPr>
      </p:pic>
      <p:pic>
        <p:nvPicPr>
          <p:cNvPr id="92" name="Picture 15">
            <a:extLst>
              <a:ext uri="{FF2B5EF4-FFF2-40B4-BE49-F238E27FC236}">
                <a16:creationId xmlns:a16="http://schemas.microsoft.com/office/drawing/2014/main" id="{0ADFEFCD-5C48-7329-E495-4399A52490A7}"/>
              </a:ext>
            </a:extLst>
          </p:cNvPr>
          <p:cNvPicPr>
            <a:picLocks/>
          </p:cNvPicPr>
          <p:nvPr/>
        </p:nvPicPr>
        <p:blipFill>
          <a:blip r:embed="rId17" cstate="screen">
            <a:extLst>
              <a:ext uri="{28A0092B-C50C-407E-A947-70E740481C1C}">
                <a14:useLocalDpi xmlns:a14="http://schemas.microsoft.com/office/drawing/2010/main"/>
              </a:ext>
            </a:extLst>
          </a:blip>
          <a:srcRect/>
          <a:stretch>
            <a:fillRect/>
          </a:stretch>
        </p:blipFill>
        <p:spPr>
          <a:xfrm>
            <a:off x="6787360" y="2586248"/>
            <a:ext cx="381343" cy="446400"/>
          </a:xfrm>
          <a:prstGeom prst="rect">
            <a:avLst/>
          </a:prstGeom>
        </p:spPr>
      </p:pic>
      <p:pic>
        <p:nvPicPr>
          <p:cNvPr id="12" name="Picture 11">
            <a:extLst>
              <a:ext uri="{FF2B5EF4-FFF2-40B4-BE49-F238E27FC236}">
                <a16:creationId xmlns:a16="http://schemas.microsoft.com/office/drawing/2014/main" id="{4E2CC89A-379F-4C17-5498-7B567ADF1F72}"/>
              </a:ext>
            </a:extLst>
          </p:cNvPr>
          <p:cNvPicPr>
            <a:picLocks/>
          </p:cNvPicPr>
          <p:nvPr/>
        </p:nvPicPr>
        <p:blipFill>
          <a:blip r:embed="rId18" cstate="screen">
            <a:extLst>
              <a:ext uri="{28A0092B-C50C-407E-A947-70E740481C1C}">
                <a14:useLocalDpi xmlns:a14="http://schemas.microsoft.com/office/drawing/2010/main"/>
              </a:ext>
            </a:extLst>
          </a:blip>
          <a:srcRect l="1" r="5098"/>
          <a:stretch/>
        </p:blipFill>
        <p:spPr>
          <a:xfrm>
            <a:off x="4698093" y="2586248"/>
            <a:ext cx="355039" cy="446400"/>
          </a:xfrm>
          <a:prstGeom prst="rect">
            <a:avLst/>
          </a:prstGeom>
        </p:spPr>
      </p:pic>
    </p:spTree>
    <p:extLst>
      <p:ext uri="{BB962C8B-B14F-4D97-AF65-F5344CB8AC3E}">
        <p14:creationId xmlns:p14="http://schemas.microsoft.com/office/powerpoint/2010/main" val="340939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3" name="Groupe 1862">
            <a:extLst>
              <a:ext uri="{FF2B5EF4-FFF2-40B4-BE49-F238E27FC236}">
                <a16:creationId xmlns:a16="http://schemas.microsoft.com/office/drawing/2014/main" id="{697254AF-9283-6648-5382-16D8C14C7B3E}"/>
              </a:ext>
            </a:extLst>
          </p:cNvPr>
          <p:cNvGrpSpPr/>
          <p:nvPr/>
        </p:nvGrpSpPr>
        <p:grpSpPr>
          <a:xfrm>
            <a:off x="600406" y="464581"/>
            <a:ext cx="7855437" cy="4572000"/>
            <a:chOff x="1041144" y="702969"/>
            <a:chExt cx="6813558" cy="3965609"/>
          </a:xfrm>
        </p:grpSpPr>
        <p:grpSp>
          <p:nvGrpSpPr>
            <p:cNvPr id="1333" name="Groupe 1332">
              <a:extLst>
                <a:ext uri="{FF2B5EF4-FFF2-40B4-BE49-F238E27FC236}">
                  <a16:creationId xmlns:a16="http://schemas.microsoft.com/office/drawing/2014/main" id="{13DBD1D4-3BBE-48AD-F143-C1D2004D4994}"/>
                </a:ext>
              </a:extLst>
            </p:cNvPr>
            <p:cNvGrpSpPr/>
            <p:nvPr/>
          </p:nvGrpSpPr>
          <p:grpSpPr>
            <a:xfrm>
              <a:off x="1580152" y="702969"/>
              <a:ext cx="6014574" cy="3965609"/>
              <a:chOff x="1894204" y="927126"/>
              <a:chExt cx="5421754" cy="3574743"/>
            </a:xfrm>
          </p:grpSpPr>
          <p:sp>
            <p:nvSpPr>
              <p:cNvPr id="1334" name="Freeform 2171">
                <a:extLst>
                  <a:ext uri="{FF2B5EF4-FFF2-40B4-BE49-F238E27FC236}">
                    <a16:creationId xmlns:a16="http://schemas.microsoft.com/office/drawing/2014/main" id="{3FC0EE20-DED7-AEB8-8750-D805C1E7271F}"/>
                  </a:ext>
                </a:extLst>
              </p:cNvPr>
              <p:cNvSpPr>
                <a:spLocks/>
              </p:cNvSpPr>
              <p:nvPr/>
            </p:nvSpPr>
            <p:spPr bwMode="auto">
              <a:xfrm>
                <a:off x="4413077" y="1911000"/>
                <a:ext cx="1524180" cy="895467"/>
              </a:xfrm>
              <a:custGeom>
                <a:avLst/>
                <a:gdLst>
                  <a:gd name="T0" fmla="*/ 293 w 325"/>
                  <a:gd name="T1" fmla="*/ 82 h 221"/>
                  <a:gd name="T2" fmla="*/ 284 w 325"/>
                  <a:gd name="T3" fmla="*/ 85 h 221"/>
                  <a:gd name="T4" fmla="*/ 275 w 325"/>
                  <a:gd name="T5" fmla="*/ 90 h 221"/>
                  <a:gd name="T6" fmla="*/ 264 w 325"/>
                  <a:gd name="T7" fmla="*/ 96 h 221"/>
                  <a:gd name="T8" fmla="*/ 255 w 325"/>
                  <a:gd name="T9" fmla="*/ 102 h 221"/>
                  <a:gd name="T10" fmla="*/ 253 w 325"/>
                  <a:gd name="T11" fmla="*/ 96 h 221"/>
                  <a:gd name="T12" fmla="*/ 249 w 325"/>
                  <a:gd name="T13" fmla="*/ 91 h 221"/>
                  <a:gd name="T14" fmla="*/ 232 w 325"/>
                  <a:gd name="T15" fmla="*/ 101 h 221"/>
                  <a:gd name="T16" fmla="*/ 242 w 325"/>
                  <a:gd name="T17" fmla="*/ 115 h 221"/>
                  <a:gd name="T18" fmla="*/ 255 w 325"/>
                  <a:gd name="T19" fmla="*/ 112 h 221"/>
                  <a:gd name="T20" fmla="*/ 256 w 325"/>
                  <a:gd name="T21" fmla="*/ 116 h 221"/>
                  <a:gd name="T22" fmla="*/ 246 w 325"/>
                  <a:gd name="T23" fmla="*/ 123 h 221"/>
                  <a:gd name="T24" fmla="*/ 252 w 325"/>
                  <a:gd name="T25" fmla="*/ 144 h 221"/>
                  <a:gd name="T26" fmla="*/ 246 w 325"/>
                  <a:gd name="T27" fmla="*/ 147 h 221"/>
                  <a:gd name="T28" fmla="*/ 255 w 325"/>
                  <a:gd name="T29" fmla="*/ 154 h 221"/>
                  <a:gd name="T30" fmla="*/ 256 w 325"/>
                  <a:gd name="T31" fmla="*/ 161 h 221"/>
                  <a:gd name="T32" fmla="*/ 252 w 325"/>
                  <a:gd name="T33" fmla="*/ 171 h 221"/>
                  <a:gd name="T34" fmla="*/ 245 w 325"/>
                  <a:gd name="T35" fmla="*/ 180 h 221"/>
                  <a:gd name="T36" fmla="*/ 242 w 325"/>
                  <a:gd name="T37" fmla="*/ 188 h 221"/>
                  <a:gd name="T38" fmla="*/ 237 w 325"/>
                  <a:gd name="T39" fmla="*/ 193 h 221"/>
                  <a:gd name="T40" fmla="*/ 230 w 325"/>
                  <a:gd name="T41" fmla="*/ 200 h 221"/>
                  <a:gd name="T42" fmla="*/ 223 w 325"/>
                  <a:gd name="T43" fmla="*/ 205 h 221"/>
                  <a:gd name="T44" fmla="*/ 216 w 325"/>
                  <a:gd name="T45" fmla="*/ 207 h 221"/>
                  <a:gd name="T46" fmla="*/ 210 w 325"/>
                  <a:gd name="T47" fmla="*/ 208 h 221"/>
                  <a:gd name="T48" fmla="*/ 201 w 325"/>
                  <a:gd name="T49" fmla="*/ 211 h 221"/>
                  <a:gd name="T50" fmla="*/ 192 w 325"/>
                  <a:gd name="T51" fmla="*/ 218 h 221"/>
                  <a:gd name="T52" fmla="*/ 191 w 325"/>
                  <a:gd name="T53" fmla="*/ 211 h 221"/>
                  <a:gd name="T54" fmla="*/ 184 w 325"/>
                  <a:gd name="T55" fmla="*/ 211 h 221"/>
                  <a:gd name="T56" fmla="*/ 176 w 325"/>
                  <a:gd name="T57" fmla="*/ 205 h 221"/>
                  <a:gd name="T58" fmla="*/ 163 w 325"/>
                  <a:gd name="T59" fmla="*/ 205 h 221"/>
                  <a:gd name="T60" fmla="*/ 155 w 325"/>
                  <a:gd name="T61" fmla="*/ 205 h 221"/>
                  <a:gd name="T62" fmla="*/ 146 w 325"/>
                  <a:gd name="T63" fmla="*/ 211 h 221"/>
                  <a:gd name="T64" fmla="*/ 135 w 325"/>
                  <a:gd name="T65" fmla="*/ 207 h 221"/>
                  <a:gd name="T66" fmla="*/ 130 w 325"/>
                  <a:gd name="T67" fmla="*/ 197 h 221"/>
                  <a:gd name="T68" fmla="*/ 134 w 325"/>
                  <a:gd name="T69" fmla="*/ 186 h 221"/>
                  <a:gd name="T70" fmla="*/ 126 w 325"/>
                  <a:gd name="T71" fmla="*/ 171 h 221"/>
                  <a:gd name="T72" fmla="*/ 117 w 325"/>
                  <a:gd name="T73" fmla="*/ 165 h 221"/>
                  <a:gd name="T74" fmla="*/ 95 w 325"/>
                  <a:gd name="T75" fmla="*/ 174 h 221"/>
                  <a:gd name="T76" fmla="*/ 84 w 325"/>
                  <a:gd name="T77" fmla="*/ 174 h 221"/>
                  <a:gd name="T78" fmla="*/ 70 w 325"/>
                  <a:gd name="T79" fmla="*/ 171 h 221"/>
                  <a:gd name="T80" fmla="*/ 62 w 325"/>
                  <a:gd name="T81" fmla="*/ 168 h 221"/>
                  <a:gd name="T82" fmla="*/ 44 w 325"/>
                  <a:gd name="T83" fmla="*/ 157 h 221"/>
                  <a:gd name="T84" fmla="*/ 27 w 325"/>
                  <a:gd name="T85" fmla="*/ 144 h 221"/>
                  <a:gd name="T86" fmla="*/ 31 w 325"/>
                  <a:gd name="T87" fmla="*/ 133 h 221"/>
                  <a:gd name="T88" fmla="*/ 30 w 325"/>
                  <a:gd name="T89" fmla="*/ 121 h 221"/>
                  <a:gd name="T90" fmla="*/ 13 w 325"/>
                  <a:gd name="T91" fmla="*/ 118 h 221"/>
                  <a:gd name="T92" fmla="*/ 8 w 325"/>
                  <a:gd name="T93" fmla="*/ 107 h 221"/>
                  <a:gd name="T94" fmla="*/ 5 w 325"/>
                  <a:gd name="T95" fmla="*/ 95 h 221"/>
                  <a:gd name="T96" fmla="*/ 26 w 325"/>
                  <a:gd name="T97" fmla="*/ 85 h 221"/>
                  <a:gd name="T98" fmla="*/ 37 w 325"/>
                  <a:gd name="T99" fmla="*/ 63 h 221"/>
                  <a:gd name="T100" fmla="*/ 51 w 325"/>
                  <a:gd name="T101" fmla="*/ 46 h 221"/>
                  <a:gd name="T102" fmla="*/ 73 w 325"/>
                  <a:gd name="T103" fmla="*/ 34 h 221"/>
                  <a:gd name="T104" fmla="*/ 92 w 325"/>
                  <a:gd name="T105" fmla="*/ 51 h 221"/>
                  <a:gd name="T106" fmla="*/ 119 w 325"/>
                  <a:gd name="T107" fmla="*/ 70 h 221"/>
                  <a:gd name="T108" fmla="*/ 163 w 325"/>
                  <a:gd name="T109" fmla="*/ 82 h 221"/>
                  <a:gd name="T110" fmla="*/ 188 w 325"/>
                  <a:gd name="T111" fmla="*/ 79 h 221"/>
                  <a:gd name="T112" fmla="*/ 203 w 325"/>
                  <a:gd name="T113" fmla="*/ 60 h 221"/>
                  <a:gd name="T114" fmla="*/ 234 w 325"/>
                  <a:gd name="T115" fmla="*/ 49 h 221"/>
                  <a:gd name="T116" fmla="*/ 231 w 325"/>
                  <a:gd name="T117" fmla="*/ 42 h 221"/>
                  <a:gd name="T118" fmla="*/ 248 w 325"/>
                  <a:gd name="T119" fmla="*/ 15 h 221"/>
                  <a:gd name="T120" fmla="*/ 293 w 325"/>
                  <a:gd name="T121" fmla="*/ 31 h 221"/>
                  <a:gd name="T122" fmla="*/ 320 w 325"/>
                  <a:gd name="T123" fmla="*/ 38 h 221"/>
                  <a:gd name="T124" fmla="*/ 305 w 325"/>
                  <a:gd name="T125" fmla="*/ 7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221">
                    <a:moveTo>
                      <a:pt x="300" y="79"/>
                    </a:moveTo>
                    <a:cubicBezTo>
                      <a:pt x="300" y="77"/>
                      <a:pt x="300" y="79"/>
                      <a:pt x="300" y="77"/>
                    </a:cubicBezTo>
                    <a:cubicBezTo>
                      <a:pt x="299" y="77"/>
                      <a:pt x="300" y="76"/>
                      <a:pt x="298" y="76"/>
                    </a:cubicBezTo>
                    <a:cubicBezTo>
                      <a:pt x="296" y="76"/>
                      <a:pt x="298" y="79"/>
                      <a:pt x="296" y="79"/>
                    </a:cubicBezTo>
                    <a:cubicBezTo>
                      <a:pt x="293" y="79"/>
                      <a:pt x="295" y="81"/>
                      <a:pt x="293" y="82"/>
                    </a:cubicBezTo>
                    <a:cubicBezTo>
                      <a:pt x="292" y="82"/>
                      <a:pt x="293" y="82"/>
                      <a:pt x="291" y="82"/>
                    </a:cubicBezTo>
                    <a:cubicBezTo>
                      <a:pt x="289" y="82"/>
                      <a:pt x="288" y="81"/>
                      <a:pt x="288" y="82"/>
                    </a:cubicBezTo>
                    <a:cubicBezTo>
                      <a:pt x="288" y="84"/>
                      <a:pt x="289" y="84"/>
                      <a:pt x="289" y="85"/>
                    </a:cubicBezTo>
                    <a:cubicBezTo>
                      <a:pt x="288" y="85"/>
                      <a:pt x="288" y="85"/>
                      <a:pt x="286" y="85"/>
                    </a:cubicBezTo>
                    <a:cubicBezTo>
                      <a:pt x="285" y="85"/>
                      <a:pt x="285" y="85"/>
                      <a:pt x="284" y="85"/>
                    </a:cubicBezTo>
                    <a:cubicBezTo>
                      <a:pt x="282" y="85"/>
                      <a:pt x="282" y="82"/>
                      <a:pt x="281" y="84"/>
                    </a:cubicBezTo>
                    <a:cubicBezTo>
                      <a:pt x="281" y="84"/>
                      <a:pt x="281" y="84"/>
                      <a:pt x="281" y="84"/>
                    </a:cubicBezTo>
                    <a:cubicBezTo>
                      <a:pt x="280" y="85"/>
                      <a:pt x="281" y="85"/>
                      <a:pt x="280" y="85"/>
                    </a:cubicBezTo>
                    <a:cubicBezTo>
                      <a:pt x="278" y="87"/>
                      <a:pt x="278" y="88"/>
                      <a:pt x="277" y="88"/>
                    </a:cubicBezTo>
                    <a:cubicBezTo>
                      <a:pt x="275" y="88"/>
                      <a:pt x="275" y="90"/>
                      <a:pt x="275" y="90"/>
                    </a:cubicBezTo>
                    <a:cubicBezTo>
                      <a:pt x="274" y="90"/>
                      <a:pt x="275" y="91"/>
                      <a:pt x="274" y="91"/>
                    </a:cubicBezTo>
                    <a:cubicBezTo>
                      <a:pt x="271" y="91"/>
                      <a:pt x="273" y="91"/>
                      <a:pt x="271" y="91"/>
                    </a:cubicBezTo>
                    <a:cubicBezTo>
                      <a:pt x="271" y="91"/>
                      <a:pt x="270" y="93"/>
                      <a:pt x="268" y="95"/>
                    </a:cubicBezTo>
                    <a:cubicBezTo>
                      <a:pt x="268" y="96"/>
                      <a:pt x="268" y="96"/>
                      <a:pt x="268" y="96"/>
                    </a:cubicBezTo>
                    <a:cubicBezTo>
                      <a:pt x="266" y="98"/>
                      <a:pt x="266" y="96"/>
                      <a:pt x="264" y="96"/>
                    </a:cubicBezTo>
                    <a:cubicBezTo>
                      <a:pt x="263" y="98"/>
                      <a:pt x="263" y="96"/>
                      <a:pt x="262" y="98"/>
                    </a:cubicBezTo>
                    <a:cubicBezTo>
                      <a:pt x="262" y="99"/>
                      <a:pt x="260" y="98"/>
                      <a:pt x="260" y="99"/>
                    </a:cubicBezTo>
                    <a:cubicBezTo>
                      <a:pt x="259" y="99"/>
                      <a:pt x="257" y="99"/>
                      <a:pt x="256" y="101"/>
                    </a:cubicBezTo>
                    <a:cubicBezTo>
                      <a:pt x="256" y="102"/>
                      <a:pt x="255" y="102"/>
                      <a:pt x="255" y="102"/>
                    </a:cubicBezTo>
                    <a:cubicBezTo>
                      <a:pt x="255" y="102"/>
                      <a:pt x="256" y="102"/>
                      <a:pt x="255" y="102"/>
                    </a:cubicBezTo>
                    <a:cubicBezTo>
                      <a:pt x="252" y="102"/>
                      <a:pt x="252" y="104"/>
                      <a:pt x="252" y="102"/>
                    </a:cubicBezTo>
                    <a:cubicBezTo>
                      <a:pt x="252" y="101"/>
                      <a:pt x="252" y="102"/>
                      <a:pt x="252" y="102"/>
                    </a:cubicBezTo>
                    <a:cubicBezTo>
                      <a:pt x="253" y="101"/>
                      <a:pt x="253" y="102"/>
                      <a:pt x="255" y="101"/>
                    </a:cubicBezTo>
                    <a:cubicBezTo>
                      <a:pt x="255" y="99"/>
                      <a:pt x="252" y="99"/>
                      <a:pt x="252" y="99"/>
                    </a:cubicBezTo>
                    <a:cubicBezTo>
                      <a:pt x="252" y="99"/>
                      <a:pt x="253" y="98"/>
                      <a:pt x="253" y="96"/>
                    </a:cubicBezTo>
                    <a:cubicBezTo>
                      <a:pt x="252" y="96"/>
                      <a:pt x="255" y="96"/>
                      <a:pt x="256" y="93"/>
                    </a:cubicBezTo>
                    <a:cubicBezTo>
                      <a:pt x="257" y="91"/>
                      <a:pt x="257" y="91"/>
                      <a:pt x="256" y="91"/>
                    </a:cubicBezTo>
                    <a:cubicBezTo>
                      <a:pt x="255" y="88"/>
                      <a:pt x="256" y="88"/>
                      <a:pt x="255" y="88"/>
                    </a:cubicBezTo>
                    <a:cubicBezTo>
                      <a:pt x="253" y="90"/>
                      <a:pt x="252" y="88"/>
                      <a:pt x="252" y="88"/>
                    </a:cubicBezTo>
                    <a:cubicBezTo>
                      <a:pt x="249" y="90"/>
                      <a:pt x="252" y="90"/>
                      <a:pt x="249" y="91"/>
                    </a:cubicBezTo>
                    <a:cubicBezTo>
                      <a:pt x="248" y="93"/>
                      <a:pt x="249" y="93"/>
                      <a:pt x="248" y="93"/>
                    </a:cubicBezTo>
                    <a:cubicBezTo>
                      <a:pt x="246" y="95"/>
                      <a:pt x="241" y="96"/>
                      <a:pt x="241" y="99"/>
                    </a:cubicBezTo>
                    <a:cubicBezTo>
                      <a:pt x="241" y="101"/>
                      <a:pt x="241" y="101"/>
                      <a:pt x="238" y="101"/>
                    </a:cubicBezTo>
                    <a:cubicBezTo>
                      <a:pt x="237" y="101"/>
                      <a:pt x="237" y="102"/>
                      <a:pt x="237" y="101"/>
                    </a:cubicBezTo>
                    <a:cubicBezTo>
                      <a:pt x="235" y="101"/>
                      <a:pt x="232" y="101"/>
                      <a:pt x="232" y="101"/>
                    </a:cubicBezTo>
                    <a:cubicBezTo>
                      <a:pt x="232" y="102"/>
                      <a:pt x="232" y="102"/>
                      <a:pt x="232" y="104"/>
                    </a:cubicBezTo>
                    <a:cubicBezTo>
                      <a:pt x="232" y="107"/>
                      <a:pt x="234" y="107"/>
                      <a:pt x="235" y="107"/>
                    </a:cubicBezTo>
                    <a:cubicBezTo>
                      <a:pt x="235" y="107"/>
                      <a:pt x="237" y="107"/>
                      <a:pt x="238" y="107"/>
                    </a:cubicBezTo>
                    <a:cubicBezTo>
                      <a:pt x="239" y="107"/>
                      <a:pt x="241" y="109"/>
                      <a:pt x="241" y="110"/>
                    </a:cubicBezTo>
                    <a:cubicBezTo>
                      <a:pt x="239" y="112"/>
                      <a:pt x="241" y="115"/>
                      <a:pt x="242" y="115"/>
                    </a:cubicBezTo>
                    <a:cubicBezTo>
                      <a:pt x="246" y="115"/>
                      <a:pt x="246" y="115"/>
                      <a:pt x="246" y="113"/>
                    </a:cubicBezTo>
                    <a:cubicBezTo>
                      <a:pt x="245" y="112"/>
                      <a:pt x="246" y="112"/>
                      <a:pt x="248" y="112"/>
                    </a:cubicBezTo>
                    <a:cubicBezTo>
                      <a:pt x="248" y="109"/>
                      <a:pt x="250" y="109"/>
                      <a:pt x="252" y="110"/>
                    </a:cubicBezTo>
                    <a:cubicBezTo>
                      <a:pt x="252" y="112"/>
                      <a:pt x="252" y="112"/>
                      <a:pt x="252" y="112"/>
                    </a:cubicBezTo>
                    <a:cubicBezTo>
                      <a:pt x="253" y="110"/>
                      <a:pt x="252" y="112"/>
                      <a:pt x="255" y="112"/>
                    </a:cubicBezTo>
                    <a:cubicBezTo>
                      <a:pt x="257" y="112"/>
                      <a:pt x="256" y="110"/>
                      <a:pt x="257" y="112"/>
                    </a:cubicBezTo>
                    <a:cubicBezTo>
                      <a:pt x="257" y="112"/>
                      <a:pt x="260" y="112"/>
                      <a:pt x="260" y="113"/>
                    </a:cubicBezTo>
                    <a:cubicBezTo>
                      <a:pt x="257" y="115"/>
                      <a:pt x="260" y="115"/>
                      <a:pt x="259" y="116"/>
                    </a:cubicBezTo>
                    <a:cubicBezTo>
                      <a:pt x="256" y="116"/>
                      <a:pt x="257" y="115"/>
                      <a:pt x="256" y="115"/>
                    </a:cubicBezTo>
                    <a:cubicBezTo>
                      <a:pt x="256" y="116"/>
                      <a:pt x="256" y="115"/>
                      <a:pt x="256" y="116"/>
                    </a:cubicBezTo>
                    <a:cubicBezTo>
                      <a:pt x="253" y="116"/>
                      <a:pt x="253" y="116"/>
                      <a:pt x="252" y="116"/>
                    </a:cubicBezTo>
                    <a:cubicBezTo>
                      <a:pt x="250" y="118"/>
                      <a:pt x="250" y="119"/>
                      <a:pt x="250" y="119"/>
                    </a:cubicBezTo>
                    <a:cubicBezTo>
                      <a:pt x="249" y="119"/>
                      <a:pt x="249" y="121"/>
                      <a:pt x="248" y="121"/>
                    </a:cubicBezTo>
                    <a:cubicBezTo>
                      <a:pt x="246" y="121"/>
                      <a:pt x="248" y="119"/>
                      <a:pt x="246" y="119"/>
                    </a:cubicBezTo>
                    <a:cubicBezTo>
                      <a:pt x="246" y="121"/>
                      <a:pt x="248" y="121"/>
                      <a:pt x="246" y="123"/>
                    </a:cubicBezTo>
                    <a:cubicBezTo>
                      <a:pt x="246" y="123"/>
                      <a:pt x="246" y="124"/>
                      <a:pt x="245" y="124"/>
                    </a:cubicBezTo>
                    <a:cubicBezTo>
                      <a:pt x="244" y="124"/>
                      <a:pt x="239" y="130"/>
                      <a:pt x="241" y="129"/>
                    </a:cubicBezTo>
                    <a:cubicBezTo>
                      <a:pt x="245" y="129"/>
                      <a:pt x="242" y="130"/>
                      <a:pt x="246" y="132"/>
                    </a:cubicBezTo>
                    <a:cubicBezTo>
                      <a:pt x="248" y="132"/>
                      <a:pt x="248" y="137"/>
                      <a:pt x="249" y="140"/>
                    </a:cubicBezTo>
                    <a:cubicBezTo>
                      <a:pt x="252" y="143"/>
                      <a:pt x="249" y="143"/>
                      <a:pt x="252" y="144"/>
                    </a:cubicBezTo>
                    <a:cubicBezTo>
                      <a:pt x="253" y="144"/>
                      <a:pt x="252" y="144"/>
                      <a:pt x="253" y="146"/>
                    </a:cubicBezTo>
                    <a:cubicBezTo>
                      <a:pt x="256" y="147"/>
                      <a:pt x="256" y="149"/>
                      <a:pt x="255" y="147"/>
                    </a:cubicBezTo>
                    <a:cubicBezTo>
                      <a:pt x="252" y="147"/>
                      <a:pt x="252" y="147"/>
                      <a:pt x="250" y="147"/>
                    </a:cubicBezTo>
                    <a:cubicBezTo>
                      <a:pt x="249" y="147"/>
                      <a:pt x="250" y="146"/>
                      <a:pt x="249" y="146"/>
                    </a:cubicBezTo>
                    <a:cubicBezTo>
                      <a:pt x="248" y="146"/>
                      <a:pt x="248" y="147"/>
                      <a:pt x="246" y="147"/>
                    </a:cubicBezTo>
                    <a:cubicBezTo>
                      <a:pt x="246" y="146"/>
                      <a:pt x="245" y="144"/>
                      <a:pt x="245" y="144"/>
                    </a:cubicBezTo>
                    <a:cubicBezTo>
                      <a:pt x="244" y="146"/>
                      <a:pt x="246" y="147"/>
                      <a:pt x="248" y="146"/>
                    </a:cubicBezTo>
                    <a:cubicBezTo>
                      <a:pt x="248" y="146"/>
                      <a:pt x="250" y="147"/>
                      <a:pt x="249" y="147"/>
                    </a:cubicBezTo>
                    <a:cubicBezTo>
                      <a:pt x="249" y="147"/>
                      <a:pt x="250" y="147"/>
                      <a:pt x="252" y="151"/>
                    </a:cubicBezTo>
                    <a:cubicBezTo>
                      <a:pt x="255" y="152"/>
                      <a:pt x="256" y="154"/>
                      <a:pt x="255" y="154"/>
                    </a:cubicBezTo>
                    <a:cubicBezTo>
                      <a:pt x="253" y="154"/>
                      <a:pt x="250" y="155"/>
                      <a:pt x="250" y="157"/>
                    </a:cubicBezTo>
                    <a:cubicBezTo>
                      <a:pt x="250" y="158"/>
                      <a:pt x="248" y="155"/>
                      <a:pt x="248" y="158"/>
                    </a:cubicBezTo>
                    <a:cubicBezTo>
                      <a:pt x="248" y="158"/>
                      <a:pt x="248" y="157"/>
                      <a:pt x="248" y="158"/>
                    </a:cubicBezTo>
                    <a:cubicBezTo>
                      <a:pt x="249" y="161"/>
                      <a:pt x="252" y="155"/>
                      <a:pt x="253" y="158"/>
                    </a:cubicBezTo>
                    <a:cubicBezTo>
                      <a:pt x="256" y="161"/>
                      <a:pt x="257" y="160"/>
                      <a:pt x="256" y="161"/>
                    </a:cubicBezTo>
                    <a:cubicBezTo>
                      <a:pt x="253" y="163"/>
                      <a:pt x="256" y="161"/>
                      <a:pt x="256" y="163"/>
                    </a:cubicBezTo>
                    <a:cubicBezTo>
                      <a:pt x="256" y="166"/>
                      <a:pt x="252" y="165"/>
                      <a:pt x="255" y="165"/>
                    </a:cubicBezTo>
                    <a:cubicBezTo>
                      <a:pt x="256" y="166"/>
                      <a:pt x="253" y="166"/>
                      <a:pt x="255" y="168"/>
                    </a:cubicBezTo>
                    <a:cubicBezTo>
                      <a:pt x="255" y="168"/>
                      <a:pt x="252" y="168"/>
                      <a:pt x="253" y="169"/>
                    </a:cubicBezTo>
                    <a:cubicBezTo>
                      <a:pt x="255" y="171"/>
                      <a:pt x="253" y="169"/>
                      <a:pt x="252" y="171"/>
                    </a:cubicBezTo>
                    <a:cubicBezTo>
                      <a:pt x="252" y="171"/>
                      <a:pt x="252" y="168"/>
                      <a:pt x="252" y="171"/>
                    </a:cubicBezTo>
                    <a:cubicBezTo>
                      <a:pt x="250" y="174"/>
                      <a:pt x="248" y="174"/>
                      <a:pt x="248" y="174"/>
                    </a:cubicBezTo>
                    <a:cubicBezTo>
                      <a:pt x="249" y="176"/>
                      <a:pt x="248" y="179"/>
                      <a:pt x="246" y="179"/>
                    </a:cubicBezTo>
                    <a:cubicBezTo>
                      <a:pt x="246" y="179"/>
                      <a:pt x="248" y="180"/>
                      <a:pt x="246" y="182"/>
                    </a:cubicBezTo>
                    <a:cubicBezTo>
                      <a:pt x="245" y="182"/>
                      <a:pt x="246" y="179"/>
                      <a:pt x="245" y="180"/>
                    </a:cubicBezTo>
                    <a:cubicBezTo>
                      <a:pt x="242" y="180"/>
                      <a:pt x="245" y="180"/>
                      <a:pt x="245" y="182"/>
                    </a:cubicBezTo>
                    <a:cubicBezTo>
                      <a:pt x="246" y="183"/>
                      <a:pt x="246" y="182"/>
                      <a:pt x="245" y="182"/>
                    </a:cubicBezTo>
                    <a:cubicBezTo>
                      <a:pt x="244" y="183"/>
                      <a:pt x="242" y="185"/>
                      <a:pt x="244" y="185"/>
                    </a:cubicBezTo>
                    <a:cubicBezTo>
                      <a:pt x="246" y="185"/>
                      <a:pt x="242" y="186"/>
                      <a:pt x="244" y="188"/>
                    </a:cubicBezTo>
                    <a:cubicBezTo>
                      <a:pt x="245" y="188"/>
                      <a:pt x="244" y="190"/>
                      <a:pt x="242" y="188"/>
                    </a:cubicBezTo>
                    <a:cubicBezTo>
                      <a:pt x="241" y="186"/>
                      <a:pt x="241" y="188"/>
                      <a:pt x="241" y="188"/>
                    </a:cubicBezTo>
                    <a:cubicBezTo>
                      <a:pt x="241" y="188"/>
                      <a:pt x="244" y="188"/>
                      <a:pt x="241" y="190"/>
                    </a:cubicBezTo>
                    <a:cubicBezTo>
                      <a:pt x="241" y="190"/>
                      <a:pt x="241" y="188"/>
                      <a:pt x="239" y="190"/>
                    </a:cubicBezTo>
                    <a:cubicBezTo>
                      <a:pt x="239" y="190"/>
                      <a:pt x="241" y="190"/>
                      <a:pt x="241" y="191"/>
                    </a:cubicBezTo>
                    <a:cubicBezTo>
                      <a:pt x="238" y="193"/>
                      <a:pt x="238" y="194"/>
                      <a:pt x="237" y="193"/>
                    </a:cubicBezTo>
                    <a:cubicBezTo>
                      <a:pt x="237" y="193"/>
                      <a:pt x="237" y="194"/>
                      <a:pt x="237" y="193"/>
                    </a:cubicBezTo>
                    <a:cubicBezTo>
                      <a:pt x="235" y="193"/>
                      <a:pt x="235" y="194"/>
                      <a:pt x="235" y="194"/>
                    </a:cubicBezTo>
                    <a:cubicBezTo>
                      <a:pt x="237" y="194"/>
                      <a:pt x="234" y="197"/>
                      <a:pt x="232" y="197"/>
                    </a:cubicBezTo>
                    <a:cubicBezTo>
                      <a:pt x="232" y="199"/>
                      <a:pt x="232" y="197"/>
                      <a:pt x="231" y="197"/>
                    </a:cubicBezTo>
                    <a:cubicBezTo>
                      <a:pt x="231" y="200"/>
                      <a:pt x="231" y="197"/>
                      <a:pt x="230" y="200"/>
                    </a:cubicBezTo>
                    <a:cubicBezTo>
                      <a:pt x="228" y="200"/>
                      <a:pt x="227" y="200"/>
                      <a:pt x="228" y="200"/>
                    </a:cubicBezTo>
                    <a:cubicBezTo>
                      <a:pt x="230" y="202"/>
                      <a:pt x="227" y="202"/>
                      <a:pt x="227" y="202"/>
                    </a:cubicBezTo>
                    <a:cubicBezTo>
                      <a:pt x="227" y="204"/>
                      <a:pt x="227" y="204"/>
                      <a:pt x="224" y="205"/>
                    </a:cubicBezTo>
                    <a:cubicBezTo>
                      <a:pt x="223" y="205"/>
                      <a:pt x="223" y="204"/>
                      <a:pt x="223" y="204"/>
                    </a:cubicBezTo>
                    <a:cubicBezTo>
                      <a:pt x="223" y="205"/>
                      <a:pt x="223" y="205"/>
                      <a:pt x="223" y="205"/>
                    </a:cubicBezTo>
                    <a:cubicBezTo>
                      <a:pt x="221" y="205"/>
                      <a:pt x="220" y="204"/>
                      <a:pt x="219" y="205"/>
                    </a:cubicBezTo>
                    <a:cubicBezTo>
                      <a:pt x="217" y="207"/>
                      <a:pt x="217" y="204"/>
                      <a:pt x="217" y="205"/>
                    </a:cubicBezTo>
                    <a:cubicBezTo>
                      <a:pt x="216" y="205"/>
                      <a:pt x="217" y="205"/>
                      <a:pt x="217" y="207"/>
                    </a:cubicBezTo>
                    <a:cubicBezTo>
                      <a:pt x="216" y="207"/>
                      <a:pt x="216" y="205"/>
                      <a:pt x="216" y="205"/>
                    </a:cubicBezTo>
                    <a:cubicBezTo>
                      <a:pt x="214" y="207"/>
                      <a:pt x="216" y="207"/>
                      <a:pt x="216" y="207"/>
                    </a:cubicBezTo>
                    <a:cubicBezTo>
                      <a:pt x="214" y="207"/>
                      <a:pt x="214" y="207"/>
                      <a:pt x="214" y="207"/>
                    </a:cubicBezTo>
                    <a:cubicBezTo>
                      <a:pt x="213" y="207"/>
                      <a:pt x="214" y="207"/>
                      <a:pt x="213" y="205"/>
                    </a:cubicBezTo>
                    <a:cubicBezTo>
                      <a:pt x="212" y="205"/>
                      <a:pt x="212" y="202"/>
                      <a:pt x="212" y="204"/>
                    </a:cubicBezTo>
                    <a:cubicBezTo>
                      <a:pt x="212" y="207"/>
                      <a:pt x="212" y="207"/>
                      <a:pt x="212" y="207"/>
                    </a:cubicBezTo>
                    <a:cubicBezTo>
                      <a:pt x="212" y="208"/>
                      <a:pt x="212" y="207"/>
                      <a:pt x="210" y="208"/>
                    </a:cubicBezTo>
                    <a:cubicBezTo>
                      <a:pt x="210" y="208"/>
                      <a:pt x="209" y="207"/>
                      <a:pt x="209" y="208"/>
                    </a:cubicBezTo>
                    <a:cubicBezTo>
                      <a:pt x="209" y="211"/>
                      <a:pt x="207" y="208"/>
                      <a:pt x="207" y="210"/>
                    </a:cubicBezTo>
                    <a:cubicBezTo>
                      <a:pt x="206" y="211"/>
                      <a:pt x="206" y="208"/>
                      <a:pt x="205" y="210"/>
                    </a:cubicBezTo>
                    <a:cubicBezTo>
                      <a:pt x="203" y="211"/>
                      <a:pt x="205" y="211"/>
                      <a:pt x="203" y="210"/>
                    </a:cubicBezTo>
                    <a:cubicBezTo>
                      <a:pt x="202" y="210"/>
                      <a:pt x="203" y="211"/>
                      <a:pt x="201" y="211"/>
                    </a:cubicBezTo>
                    <a:cubicBezTo>
                      <a:pt x="198" y="213"/>
                      <a:pt x="199" y="211"/>
                      <a:pt x="196" y="213"/>
                    </a:cubicBezTo>
                    <a:cubicBezTo>
                      <a:pt x="195" y="213"/>
                      <a:pt x="194" y="214"/>
                      <a:pt x="194" y="216"/>
                    </a:cubicBezTo>
                    <a:cubicBezTo>
                      <a:pt x="194" y="216"/>
                      <a:pt x="195" y="214"/>
                      <a:pt x="195" y="216"/>
                    </a:cubicBezTo>
                    <a:cubicBezTo>
                      <a:pt x="195" y="218"/>
                      <a:pt x="196" y="218"/>
                      <a:pt x="194" y="219"/>
                    </a:cubicBezTo>
                    <a:cubicBezTo>
                      <a:pt x="192" y="221"/>
                      <a:pt x="192" y="219"/>
                      <a:pt x="192" y="218"/>
                    </a:cubicBezTo>
                    <a:cubicBezTo>
                      <a:pt x="192" y="218"/>
                      <a:pt x="191" y="218"/>
                      <a:pt x="192" y="216"/>
                    </a:cubicBezTo>
                    <a:cubicBezTo>
                      <a:pt x="192" y="216"/>
                      <a:pt x="191" y="216"/>
                      <a:pt x="191" y="214"/>
                    </a:cubicBezTo>
                    <a:cubicBezTo>
                      <a:pt x="192" y="213"/>
                      <a:pt x="192" y="213"/>
                      <a:pt x="192" y="211"/>
                    </a:cubicBezTo>
                    <a:cubicBezTo>
                      <a:pt x="192" y="211"/>
                      <a:pt x="192" y="213"/>
                      <a:pt x="191" y="211"/>
                    </a:cubicBezTo>
                    <a:cubicBezTo>
                      <a:pt x="189" y="210"/>
                      <a:pt x="189" y="211"/>
                      <a:pt x="191" y="211"/>
                    </a:cubicBezTo>
                    <a:cubicBezTo>
                      <a:pt x="191" y="213"/>
                      <a:pt x="189" y="211"/>
                      <a:pt x="188" y="213"/>
                    </a:cubicBezTo>
                    <a:cubicBezTo>
                      <a:pt x="187" y="213"/>
                      <a:pt x="189" y="211"/>
                      <a:pt x="188" y="211"/>
                    </a:cubicBezTo>
                    <a:cubicBezTo>
                      <a:pt x="185" y="211"/>
                      <a:pt x="185" y="208"/>
                      <a:pt x="184" y="210"/>
                    </a:cubicBezTo>
                    <a:cubicBezTo>
                      <a:pt x="184" y="211"/>
                      <a:pt x="185" y="211"/>
                      <a:pt x="184" y="211"/>
                    </a:cubicBezTo>
                    <a:cubicBezTo>
                      <a:pt x="184" y="211"/>
                      <a:pt x="184" y="210"/>
                      <a:pt x="184" y="211"/>
                    </a:cubicBezTo>
                    <a:cubicBezTo>
                      <a:pt x="184" y="213"/>
                      <a:pt x="183" y="211"/>
                      <a:pt x="183" y="211"/>
                    </a:cubicBezTo>
                    <a:cubicBezTo>
                      <a:pt x="181" y="211"/>
                      <a:pt x="180" y="211"/>
                      <a:pt x="178" y="211"/>
                    </a:cubicBezTo>
                    <a:cubicBezTo>
                      <a:pt x="178" y="210"/>
                      <a:pt x="178" y="211"/>
                      <a:pt x="178" y="210"/>
                    </a:cubicBezTo>
                    <a:cubicBezTo>
                      <a:pt x="177" y="208"/>
                      <a:pt x="176" y="208"/>
                      <a:pt x="176" y="208"/>
                    </a:cubicBezTo>
                    <a:cubicBezTo>
                      <a:pt x="176" y="207"/>
                      <a:pt x="174" y="207"/>
                      <a:pt x="176" y="205"/>
                    </a:cubicBezTo>
                    <a:cubicBezTo>
                      <a:pt x="177" y="204"/>
                      <a:pt x="176" y="204"/>
                      <a:pt x="174" y="204"/>
                    </a:cubicBezTo>
                    <a:cubicBezTo>
                      <a:pt x="173" y="205"/>
                      <a:pt x="174" y="202"/>
                      <a:pt x="171" y="204"/>
                    </a:cubicBezTo>
                    <a:cubicBezTo>
                      <a:pt x="169" y="204"/>
                      <a:pt x="169" y="200"/>
                      <a:pt x="167" y="200"/>
                    </a:cubicBezTo>
                    <a:cubicBezTo>
                      <a:pt x="167" y="202"/>
                      <a:pt x="166" y="202"/>
                      <a:pt x="166" y="202"/>
                    </a:cubicBezTo>
                    <a:cubicBezTo>
                      <a:pt x="167" y="204"/>
                      <a:pt x="163" y="205"/>
                      <a:pt x="163" y="205"/>
                    </a:cubicBezTo>
                    <a:cubicBezTo>
                      <a:pt x="163" y="204"/>
                      <a:pt x="162" y="204"/>
                      <a:pt x="162" y="205"/>
                    </a:cubicBezTo>
                    <a:cubicBezTo>
                      <a:pt x="162" y="207"/>
                      <a:pt x="160" y="205"/>
                      <a:pt x="159" y="205"/>
                    </a:cubicBezTo>
                    <a:cubicBezTo>
                      <a:pt x="159" y="205"/>
                      <a:pt x="159" y="205"/>
                      <a:pt x="159" y="205"/>
                    </a:cubicBezTo>
                    <a:cubicBezTo>
                      <a:pt x="158" y="202"/>
                      <a:pt x="158" y="207"/>
                      <a:pt x="156" y="207"/>
                    </a:cubicBezTo>
                    <a:cubicBezTo>
                      <a:pt x="155" y="207"/>
                      <a:pt x="156" y="205"/>
                      <a:pt x="155" y="205"/>
                    </a:cubicBezTo>
                    <a:cubicBezTo>
                      <a:pt x="152" y="204"/>
                      <a:pt x="153" y="207"/>
                      <a:pt x="151" y="207"/>
                    </a:cubicBezTo>
                    <a:cubicBezTo>
                      <a:pt x="151" y="207"/>
                      <a:pt x="148" y="207"/>
                      <a:pt x="149" y="208"/>
                    </a:cubicBezTo>
                    <a:cubicBezTo>
                      <a:pt x="151" y="213"/>
                      <a:pt x="149" y="211"/>
                      <a:pt x="149" y="213"/>
                    </a:cubicBezTo>
                    <a:cubicBezTo>
                      <a:pt x="151" y="213"/>
                      <a:pt x="149" y="214"/>
                      <a:pt x="149" y="213"/>
                    </a:cubicBezTo>
                    <a:cubicBezTo>
                      <a:pt x="148" y="213"/>
                      <a:pt x="148" y="216"/>
                      <a:pt x="146" y="211"/>
                    </a:cubicBezTo>
                    <a:cubicBezTo>
                      <a:pt x="146" y="211"/>
                      <a:pt x="146" y="208"/>
                      <a:pt x="144" y="211"/>
                    </a:cubicBezTo>
                    <a:cubicBezTo>
                      <a:pt x="142" y="213"/>
                      <a:pt x="142" y="211"/>
                      <a:pt x="141" y="211"/>
                    </a:cubicBezTo>
                    <a:cubicBezTo>
                      <a:pt x="140" y="213"/>
                      <a:pt x="141" y="211"/>
                      <a:pt x="140" y="211"/>
                    </a:cubicBezTo>
                    <a:cubicBezTo>
                      <a:pt x="140" y="210"/>
                      <a:pt x="140" y="208"/>
                      <a:pt x="140" y="208"/>
                    </a:cubicBezTo>
                    <a:cubicBezTo>
                      <a:pt x="138" y="208"/>
                      <a:pt x="135" y="208"/>
                      <a:pt x="135" y="207"/>
                    </a:cubicBezTo>
                    <a:cubicBezTo>
                      <a:pt x="137" y="205"/>
                      <a:pt x="135" y="205"/>
                      <a:pt x="135" y="204"/>
                    </a:cubicBezTo>
                    <a:cubicBezTo>
                      <a:pt x="137" y="202"/>
                      <a:pt x="140" y="202"/>
                      <a:pt x="135" y="202"/>
                    </a:cubicBezTo>
                    <a:cubicBezTo>
                      <a:pt x="134" y="202"/>
                      <a:pt x="134" y="200"/>
                      <a:pt x="134" y="199"/>
                    </a:cubicBezTo>
                    <a:cubicBezTo>
                      <a:pt x="133" y="197"/>
                      <a:pt x="135" y="194"/>
                      <a:pt x="134" y="196"/>
                    </a:cubicBezTo>
                    <a:cubicBezTo>
                      <a:pt x="133" y="197"/>
                      <a:pt x="131" y="194"/>
                      <a:pt x="130" y="197"/>
                    </a:cubicBezTo>
                    <a:cubicBezTo>
                      <a:pt x="127" y="197"/>
                      <a:pt x="127" y="197"/>
                      <a:pt x="128" y="196"/>
                    </a:cubicBezTo>
                    <a:cubicBezTo>
                      <a:pt x="130" y="194"/>
                      <a:pt x="124" y="193"/>
                      <a:pt x="128" y="193"/>
                    </a:cubicBezTo>
                    <a:cubicBezTo>
                      <a:pt x="130" y="191"/>
                      <a:pt x="127" y="190"/>
                      <a:pt x="130" y="188"/>
                    </a:cubicBezTo>
                    <a:cubicBezTo>
                      <a:pt x="131" y="188"/>
                      <a:pt x="130" y="186"/>
                      <a:pt x="131" y="186"/>
                    </a:cubicBezTo>
                    <a:cubicBezTo>
                      <a:pt x="133" y="188"/>
                      <a:pt x="131" y="186"/>
                      <a:pt x="134" y="186"/>
                    </a:cubicBezTo>
                    <a:cubicBezTo>
                      <a:pt x="134" y="186"/>
                      <a:pt x="133" y="185"/>
                      <a:pt x="134" y="182"/>
                    </a:cubicBezTo>
                    <a:cubicBezTo>
                      <a:pt x="134" y="179"/>
                      <a:pt x="133" y="177"/>
                      <a:pt x="134" y="177"/>
                    </a:cubicBezTo>
                    <a:cubicBezTo>
                      <a:pt x="134" y="176"/>
                      <a:pt x="134" y="174"/>
                      <a:pt x="133" y="174"/>
                    </a:cubicBezTo>
                    <a:cubicBezTo>
                      <a:pt x="130" y="176"/>
                      <a:pt x="133" y="171"/>
                      <a:pt x="130" y="169"/>
                    </a:cubicBezTo>
                    <a:cubicBezTo>
                      <a:pt x="126" y="168"/>
                      <a:pt x="127" y="169"/>
                      <a:pt x="126" y="171"/>
                    </a:cubicBezTo>
                    <a:cubicBezTo>
                      <a:pt x="124" y="169"/>
                      <a:pt x="124" y="169"/>
                      <a:pt x="122" y="169"/>
                    </a:cubicBezTo>
                    <a:cubicBezTo>
                      <a:pt x="119" y="169"/>
                      <a:pt x="123" y="169"/>
                      <a:pt x="122" y="166"/>
                    </a:cubicBezTo>
                    <a:cubicBezTo>
                      <a:pt x="122" y="165"/>
                      <a:pt x="119" y="168"/>
                      <a:pt x="120" y="165"/>
                    </a:cubicBezTo>
                    <a:cubicBezTo>
                      <a:pt x="122" y="163"/>
                      <a:pt x="120" y="165"/>
                      <a:pt x="120" y="163"/>
                    </a:cubicBezTo>
                    <a:cubicBezTo>
                      <a:pt x="120" y="163"/>
                      <a:pt x="117" y="163"/>
                      <a:pt x="117" y="165"/>
                    </a:cubicBezTo>
                    <a:cubicBezTo>
                      <a:pt x="116" y="165"/>
                      <a:pt x="115" y="165"/>
                      <a:pt x="113" y="165"/>
                    </a:cubicBezTo>
                    <a:cubicBezTo>
                      <a:pt x="112" y="163"/>
                      <a:pt x="110" y="165"/>
                      <a:pt x="109" y="166"/>
                    </a:cubicBezTo>
                    <a:cubicBezTo>
                      <a:pt x="106" y="168"/>
                      <a:pt x="105" y="168"/>
                      <a:pt x="103" y="169"/>
                    </a:cubicBezTo>
                    <a:cubicBezTo>
                      <a:pt x="103" y="171"/>
                      <a:pt x="102" y="169"/>
                      <a:pt x="102" y="171"/>
                    </a:cubicBezTo>
                    <a:cubicBezTo>
                      <a:pt x="102" y="172"/>
                      <a:pt x="99" y="174"/>
                      <a:pt x="95" y="174"/>
                    </a:cubicBezTo>
                    <a:cubicBezTo>
                      <a:pt x="97" y="171"/>
                      <a:pt x="95" y="171"/>
                      <a:pt x="95" y="171"/>
                    </a:cubicBezTo>
                    <a:cubicBezTo>
                      <a:pt x="94" y="171"/>
                      <a:pt x="94" y="172"/>
                      <a:pt x="92" y="171"/>
                    </a:cubicBezTo>
                    <a:cubicBezTo>
                      <a:pt x="91" y="171"/>
                      <a:pt x="88" y="171"/>
                      <a:pt x="90" y="171"/>
                    </a:cubicBezTo>
                    <a:cubicBezTo>
                      <a:pt x="91" y="169"/>
                      <a:pt x="87" y="169"/>
                      <a:pt x="85" y="171"/>
                    </a:cubicBezTo>
                    <a:cubicBezTo>
                      <a:pt x="85" y="174"/>
                      <a:pt x="84" y="171"/>
                      <a:pt x="84" y="174"/>
                    </a:cubicBezTo>
                    <a:cubicBezTo>
                      <a:pt x="83" y="176"/>
                      <a:pt x="83" y="174"/>
                      <a:pt x="81" y="177"/>
                    </a:cubicBezTo>
                    <a:cubicBezTo>
                      <a:pt x="81" y="174"/>
                      <a:pt x="85" y="169"/>
                      <a:pt x="77" y="172"/>
                    </a:cubicBezTo>
                    <a:cubicBezTo>
                      <a:pt x="76" y="172"/>
                      <a:pt x="76" y="172"/>
                      <a:pt x="76" y="172"/>
                    </a:cubicBezTo>
                    <a:cubicBezTo>
                      <a:pt x="76" y="174"/>
                      <a:pt x="76" y="172"/>
                      <a:pt x="73" y="172"/>
                    </a:cubicBezTo>
                    <a:cubicBezTo>
                      <a:pt x="72" y="174"/>
                      <a:pt x="70" y="169"/>
                      <a:pt x="70" y="171"/>
                    </a:cubicBezTo>
                    <a:cubicBezTo>
                      <a:pt x="70" y="172"/>
                      <a:pt x="69" y="172"/>
                      <a:pt x="67" y="171"/>
                    </a:cubicBezTo>
                    <a:cubicBezTo>
                      <a:pt x="66" y="169"/>
                      <a:pt x="67" y="172"/>
                      <a:pt x="66" y="172"/>
                    </a:cubicBezTo>
                    <a:cubicBezTo>
                      <a:pt x="66" y="172"/>
                      <a:pt x="66" y="169"/>
                      <a:pt x="65" y="169"/>
                    </a:cubicBezTo>
                    <a:cubicBezTo>
                      <a:pt x="62" y="169"/>
                      <a:pt x="62" y="171"/>
                      <a:pt x="62" y="169"/>
                    </a:cubicBezTo>
                    <a:cubicBezTo>
                      <a:pt x="62" y="168"/>
                      <a:pt x="62" y="168"/>
                      <a:pt x="62" y="168"/>
                    </a:cubicBezTo>
                    <a:cubicBezTo>
                      <a:pt x="60" y="169"/>
                      <a:pt x="58" y="168"/>
                      <a:pt x="58" y="165"/>
                    </a:cubicBezTo>
                    <a:cubicBezTo>
                      <a:pt x="58" y="163"/>
                      <a:pt x="56" y="165"/>
                      <a:pt x="55" y="165"/>
                    </a:cubicBezTo>
                    <a:cubicBezTo>
                      <a:pt x="54" y="165"/>
                      <a:pt x="52" y="161"/>
                      <a:pt x="51" y="161"/>
                    </a:cubicBezTo>
                    <a:cubicBezTo>
                      <a:pt x="49" y="161"/>
                      <a:pt x="49" y="160"/>
                      <a:pt x="47" y="160"/>
                    </a:cubicBezTo>
                    <a:cubicBezTo>
                      <a:pt x="45" y="158"/>
                      <a:pt x="48" y="158"/>
                      <a:pt x="44" y="157"/>
                    </a:cubicBezTo>
                    <a:cubicBezTo>
                      <a:pt x="41" y="155"/>
                      <a:pt x="42" y="161"/>
                      <a:pt x="41" y="158"/>
                    </a:cubicBezTo>
                    <a:cubicBezTo>
                      <a:pt x="41" y="157"/>
                      <a:pt x="37" y="155"/>
                      <a:pt x="36" y="154"/>
                    </a:cubicBezTo>
                    <a:cubicBezTo>
                      <a:pt x="33" y="152"/>
                      <a:pt x="33" y="155"/>
                      <a:pt x="31" y="151"/>
                    </a:cubicBezTo>
                    <a:cubicBezTo>
                      <a:pt x="30" y="149"/>
                      <a:pt x="27" y="154"/>
                      <a:pt x="27" y="151"/>
                    </a:cubicBezTo>
                    <a:cubicBezTo>
                      <a:pt x="29" y="147"/>
                      <a:pt x="27" y="146"/>
                      <a:pt x="27" y="144"/>
                    </a:cubicBezTo>
                    <a:cubicBezTo>
                      <a:pt x="26" y="143"/>
                      <a:pt x="27" y="143"/>
                      <a:pt x="29" y="144"/>
                    </a:cubicBezTo>
                    <a:cubicBezTo>
                      <a:pt x="30" y="146"/>
                      <a:pt x="30" y="144"/>
                      <a:pt x="31" y="144"/>
                    </a:cubicBezTo>
                    <a:cubicBezTo>
                      <a:pt x="34" y="143"/>
                      <a:pt x="31" y="141"/>
                      <a:pt x="31" y="140"/>
                    </a:cubicBezTo>
                    <a:cubicBezTo>
                      <a:pt x="31" y="140"/>
                      <a:pt x="27" y="140"/>
                      <a:pt x="29" y="137"/>
                    </a:cubicBezTo>
                    <a:cubicBezTo>
                      <a:pt x="30" y="135"/>
                      <a:pt x="27" y="135"/>
                      <a:pt x="31" y="133"/>
                    </a:cubicBezTo>
                    <a:cubicBezTo>
                      <a:pt x="34" y="133"/>
                      <a:pt x="31" y="132"/>
                      <a:pt x="36" y="130"/>
                    </a:cubicBezTo>
                    <a:cubicBezTo>
                      <a:pt x="37" y="127"/>
                      <a:pt x="36" y="127"/>
                      <a:pt x="37" y="126"/>
                    </a:cubicBezTo>
                    <a:cubicBezTo>
                      <a:pt x="38" y="124"/>
                      <a:pt x="37" y="124"/>
                      <a:pt x="37" y="124"/>
                    </a:cubicBezTo>
                    <a:cubicBezTo>
                      <a:pt x="36" y="126"/>
                      <a:pt x="36" y="124"/>
                      <a:pt x="34" y="124"/>
                    </a:cubicBezTo>
                    <a:cubicBezTo>
                      <a:pt x="33" y="124"/>
                      <a:pt x="34" y="121"/>
                      <a:pt x="30" y="121"/>
                    </a:cubicBezTo>
                    <a:cubicBezTo>
                      <a:pt x="26" y="123"/>
                      <a:pt x="27" y="124"/>
                      <a:pt x="24" y="124"/>
                    </a:cubicBezTo>
                    <a:cubicBezTo>
                      <a:pt x="23" y="124"/>
                      <a:pt x="23" y="124"/>
                      <a:pt x="23" y="124"/>
                    </a:cubicBezTo>
                    <a:cubicBezTo>
                      <a:pt x="22" y="124"/>
                      <a:pt x="18" y="124"/>
                      <a:pt x="18" y="123"/>
                    </a:cubicBezTo>
                    <a:cubicBezTo>
                      <a:pt x="18" y="121"/>
                      <a:pt x="16" y="124"/>
                      <a:pt x="13" y="121"/>
                    </a:cubicBezTo>
                    <a:cubicBezTo>
                      <a:pt x="13" y="119"/>
                      <a:pt x="15" y="121"/>
                      <a:pt x="13" y="118"/>
                    </a:cubicBezTo>
                    <a:cubicBezTo>
                      <a:pt x="12" y="115"/>
                      <a:pt x="11" y="118"/>
                      <a:pt x="11" y="116"/>
                    </a:cubicBezTo>
                    <a:cubicBezTo>
                      <a:pt x="9" y="115"/>
                      <a:pt x="8" y="116"/>
                      <a:pt x="6" y="115"/>
                    </a:cubicBezTo>
                    <a:cubicBezTo>
                      <a:pt x="5" y="115"/>
                      <a:pt x="5" y="113"/>
                      <a:pt x="6" y="113"/>
                    </a:cubicBezTo>
                    <a:cubicBezTo>
                      <a:pt x="9" y="113"/>
                      <a:pt x="9" y="112"/>
                      <a:pt x="9" y="112"/>
                    </a:cubicBezTo>
                    <a:cubicBezTo>
                      <a:pt x="6" y="110"/>
                      <a:pt x="9" y="109"/>
                      <a:pt x="8" y="107"/>
                    </a:cubicBezTo>
                    <a:cubicBezTo>
                      <a:pt x="6" y="107"/>
                      <a:pt x="8" y="105"/>
                      <a:pt x="8" y="104"/>
                    </a:cubicBezTo>
                    <a:cubicBezTo>
                      <a:pt x="6" y="104"/>
                      <a:pt x="4" y="102"/>
                      <a:pt x="4" y="104"/>
                    </a:cubicBezTo>
                    <a:cubicBezTo>
                      <a:pt x="4" y="105"/>
                      <a:pt x="2" y="104"/>
                      <a:pt x="2" y="102"/>
                    </a:cubicBezTo>
                    <a:cubicBezTo>
                      <a:pt x="2" y="101"/>
                      <a:pt x="1" y="101"/>
                      <a:pt x="2" y="99"/>
                    </a:cubicBezTo>
                    <a:cubicBezTo>
                      <a:pt x="6" y="99"/>
                      <a:pt x="0" y="96"/>
                      <a:pt x="5" y="95"/>
                    </a:cubicBezTo>
                    <a:cubicBezTo>
                      <a:pt x="9" y="93"/>
                      <a:pt x="6" y="91"/>
                      <a:pt x="9" y="91"/>
                    </a:cubicBezTo>
                    <a:cubicBezTo>
                      <a:pt x="12" y="93"/>
                      <a:pt x="11" y="88"/>
                      <a:pt x="12" y="91"/>
                    </a:cubicBezTo>
                    <a:cubicBezTo>
                      <a:pt x="13" y="95"/>
                      <a:pt x="13" y="91"/>
                      <a:pt x="15" y="93"/>
                    </a:cubicBezTo>
                    <a:cubicBezTo>
                      <a:pt x="18" y="93"/>
                      <a:pt x="18" y="91"/>
                      <a:pt x="18" y="88"/>
                    </a:cubicBezTo>
                    <a:cubicBezTo>
                      <a:pt x="19" y="87"/>
                      <a:pt x="24" y="90"/>
                      <a:pt x="26" y="85"/>
                    </a:cubicBezTo>
                    <a:cubicBezTo>
                      <a:pt x="27" y="84"/>
                      <a:pt x="31" y="84"/>
                      <a:pt x="34" y="82"/>
                    </a:cubicBezTo>
                    <a:cubicBezTo>
                      <a:pt x="36" y="82"/>
                      <a:pt x="36" y="82"/>
                      <a:pt x="37" y="81"/>
                    </a:cubicBezTo>
                    <a:cubicBezTo>
                      <a:pt x="37" y="79"/>
                      <a:pt x="36" y="77"/>
                      <a:pt x="37" y="76"/>
                    </a:cubicBezTo>
                    <a:cubicBezTo>
                      <a:pt x="40" y="76"/>
                      <a:pt x="37" y="76"/>
                      <a:pt x="38" y="74"/>
                    </a:cubicBezTo>
                    <a:cubicBezTo>
                      <a:pt x="41" y="73"/>
                      <a:pt x="37" y="65"/>
                      <a:pt x="37" y="63"/>
                    </a:cubicBezTo>
                    <a:cubicBezTo>
                      <a:pt x="38" y="62"/>
                      <a:pt x="31" y="62"/>
                      <a:pt x="37" y="60"/>
                    </a:cubicBezTo>
                    <a:cubicBezTo>
                      <a:pt x="40" y="60"/>
                      <a:pt x="42" y="59"/>
                      <a:pt x="44" y="59"/>
                    </a:cubicBezTo>
                    <a:cubicBezTo>
                      <a:pt x="47" y="60"/>
                      <a:pt x="48" y="60"/>
                      <a:pt x="49" y="59"/>
                    </a:cubicBezTo>
                    <a:cubicBezTo>
                      <a:pt x="49" y="57"/>
                      <a:pt x="47" y="59"/>
                      <a:pt x="47" y="57"/>
                    </a:cubicBezTo>
                    <a:cubicBezTo>
                      <a:pt x="49" y="54"/>
                      <a:pt x="51" y="49"/>
                      <a:pt x="51" y="46"/>
                    </a:cubicBezTo>
                    <a:cubicBezTo>
                      <a:pt x="51" y="45"/>
                      <a:pt x="55" y="48"/>
                      <a:pt x="58" y="48"/>
                    </a:cubicBezTo>
                    <a:cubicBezTo>
                      <a:pt x="60" y="46"/>
                      <a:pt x="59" y="49"/>
                      <a:pt x="62" y="48"/>
                    </a:cubicBezTo>
                    <a:cubicBezTo>
                      <a:pt x="65" y="46"/>
                      <a:pt x="66" y="46"/>
                      <a:pt x="65" y="45"/>
                    </a:cubicBezTo>
                    <a:cubicBezTo>
                      <a:pt x="63" y="42"/>
                      <a:pt x="62" y="38"/>
                      <a:pt x="69" y="37"/>
                    </a:cubicBezTo>
                    <a:cubicBezTo>
                      <a:pt x="73" y="35"/>
                      <a:pt x="67" y="32"/>
                      <a:pt x="73" y="34"/>
                    </a:cubicBezTo>
                    <a:cubicBezTo>
                      <a:pt x="76" y="32"/>
                      <a:pt x="76" y="32"/>
                      <a:pt x="76" y="32"/>
                    </a:cubicBezTo>
                    <a:cubicBezTo>
                      <a:pt x="76" y="35"/>
                      <a:pt x="79" y="38"/>
                      <a:pt x="81" y="40"/>
                    </a:cubicBezTo>
                    <a:cubicBezTo>
                      <a:pt x="84" y="42"/>
                      <a:pt x="85" y="38"/>
                      <a:pt x="85" y="40"/>
                    </a:cubicBezTo>
                    <a:cubicBezTo>
                      <a:pt x="87" y="42"/>
                      <a:pt x="88" y="40"/>
                      <a:pt x="88" y="42"/>
                    </a:cubicBezTo>
                    <a:cubicBezTo>
                      <a:pt x="88" y="43"/>
                      <a:pt x="94" y="46"/>
                      <a:pt x="92" y="51"/>
                    </a:cubicBezTo>
                    <a:cubicBezTo>
                      <a:pt x="91" y="54"/>
                      <a:pt x="94" y="54"/>
                      <a:pt x="91" y="57"/>
                    </a:cubicBezTo>
                    <a:cubicBezTo>
                      <a:pt x="91" y="57"/>
                      <a:pt x="91" y="60"/>
                      <a:pt x="94" y="60"/>
                    </a:cubicBezTo>
                    <a:cubicBezTo>
                      <a:pt x="95" y="60"/>
                      <a:pt x="98" y="60"/>
                      <a:pt x="101" y="60"/>
                    </a:cubicBezTo>
                    <a:cubicBezTo>
                      <a:pt x="103" y="60"/>
                      <a:pt x="106" y="60"/>
                      <a:pt x="112" y="65"/>
                    </a:cubicBezTo>
                    <a:cubicBezTo>
                      <a:pt x="119" y="70"/>
                      <a:pt x="117" y="66"/>
                      <a:pt x="119" y="70"/>
                    </a:cubicBezTo>
                    <a:cubicBezTo>
                      <a:pt x="119" y="76"/>
                      <a:pt x="120" y="73"/>
                      <a:pt x="120" y="76"/>
                    </a:cubicBezTo>
                    <a:cubicBezTo>
                      <a:pt x="120" y="77"/>
                      <a:pt x="123" y="76"/>
                      <a:pt x="124" y="77"/>
                    </a:cubicBezTo>
                    <a:cubicBezTo>
                      <a:pt x="134" y="77"/>
                      <a:pt x="135" y="77"/>
                      <a:pt x="142" y="77"/>
                    </a:cubicBezTo>
                    <a:cubicBezTo>
                      <a:pt x="149" y="77"/>
                      <a:pt x="151" y="81"/>
                      <a:pt x="153" y="81"/>
                    </a:cubicBezTo>
                    <a:cubicBezTo>
                      <a:pt x="155" y="81"/>
                      <a:pt x="159" y="84"/>
                      <a:pt x="163" y="82"/>
                    </a:cubicBezTo>
                    <a:cubicBezTo>
                      <a:pt x="166" y="82"/>
                      <a:pt x="163" y="84"/>
                      <a:pt x="164" y="84"/>
                    </a:cubicBezTo>
                    <a:cubicBezTo>
                      <a:pt x="167" y="84"/>
                      <a:pt x="167" y="85"/>
                      <a:pt x="167" y="84"/>
                    </a:cubicBezTo>
                    <a:cubicBezTo>
                      <a:pt x="176" y="79"/>
                      <a:pt x="176" y="82"/>
                      <a:pt x="178" y="79"/>
                    </a:cubicBezTo>
                    <a:cubicBezTo>
                      <a:pt x="181" y="77"/>
                      <a:pt x="178" y="79"/>
                      <a:pt x="183" y="79"/>
                    </a:cubicBezTo>
                    <a:cubicBezTo>
                      <a:pt x="185" y="79"/>
                      <a:pt x="185" y="79"/>
                      <a:pt x="188" y="79"/>
                    </a:cubicBezTo>
                    <a:cubicBezTo>
                      <a:pt x="188" y="77"/>
                      <a:pt x="189" y="79"/>
                      <a:pt x="191" y="79"/>
                    </a:cubicBezTo>
                    <a:cubicBezTo>
                      <a:pt x="192" y="77"/>
                      <a:pt x="194" y="77"/>
                      <a:pt x="196" y="76"/>
                    </a:cubicBezTo>
                    <a:cubicBezTo>
                      <a:pt x="199" y="73"/>
                      <a:pt x="199" y="73"/>
                      <a:pt x="203" y="70"/>
                    </a:cubicBezTo>
                    <a:cubicBezTo>
                      <a:pt x="205" y="70"/>
                      <a:pt x="201" y="68"/>
                      <a:pt x="201" y="65"/>
                    </a:cubicBezTo>
                    <a:cubicBezTo>
                      <a:pt x="201" y="62"/>
                      <a:pt x="201" y="60"/>
                      <a:pt x="203" y="60"/>
                    </a:cubicBezTo>
                    <a:cubicBezTo>
                      <a:pt x="206" y="60"/>
                      <a:pt x="207" y="65"/>
                      <a:pt x="213" y="62"/>
                    </a:cubicBezTo>
                    <a:cubicBezTo>
                      <a:pt x="217" y="60"/>
                      <a:pt x="216" y="59"/>
                      <a:pt x="219" y="59"/>
                    </a:cubicBezTo>
                    <a:cubicBezTo>
                      <a:pt x="221" y="59"/>
                      <a:pt x="223" y="59"/>
                      <a:pt x="225" y="57"/>
                    </a:cubicBezTo>
                    <a:cubicBezTo>
                      <a:pt x="227" y="56"/>
                      <a:pt x="225" y="56"/>
                      <a:pt x="227" y="52"/>
                    </a:cubicBezTo>
                    <a:cubicBezTo>
                      <a:pt x="230" y="51"/>
                      <a:pt x="232" y="52"/>
                      <a:pt x="234" y="49"/>
                    </a:cubicBezTo>
                    <a:cubicBezTo>
                      <a:pt x="237" y="49"/>
                      <a:pt x="238" y="51"/>
                      <a:pt x="239" y="49"/>
                    </a:cubicBezTo>
                    <a:cubicBezTo>
                      <a:pt x="241" y="49"/>
                      <a:pt x="244" y="51"/>
                      <a:pt x="246" y="49"/>
                    </a:cubicBezTo>
                    <a:cubicBezTo>
                      <a:pt x="246" y="49"/>
                      <a:pt x="245" y="46"/>
                      <a:pt x="242" y="45"/>
                    </a:cubicBezTo>
                    <a:cubicBezTo>
                      <a:pt x="241" y="42"/>
                      <a:pt x="239" y="40"/>
                      <a:pt x="235" y="40"/>
                    </a:cubicBezTo>
                    <a:cubicBezTo>
                      <a:pt x="231" y="40"/>
                      <a:pt x="232" y="45"/>
                      <a:pt x="231" y="42"/>
                    </a:cubicBezTo>
                    <a:cubicBezTo>
                      <a:pt x="230" y="42"/>
                      <a:pt x="227" y="42"/>
                      <a:pt x="225" y="42"/>
                    </a:cubicBezTo>
                    <a:cubicBezTo>
                      <a:pt x="224" y="43"/>
                      <a:pt x="221" y="40"/>
                      <a:pt x="223" y="40"/>
                    </a:cubicBezTo>
                    <a:cubicBezTo>
                      <a:pt x="225" y="38"/>
                      <a:pt x="221" y="40"/>
                      <a:pt x="228" y="28"/>
                    </a:cubicBezTo>
                    <a:cubicBezTo>
                      <a:pt x="232" y="31"/>
                      <a:pt x="235" y="31"/>
                      <a:pt x="239" y="26"/>
                    </a:cubicBezTo>
                    <a:cubicBezTo>
                      <a:pt x="244" y="23"/>
                      <a:pt x="242" y="20"/>
                      <a:pt x="248" y="15"/>
                    </a:cubicBezTo>
                    <a:cubicBezTo>
                      <a:pt x="252" y="10"/>
                      <a:pt x="249" y="7"/>
                      <a:pt x="246" y="7"/>
                    </a:cubicBezTo>
                    <a:cubicBezTo>
                      <a:pt x="244" y="7"/>
                      <a:pt x="248" y="3"/>
                      <a:pt x="257" y="1"/>
                    </a:cubicBezTo>
                    <a:cubicBezTo>
                      <a:pt x="266" y="0"/>
                      <a:pt x="270" y="3"/>
                      <a:pt x="273" y="3"/>
                    </a:cubicBezTo>
                    <a:cubicBezTo>
                      <a:pt x="275" y="3"/>
                      <a:pt x="281" y="10"/>
                      <a:pt x="284" y="20"/>
                    </a:cubicBezTo>
                    <a:cubicBezTo>
                      <a:pt x="285" y="31"/>
                      <a:pt x="286" y="29"/>
                      <a:pt x="293" y="31"/>
                    </a:cubicBezTo>
                    <a:cubicBezTo>
                      <a:pt x="299" y="31"/>
                      <a:pt x="296" y="34"/>
                      <a:pt x="300" y="34"/>
                    </a:cubicBezTo>
                    <a:cubicBezTo>
                      <a:pt x="303" y="35"/>
                      <a:pt x="300" y="37"/>
                      <a:pt x="302" y="38"/>
                    </a:cubicBezTo>
                    <a:cubicBezTo>
                      <a:pt x="305" y="38"/>
                      <a:pt x="300" y="40"/>
                      <a:pt x="303" y="42"/>
                    </a:cubicBezTo>
                    <a:cubicBezTo>
                      <a:pt x="306" y="45"/>
                      <a:pt x="310" y="43"/>
                      <a:pt x="313" y="40"/>
                    </a:cubicBezTo>
                    <a:cubicBezTo>
                      <a:pt x="316" y="38"/>
                      <a:pt x="316" y="42"/>
                      <a:pt x="320" y="38"/>
                    </a:cubicBezTo>
                    <a:cubicBezTo>
                      <a:pt x="323" y="35"/>
                      <a:pt x="325" y="40"/>
                      <a:pt x="323" y="45"/>
                    </a:cubicBezTo>
                    <a:cubicBezTo>
                      <a:pt x="320" y="49"/>
                      <a:pt x="317" y="62"/>
                      <a:pt x="313" y="60"/>
                    </a:cubicBezTo>
                    <a:cubicBezTo>
                      <a:pt x="309" y="59"/>
                      <a:pt x="309" y="59"/>
                      <a:pt x="307" y="60"/>
                    </a:cubicBezTo>
                    <a:cubicBezTo>
                      <a:pt x="306" y="62"/>
                      <a:pt x="302" y="60"/>
                      <a:pt x="305" y="63"/>
                    </a:cubicBezTo>
                    <a:cubicBezTo>
                      <a:pt x="305" y="68"/>
                      <a:pt x="306" y="71"/>
                      <a:pt x="305" y="74"/>
                    </a:cubicBezTo>
                    <a:cubicBezTo>
                      <a:pt x="303" y="77"/>
                      <a:pt x="302" y="74"/>
                      <a:pt x="300" y="77"/>
                    </a:cubicBezTo>
                    <a:cubicBezTo>
                      <a:pt x="300" y="79"/>
                      <a:pt x="300" y="79"/>
                      <a:pt x="300" y="79"/>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35" name="Freeform 2424">
                <a:extLst>
                  <a:ext uri="{FF2B5EF4-FFF2-40B4-BE49-F238E27FC236}">
                    <a16:creationId xmlns:a16="http://schemas.microsoft.com/office/drawing/2014/main" id="{581F17B8-B9F4-48E6-C502-0BB29FD2CC71}"/>
                  </a:ext>
                </a:extLst>
              </p:cNvPr>
              <p:cNvSpPr>
                <a:spLocks noEditPoints="1"/>
              </p:cNvSpPr>
              <p:nvPr/>
            </p:nvSpPr>
            <p:spPr bwMode="auto">
              <a:xfrm>
                <a:off x="2386272" y="1688569"/>
                <a:ext cx="262195" cy="327959"/>
              </a:xfrm>
              <a:custGeom>
                <a:avLst/>
                <a:gdLst>
                  <a:gd name="T0" fmla="*/ 23 w 56"/>
                  <a:gd name="T1" fmla="*/ 47 h 81"/>
                  <a:gd name="T2" fmla="*/ 20 w 56"/>
                  <a:gd name="T3" fmla="*/ 41 h 81"/>
                  <a:gd name="T4" fmla="*/ 17 w 56"/>
                  <a:gd name="T5" fmla="*/ 37 h 81"/>
                  <a:gd name="T6" fmla="*/ 16 w 56"/>
                  <a:gd name="T7" fmla="*/ 39 h 81"/>
                  <a:gd name="T8" fmla="*/ 16 w 56"/>
                  <a:gd name="T9" fmla="*/ 33 h 81"/>
                  <a:gd name="T10" fmla="*/ 14 w 56"/>
                  <a:gd name="T11" fmla="*/ 31 h 81"/>
                  <a:gd name="T12" fmla="*/ 16 w 56"/>
                  <a:gd name="T13" fmla="*/ 26 h 81"/>
                  <a:gd name="T14" fmla="*/ 17 w 56"/>
                  <a:gd name="T15" fmla="*/ 20 h 81"/>
                  <a:gd name="T16" fmla="*/ 23 w 56"/>
                  <a:gd name="T17" fmla="*/ 17 h 81"/>
                  <a:gd name="T18" fmla="*/ 24 w 56"/>
                  <a:gd name="T19" fmla="*/ 23 h 81"/>
                  <a:gd name="T20" fmla="*/ 36 w 56"/>
                  <a:gd name="T21" fmla="*/ 25 h 81"/>
                  <a:gd name="T22" fmla="*/ 32 w 56"/>
                  <a:gd name="T23" fmla="*/ 36 h 81"/>
                  <a:gd name="T24" fmla="*/ 36 w 56"/>
                  <a:gd name="T25" fmla="*/ 41 h 81"/>
                  <a:gd name="T26" fmla="*/ 46 w 56"/>
                  <a:gd name="T27" fmla="*/ 53 h 81"/>
                  <a:gd name="T28" fmla="*/ 47 w 56"/>
                  <a:gd name="T29" fmla="*/ 61 h 81"/>
                  <a:gd name="T30" fmla="*/ 52 w 56"/>
                  <a:gd name="T31" fmla="*/ 69 h 81"/>
                  <a:gd name="T32" fmla="*/ 54 w 56"/>
                  <a:gd name="T33" fmla="*/ 70 h 81"/>
                  <a:gd name="T34" fmla="*/ 41 w 56"/>
                  <a:gd name="T35" fmla="*/ 75 h 81"/>
                  <a:gd name="T36" fmla="*/ 32 w 56"/>
                  <a:gd name="T37" fmla="*/ 76 h 81"/>
                  <a:gd name="T38" fmla="*/ 20 w 56"/>
                  <a:gd name="T39" fmla="*/ 79 h 81"/>
                  <a:gd name="T40" fmla="*/ 20 w 56"/>
                  <a:gd name="T41" fmla="*/ 76 h 81"/>
                  <a:gd name="T42" fmla="*/ 29 w 56"/>
                  <a:gd name="T43" fmla="*/ 72 h 81"/>
                  <a:gd name="T44" fmla="*/ 27 w 56"/>
                  <a:gd name="T45" fmla="*/ 70 h 81"/>
                  <a:gd name="T46" fmla="*/ 18 w 56"/>
                  <a:gd name="T47" fmla="*/ 67 h 81"/>
                  <a:gd name="T48" fmla="*/ 21 w 56"/>
                  <a:gd name="T49" fmla="*/ 61 h 81"/>
                  <a:gd name="T50" fmla="*/ 28 w 56"/>
                  <a:gd name="T51" fmla="*/ 56 h 81"/>
                  <a:gd name="T52" fmla="*/ 31 w 56"/>
                  <a:gd name="T53" fmla="*/ 55 h 81"/>
                  <a:gd name="T54" fmla="*/ 28 w 56"/>
                  <a:gd name="T55" fmla="*/ 47 h 81"/>
                  <a:gd name="T56" fmla="*/ 16 w 56"/>
                  <a:gd name="T57" fmla="*/ 50 h 81"/>
                  <a:gd name="T58" fmla="*/ 16 w 56"/>
                  <a:gd name="T59" fmla="*/ 47 h 81"/>
                  <a:gd name="T60" fmla="*/ 10 w 56"/>
                  <a:gd name="T61" fmla="*/ 44 h 81"/>
                  <a:gd name="T62" fmla="*/ 9 w 56"/>
                  <a:gd name="T63" fmla="*/ 50 h 81"/>
                  <a:gd name="T64" fmla="*/ 16 w 56"/>
                  <a:gd name="T65" fmla="*/ 50 h 81"/>
                  <a:gd name="T66" fmla="*/ 21 w 56"/>
                  <a:gd name="T67" fmla="*/ 56 h 81"/>
                  <a:gd name="T68" fmla="*/ 17 w 56"/>
                  <a:gd name="T69" fmla="*/ 39 h 81"/>
                  <a:gd name="T70" fmla="*/ 38 w 56"/>
                  <a:gd name="T71" fmla="*/ 76 h 81"/>
                  <a:gd name="T72" fmla="*/ 10 w 56"/>
                  <a:gd name="T73" fmla="*/ 23 h 81"/>
                  <a:gd name="T74" fmla="*/ 11 w 56"/>
                  <a:gd name="T75" fmla="*/ 23 h 81"/>
                  <a:gd name="T76" fmla="*/ 13 w 56"/>
                  <a:gd name="T77" fmla="*/ 20 h 81"/>
                  <a:gd name="T78" fmla="*/ 9 w 56"/>
                  <a:gd name="T79" fmla="*/ 25 h 81"/>
                  <a:gd name="T80" fmla="*/ 7 w 56"/>
                  <a:gd name="T81" fmla="*/ 28 h 81"/>
                  <a:gd name="T82" fmla="*/ 11 w 56"/>
                  <a:gd name="T83" fmla="*/ 26 h 81"/>
                  <a:gd name="T84" fmla="*/ 16 w 56"/>
                  <a:gd name="T85" fmla="*/ 28 h 81"/>
                  <a:gd name="T86" fmla="*/ 11 w 56"/>
                  <a:gd name="T87" fmla="*/ 25 h 81"/>
                  <a:gd name="T88" fmla="*/ 13 w 56"/>
                  <a:gd name="T89" fmla="*/ 34 h 81"/>
                  <a:gd name="T90" fmla="*/ 13 w 56"/>
                  <a:gd name="T91" fmla="*/ 33 h 81"/>
                  <a:gd name="T92" fmla="*/ 13 w 56"/>
                  <a:gd name="T93" fmla="*/ 41 h 81"/>
                  <a:gd name="T94" fmla="*/ 11 w 56"/>
                  <a:gd name="T95" fmla="*/ 39 h 81"/>
                  <a:gd name="T96" fmla="*/ 14 w 56"/>
                  <a:gd name="T97" fmla="*/ 39 h 81"/>
                  <a:gd name="T98" fmla="*/ 31 w 56"/>
                  <a:gd name="T99" fmla="*/ 16 h 81"/>
                  <a:gd name="T100" fmla="*/ 29 w 56"/>
                  <a:gd name="T101" fmla="*/ 12 h 81"/>
                  <a:gd name="T102" fmla="*/ 31 w 56"/>
                  <a:gd name="T103" fmla="*/ 16 h 81"/>
                  <a:gd name="T104" fmla="*/ 32 w 56"/>
                  <a:gd name="T105" fmla="*/ 12 h 81"/>
                  <a:gd name="T106" fmla="*/ 32 w 56"/>
                  <a:gd name="T107" fmla="*/ 12 h 81"/>
                  <a:gd name="T108" fmla="*/ 39 w 56"/>
                  <a:gd name="T109" fmla="*/ 6 h 81"/>
                  <a:gd name="T110" fmla="*/ 39 w 56"/>
                  <a:gd name="T111" fmla="*/ 3 h 81"/>
                  <a:gd name="T112" fmla="*/ 36 w 56"/>
                  <a:gd name="T113" fmla="*/ 5 h 81"/>
                  <a:gd name="T114" fmla="*/ 39 w 56"/>
                  <a:gd name="T115" fmla="*/ 6 h 81"/>
                  <a:gd name="T116" fmla="*/ 39 w 56"/>
                  <a:gd name="T117" fmla="*/ 2 h 81"/>
                  <a:gd name="T118" fmla="*/ 41 w 56"/>
                  <a:gd name="T11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 h="81">
                    <a:moveTo>
                      <a:pt x="28" y="45"/>
                    </a:moveTo>
                    <a:cubicBezTo>
                      <a:pt x="27" y="47"/>
                      <a:pt x="27" y="45"/>
                      <a:pt x="25" y="45"/>
                    </a:cubicBezTo>
                    <a:cubicBezTo>
                      <a:pt x="24" y="48"/>
                      <a:pt x="23" y="45"/>
                      <a:pt x="23" y="45"/>
                    </a:cubicBezTo>
                    <a:cubicBezTo>
                      <a:pt x="24" y="47"/>
                      <a:pt x="23" y="48"/>
                      <a:pt x="23" y="47"/>
                    </a:cubicBezTo>
                    <a:cubicBezTo>
                      <a:pt x="21" y="45"/>
                      <a:pt x="20" y="45"/>
                      <a:pt x="20" y="47"/>
                    </a:cubicBezTo>
                    <a:cubicBezTo>
                      <a:pt x="20" y="48"/>
                      <a:pt x="18" y="45"/>
                      <a:pt x="18" y="45"/>
                    </a:cubicBezTo>
                    <a:cubicBezTo>
                      <a:pt x="20" y="44"/>
                      <a:pt x="20" y="45"/>
                      <a:pt x="20" y="44"/>
                    </a:cubicBezTo>
                    <a:cubicBezTo>
                      <a:pt x="20" y="42"/>
                      <a:pt x="23" y="42"/>
                      <a:pt x="20" y="41"/>
                    </a:cubicBezTo>
                    <a:cubicBezTo>
                      <a:pt x="20" y="39"/>
                      <a:pt x="20" y="39"/>
                      <a:pt x="21" y="37"/>
                    </a:cubicBezTo>
                    <a:cubicBezTo>
                      <a:pt x="20" y="36"/>
                      <a:pt x="20" y="39"/>
                      <a:pt x="20" y="39"/>
                    </a:cubicBezTo>
                    <a:cubicBezTo>
                      <a:pt x="18" y="37"/>
                      <a:pt x="20" y="39"/>
                      <a:pt x="18" y="39"/>
                    </a:cubicBezTo>
                    <a:cubicBezTo>
                      <a:pt x="17" y="37"/>
                      <a:pt x="18" y="36"/>
                      <a:pt x="17" y="37"/>
                    </a:cubicBezTo>
                    <a:cubicBezTo>
                      <a:pt x="16" y="37"/>
                      <a:pt x="18" y="39"/>
                      <a:pt x="17" y="39"/>
                    </a:cubicBezTo>
                    <a:cubicBezTo>
                      <a:pt x="16" y="41"/>
                      <a:pt x="16" y="44"/>
                      <a:pt x="16" y="44"/>
                    </a:cubicBezTo>
                    <a:cubicBezTo>
                      <a:pt x="14" y="42"/>
                      <a:pt x="17" y="39"/>
                      <a:pt x="16" y="39"/>
                    </a:cubicBezTo>
                    <a:cubicBezTo>
                      <a:pt x="16" y="39"/>
                      <a:pt x="16" y="39"/>
                      <a:pt x="16" y="39"/>
                    </a:cubicBezTo>
                    <a:cubicBezTo>
                      <a:pt x="16" y="37"/>
                      <a:pt x="16" y="37"/>
                      <a:pt x="16" y="36"/>
                    </a:cubicBezTo>
                    <a:cubicBezTo>
                      <a:pt x="16" y="36"/>
                      <a:pt x="16" y="36"/>
                      <a:pt x="16" y="34"/>
                    </a:cubicBezTo>
                    <a:cubicBezTo>
                      <a:pt x="17" y="34"/>
                      <a:pt x="16" y="33"/>
                      <a:pt x="17" y="33"/>
                    </a:cubicBezTo>
                    <a:cubicBezTo>
                      <a:pt x="18" y="31"/>
                      <a:pt x="18" y="31"/>
                      <a:pt x="16" y="33"/>
                    </a:cubicBezTo>
                    <a:cubicBezTo>
                      <a:pt x="16" y="33"/>
                      <a:pt x="16" y="33"/>
                      <a:pt x="16" y="33"/>
                    </a:cubicBezTo>
                    <a:cubicBezTo>
                      <a:pt x="14" y="33"/>
                      <a:pt x="13" y="33"/>
                      <a:pt x="14" y="33"/>
                    </a:cubicBezTo>
                    <a:cubicBezTo>
                      <a:pt x="16" y="31"/>
                      <a:pt x="16" y="31"/>
                      <a:pt x="14" y="31"/>
                    </a:cubicBezTo>
                    <a:cubicBezTo>
                      <a:pt x="13" y="31"/>
                      <a:pt x="13" y="31"/>
                      <a:pt x="14" y="31"/>
                    </a:cubicBezTo>
                    <a:cubicBezTo>
                      <a:pt x="16" y="31"/>
                      <a:pt x="16" y="31"/>
                      <a:pt x="16" y="31"/>
                    </a:cubicBezTo>
                    <a:cubicBezTo>
                      <a:pt x="13" y="30"/>
                      <a:pt x="16" y="30"/>
                      <a:pt x="16" y="28"/>
                    </a:cubicBezTo>
                    <a:cubicBezTo>
                      <a:pt x="16" y="28"/>
                      <a:pt x="16" y="28"/>
                      <a:pt x="16" y="28"/>
                    </a:cubicBezTo>
                    <a:cubicBezTo>
                      <a:pt x="16" y="26"/>
                      <a:pt x="16" y="28"/>
                      <a:pt x="16" y="26"/>
                    </a:cubicBezTo>
                    <a:cubicBezTo>
                      <a:pt x="14" y="25"/>
                      <a:pt x="16" y="25"/>
                      <a:pt x="16" y="23"/>
                    </a:cubicBezTo>
                    <a:cubicBezTo>
                      <a:pt x="14" y="23"/>
                      <a:pt x="16" y="23"/>
                      <a:pt x="17" y="23"/>
                    </a:cubicBezTo>
                    <a:cubicBezTo>
                      <a:pt x="17" y="23"/>
                      <a:pt x="17" y="23"/>
                      <a:pt x="17" y="22"/>
                    </a:cubicBezTo>
                    <a:cubicBezTo>
                      <a:pt x="16" y="20"/>
                      <a:pt x="20" y="22"/>
                      <a:pt x="17" y="20"/>
                    </a:cubicBezTo>
                    <a:cubicBezTo>
                      <a:pt x="16" y="19"/>
                      <a:pt x="20" y="22"/>
                      <a:pt x="18" y="20"/>
                    </a:cubicBezTo>
                    <a:cubicBezTo>
                      <a:pt x="17" y="19"/>
                      <a:pt x="20" y="20"/>
                      <a:pt x="20" y="17"/>
                    </a:cubicBezTo>
                    <a:cubicBezTo>
                      <a:pt x="18" y="17"/>
                      <a:pt x="20" y="17"/>
                      <a:pt x="20" y="17"/>
                    </a:cubicBezTo>
                    <a:cubicBezTo>
                      <a:pt x="21" y="17"/>
                      <a:pt x="21" y="17"/>
                      <a:pt x="23" y="17"/>
                    </a:cubicBezTo>
                    <a:cubicBezTo>
                      <a:pt x="24" y="17"/>
                      <a:pt x="25" y="17"/>
                      <a:pt x="28" y="17"/>
                    </a:cubicBezTo>
                    <a:cubicBezTo>
                      <a:pt x="28" y="17"/>
                      <a:pt x="27" y="17"/>
                      <a:pt x="28" y="17"/>
                    </a:cubicBezTo>
                    <a:cubicBezTo>
                      <a:pt x="31" y="17"/>
                      <a:pt x="29" y="17"/>
                      <a:pt x="29" y="17"/>
                    </a:cubicBezTo>
                    <a:cubicBezTo>
                      <a:pt x="31" y="19"/>
                      <a:pt x="25" y="23"/>
                      <a:pt x="24" y="23"/>
                    </a:cubicBezTo>
                    <a:cubicBezTo>
                      <a:pt x="24" y="23"/>
                      <a:pt x="27" y="23"/>
                      <a:pt x="25" y="23"/>
                    </a:cubicBezTo>
                    <a:cubicBezTo>
                      <a:pt x="24" y="25"/>
                      <a:pt x="24" y="25"/>
                      <a:pt x="24" y="25"/>
                    </a:cubicBezTo>
                    <a:cubicBezTo>
                      <a:pt x="27" y="25"/>
                      <a:pt x="27" y="23"/>
                      <a:pt x="29" y="25"/>
                    </a:cubicBezTo>
                    <a:cubicBezTo>
                      <a:pt x="34" y="25"/>
                      <a:pt x="36" y="23"/>
                      <a:pt x="36" y="25"/>
                    </a:cubicBezTo>
                    <a:cubicBezTo>
                      <a:pt x="36" y="26"/>
                      <a:pt x="36" y="26"/>
                      <a:pt x="35" y="30"/>
                    </a:cubicBezTo>
                    <a:cubicBezTo>
                      <a:pt x="32" y="33"/>
                      <a:pt x="32" y="33"/>
                      <a:pt x="31" y="33"/>
                    </a:cubicBezTo>
                    <a:cubicBezTo>
                      <a:pt x="29" y="33"/>
                      <a:pt x="32" y="33"/>
                      <a:pt x="31" y="34"/>
                    </a:cubicBezTo>
                    <a:cubicBezTo>
                      <a:pt x="31" y="34"/>
                      <a:pt x="34" y="34"/>
                      <a:pt x="32" y="36"/>
                    </a:cubicBezTo>
                    <a:cubicBezTo>
                      <a:pt x="31" y="36"/>
                      <a:pt x="31" y="36"/>
                      <a:pt x="29" y="36"/>
                    </a:cubicBezTo>
                    <a:cubicBezTo>
                      <a:pt x="29" y="37"/>
                      <a:pt x="27" y="37"/>
                      <a:pt x="28" y="37"/>
                    </a:cubicBezTo>
                    <a:cubicBezTo>
                      <a:pt x="32" y="39"/>
                      <a:pt x="29" y="36"/>
                      <a:pt x="32" y="37"/>
                    </a:cubicBezTo>
                    <a:cubicBezTo>
                      <a:pt x="36" y="39"/>
                      <a:pt x="35" y="39"/>
                      <a:pt x="36" y="41"/>
                    </a:cubicBezTo>
                    <a:cubicBezTo>
                      <a:pt x="38" y="41"/>
                      <a:pt x="36" y="42"/>
                      <a:pt x="39" y="45"/>
                    </a:cubicBezTo>
                    <a:cubicBezTo>
                      <a:pt x="39" y="48"/>
                      <a:pt x="39" y="48"/>
                      <a:pt x="42" y="48"/>
                    </a:cubicBezTo>
                    <a:cubicBezTo>
                      <a:pt x="43" y="48"/>
                      <a:pt x="43" y="50"/>
                      <a:pt x="45" y="50"/>
                    </a:cubicBezTo>
                    <a:cubicBezTo>
                      <a:pt x="46" y="51"/>
                      <a:pt x="43" y="51"/>
                      <a:pt x="46" y="53"/>
                    </a:cubicBezTo>
                    <a:cubicBezTo>
                      <a:pt x="47" y="55"/>
                      <a:pt x="47" y="55"/>
                      <a:pt x="45" y="55"/>
                    </a:cubicBezTo>
                    <a:cubicBezTo>
                      <a:pt x="43" y="53"/>
                      <a:pt x="43" y="55"/>
                      <a:pt x="46" y="55"/>
                    </a:cubicBezTo>
                    <a:cubicBezTo>
                      <a:pt x="47" y="56"/>
                      <a:pt x="49" y="59"/>
                      <a:pt x="47" y="59"/>
                    </a:cubicBezTo>
                    <a:cubicBezTo>
                      <a:pt x="47" y="59"/>
                      <a:pt x="46" y="61"/>
                      <a:pt x="47" y="61"/>
                    </a:cubicBezTo>
                    <a:cubicBezTo>
                      <a:pt x="47" y="61"/>
                      <a:pt x="47" y="61"/>
                      <a:pt x="49" y="59"/>
                    </a:cubicBezTo>
                    <a:cubicBezTo>
                      <a:pt x="49" y="59"/>
                      <a:pt x="56" y="59"/>
                      <a:pt x="56" y="62"/>
                    </a:cubicBezTo>
                    <a:cubicBezTo>
                      <a:pt x="56" y="67"/>
                      <a:pt x="52" y="67"/>
                      <a:pt x="53" y="69"/>
                    </a:cubicBezTo>
                    <a:cubicBezTo>
                      <a:pt x="54" y="69"/>
                      <a:pt x="52" y="67"/>
                      <a:pt x="52" y="69"/>
                    </a:cubicBezTo>
                    <a:cubicBezTo>
                      <a:pt x="50" y="69"/>
                      <a:pt x="52" y="69"/>
                      <a:pt x="52" y="70"/>
                    </a:cubicBezTo>
                    <a:cubicBezTo>
                      <a:pt x="52" y="70"/>
                      <a:pt x="47" y="70"/>
                      <a:pt x="49" y="70"/>
                    </a:cubicBezTo>
                    <a:cubicBezTo>
                      <a:pt x="50" y="70"/>
                      <a:pt x="49" y="70"/>
                      <a:pt x="50" y="70"/>
                    </a:cubicBezTo>
                    <a:cubicBezTo>
                      <a:pt x="52" y="72"/>
                      <a:pt x="54" y="70"/>
                      <a:pt x="54" y="70"/>
                    </a:cubicBezTo>
                    <a:cubicBezTo>
                      <a:pt x="53" y="72"/>
                      <a:pt x="54" y="72"/>
                      <a:pt x="52" y="73"/>
                    </a:cubicBezTo>
                    <a:cubicBezTo>
                      <a:pt x="50" y="73"/>
                      <a:pt x="52" y="75"/>
                      <a:pt x="50" y="75"/>
                    </a:cubicBezTo>
                    <a:cubicBezTo>
                      <a:pt x="49" y="75"/>
                      <a:pt x="47" y="76"/>
                      <a:pt x="46" y="75"/>
                    </a:cubicBezTo>
                    <a:cubicBezTo>
                      <a:pt x="43" y="75"/>
                      <a:pt x="42" y="76"/>
                      <a:pt x="41" y="75"/>
                    </a:cubicBezTo>
                    <a:cubicBezTo>
                      <a:pt x="41" y="75"/>
                      <a:pt x="41" y="75"/>
                      <a:pt x="39" y="75"/>
                    </a:cubicBezTo>
                    <a:cubicBezTo>
                      <a:pt x="38" y="75"/>
                      <a:pt x="39" y="75"/>
                      <a:pt x="36" y="75"/>
                    </a:cubicBezTo>
                    <a:cubicBezTo>
                      <a:pt x="35" y="76"/>
                      <a:pt x="36" y="76"/>
                      <a:pt x="35" y="76"/>
                    </a:cubicBezTo>
                    <a:cubicBezTo>
                      <a:pt x="32" y="76"/>
                      <a:pt x="34" y="78"/>
                      <a:pt x="32" y="76"/>
                    </a:cubicBezTo>
                    <a:cubicBezTo>
                      <a:pt x="31" y="75"/>
                      <a:pt x="28" y="76"/>
                      <a:pt x="28" y="76"/>
                    </a:cubicBezTo>
                    <a:cubicBezTo>
                      <a:pt x="28" y="76"/>
                      <a:pt x="28" y="79"/>
                      <a:pt x="25" y="79"/>
                    </a:cubicBezTo>
                    <a:cubicBezTo>
                      <a:pt x="24" y="78"/>
                      <a:pt x="24" y="78"/>
                      <a:pt x="23" y="78"/>
                    </a:cubicBezTo>
                    <a:cubicBezTo>
                      <a:pt x="20" y="78"/>
                      <a:pt x="20" y="79"/>
                      <a:pt x="20" y="79"/>
                    </a:cubicBezTo>
                    <a:cubicBezTo>
                      <a:pt x="18" y="79"/>
                      <a:pt x="20" y="81"/>
                      <a:pt x="18" y="81"/>
                    </a:cubicBezTo>
                    <a:cubicBezTo>
                      <a:pt x="17" y="81"/>
                      <a:pt x="17" y="79"/>
                      <a:pt x="16" y="79"/>
                    </a:cubicBezTo>
                    <a:cubicBezTo>
                      <a:pt x="16" y="81"/>
                      <a:pt x="16" y="79"/>
                      <a:pt x="17" y="79"/>
                    </a:cubicBezTo>
                    <a:cubicBezTo>
                      <a:pt x="18" y="79"/>
                      <a:pt x="18" y="76"/>
                      <a:pt x="20" y="76"/>
                    </a:cubicBezTo>
                    <a:cubicBezTo>
                      <a:pt x="21" y="76"/>
                      <a:pt x="20" y="76"/>
                      <a:pt x="21" y="75"/>
                    </a:cubicBezTo>
                    <a:cubicBezTo>
                      <a:pt x="23" y="75"/>
                      <a:pt x="20" y="73"/>
                      <a:pt x="23" y="73"/>
                    </a:cubicBezTo>
                    <a:cubicBezTo>
                      <a:pt x="24" y="73"/>
                      <a:pt x="23" y="72"/>
                      <a:pt x="24" y="72"/>
                    </a:cubicBezTo>
                    <a:cubicBezTo>
                      <a:pt x="28" y="72"/>
                      <a:pt x="27" y="72"/>
                      <a:pt x="29" y="72"/>
                    </a:cubicBezTo>
                    <a:cubicBezTo>
                      <a:pt x="32" y="72"/>
                      <a:pt x="28" y="72"/>
                      <a:pt x="32" y="70"/>
                    </a:cubicBezTo>
                    <a:cubicBezTo>
                      <a:pt x="32" y="69"/>
                      <a:pt x="32" y="69"/>
                      <a:pt x="34" y="69"/>
                    </a:cubicBezTo>
                    <a:cubicBezTo>
                      <a:pt x="32" y="69"/>
                      <a:pt x="32" y="70"/>
                      <a:pt x="31" y="70"/>
                    </a:cubicBezTo>
                    <a:cubicBezTo>
                      <a:pt x="29" y="70"/>
                      <a:pt x="28" y="72"/>
                      <a:pt x="27" y="70"/>
                    </a:cubicBezTo>
                    <a:cubicBezTo>
                      <a:pt x="24" y="69"/>
                      <a:pt x="23" y="70"/>
                      <a:pt x="24" y="70"/>
                    </a:cubicBezTo>
                    <a:cubicBezTo>
                      <a:pt x="24" y="69"/>
                      <a:pt x="23" y="69"/>
                      <a:pt x="20" y="69"/>
                    </a:cubicBezTo>
                    <a:cubicBezTo>
                      <a:pt x="20" y="70"/>
                      <a:pt x="18" y="69"/>
                      <a:pt x="18" y="69"/>
                    </a:cubicBezTo>
                    <a:cubicBezTo>
                      <a:pt x="20" y="67"/>
                      <a:pt x="17" y="69"/>
                      <a:pt x="18" y="67"/>
                    </a:cubicBezTo>
                    <a:cubicBezTo>
                      <a:pt x="20" y="65"/>
                      <a:pt x="20" y="67"/>
                      <a:pt x="23" y="65"/>
                    </a:cubicBezTo>
                    <a:cubicBezTo>
                      <a:pt x="25" y="64"/>
                      <a:pt x="24" y="62"/>
                      <a:pt x="24" y="61"/>
                    </a:cubicBezTo>
                    <a:cubicBezTo>
                      <a:pt x="25" y="61"/>
                      <a:pt x="24" y="61"/>
                      <a:pt x="24" y="61"/>
                    </a:cubicBezTo>
                    <a:cubicBezTo>
                      <a:pt x="24" y="59"/>
                      <a:pt x="23" y="61"/>
                      <a:pt x="21" y="61"/>
                    </a:cubicBezTo>
                    <a:cubicBezTo>
                      <a:pt x="21" y="61"/>
                      <a:pt x="20" y="61"/>
                      <a:pt x="21" y="61"/>
                    </a:cubicBezTo>
                    <a:cubicBezTo>
                      <a:pt x="21" y="59"/>
                      <a:pt x="23" y="59"/>
                      <a:pt x="24" y="58"/>
                    </a:cubicBezTo>
                    <a:cubicBezTo>
                      <a:pt x="24" y="56"/>
                      <a:pt x="24" y="58"/>
                      <a:pt x="25" y="56"/>
                    </a:cubicBezTo>
                    <a:cubicBezTo>
                      <a:pt x="25" y="56"/>
                      <a:pt x="25" y="58"/>
                      <a:pt x="28" y="56"/>
                    </a:cubicBezTo>
                    <a:cubicBezTo>
                      <a:pt x="28" y="56"/>
                      <a:pt x="29" y="58"/>
                      <a:pt x="29" y="56"/>
                    </a:cubicBezTo>
                    <a:cubicBezTo>
                      <a:pt x="28" y="56"/>
                      <a:pt x="29" y="56"/>
                      <a:pt x="31" y="56"/>
                    </a:cubicBezTo>
                    <a:cubicBezTo>
                      <a:pt x="31" y="58"/>
                      <a:pt x="31" y="56"/>
                      <a:pt x="31" y="56"/>
                    </a:cubicBezTo>
                    <a:cubicBezTo>
                      <a:pt x="28" y="55"/>
                      <a:pt x="31" y="55"/>
                      <a:pt x="31" y="55"/>
                    </a:cubicBezTo>
                    <a:cubicBezTo>
                      <a:pt x="28" y="53"/>
                      <a:pt x="32" y="51"/>
                      <a:pt x="31" y="51"/>
                    </a:cubicBezTo>
                    <a:cubicBezTo>
                      <a:pt x="31" y="51"/>
                      <a:pt x="32" y="50"/>
                      <a:pt x="31" y="50"/>
                    </a:cubicBezTo>
                    <a:cubicBezTo>
                      <a:pt x="29" y="50"/>
                      <a:pt x="29" y="51"/>
                      <a:pt x="28" y="51"/>
                    </a:cubicBezTo>
                    <a:cubicBezTo>
                      <a:pt x="28" y="50"/>
                      <a:pt x="25" y="50"/>
                      <a:pt x="28" y="47"/>
                    </a:cubicBezTo>
                    <a:cubicBezTo>
                      <a:pt x="29" y="44"/>
                      <a:pt x="28" y="47"/>
                      <a:pt x="28" y="45"/>
                    </a:cubicBezTo>
                    <a:cubicBezTo>
                      <a:pt x="29" y="45"/>
                      <a:pt x="28" y="45"/>
                      <a:pt x="28" y="45"/>
                    </a:cubicBezTo>
                    <a:close/>
                    <a:moveTo>
                      <a:pt x="16" y="50"/>
                    </a:moveTo>
                    <a:cubicBezTo>
                      <a:pt x="16" y="50"/>
                      <a:pt x="16" y="50"/>
                      <a:pt x="16" y="50"/>
                    </a:cubicBezTo>
                    <a:cubicBezTo>
                      <a:pt x="16" y="50"/>
                      <a:pt x="16" y="50"/>
                      <a:pt x="16" y="50"/>
                    </a:cubicBezTo>
                    <a:cubicBezTo>
                      <a:pt x="16" y="48"/>
                      <a:pt x="16" y="48"/>
                      <a:pt x="16" y="48"/>
                    </a:cubicBezTo>
                    <a:cubicBezTo>
                      <a:pt x="16" y="50"/>
                      <a:pt x="17" y="50"/>
                      <a:pt x="17" y="48"/>
                    </a:cubicBezTo>
                    <a:cubicBezTo>
                      <a:pt x="16" y="47"/>
                      <a:pt x="16" y="47"/>
                      <a:pt x="16" y="47"/>
                    </a:cubicBezTo>
                    <a:cubicBezTo>
                      <a:pt x="16" y="48"/>
                      <a:pt x="14" y="48"/>
                      <a:pt x="16" y="47"/>
                    </a:cubicBezTo>
                    <a:cubicBezTo>
                      <a:pt x="16" y="45"/>
                      <a:pt x="16" y="45"/>
                      <a:pt x="16" y="45"/>
                    </a:cubicBezTo>
                    <a:cubicBezTo>
                      <a:pt x="14" y="45"/>
                      <a:pt x="14" y="44"/>
                      <a:pt x="13" y="44"/>
                    </a:cubicBezTo>
                    <a:cubicBezTo>
                      <a:pt x="13" y="42"/>
                      <a:pt x="11" y="44"/>
                      <a:pt x="10" y="44"/>
                    </a:cubicBezTo>
                    <a:cubicBezTo>
                      <a:pt x="9" y="44"/>
                      <a:pt x="10" y="44"/>
                      <a:pt x="7" y="44"/>
                    </a:cubicBezTo>
                    <a:cubicBezTo>
                      <a:pt x="4" y="45"/>
                      <a:pt x="7" y="47"/>
                      <a:pt x="4" y="47"/>
                    </a:cubicBezTo>
                    <a:cubicBezTo>
                      <a:pt x="3" y="47"/>
                      <a:pt x="6" y="48"/>
                      <a:pt x="4" y="48"/>
                    </a:cubicBezTo>
                    <a:cubicBezTo>
                      <a:pt x="0" y="50"/>
                      <a:pt x="9" y="51"/>
                      <a:pt x="9" y="50"/>
                    </a:cubicBezTo>
                    <a:cubicBezTo>
                      <a:pt x="9" y="50"/>
                      <a:pt x="10" y="48"/>
                      <a:pt x="10" y="50"/>
                    </a:cubicBezTo>
                    <a:cubicBezTo>
                      <a:pt x="10" y="51"/>
                      <a:pt x="10" y="50"/>
                      <a:pt x="10" y="51"/>
                    </a:cubicBezTo>
                    <a:cubicBezTo>
                      <a:pt x="11" y="51"/>
                      <a:pt x="11" y="51"/>
                      <a:pt x="13" y="51"/>
                    </a:cubicBezTo>
                    <a:cubicBezTo>
                      <a:pt x="14" y="51"/>
                      <a:pt x="13" y="53"/>
                      <a:pt x="16" y="50"/>
                    </a:cubicBezTo>
                    <a:close/>
                    <a:moveTo>
                      <a:pt x="23" y="50"/>
                    </a:moveTo>
                    <a:cubicBezTo>
                      <a:pt x="24" y="50"/>
                      <a:pt x="23" y="51"/>
                      <a:pt x="21" y="51"/>
                    </a:cubicBezTo>
                    <a:cubicBezTo>
                      <a:pt x="20" y="51"/>
                      <a:pt x="23" y="48"/>
                      <a:pt x="23" y="50"/>
                    </a:cubicBezTo>
                    <a:close/>
                    <a:moveTo>
                      <a:pt x="21" y="56"/>
                    </a:moveTo>
                    <a:cubicBezTo>
                      <a:pt x="23" y="55"/>
                      <a:pt x="24" y="56"/>
                      <a:pt x="24" y="58"/>
                    </a:cubicBezTo>
                    <a:cubicBezTo>
                      <a:pt x="23" y="59"/>
                      <a:pt x="21" y="58"/>
                      <a:pt x="21" y="56"/>
                    </a:cubicBezTo>
                    <a:close/>
                    <a:moveTo>
                      <a:pt x="18" y="41"/>
                    </a:moveTo>
                    <a:cubicBezTo>
                      <a:pt x="17" y="41"/>
                      <a:pt x="17" y="41"/>
                      <a:pt x="17" y="39"/>
                    </a:cubicBezTo>
                    <a:cubicBezTo>
                      <a:pt x="18" y="39"/>
                      <a:pt x="20" y="41"/>
                      <a:pt x="18" y="41"/>
                    </a:cubicBezTo>
                    <a:close/>
                    <a:moveTo>
                      <a:pt x="38" y="76"/>
                    </a:moveTo>
                    <a:cubicBezTo>
                      <a:pt x="39" y="75"/>
                      <a:pt x="39" y="75"/>
                      <a:pt x="39" y="76"/>
                    </a:cubicBezTo>
                    <a:cubicBezTo>
                      <a:pt x="41" y="76"/>
                      <a:pt x="39" y="76"/>
                      <a:pt x="38" y="76"/>
                    </a:cubicBezTo>
                    <a:close/>
                    <a:moveTo>
                      <a:pt x="10" y="20"/>
                    </a:moveTo>
                    <a:cubicBezTo>
                      <a:pt x="10" y="22"/>
                      <a:pt x="10" y="20"/>
                      <a:pt x="10" y="20"/>
                    </a:cubicBezTo>
                    <a:cubicBezTo>
                      <a:pt x="9" y="20"/>
                      <a:pt x="9" y="22"/>
                      <a:pt x="9" y="22"/>
                    </a:cubicBezTo>
                    <a:cubicBezTo>
                      <a:pt x="10" y="23"/>
                      <a:pt x="7" y="22"/>
                      <a:pt x="10" y="23"/>
                    </a:cubicBezTo>
                    <a:cubicBezTo>
                      <a:pt x="10" y="23"/>
                      <a:pt x="7" y="23"/>
                      <a:pt x="9" y="23"/>
                    </a:cubicBezTo>
                    <a:cubicBezTo>
                      <a:pt x="10" y="25"/>
                      <a:pt x="10" y="23"/>
                      <a:pt x="10" y="23"/>
                    </a:cubicBezTo>
                    <a:cubicBezTo>
                      <a:pt x="10" y="23"/>
                      <a:pt x="10" y="23"/>
                      <a:pt x="10" y="23"/>
                    </a:cubicBezTo>
                    <a:cubicBezTo>
                      <a:pt x="11" y="23"/>
                      <a:pt x="13" y="23"/>
                      <a:pt x="11" y="23"/>
                    </a:cubicBezTo>
                    <a:cubicBezTo>
                      <a:pt x="11" y="22"/>
                      <a:pt x="13" y="22"/>
                      <a:pt x="13" y="22"/>
                    </a:cubicBezTo>
                    <a:cubicBezTo>
                      <a:pt x="11" y="22"/>
                      <a:pt x="13" y="22"/>
                      <a:pt x="13" y="20"/>
                    </a:cubicBezTo>
                    <a:cubicBezTo>
                      <a:pt x="13" y="20"/>
                      <a:pt x="13" y="20"/>
                      <a:pt x="13" y="20"/>
                    </a:cubicBezTo>
                    <a:cubicBezTo>
                      <a:pt x="14" y="20"/>
                      <a:pt x="13" y="20"/>
                      <a:pt x="13" y="20"/>
                    </a:cubicBezTo>
                    <a:cubicBezTo>
                      <a:pt x="13" y="20"/>
                      <a:pt x="13" y="19"/>
                      <a:pt x="13" y="17"/>
                    </a:cubicBezTo>
                    <a:cubicBezTo>
                      <a:pt x="13" y="17"/>
                      <a:pt x="11" y="19"/>
                      <a:pt x="10" y="20"/>
                    </a:cubicBezTo>
                    <a:cubicBezTo>
                      <a:pt x="10" y="20"/>
                      <a:pt x="10" y="20"/>
                      <a:pt x="10" y="20"/>
                    </a:cubicBezTo>
                    <a:close/>
                    <a:moveTo>
                      <a:pt x="9" y="25"/>
                    </a:moveTo>
                    <a:cubicBezTo>
                      <a:pt x="10" y="25"/>
                      <a:pt x="9" y="25"/>
                      <a:pt x="9" y="25"/>
                    </a:cubicBezTo>
                    <a:cubicBezTo>
                      <a:pt x="7" y="25"/>
                      <a:pt x="7" y="25"/>
                      <a:pt x="6" y="25"/>
                    </a:cubicBezTo>
                    <a:cubicBezTo>
                      <a:pt x="6" y="25"/>
                      <a:pt x="9" y="26"/>
                      <a:pt x="9" y="25"/>
                    </a:cubicBezTo>
                    <a:close/>
                    <a:moveTo>
                      <a:pt x="7" y="28"/>
                    </a:moveTo>
                    <a:cubicBezTo>
                      <a:pt x="9" y="28"/>
                      <a:pt x="7" y="28"/>
                      <a:pt x="7" y="28"/>
                    </a:cubicBezTo>
                    <a:cubicBezTo>
                      <a:pt x="9" y="26"/>
                      <a:pt x="9" y="26"/>
                      <a:pt x="7" y="26"/>
                    </a:cubicBezTo>
                    <a:cubicBezTo>
                      <a:pt x="6" y="26"/>
                      <a:pt x="6" y="28"/>
                      <a:pt x="7" y="28"/>
                    </a:cubicBezTo>
                    <a:close/>
                    <a:moveTo>
                      <a:pt x="11" y="26"/>
                    </a:moveTo>
                    <a:cubicBezTo>
                      <a:pt x="13" y="26"/>
                      <a:pt x="11" y="26"/>
                      <a:pt x="13" y="28"/>
                    </a:cubicBezTo>
                    <a:cubicBezTo>
                      <a:pt x="13" y="28"/>
                      <a:pt x="13" y="28"/>
                      <a:pt x="14" y="28"/>
                    </a:cubicBezTo>
                    <a:cubicBezTo>
                      <a:pt x="16" y="28"/>
                      <a:pt x="13" y="28"/>
                      <a:pt x="14" y="30"/>
                    </a:cubicBezTo>
                    <a:cubicBezTo>
                      <a:pt x="16" y="28"/>
                      <a:pt x="16" y="28"/>
                      <a:pt x="16" y="28"/>
                    </a:cubicBezTo>
                    <a:cubicBezTo>
                      <a:pt x="16" y="26"/>
                      <a:pt x="16" y="28"/>
                      <a:pt x="14" y="26"/>
                    </a:cubicBezTo>
                    <a:cubicBezTo>
                      <a:pt x="13" y="26"/>
                      <a:pt x="13" y="25"/>
                      <a:pt x="13" y="25"/>
                    </a:cubicBezTo>
                    <a:cubicBezTo>
                      <a:pt x="13" y="25"/>
                      <a:pt x="13" y="25"/>
                      <a:pt x="13" y="26"/>
                    </a:cubicBezTo>
                    <a:cubicBezTo>
                      <a:pt x="11" y="25"/>
                      <a:pt x="11" y="25"/>
                      <a:pt x="11" y="25"/>
                    </a:cubicBezTo>
                    <a:cubicBezTo>
                      <a:pt x="10" y="25"/>
                      <a:pt x="11" y="26"/>
                      <a:pt x="11" y="26"/>
                    </a:cubicBezTo>
                    <a:cubicBezTo>
                      <a:pt x="10" y="26"/>
                      <a:pt x="10" y="26"/>
                      <a:pt x="10" y="26"/>
                    </a:cubicBezTo>
                    <a:cubicBezTo>
                      <a:pt x="11" y="26"/>
                      <a:pt x="11" y="26"/>
                      <a:pt x="11" y="26"/>
                    </a:cubicBezTo>
                    <a:close/>
                    <a:moveTo>
                      <a:pt x="13" y="34"/>
                    </a:moveTo>
                    <a:cubicBezTo>
                      <a:pt x="13" y="34"/>
                      <a:pt x="13" y="34"/>
                      <a:pt x="13" y="36"/>
                    </a:cubicBezTo>
                    <a:cubicBezTo>
                      <a:pt x="13" y="36"/>
                      <a:pt x="14" y="34"/>
                      <a:pt x="16" y="34"/>
                    </a:cubicBezTo>
                    <a:cubicBezTo>
                      <a:pt x="16" y="34"/>
                      <a:pt x="16" y="33"/>
                      <a:pt x="14" y="33"/>
                    </a:cubicBezTo>
                    <a:cubicBezTo>
                      <a:pt x="13" y="33"/>
                      <a:pt x="13" y="31"/>
                      <a:pt x="13" y="33"/>
                    </a:cubicBezTo>
                    <a:cubicBezTo>
                      <a:pt x="13" y="33"/>
                      <a:pt x="13" y="33"/>
                      <a:pt x="13" y="33"/>
                    </a:cubicBezTo>
                    <a:cubicBezTo>
                      <a:pt x="14" y="33"/>
                      <a:pt x="13" y="33"/>
                      <a:pt x="13" y="34"/>
                    </a:cubicBezTo>
                    <a:close/>
                    <a:moveTo>
                      <a:pt x="13" y="39"/>
                    </a:moveTo>
                    <a:cubicBezTo>
                      <a:pt x="13" y="41"/>
                      <a:pt x="13" y="41"/>
                      <a:pt x="13" y="41"/>
                    </a:cubicBezTo>
                    <a:cubicBezTo>
                      <a:pt x="13" y="41"/>
                      <a:pt x="13" y="41"/>
                      <a:pt x="13" y="41"/>
                    </a:cubicBezTo>
                    <a:cubicBezTo>
                      <a:pt x="14" y="39"/>
                      <a:pt x="13" y="39"/>
                      <a:pt x="13" y="39"/>
                    </a:cubicBezTo>
                    <a:cubicBezTo>
                      <a:pt x="13" y="37"/>
                      <a:pt x="13" y="39"/>
                      <a:pt x="13" y="39"/>
                    </a:cubicBezTo>
                    <a:cubicBezTo>
                      <a:pt x="13" y="37"/>
                      <a:pt x="10" y="39"/>
                      <a:pt x="11" y="39"/>
                    </a:cubicBezTo>
                    <a:cubicBezTo>
                      <a:pt x="13" y="41"/>
                      <a:pt x="13" y="39"/>
                      <a:pt x="13" y="39"/>
                    </a:cubicBezTo>
                    <a:close/>
                    <a:moveTo>
                      <a:pt x="14" y="39"/>
                    </a:moveTo>
                    <a:cubicBezTo>
                      <a:pt x="13" y="37"/>
                      <a:pt x="14" y="36"/>
                      <a:pt x="16" y="36"/>
                    </a:cubicBezTo>
                    <a:cubicBezTo>
                      <a:pt x="14" y="39"/>
                      <a:pt x="14" y="39"/>
                      <a:pt x="14" y="39"/>
                    </a:cubicBezTo>
                    <a:close/>
                    <a:moveTo>
                      <a:pt x="28" y="16"/>
                    </a:moveTo>
                    <a:cubicBezTo>
                      <a:pt x="28" y="16"/>
                      <a:pt x="28" y="16"/>
                      <a:pt x="28" y="16"/>
                    </a:cubicBezTo>
                    <a:cubicBezTo>
                      <a:pt x="28" y="16"/>
                      <a:pt x="29" y="16"/>
                      <a:pt x="28" y="16"/>
                    </a:cubicBezTo>
                    <a:close/>
                    <a:moveTo>
                      <a:pt x="31" y="16"/>
                    </a:moveTo>
                    <a:cubicBezTo>
                      <a:pt x="31" y="16"/>
                      <a:pt x="32" y="16"/>
                      <a:pt x="32" y="14"/>
                    </a:cubicBezTo>
                    <a:cubicBezTo>
                      <a:pt x="32" y="14"/>
                      <a:pt x="31" y="16"/>
                      <a:pt x="31" y="14"/>
                    </a:cubicBezTo>
                    <a:cubicBezTo>
                      <a:pt x="31" y="14"/>
                      <a:pt x="29" y="16"/>
                      <a:pt x="29" y="14"/>
                    </a:cubicBezTo>
                    <a:cubicBezTo>
                      <a:pt x="31" y="12"/>
                      <a:pt x="29" y="12"/>
                      <a:pt x="29" y="12"/>
                    </a:cubicBezTo>
                    <a:cubicBezTo>
                      <a:pt x="28" y="12"/>
                      <a:pt x="28" y="14"/>
                      <a:pt x="28" y="14"/>
                    </a:cubicBezTo>
                    <a:cubicBezTo>
                      <a:pt x="29" y="16"/>
                      <a:pt x="29" y="14"/>
                      <a:pt x="31" y="16"/>
                    </a:cubicBezTo>
                    <a:close/>
                    <a:moveTo>
                      <a:pt x="31" y="16"/>
                    </a:moveTo>
                    <a:cubicBezTo>
                      <a:pt x="31" y="16"/>
                      <a:pt x="31" y="16"/>
                      <a:pt x="31" y="16"/>
                    </a:cubicBezTo>
                    <a:cubicBezTo>
                      <a:pt x="29" y="16"/>
                      <a:pt x="29" y="16"/>
                      <a:pt x="31" y="16"/>
                    </a:cubicBezTo>
                    <a:close/>
                    <a:moveTo>
                      <a:pt x="32" y="12"/>
                    </a:moveTo>
                    <a:cubicBezTo>
                      <a:pt x="32" y="12"/>
                      <a:pt x="32" y="11"/>
                      <a:pt x="32" y="12"/>
                    </a:cubicBezTo>
                    <a:cubicBezTo>
                      <a:pt x="32" y="12"/>
                      <a:pt x="32" y="11"/>
                      <a:pt x="32" y="12"/>
                    </a:cubicBezTo>
                    <a:cubicBezTo>
                      <a:pt x="32" y="12"/>
                      <a:pt x="32" y="12"/>
                      <a:pt x="32" y="12"/>
                    </a:cubicBezTo>
                    <a:close/>
                    <a:moveTo>
                      <a:pt x="32" y="12"/>
                    </a:moveTo>
                    <a:cubicBezTo>
                      <a:pt x="32" y="12"/>
                      <a:pt x="32" y="12"/>
                      <a:pt x="32" y="12"/>
                    </a:cubicBezTo>
                    <a:cubicBezTo>
                      <a:pt x="32" y="14"/>
                      <a:pt x="32" y="14"/>
                      <a:pt x="32" y="12"/>
                    </a:cubicBezTo>
                    <a:close/>
                    <a:moveTo>
                      <a:pt x="29" y="11"/>
                    </a:moveTo>
                    <a:cubicBezTo>
                      <a:pt x="31" y="11"/>
                      <a:pt x="31" y="12"/>
                      <a:pt x="31" y="12"/>
                    </a:cubicBezTo>
                    <a:cubicBezTo>
                      <a:pt x="31" y="12"/>
                      <a:pt x="29" y="12"/>
                      <a:pt x="29" y="11"/>
                    </a:cubicBezTo>
                    <a:close/>
                    <a:moveTo>
                      <a:pt x="39" y="6"/>
                    </a:moveTo>
                    <a:cubicBezTo>
                      <a:pt x="39" y="6"/>
                      <a:pt x="39" y="6"/>
                      <a:pt x="39" y="5"/>
                    </a:cubicBezTo>
                    <a:cubicBezTo>
                      <a:pt x="39" y="5"/>
                      <a:pt x="39" y="5"/>
                      <a:pt x="41" y="3"/>
                    </a:cubicBezTo>
                    <a:cubicBezTo>
                      <a:pt x="41" y="2"/>
                      <a:pt x="39" y="5"/>
                      <a:pt x="39" y="3"/>
                    </a:cubicBezTo>
                    <a:cubicBezTo>
                      <a:pt x="39" y="3"/>
                      <a:pt x="39" y="2"/>
                      <a:pt x="39" y="3"/>
                    </a:cubicBezTo>
                    <a:cubicBezTo>
                      <a:pt x="39" y="5"/>
                      <a:pt x="39" y="3"/>
                      <a:pt x="39" y="2"/>
                    </a:cubicBezTo>
                    <a:cubicBezTo>
                      <a:pt x="39" y="2"/>
                      <a:pt x="36" y="3"/>
                      <a:pt x="38" y="3"/>
                    </a:cubicBezTo>
                    <a:cubicBezTo>
                      <a:pt x="38" y="3"/>
                      <a:pt x="39" y="3"/>
                      <a:pt x="39" y="5"/>
                    </a:cubicBezTo>
                    <a:cubicBezTo>
                      <a:pt x="36" y="5"/>
                      <a:pt x="36" y="5"/>
                      <a:pt x="36" y="5"/>
                    </a:cubicBezTo>
                    <a:cubicBezTo>
                      <a:pt x="36" y="6"/>
                      <a:pt x="38" y="5"/>
                      <a:pt x="38" y="5"/>
                    </a:cubicBezTo>
                    <a:cubicBezTo>
                      <a:pt x="39" y="6"/>
                      <a:pt x="39" y="5"/>
                      <a:pt x="39" y="5"/>
                    </a:cubicBezTo>
                    <a:cubicBezTo>
                      <a:pt x="39" y="6"/>
                      <a:pt x="38" y="6"/>
                      <a:pt x="39" y="8"/>
                    </a:cubicBezTo>
                    <a:cubicBezTo>
                      <a:pt x="39" y="6"/>
                      <a:pt x="39" y="6"/>
                      <a:pt x="39" y="6"/>
                    </a:cubicBezTo>
                    <a:close/>
                    <a:moveTo>
                      <a:pt x="41" y="2"/>
                    </a:moveTo>
                    <a:cubicBezTo>
                      <a:pt x="41" y="2"/>
                      <a:pt x="41" y="2"/>
                      <a:pt x="41" y="2"/>
                    </a:cubicBezTo>
                    <a:cubicBezTo>
                      <a:pt x="39" y="2"/>
                      <a:pt x="39" y="2"/>
                      <a:pt x="39" y="2"/>
                    </a:cubicBezTo>
                    <a:cubicBezTo>
                      <a:pt x="39" y="2"/>
                      <a:pt x="39" y="2"/>
                      <a:pt x="39" y="2"/>
                    </a:cubicBezTo>
                    <a:cubicBezTo>
                      <a:pt x="41" y="3"/>
                      <a:pt x="39" y="2"/>
                      <a:pt x="41" y="2"/>
                    </a:cubicBezTo>
                    <a:close/>
                    <a:moveTo>
                      <a:pt x="41" y="2"/>
                    </a:moveTo>
                    <a:cubicBezTo>
                      <a:pt x="41" y="0"/>
                      <a:pt x="41" y="0"/>
                      <a:pt x="42" y="0"/>
                    </a:cubicBezTo>
                    <a:cubicBezTo>
                      <a:pt x="42" y="0"/>
                      <a:pt x="42" y="2"/>
                      <a:pt x="4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36" name="Freeform 2226">
                <a:extLst>
                  <a:ext uri="{FF2B5EF4-FFF2-40B4-BE49-F238E27FC236}">
                    <a16:creationId xmlns:a16="http://schemas.microsoft.com/office/drawing/2014/main" id="{C1A86279-620F-71C1-A81C-41711925574C}"/>
                  </a:ext>
                </a:extLst>
              </p:cNvPr>
              <p:cNvSpPr>
                <a:spLocks/>
              </p:cNvSpPr>
              <p:nvPr/>
            </p:nvSpPr>
            <p:spPr bwMode="auto">
              <a:xfrm>
                <a:off x="5280896" y="2806471"/>
                <a:ext cx="60899" cy="48480"/>
              </a:xfrm>
              <a:custGeom>
                <a:avLst/>
                <a:gdLst>
                  <a:gd name="T0" fmla="*/ 2 w 13"/>
                  <a:gd name="T1" fmla="*/ 3 h 12"/>
                  <a:gd name="T2" fmla="*/ 3 w 13"/>
                  <a:gd name="T3" fmla="*/ 1 h 12"/>
                  <a:gd name="T4" fmla="*/ 6 w 13"/>
                  <a:gd name="T5" fmla="*/ 0 h 12"/>
                  <a:gd name="T6" fmla="*/ 7 w 13"/>
                  <a:gd name="T7" fmla="*/ 0 h 12"/>
                  <a:gd name="T8" fmla="*/ 10 w 13"/>
                  <a:gd name="T9" fmla="*/ 0 h 12"/>
                  <a:gd name="T10" fmla="*/ 11 w 13"/>
                  <a:gd name="T11" fmla="*/ 0 h 12"/>
                  <a:gd name="T12" fmla="*/ 13 w 13"/>
                  <a:gd name="T13" fmla="*/ 3 h 12"/>
                  <a:gd name="T14" fmla="*/ 10 w 13"/>
                  <a:gd name="T15" fmla="*/ 7 h 12"/>
                  <a:gd name="T16" fmla="*/ 7 w 13"/>
                  <a:gd name="T17" fmla="*/ 9 h 12"/>
                  <a:gd name="T18" fmla="*/ 6 w 13"/>
                  <a:gd name="T19" fmla="*/ 11 h 12"/>
                  <a:gd name="T20" fmla="*/ 4 w 13"/>
                  <a:gd name="T21" fmla="*/ 11 h 12"/>
                  <a:gd name="T22" fmla="*/ 2 w 13"/>
                  <a:gd name="T23" fmla="*/ 9 h 12"/>
                  <a:gd name="T24" fmla="*/ 2 w 13"/>
                  <a:gd name="T25" fmla="*/ 7 h 12"/>
                  <a:gd name="T26" fmla="*/ 2 w 13"/>
                  <a:gd name="T2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2">
                    <a:moveTo>
                      <a:pt x="2" y="3"/>
                    </a:moveTo>
                    <a:cubicBezTo>
                      <a:pt x="3" y="1"/>
                      <a:pt x="3" y="3"/>
                      <a:pt x="3" y="1"/>
                    </a:cubicBezTo>
                    <a:cubicBezTo>
                      <a:pt x="4" y="0"/>
                      <a:pt x="4" y="3"/>
                      <a:pt x="6" y="0"/>
                    </a:cubicBezTo>
                    <a:cubicBezTo>
                      <a:pt x="6" y="0"/>
                      <a:pt x="7" y="1"/>
                      <a:pt x="7" y="0"/>
                    </a:cubicBezTo>
                    <a:cubicBezTo>
                      <a:pt x="9" y="0"/>
                      <a:pt x="10" y="0"/>
                      <a:pt x="10" y="0"/>
                    </a:cubicBezTo>
                    <a:cubicBezTo>
                      <a:pt x="11" y="0"/>
                      <a:pt x="11" y="0"/>
                      <a:pt x="11" y="0"/>
                    </a:cubicBezTo>
                    <a:cubicBezTo>
                      <a:pt x="13" y="0"/>
                      <a:pt x="13" y="3"/>
                      <a:pt x="13" y="3"/>
                    </a:cubicBezTo>
                    <a:cubicBezTo>
                      <a:pt x="11" y="3"/>
                      <a:pt x="10" y="4"/>
                      <a:pt x="10" y="7"/>
                    </a:cubicBezTo>
                    <a:cubicBezTo>
                      <a:pt x="10" y="9"/>
                      <a:pt x="9" y="7"/>
                      <a:pt x="7" y="9"/>
                    </a:cubicBezTo>
                    <a:cubicBezTo>
                      <a:pt x="7" y="11"/>
                      <a:pt x="7" y="9"/>
                      <a:pt x="6" y="11"/>
                    </a:cubicBezTo>
                    <a:cubicBezTo>
                      <a:pt x="6" y="12"/>
                      <a:pt x="4" y="12"/>
                      <a:pt x="4" y="11"/>
                    </a:cubicBezTo>
                    <a:cubicBezTo>
                      <a:pt x="3" y="11"/>
                      <a:pt x="3" y="12"/>
                      <a:pt x="2" y="9"/>
                    </a:cubicBezTo>
                    <a:cubicBezTo>
                      <a:pt x="0" y="9"/>
                      <a:pt x="2" y="9"/>
                      <a:pt x="2" y="7"/>
                    </a:cubicBezTo>
                    <a:cubicBezTo>
                      <a:pt x="0" y="4"/>
                      <a:pt x="2" y="4"/>
                      <a:pt x="2"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grpSp>
            <p:nvGrpSpPr>
              <p:cNvPr id="1337" name="Group 725">
                <a:extLst>
                  <a:ext uri="{FF2B5EF4-FFF2-40B4-BE49-F238E27FC236}">
                    <a16:creationId xmlns:a16="http://schemas.microsoft.com/office/drawing/2014/main" id="{6E39C91B-7871-370C-C238-BB9E445CA44A}"/>
                  </a:ext>
                </a:extLst>
              </p:cNvPr>
              <p:cNvGrpSpPr/>
              <p:nvPr/>
            </p:nvGrpSpPr>
            <p:grpSpPr>
              <a:xfrm>
                <a:off x="4281130" y="1879633"/>
                <a:ext cx="1923410" cy="1226279"/>
                <a:chOff x="4811645" y="3138903"/>
                <a:chExt cx="1404829" cy="1123909"/>
              </a:xfrm>
              <a:solidFill>
                <a:srgbClr val="C6EEFF"/>
              </a:solidFill>
            </p:grpSpPr>
            <p:sp>
              <p:nvSpPr>
                <p:cNvPr id="1809" name="Freeform 2203">
                  <a:extLst>
                    <a:ext uri="{FF2B5EF4-FFF2-40B4-BE49-F238E27FC236}">
                      <a16:creationId xmlns:a16="http://schemas.microsoft.com/office/drawing/2014/main" id="{CF1F622D-5667-5C1C-54B4-D251E05DE5A0}"/>
                    </a:ext>
                  </a:extLst>
                </p:cNvPr>
                <p:cNvSpPr>
                  <a:spLocks/>
                </p:cNvSpPr>
                <p:nvPr/>
              </p:nvSpPr>
              <p:spPr bwMode="auto">
                <a:xfrm>
                  <a:off x="4811645" y="3617218"/>
                  <a:ext cx="531290" cy="645594"/>
                </a:xfrm>
                <a:custGeom>
                  <a:avLst/>
                  <a:gdLst>
                    <a:gd name="T0" fmla="*/ 9 w 155"/>
                    <a:gd name="T1" fmla="*/ 73 h 174"/>
                    <a:gd name="T2" fmla="*/ 15 w 155"/>
                    <a:gd name="T3" fmla="*/ 70 h 174"/>
                    <a:gd name="T4" fmla="*/ 9 w 155"/>
                    <a:gd name="T5" fmla="*/ 55 h 174"/>
                    <a:gd name="T6" fmla="*/ 21 w 155"/>
                    <a:gd name="T7" fmla="*/ 48 h 174"/>
                    <a:gd name="T8" fmla="*/ 32 w 155"/>
                    <a:gd name="T9" fmla="*/ 34 h 174"/>
                    <a:gd name="T10" fmla="*/ 34 w 155"/>
                    <a:gd name="T11" fmla="*/ 20 h 174"/>
                    <a:gd name="T12" fmla="*/ 32 w 155"/>
                    <a:gd name="T13" fmla="*/ 12 h 174"/>
                    <a:gd name="T14" fmla="*/ 44 w 155"/>
                    <a:gd name="T15" fmla="*/ 8 h 174"/>
                    <a:gd name="T16" fmla="*/ 58 w 155"/>
                    <a:gd name="T17" fmla="*/ 0 h 174"/>
                    <a:gd name="T18" fmla="*/ 64 w 155"/>
                    <a:gd name="T19" fmla="*/ 5 h 174"/>
                    <a:gd name="T20" fmla="*/ 57 w 155"/>
                    <a:gd name="T21" fmla="*/ 14 h 174"/>
                    <a:gd name="T22" fmla="*/ 57 w 155"/>
                    <a:gd name="T23" fmla="*/ 22 h 174"/>
                    <a:gd name="T24" fmla="*/ 59 w 155"/>
                    <a:gd name="T25" fmla="*/ 30 h 174"/>
                    <a:gd name="T26" fmla="*/ 64 w 155"/>
                    <a:gd name="T27" fmla="*/ 40 h 174"/>
                    <a:gd name="T28" fmla="*/ 70 w 155"/>
                    <a:gd name="T29" fmla="*/ 51 h 174"/>
                    <a:gd name="T30" fmla="*/ 83 w 155"/>
                    <a:gd name="T31" fmla="*/ 55 h 174"/>
                    <a:gd name="T32" fmla="*/ 91 w 155"/>
                    <a:gd name="T33" fmla="*/ 58 h 174"/>
                    <a:gd name="T34" fmla="*/ 102 w 155"/>
                    <a:gd name="T35" fmla="*/ 61 h 174"/>
                    <a:gd name="T36" fmla="*/ 105 w 155"/>
                    <a:gd name="T37" fmla="*/ 51 h 174"/>
                    <a:gd name="T38" fmla="*/ 118 w 155"/>
                    <a:gd name="T39" fmla="*/ 58 h 174"/>
                    <a:gd name="T40" fmla="*/ 127 w 155"/>
                    <a:gd name="T41" fmla="*/ 56 h 174"/>
                    <a:gd name="T42" fmla="*/ 130 w 155"/>
                    <a:gd name="T43" fmla="*/ 51 h 174"/>
                    <a:gd name="T44" fmla="*/ 141 w 155"/>
                    <a:gd name="T45" fmla="*/ 44 h 174"/>
                    <a:gd name="T46" fmla="*/ 150 w 155"/>
                    <a:gd name="T47" fmla="*/ 44 h 174"/>
                    <a:gd name="T48" fmla="*/ 154 w 155"/>
                    <a:gd name="T49" fmla="*/ 50 h 174"/>
                    <a:gd name="T50" fmla="*/ 145 w 155"/>
                    <a:gd name="T51" fmla="*/ 58 h 174"/>
                    <a:gd name="T52" fmla="*/ 140 w 155"/>
                    <a:gd name="T53" fmla="*/ 69 h 174"/>
                    <a:gd name="T54" fmla="*/ 133 w 155"/>
                    <a:gd name="T55" fmla="*/ 78 h 174"/>
                    <a:gd name="T56" fmla="*/ 129 w 155"/>
                    <a:gd name="T57" fmla="*/ 87 h 174"/>
                    <a:gd name="T58" fmla="*/ 122 w 155"/>
                    <a:gd name="T59" fmla="*/ 78 h 174"/>
                    <a:gd name="T60" fmla="*/ 115 w 155"/>
                    <a:gd name="T61" fmla="*/ 67 h 174"/>
                    <a:gd name="T62" fmla="*/ 108 w 155"/>
                    <a:gd name="T63" fmla="*/ 59 h 174"/>
                    <a:gd name="T64" fmla="*/ 108 w 155"/>
                    <a:gd name="T65" fmla="*/ 67 h 174"/>
                    <a:gd name="T66" fmla="*/ 105 w 155"/>
                    <a:gd name="T67" fmla="*/ 72 h 174"/>
                    <a:gd name="T68" fmla="*/ 109 w 155"/>
                    <a:gd name="T69" fmla="*/ 79 h 174"/>
                    <a:gd name="T70" fmla="*/ 111 w 155"/>
                    <a:gd name="T71" fmla="*/ 89 h 174"/>
                    <a:gd name="T72" fmla="*/ 102 w 155"/>
                    <a:gd name="T73" fmla="*/ 90 h 174"/>
                    <a:gd name="T74" fmla="*/ 79 w 155"/>
                    <a:gd name="T75" fmla="*/ 115 h 174"/>
                    <a:gd name="T76" fmla="*/ 64 w 155"/>
                    <a:gd name="T77" fmla="*/ 129 h 174"/>
                    <a:gd name="T78" fmla="*/ 61 w 155"/>
                    <a:gd name="T79" fmla="*/ 157 h 174"/>
                    <a:gd name="T80" fmla="*/ 55 w 155"/>
                    <a:gd name="T81" fmla="*/ 164 h 174"/>
                    <a:gd name="T82" fmla="*/ 36 w 155"/>
                    <a:gd name="T83" fmla="*/ 142 h 174"/>
                    <a:gd name="T84" fmla="*/ 25 w 155"/>
                    <a:gd name="T85" fmla="*/ 93 h 174"/>
                    <a:gd name="T86" fmla="*/ 21 w 155"/>
                    <a:gd name="T87" fmla="*/ 92 h 174"/>
                    <a:gd name="T88" fmla="*/ 9 w 155"/>
                    <a:gd name="T89" fmla="*/ 83 h 174"/>
                    <a:gd name="T90" fmla="*/ 4 w 155"/>
                    <a:gd name="T91" fmla="*/ 7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174">
                      <a:moveTo>
                        <a:pt x="4" y="75"/>
                      </a:moveTo>
                      <a:cubicBezTo>
                        <a:pt x="4" y="73"/>
                        <a:pt x="5" y="73"/>
                        <a:pt x="5" y="73"/>
                      </a:cubicBezTo>
                      <a:cubicBezTo>
                        <a:pt x="9" y="73"/>
                        <a:pt x="9" y="75"/>
                        <a:pt x="9" y="73"/>
                      </a:cubicBezTo>
                      <a:cubicBezTo>
                        <a:pt x="11" y="73"/>
                        <a:pt x="12" y="72"/>
                        <a:pt x="14" y="73"/>
                      </a:cubicBezTo>
                      <a:cubicBezTo>
                        <a:pt x="14" y="75"/>
                        <a:pt x="16" y="73"/>
                        <a:pt x="15" y="73"/>
                      </a:cubicBezTo>
                      <a:cubicBezTo>
                        <a:pt x="15" y="72"/>
                        <a:pt x="16" y="72"/>
                        <a:pt x="15" y="70"/>
                      </a:cubicBezTo>
                      <a:cubicBezTo>
                        <a:pt x="11" y="65"/>
                        <a:pt x="15" y="65"/>
                        <a:pt x="12" y="64"/>
                      </a:cubicBezTo>
                      <a:cubicBezTo>
                        <a:pt x="8" y="64"/>
                        <a:pt x="14" y="59"/>
                        <a:pt x="9" y="59"/>
                      </a:cubicBezTo>
                      <a:cubicBezTo>
                        <a:pt x="5" y="59"/>
                        <a:pt x="7" y="56"/>
                        <a:pt x="9" y="55"/>
                      </a:cubicBezTo>
                      <a:cubicBezTo>
                        <a:pt x="11" y="53"/>
                        <a:pt x="11" y="48"/>
                        <a:pt x="14" y="51"/>
                      </a:cubicBezTo>
                      <a:cubicBezTo>
                        <a:pt x="15" y="53"/>
                        <a:pt x="15" y="51"/>
                        <a:pt x="19" y="51"/>
                      </a:cubicBezTo>
                      <a:cubicBezTo>
                        <a:pt x="21" y="51"/>
                        <a:pt x="19" y="50"/>
                        <a:pt x="21" y="48"/>
                      </a:cubicBezTo>
                      <a:cubicBezTo>
                        <a:pt x="22" y="48"/>
                        <a:pt x="21" y="47"/>
                        <a:pt x="25" y="45"/>
                      </a:cubicBezTo>
                      <a:cubicBezTo>
                        <a:pt x="28" y="44"/>
                        <a:pt x="25" y="39"/>
                        <a:pt x="29" y="37"/>
                      </a:cubicBezTo>
                      <a:cubicBezTo>
                        <a:pt x="34" y="36"/>
                        <a:pt x="29" y="37"/>
                        <a:pt x="32" y="34"/>
                      </a:cubicBezTo>
                      <a:cubicBezTo>
                        <a:pt x="37" y="28"/>
                        <a:pt x="30" y="28"/>
                        <a:pt x="36" y="25"/>
                      </a:cubicBezTo>
                      <a:cubicBezTo>
                        <a:pt x="40" y="23"/>
                        <a:pt x="39" y="23"/>
                        <a:pt x="36" y="22"/>
                      </a:cubicBezTo>
                      <a:cubicBezTo>
                        <a:pt x="34" y="22"/>
                        <a:pt x="37" y="20"/>
                        <a:pt x="34" y="20"/>
                      </a:cubicBezTo>
                      <a:cubicBezTo>
                        <a:pt x="33" y="20"/>
                        <a:pt x="34" y="20"/>
                        <a:pt x="32" y="19"/>
                      </a:cubicBezTo>
                      <a:cubicBezTo>
                        <a:pt x="29" y="17"/>
                        <a:pt x="34" y="17"/>
                        <a:pt x="32" y="14"/>
                      </a:cubicBezTo>
                      <a:cubicBezTo>
                        <a:pt x="29" y="12"/>
                        <a:pt x="36" y="12"/>
                        <a:pt x="32" y="12"/>
                      </a:cubicBezTo>
                      <a:cubicBezTo>
                        <a:pt x="29" y="12"/>
                        <a:pt x="33" y="12"/>
                        <a:pt x="30" y="11"/>
                      </a:cubicBezTo>
                      <a:cubicBezTo>
                        <a:pt x="29" y="9"/>
                        <a:pt x="32" y="6"/>
                        <a:pt x="37" y="9"/>
                      </a:cubicBezTo>
                      <a:cubicBezTo>
                        <a:pt x="41" y="11"/>
                        <a:pt x="43" y="8"/>
                        <a:pt x="44" y="8"/>
                      </a:cubicBezTo>
                      <a:cubicBezTo>
                        <a:pt x="48" y="9"/>
                        <a:pt x="46" y="6"/>
                        <a:pt x="51" y="3"/>
                      </a:cubicBezTo>
                      <a:cubicBezTo>
                        <a:pt x="52" y="3"/>
                        <a:pt x="52" y="3"/>
                        <a:pt x="52" y="3"/>
                      </a:cubicBezTo>
                      <a:cubicBezTo>
                        <a:pt x="55" y="2"/>
                        <a:pt x="54" y="2"/>
                        <a:pt x="58" y="0"/>
                      </a:cubicBezTo>
                      <a:cubicBezTo>
                        <a:pt x="62" y="0"/>
                        <a:pt x="61" y="3"/>
                        <a:pt x="62" y="3"/>
                      </a:cubicBezTo>
                      <a:cubicBezTo>
                        <a:pt x="64" y="2"/>
                        <a:pt x="64" y="5"/>
                        <a:pt x="64" y="3"/>
                      </a:cubicBezTo>
                      <a:cubicBezTo>
                        <a:pt x="64" y="2"/>
                        <a:pt x="66" y="3"/>
                        <a:pt x="64" y="5"/>
                      </a:cubicBezTo>
                      <a:cubicBezTo>
                        <a:pt x="64" y="6"/>
                        <a:pt x="65" y="6"/>
                        <a:pt x="64" y="9"/>
                      </a:cubicBezTo>
                      <a:cubicBezTo>
                        <a:pt x="59" y="11"/>
                        <a:pt x="62" y="12"/>
                        <a:pt x="59" y="12"/>
                      </a:cubicBezTo>
                      <a:cubicBezTo>
                        <a:pt x="55" y="12"/>
                        <a:pt x="58" y="14"/>
                        <a:pt x="57" y="14"/>
                      </a:cubicBezTo>
                      <a:cubicBezTo>
                        <a:pt x="55" y="17"/>
                        <a:pt x="59" y="17"/>
                        <a:pt x="59" y="19"/>
                      </a:cubicBezTo>
                      <a:cubicBezTo>
                        <a:pt x="59" y="20"/>
                        <a:pt x="62" y="22"/>
                        <a:pt x="59" y="22"/>
                      </a:cubicBezTo>
                      <a:cubicBezTo>
                        <a:pt x="58" y="22"/>
                        <a:pt x="58" y="25"/>
                        <a:pt x="57" y="22"/>
                      </a:cubicBezTo>
                      <a:cubicBezTo>
                        <a:pt x="55" y="22"/>
                        <a:pt x="54" y="22"/>
                        <a:pt x="55" y="23"/>
                      </a:cubicBezTo>
                      <a:cubicBezTo>
                        <a:pt x="55" y="25"/>
                        <a:pt x="57" y="26"/>
                        <a:pt x="55" y="30"/>
                      </a:cubicBezTo>
                      <a:cubicBezTo>
                        <a:pt x="55" y="31"/>
                        <a:pt x="58" y="28"/>
                        <a:pt x="59" y="30"/>
                      </a:cubicBezTo>
                      <a:cubicBezTo>
                        <a:pt x="61" y="34"/>
                        <a:pt x="61" y="31"/>
                        <a:pt x="64" y="33"/>
                      </a:cubicBezTo>
                      <a:cubicBezTo>
                        <a:pt x="65" y="34"/>
                        <a:pt x="68" y="36"/>
                        <a:pt x="68" y="36"/>
                      </a:cubicBezTo>
                      <a:cubicBezTo>
                        <a:pt x="64" y="39"/>
                        <a:pt x="66" y="40"/>
                        <a:pt x="64" y="40"/>
                      </a:cubicBezTo>
                      <a:cubicBezTo>
                        <a:pt x="64" y="44"/>
                        <a:pt x="65" y="44"/>
                        <a:pt x="64" y="44"/>
                      </a:cubicBezTo>
                      <a:cubicBezTo>
                        <a:pt x="62" y="45"/>
                        <a:pt x="65" y="48"/>
                        <a:pt x="66" y="47"/>
                      </a:cubicBezTo>
                      <a:cubicBezTo>
                        <a:pt x="66" y="45"/>
                        <a:pt x="69" y="48"/>
                        <a:pt x="70" y="51"/>
                      </a:cubicBezTo>
                      <a:cubicBezTo>
                        <a:pt x="75" y="53"/>
                        <a:pt x="72" y="50"/>
                        <a:pt x="75" y="53"/>
                      </a:cubicBezTo>
                      <a:cubicBezTo>
                        <a:pt x="77" y="55"/>
                        <a:pt x="76" y="51"/>
                        <a:pt x="77" y="53"/>
                      </a:cubicBezTo>
                      <a:cubicBezTo>
                        <a:pt x="79" y="55"/>
                        <a:pt x="82" y="53"/>
                        <a:pt x="83" y="55"/>
                      </a:cubicBezTo>
                      <a:cubicBezTo>
                        <a:pt x="84" y="55"/>
                        <a:pt x="83" y="53"/>
                        <a:pt x="87" y="55"/>
                      </a:cubicBezTo>
                      <a:cubicBezTo>
                        <a:pt x="88" y="56"/>
                        <a:pt x="87" y="56"/>
                        <a:pt x="88" y="56"/>
                      </a:cubicBezTo>
                      <a:cubicBezTo>
                        <a:pt x="91" y="58"/>
                        <a:pt x="88" y="59"/>
                        <a:pt x="91" y="58"/>
                      </a:cubicBezTo>
                      <a:cubicBezTo>
                        <a:pt x="94" y="56"/>
                        <a:pt x="93" y="59"/>
                        <a:pt x="94" y="59"/>
                      </a:cubicBezTo>
                      <a:cubicBezTo>
                        <a:pt x="97" y="58"/>
                        <a:pt x="98" y="62"/>
                        <a:pt x="100" y="59"/>
                      </a:cubicBezTo>
                      <a:cubicBezTo>
                        <a:pt x="102" y="59"/>
                        <a:pt x="100" y="62"/>
                        <a:pt x="102" y="61"/>
                      </a:cubicBezTo>
                      <a:cubicBezTo>
                        <a:pt x="105" y="59"/>
                        <a:pt x="104" y="62"/>
                        <a:pt x="105" y="59"/>
                      </a:cubicBezTo>
                      <a:cubicBezTo>
                        <a:pt x="107" y="56"/>
                        <a:pt x="104" y="56"/>
                        <a:pt x="105" y="55"/>
                      </a:cubicBezTo>
                      <a:cubicBezTo>
                        <a:pt x="107" y="51"/>
                        <a:pt x="107" y="53"/>
                        <a:pt x="105" y="51"/>
                      </a:cubicBezTo>
                      <a:cubicBezTo>
                        <a:pt x="113" y="48"/>
                        <a:pt x="108" y="53"/>
                        <a:pt x="109" y="55"/>
                      </a:cubicBezTo>
                      <a:cubicBezTo>
                        <a:pt x="108" y="56"/>
                        <a:pt x="111" y="58"/>
                        <a:pt x="112" y="58"/>
                      </a:cubicBezTo>
                      <a:cubicBezTo>
                        <a:pt x="113" y="56"/>
                        <a:pt x="113" y="59"/>
                        <a:pt x="118" y="58"/>
                      </a:cubicBezTo>
                      <a:cubicBezTo>
                        <a:pt x="120" y="56"/>
                        <a:pt x="119" y="59"/>
                        <a:pt x="122" y="58"/>
                      </a:cubicBezTo>
                      <a:cubicBezTo>
                        <a:pt x="125" y="56"/>
                        <a:pt x="123" y="59"/>
                        <a:pt x="125" y="58"/>
                      </a:cubicBezTo>
                      <a:cubicBezTo>
                        <a:pt x="126" y="56"/>
                        <a:pt x="127" y="59"/>
                        <a:pt x="127" y="56"/>
                      </a:cubicBezTo>
                      <a:cubicBezTo>
                        <a:pt x="126" y="55"/>
                        <a:pt x="127" y="53"/>
                        <a:pt x="126" y="55"/>
                      </a:cubicBezTo>
                      <a:cubicBezTo>
                        <a:pt x="123" y="55"/>
                        <a:pt x="123" y="53"/>
                        <a:pt x="123" y="53"/>
                      </a:cubicBezTo>
                      <a:cubicBezTo>
                        <a:pt x="127" y="53"/>
                        <a:pt x="130" y="51"/>
                        <a:pt x="130" y="51"/>
                      </a:cubicBezTo>
                      <a:cubicBezTo>
                        <a:pt x="130" y="48"/>
                        <a:pt x="133" y="50"/>
                        <a:pt x="133" y="48"/>
                      </a:cubicBezTo>
                      <a:cubicBezTo>
                        <a:pt x="133" y="47"/>
                        <a:pt x="136" y="47"/>
                        <a:pt x="137" y="45"/>
                      </a:cubicBezTo>
                      <a:cubicBezTo>
                        <a:pt x="138" y="44"/>
                        <a:pt x="140" y="42"/>
                        <a:pt x="141" y="44"/>
                      </a:cubicBezTo>
                      <a:cubicBezTo>
                        <a:pt x="143" y="44"/>
                        <a:pt x="144" y="44"/>
                        <a:pt x="145" y="44"/>
                      </a:cubicBezTo>
                      <a:cubicBezTo>
                        <a:pt x="145" y="42"/>
                        <a:pt x="148" y="40"/>
                        <a:pt x="148" y="42"/>
                      </a:cubicBezTo>
                      <a:cubicBezTo>
                        <a:pt x="150" y="44"/>
                        <a:pt x="151" y="42"/>
                        <a:pt x="150" y="44"/>
                      </a:cubicBezTo>
                      <a:cubicBezTo>
                        <a:pt x="147" y="47"/>
                        <a:pt x="151" y="44"/>
                        <a:pt x="151" y="45"/>
                      </a:cubicBezTo>
                      <a:cubicBezTo>
                        <a:pt x="151" y="48"/>
                        <a:pt x="147" y="48"/>
                        <a:pt x="151" y="48"/>
                      </a:cubicBezTo>
                      <a:cubicBezTo>
                        <a:pt x="154" y="48"/>
                        <a:pt x="154" y="48"/>
                        <a:pt x="154" y="50"/>
                      </a:cubicBezTo>
                      <a:cubicBezTo>
                        <a:pt x="155" y="53"/>
                        <a:pt x="151" y="53"/>
                        <a:pt x="152" y="55"/>
                      </a:cubicBezTo>
                      <a:cubicBezTo>
                        <a:pt x="154" y="56"/>
                        <a:pt x="154" y="56"/>
                        <a:pt x="152" y="55"/>
                      </a:cubicBezTo>
                      <a:cubicBezTo>
                        <a:pt x="151" y="53"/>
                        <a:pt x="147" y="56"/>
                        <a:pt x="145" y="58"/>
                      </a:cubicBezTo>
                      <a:cubicBezTo>
                        <a:pt x="143" y="59"/>
                        <a:pt x="143" y="58"/>
                        <a:pt x="143" y="59"/>
                      </a:cubicBezTo>
                      <a:cubicBezTo>
                        <a:pt x="143" y="62"/>
                        <a:pt x="144" y="61"/>
                        <a:pt x="143" y="64"/>
                      </a:cubicBezTo>
                      <a:cubicBezTo>
                        <a:pt x="141" y="67"/>
                        <a:pt x="138" y="67"/>
                        <a:pt x="140" y="69"/>
                      </a:cubicBezTo>
                      <a:cubicBezTo>
                        <a:pt x="143" y="70"/>
                        <a:pt x="138" y="70"/>
                        <a:pt x="138" y="73"/>
                      </a:cubicBezTo>
                      <a:cubicBezTo>
                        <a:pt x="137" y="78"/>
                        <a:pt x="137" y="75"/>
                        <a:pt x="136" y="75"/>
                      </a:cubicBezTo>
                      <a:cubicBezTo>
                        <a:pt x="133" y="75"/>
                        <a:pt x="133" y="73"/>
                        <a:pt x="133" y="78"/>
                      </a:cubicBezTo>
                      <a:cubicBezTo>
                        <a:pt x="134" y="86"/>
                        <a:pt x="133" y="78"/>
                        <a:pt x="133" y="83"/>
                      </a:cubicBezTo>
                      <a:cubicBezTo>
                        <a:pt x="133" y="86"/>
                        <a:pt x="133" y="84"/>
                        <a:pt x="133" y="87"/>
                      </a:cubicBezTo>
                      <a:cubicBezTo>
                        <a:pt x="130" y="90"/>
                        <a:pt x="131" y="86"/>
                        <a:pt x="129" y="87"/>
                      </a:cubicBezTo>
                      <a:cubicBezTo>
                        <a:pt x="129" y="83"/>
                        <a:pt x="127" y="83"/>
                        <a:pt x="127" y="78"/>
                      </a:cubicBezTo>
                      <a:cubicBezTo>
                        <a:pt x="127" y="76"/>
                        <a:pt x="126" y="76"/>
                        <a:pt x="126" y="78"/>
                      </a:cubicBezTo>
                      <a:cubicBezTo>
                        <a:pt x="125" y="83"/>
                        <a:pt x="123" y="83"/>
                        <a:pt x="122" y="78"/>
                      </a:cubicBezTo>
                      <a:cubicBezTo>
                        <a:pt x="120" y="73"/>
                        <a:pt x="127" y="75"/>
                        <a:pt x="127" y="72"/>
                      </a:cubicBezTo>
                      <a:cubicBezTo>
                        <a:pt x="127" y="69"/>
                        <a:pt x="130" y="72"/>
                        <a:pt x="129" y="70"/>
                      </a:cubicBezTo>
                      <a:cubicBezTo>
                        <a:pt x="127" y="67"/>
                        <a:pt x="115" y="70"/>
                        <a:pt x="115" y="67"/>
                      </a:cubicBezTo>
                      <a:cubicBezTo>
                        <a:pt x="115" y="64"/>
                        <a:pt x="115" y="61"/>
                        <a:pt x="113" y="62"/>
                      </a:cubicBezTo>
                      <a:cubicBezTo>
                        <a:pt x="113" y="65"/>
                        <a:pt x="112" y="61"/>
                        <a:pt x="111" y="61"/>
                      </a:cubicBezTo>
                      <a:cubicBezTo>
                        <a:pt x="108" y="62"/>
                        <a:pt x="108" y="59"/>
                        <a:pt x="108" y="59"/>
                      </a:cubicBezTo>
                      <a:cubicBezTo>
                        <a:pt x="107" y="59"/>
                        <a:pt x="107" y="59"/>
                        <a:pt x="108" y="61"/>
                      </a:cubicBezTo>
                      <a:cubicBezTo>
                        <a:pt x="108" y="61"/>
                        <a:pt x="104" y="64"/>
                        <a:pt x="105" y="64"/>
                      </a:cubicBezTo>
                      <a:cubicBezTo>
                        <a:pt x="108" y="64"/>
                        <a:pt x="108" y="67"/>
                        <a:pt x="108" y="67"/>
                      </a:cubicBezTo>
                      <a:cubicBezTo>
                        <a:pt x="109" y="67"/>
                        <a:pt x="109" y="67"/>
                        <a:pt x="109" y="67"/>
                      </a:cubicBezTo>
                      <a:cubicBezTo>
                        <a:pt x="112" y="70"/>
                        <a:pt x="107" y="67"/>
                        <a:pt x="108" y="69"/>
                      </a:cubicBezTo>
                      <a:cubicBezTo>
                        <a:pt x="108" y="72"/>
                        <a:pt x="105" y="69"/>
                        <a:pt x="105" y="72"/>
                      </a:cubicBezTo>
                      <a:cubicBezTo>
                        <a:pt x="104" y="73"/>
                        <a:pt x="108" y="72"/>
                        <a:pt x="108" y="75"/>
                      </a:cubicBezTo>
                      <a:cubicBezTo>
                        <a:pt x="109" y="78"/>
                        <a:pt x="107" y="76"/>
                        <a:pt x="108" y="78"/>
                      </a:cubicBezTo>
                      <a:cubicBezTo>
                        <a:pt x="109" y="79"/>
                        <a:pt x="108" y="79"/>
                        <a:pt x="109" y="79"/>
                      </a:cubicBezTo>
                      <a:cubicBezTo>
                        <a:pt x="111" y="79"/>
                        <a:pt x="109" y="79"/>
                        <a:pt x="109" y="84"/>
                      </a:cubicBezTo>
                      <a:cubicBezTo>
                        <a:pt x="111" y="86"/>
                        <a:pt x="111" y="87"/>
                        <a:pt x="111" y="87"/>
                      </a:cubicBezTo>
                      <a:cubicBezTo>
                        <a:pt x="109" y="87"/>
                        <a:pt x="109" y="87"/>
                        <a:pt x="111" y="89"/>
                      </a:cubicBezTo>
                      <a:cubicBezTo>
                        <a:pt x="112" y="90"/>
                        <a:pt x="111" y="90"/>
                        <a:pt x="109" y="90"/>
                      </a:cubicBezTo>
                      <a:cubicBezTo>
                        <a:pt x="108" y="90"/>
                        <a:pt x="107" y="92"/>
                        <a:pt x="107" y="89"/>
                      </a:cubicBezTo>
                      <a:cubicBezTo>
                        <a:pt x="105" y="86"/>
                        <a:pt x="105" y="89"/>
                        <a:pt x="102" y="90"/>
                      </a:cubicBezTo>
                      <a:cubicBezTo>
                        <a:pt x="97" y="92"/>
                        <a:pt x="102" y="93"/>
                        <a:pt x="98" y="98"/>
                      </a:cubicBezTo>
                      <a:cubicBezTo>
                        <a:pt x="94" y="103"/>
                        <a:pt x="95" y="100"/>
                        <a:pt x="93" y="101"/>
                      </a:cubicBezTo>
                      <a:cubicBezTo>
                        <a:pt x="87" y="104"/>
                        <a:pt x="87" y="109"/>
                        <a:pt x="79" y="115"/>
                      </a:cubicBezTo>
                      <a:cubicBezTo>
                        <a:pt x="72" y="120"/>
                        <a:pt x="77" y="117"/>
                        <a:pt x="75" y="121"/>
                      </a:cubicBezTo>
                      <a:cubicBezTo>
                        <a:pt x="70" y="125"/>
                        <a:pt x="70" y="120"/>
                        <a:pt x="69" y="123"/>
                      </a:cubicBezTo>
                      <a:cubicBezTo>
                        <a:pt x="68" y="128"/>
                        <a:pt x="61" y="121"/>
                        <a:pt x="64" y="129"/>
                      </a:cubicBezTo>
                      <a:cubicBezTo>
                        <a:pt x="65" y="134"/>
                        <a:pt x="64" y="134"/>
                        <a:pt x="64" y="135"/>
                      </a:cubicBezTo>
                      <a:cubicBezTo>
                        <a:pt x="65" y="142"/>
                        <a:pt x="64" y="143"/>
                        <a:pt x="62" y="146"/>
                      </a:cubicBezTo>
                      <a:cubicBezTo>
                        <a:pt x="59" y="153"/>
                        <a:pt x="64" y="157"/>
                        <a:pt x="61" y="157"/>
                      </a:cubicBezTo>
                      <a:cubicBezTo>
                        <a:pt x="57" y="157"/>
                        <a:pt x="59" y="157"/>
                        <a:pt x="58" y="160"/>
                      </a:cubicBezTo>
                      <a:cubicBezTo>
                        <a:pt x="55" y="164"/>
                        <a:pt x="59" y="164"/>
                        <a:pt x="59" y="164"/>
                      </a:cubicBezTo>
                      <a:cubicBezTo>
                        <a:pt x="59" y="164"/>
                        <a:pt x="59" y="164"/>
                        <a:pt x="55" y="164"/>
                      </a:cubicBezTo>
                      <a:cubicBezTo>
                        <a:pt x="52" y="165"/>
                        <a:pt x="55" y="167"/>
                        <a:pt x="51" y="170"/>
                      </a:cubicBezTo>
                      <a:cubicBezTo>
                        <a:pt x="48" y="174"/>
                        <a:pt x="44" y="167"/>
                        <a:pt x="41" y="157"/>
                      </a:cubicBezTo>
                      <a:cubicBezTo>
                        <a:pt x="40" y="148"/>
                        <a:pt x="36" y="148"/>
                        <a:pt x="36" y="142"/>
                      </a:cubicBezTo>
                      <a:cubicBezTo>
                        <a:pt x="34" y="137"/>
                        <a:pt x="30" y="128"/>
                        <a:pt x="29" y="125"/>
                      </a:cubicBezTo>
                      <a:cubicBezTo>
                        <a:pt x="28" y="121"/>
                        <a:pt x="26" y="117"/>
                        <a:pt x="25" y="106"/>
                      </a:cubicBezTo>
                      <a:cubicBezTo>
                        <a:pt x="22" y="97"/>
                        <a:pt x="26" y="97"/>
                        <a:pt x="25" y="93"/>
                      </a:cubicBezTo>
                      <a:cubicBezTo>
                        <a:pt x="22" y="90"/>
                        <a:pt x="25" y="90"/>
                        <a:pt x="23" y="89"/>
                      </a:cubicBezTo>
                      <a:cubicBezTo>
                        <a:pt x="22" y="87"/>
                        <a:pt x="25" y="86"/>
                        <a:pt x="22" y="86"/>
                      </a:cubicBezTo>
                      <a:cubicBezTo>
                        <a:pt x="21" y="87"/>
                        <a:pt x="23" y="90"/>
                        <a:pt x="21" y="92"/>
                      </a:cubicBezTo>
                      <a:cubicBezTo>
                        <a:pt x="15" y="97"/>
                        <a:pt x="14" y="97"/>
                        <a:pt x="7" y="90"/>
                      </a:cubicBezTo>
                      <a:cubicBezTo>
                        <a:pt x="1" y="83"/>
                        <a:pt x="4" y="86"/>
                        <a:pt x="8" y="86"/>
                      </a:cubicBezTo>
                      <a:cubicBezTo>
                        <a:pt x="14" y="84"/>
                        <a:pt x="12" y="79"/>
                        <a:pt x="9" y="83"/>
                      </a:cubicBezTo>
                      <a:cubicBezTo>
                        <a:pt x="7" y="84"/>
                        <a:pt x="4" y="81"/>
                        <a:pt x="3" y="79"/>
                      </a:cubicBezTo>
                      <a:cubicBezTo>
                        <a:pt x="1" y="78"/>
                        <a:pt x="0" y="78"/>
                        <a:pt x="0" y="78"/>
                      </a:cubicBezTo>
                      <a:cubicBezTo>
                        <a:pt x="0" y="75"/>
                        <a:pt x="4" y="76"/>
                        <a:pt x="4" y="75"/>
                      </a:cubicBezTo>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grpSp>
              <p:nvGrpSpPr>
                <p:cNvPr id="1810" name="Group 727">
                  <a:extLst>
                    <a:ext uri="{FF2B5EF4-FFF2-40B4-BE49-F238E27FC236}">
                      <a16:creationId xmlns:a16="http://schemas.microsoft.com/office/drawing/2014/main" id="{0D958911-868E-0343-5A07-090498C28744}"/>
                    </a:ext>
                  </a:extLst>
                </p:cNvPr>
                <p:cNvGrpSpPr/>
                <p:nvPr/>
              </p:nvGrpSpPr>
              <p:grpSpPr>
                <a:xfrm>
                  <a:off x="5917469" y="3138903"/>
                  <a:ext cx="299005" cy="601159"/>
                  <a:chOff x="5917469" y="3138903"/>
                  <a:chExt cx="299005" cy="601159"/>
                </a:xfrm>
                <a:grpFill/>
              </p:grpSpPr>
              <p:sp>
                <p:nvSpPr>
                  <p:cNvPr id="1811" name="Freeform 2592">
                    <a:extLst>
                      <a:ext uri="{FF2B5EF4-FFF2-40B4-BE49-F238E27FC236}">
                        <a16:creationId xmlns:a16="http://schemas.microsoft.com/office/drawing/2014/main" id="{936AFD10-6CB6-2A53-2055-AA819FDA3551}"/>
                      </a:ext>
                    </a:extLst>
                  </p:cNvPr>
                  <p:cNvSpPr>
                    <a:spLocks/>
                  </p:cNvSpPr>
                  <p:nvPr/>
                </p:nvSpPr>
                <p:spPr bwMode="auto">
                  <a:xfrm>
                    <a:off x="5945887" y="3479995"/>
                    <a:ext cx="205103" cy="207792"/>
                  </a:xfrm>
                  <a:custGeom>
                    <a:avLst/>
                    <a:gdLst>
                      <a:gd name="T0" fmla="*/ 24 w 60"/>
                      <a:gd name="T1" fmla="*/ 53 h 56"/>
                      <a:gd name="T2" fmla="*/ 28 w 60"/>
                      <a:gd name="T3" fmla="*/ 49 h 56"/>
                      <a:gd name="T4" fmla="*/ 31 w 60"/>
                      <a:gd name="T5" fmla="*/ 46 h 56"/>
                      <a:gd name="T6" fmla="*/ 31 w 60"/>
                      <a:gd name="T7" fmla="*/ 43 h 56"/>
                      <a:gd name="T8" fmla="*/ 32 w 60"/>
                      <a:gd name="T9" fmla="*/ 46 h 56"/>
                      <a:gd name="T10" fmla="*/ 36 w 60"/>
                      <a:gd name="T11" fmla="*/ 46 h 56"/>
                      <a:gd name="T12" fmla="*/ 39 w 60"/>
                      <a:gd name="T13" fmla="*/ 45 h 56"/>
                      <a:gd name="T14" fmla="*/ 42 w 60"/>
                      <a:gd name="T15" fmla="*/ 45 h 56"/>
                      <a:gd name="T16" fmla="*/ 43 w 60"/>
                      <a:gd name="T17" fmla="*/ 43 h 56"/>
                      <a:gd name="T18" fmla="*/ 46 w 60"/>
                      <a:gd name="T19" fmla="*/ 42 h 56"/>
                      <a:gd name="T20" fmla="*/ 46 w 60"/>
                      <a:gd name="T21" fmla="*/ 40 h 56"/>
                      <a:gd name="T22" fmla="*/ 47 w 60"/>
                      <a:gd name="T23" fmla="*/ 40 h 56"/>
                      <a:gd name="T24" fmla="*/ 47 w 60"/>
                      <a:gd name="T25" fmla="*/ 43 h 56"/>
                      <a:gd name="T26" fmla="*/ 50 w 60"/>
                      <a:gd name="T27" fmla="*/ 42 h 56"/>
                      <a:gd name="T28" fmla="*/ 51 w 60"/>
                      <a:gd name="T29" fmla="*/ 37 h 56"/>
                      <a:gd name="T30" fmla="*/ 53 w 60"/>
                      <a:gd name="T31" fmla="*/ 26 h 56"/>
                      <a:gd name="T32" fmla="*/ 56 w 60"/>
                      <a:gd name="T33" fmla="*/ 23 h 56"/>
                      <a:gd name="T34" fmla="*/ 57 w 60"/>
                      <a:gd name="T35" fmla="*/ 18 h 56"/>
                      <a:gd name="T36" fmla="*/ 57 w 60"/>
                      <a:gd name="T37" fmla="*/ 9 h 56"/>
                      <a:gd name="T38" fmla="*/ 56 w 60"/>
                      <a:gd name="T39" fmla="*/ 3 h 56"/>
                      <a:gd name="T40" fmla="*/ 54 w 60"/>
                      <a:gd name="T41" fmla="*/ 1 h 56"/>
                      <a:gd name="T42" fmla="*/ 54 w 60"/>
                      <a:gd name="T43" fmla="*/ 3 h 56"/>
                      <a:gd name="T44" fmla="*/ 54 w 60"/>
                      <a:gd name="T45" fmla="*/ 4 h 56"/>
                      <a:gd name="T46" fmla="*/ 51 w 60"/>
                      <a:gd name="T47" fmla="*/ 4 h 56"/>
                      <a:gd name="T48" fmla="*/ 50 w 60"/>
                      <a:gd name="T49" fmla="*/ 4 h 56"/>
                      <a:gd name="T50" fmla="*/ 47 w 60"/>
                      <a:gd name="T51" fmla="*/ 7 h 56"/>
                      <a:gd name="T52" fmla="*/ 46 w 60"/>
                      <a:gd name="T53" fmla="*/ 12 h 56"/>
                      <a:gd name="T54" fmla="*/ 46 w 60"/>
                      <a:gd name="T55" fmla="*/ 18 h 56"/>
                      <a:gd name="T56" fmla="*/ 42 w 60"/>
                      <a:gd name="T57" fmla="*/ 28 h 56"/>
                      <a:gd name="T58" fmla="*/ 33 w 60"/>
                      <a:gd name="T59" fmla="*/ 32 h 56"/>
                      <a:gd name="T60" fmla="*/ 32 w 60"/>
                      <a:gd name="T61" fmla="*/ 29 h 56"/>
                      <a:gd name="T62" fmla="*/ 35 w 60"/>
                      <a:gd name="T63" fmla="*/ 28 h 56"/>
                      <a:gd name="T64" fmla="*/ 31 w 60"/>
                      <a:gd name="T65" fmla="*/ 29 h 56"/>
                      <a:gd name="T66" fmla="*/ 26 w 60"/>
                      <a:gd name="T67" fmla="*/ 37 h 56"/>
                      <a:gd name="T68" fmla="*/ 24 w 60"/>
                      <a:gd name="T69" fmla="*/ 40 h 56"/>
                      <a:gd name="T70" fmla="*/ 22 w 60"/>
                      <a:gd name="T71" fmla="*/ 39 h 56"/>
                      <a:gd name="T72" fmla="*/ 13 w 60"/>
                      <a:gd name="T73" fmla="*/ 40 h 56"/>
                      <a:gd name="T74" fmla="*/ 7 w 60"/>
                      <a:gd name="T75" fmla="*/ 43 h 56"/>
                      <a:gd name="T76" fmla="*/ 3 w 60"/>
                      <a:gd name="T77" fmla="*/ 46 h 56"/>
                      <a:gd name="T78" fmla="*/ 0 w 60"/>
                      <a:gd name="T79" fmla="*/ 48 h 56"/>
                      <a:gd name="T80" fmla="*/ 6 w 60"/>
                      <a:gd name="T81" fmla="*/ 51 h 56"/>
                      <a:gd name="T82" fmla="*/ 7 w 60"/>
                      <a:gd name="T83" fmla="*/ 48 h 56"/>
                      <a:gd name="T84" fmla="*/ 10 w 60"/>
                      <a:gd name="T85" fmla="*/ 48 h 56"/>
                      <a:gd name="T86" fmla="*/ 17 w 60"/>
                      <a:gd name="T87" fmla="*/ 46 h 56"/>
                      <a:gd name="T88" fmla="*/ 21 w 60"/>
                      <a:gd name="T89" fmla="*/ 46 h 56"/>
                      <a:gd name="T90" fmla="*/ 24 w 60"/>
                      <a:gd name="T91" fmla="*/ 46 h 56"/>
                      <a:gd name="T92" fmla="*/ 22 w 60"/>
                      <a:gd name="T93" fmla="*/ 48 h 56"/>
                      <a:gd name="T94" fmla="*/ 22 w 60"/>
                      <a:gd name="T95" fmla="*/ 51 h 56"/>
                      <a:gd name="T96" fmla="*/ 25 w 60"/>
                      <a:gd name="T97" fmla="*/ 53 h 56"/>
                      <a:gd name="T98" fmla="*/ 24 w 60"/>
                      <a:gd name="T9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56">
                        <a:moveTo>
                          <a:pt x="24" y="53"/>
                        </a:moveTo>
                        <a:cubicBezTo>
                          <a:pt x="26" y="56"/>
                          <a:pt x="26" y="51"/>
                          <a:pt x="28" y="49"/>
                        </a:cubicBezTo>
                        <a:cubicBezTo>
                          <a:pt x="31" y="48"/>
                          <a:pt x="33" y="48"/>
                          <a:pt x="31" y="46"/>
                        </a:cubicBezTo>
                        <a:cubicBezTo>
                          <a:pt x="28" y="46"/>
                          <a:pt x="31" y="42"/>
                          <a:pt x="31" y="43"/>
                        </a:cubicBezTo>
                        <a:cubicBezTo>
                          <a:pt x="31" y="46"/>
                          <a:pt x="35" y="43"/>
                          <a:pt x="32" y="46"/>
                        </a:cubicBezTo>
                        <a:cubicBezTo>
                          <a:pt x="31" y="48"/>
                          <a:pt x="35" y="46"/>
                          <a:pt x="36" y="46"/>
                        </a:cubicBezTo>
                        <a:cubicBezTo>
                          <a:pt x="39" y="46"/>
                          <a:pt x="38" y="46"/>
                          <a:pt x="39" y="45"/>
                        </a:cubicBezTo>
                        <a:cubicBezTo>
                          <a:pt x="40" y="43"/>
                          <a:pt x="42" y="42"/>
                          <a:pt x="42" y="45"/>
                        </a:cubicBezTo>
                        <a:cubicBezTo>
                          <a:pt x="40" y="48"/>
                          <a:pt x="42" y="46"/>
                          <a:pt x="43" y="43"/>
                        </a:cubicBezTo>
                        <a:cubicBezTo>
                          <a:pt x="43" y="42"/>
                          <a:pt x="43" y="42"/>
                          <a:pt x="46" y="42"/>
                        </a:cubicBezTo>
                        <a:cubicBezTo>
                          <a:pt x="46" y="43"/>
                          <a:pt x="46" y="42"/>
                          <a:pt x="46" y="40"/>
                        </a:cubicBezTo>
                        <a:cubicBezTo>
                          <a:pt x="47" y="40"/>
                          <a:pt x="49" y="40"/>
                          <a:pt x="47" y="40"/>
                        </a:cubicBezTo>
                        <a:cubicBezTo>
                          <a:pt x="47" y="42"/>
                          <a:pt x="46" y="46"/>
                          <a:pt x="47" y="43"/>
                        </a:cubicBezTo>
                        <a:cubicBezTo>
                          <a:pt x="49" y="42"/>
                          <a:pt x="50" y="43"/>
                          <a:pt x="50" y="42"/>
                        </a:cubicBezTo>
                        <a:cubicBezTo>
                          <a:pt x="50" y="37"/>
                          <a:pt x="56" y="42"/>
                          <a:pt x="51" y="37"/>
                        </a:cubicBezTo>
                        <a:cubicBezTo>
                          <a:pt x="49" y="34"/>
                          <a:pt x="56" y="31"/>
                          <a:pt x="53" y="26"/>
                        </a:cubicBezTo>
                        <a:cubicBezTo>
                          <a:pt x="53" y="23"/>
                          <a:pt x="54" y="20"/>
                          <a:pt x="56" y="23"/>
                        </a:cubicBezTo>
                        <a:cubicBezTo>
                          <a:pt x="57" y="23"/>
                          <a:pt x="56" y="20"/>
                          <a:pt x="57" y="18"/>
                        </a:cubicBezTo>
                        <a:cubicBezTo>
                          <a:pt x="58" y="15"/>
                          <a:pt x="60" y="12"/>
                          <a:pt x="57" y="9"/>
                        </a:cubicBezTo>
                        <a:cubicBezTo>
                          <a:pt x="56" y="6"/>
                          <a:pt x="56" y="4"/>
                          <a:pt x="56" y="3"/>
                        </a:cubicBezTo>
                        <a:cubicBezTo>
                          <a:pt x="56" y="1"/>
                          <a:pt x="56" y="1"/>
                          <a:pt x="54" y="1"/>
                        </a:cubicBezTo>
                        <a:cubicBezTo>
                          <a:pt x="53" y="0"/>
                          <a:pt x="51" y="4"/>
                          <a:pt x="54" y="3"/>
                        </a:cubicBezTo>
                        <a:cubicBezTo>
                          <a:pt x="56" y="1"/>
                          <a:pt x="56" y="6"/>
                          <a:pt x="54" y="4"/>
                        </a:cubicBezTo>
                        <a:cubicBezTo>
                          <a:pt x="53" y="4"/>
                          <a:pt x="51" y="6"/>
                          <a:pt x="51" y="4"/>
                        </a:cubicBezTo>
                        <a:cubicBezTo>
                          <a:pt x="51" y="1"/>
                          <a:pt x="50" y="1"/>
                          <a:pt x="50" y="4"/>
                        </a:cubicBezTo>
                        <a:cubicBezTo>
                          <a:pt x="50" y="7"/>
                          <a:pt x="46" y="4"/>
                          <a:pt x="47" y="7"/>
                        </a:cubicBezTo>
                        <a:cubicBezTo>
                          <a:pt x="49" y="12"/>
                          <a:pt x="46" y="11"/>
                          <a:pt x="46" y="12"/>
                        </a:cubicBezTo>
                        <a:cubicBezTo>
                          <a:pt x="46" y="12"/>
                          <a:pt x="50" y="11"/>
                          <a:pt x="46" y="18"/>
                        </a:cubicBezTo>
                        <a:cubicBezTo>
                          <a:pt x="46" y="23"/>
                          <a:pt x="43" y="23"/>
                          <a:pt x="42" y="28"/>
                        </a:cubicBezTo>
                        <a:cubicBezTo>
                          <a:pt x="39" y="31"/>
                          <a:pt x="36" y="29"/>
                          <a:pt x="33" y="32"/>
                        </a:cubicBezTo>
                        <a:cubicBezTo>
                          <a:pt x="31" y="34"/>
                          <a:pt x="33" y="31"/>
                          <a:pt x="32" y="29"/>
                        </a:cubicBezTo>
                        <a:cubicBezTo>
                          <a:pt x="31" y="29"/>
                          <a:pt x="36" y="29"/>
                          <a:pt x="35" y="28"/>
                        </a:cubicBezTo>
                        <a:cubicBezTo>
                          <a:pt x="33" y="26"/>
                          <a:pt x="31" y="28"/>
                          <a:pt x="31" y="29"/>
                        </a:cubicBezTo>
                        <a:cubicBezTo>
                          <a:pt x="31" y="32"/>
                          <a:pt x="26" y="37"/>
                          <a:pt x="26" y="37"/>
                        </a:cubicBezTo>
                        <a:cubicBezTo>
                          <a:pt x="26" y="39"/>
                          <a:pt x="26" y="40"/>
                          <a:pt x="24" y="40"/>
                        </a:cubicBezTo>
                        <a:cubicBezTo>
                          <a:pt x="21" y="42"/>
                          <a:pt x="24" y="40"/>
                          <a:pt x="22" y="39"/>
                        </a:cubicBezTo>
                        <a:cubicBezTo>
                          <a:pt x="21" y="39"/>
                          <a:pt x="13" y="42"/>
                          <a:pt x="13" y="40"/>
                        </a:cubicBezTo>
                        <a:cubicBezTo>
                          <a:pt x="11" y="39"/>
                          <a:pt x="10" y="40"/>
                          <a:pt x="7" y="43"/>
                        </a:cubicBezTo>
                        <a:cubicBezTo>
                          <a:pt x="4" y="46"/>
                          <a:pt x="4" y="43"/>
                          <a:pt x="3" y="46"/>
                        </a:cubicBezTo>
                        <a:cubicBezTo>
                          <a:pt x="2" y="48"/>
                          <a:pt x="0" y="46"/>
                          <a:pt x="0" y="48"/>
                        </a:cubicBezTo>
                        <a:cubicBezTo>
                          <a:pt x="0" y="51"/>
                          <a:pt x="3" y="49"/>
                          <a:pt x="6" y="51"/>
                        </a:cubicBezTo>
                        <a:cubicBezTo>
                          <a:pt x="7" y="51"/>
                          <a:pt x="6" y="48"/>
                          <a:pt x="7" y="48"/>
                        </a:cubicBezTo>
                        <a:cubicBezTo>
                          <a:pt x="8" y="48"/>
                          <a:pt x="7" y="48"/>
                          <a:pt x="10" y="48"/>
                        </a:cubicBezTo>
                        <a:cubicBezTo>
                          <a:pt x="13" y="48"/>
                          <a:pt x="14" y="48"/>
                          <a:pt x="17" y="46"/>
                        </a:cubicBezTo>
                        <a:cubicBezTo>
                          <a:pt x="20" y="46"/>
                          <a:pt x="17" y="45"/>
                          <a:pt x="21" y="46"/>
                        </a:cubicBezTo>
                        <a:cubicBezTo>
                          <a:pt x="22" y="46"/>
                          <a:pt x="22" y="45"/>
                          <a:pt x="24" y="46"/>
                        </a:cubicBezTo>
                        <a:cubicBezTo>
                          <a:pt x="24" y="48"/>
                          <a:pt x="22" y="48"/>
                          <a:pt x="22" y="48"/>
                        </a:cubicBezTo>
                        <a:cubicBezTo>
                          <a:pt x="22" y="49"/>
                          <a:pt x="21" y="51"/>
                          <a:pt x="22" y="51"/>
                        </a:cubicBezTo>
                        <a:cubicBezTo>
                          <a:pt x="24" y="53"/>
                          <a:pt x="22" y="53"/>
                          <a:pt x="25" y="53"/>
                        </a:cubicBezTo>
                        <a:cubicBezTo>
                          <a:pt x="24" y="53"/>
                          <a:pt x="24" y="53"/>
                          <a:pt x="24" y="53"/>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646464"/>
                      </a:solidFill>
                      <a:latin typeface="+mj-lt"/>
                    </a:endParaRPr>
                  </a:p>
                </p:txBody>
              </p:sp>
              <p:sp>
                <p:nvSpPr>
                  <p:cNvPr id="1812" name="Freeform 2593">
                    <a:extLst>
                      <a:ext uri="{FF2B5EF4-FFF2-40B4-BE49-F238E27FC236}">
                        <a16:creationId xmlns:a16="http://schemas.microsoft.com/office/drawing/2014/main" id="{66608A91-368A-290A-FB9C-5B37B0F93965}"/>
                      </a:ext>
                    </a:extLst>
                  </p:cNvPr>
                  <p:cNvSpPr>
                    <a:spLocks/>
                  </p:cNvSpPr>
                  <p:nvPr/>
                </p:nvSpPr>
                <p:spPr bwMode="auto">
                  <a:xfrm>
                    <a:off x="5917469" y="3661650"/>
                    <a:ext cx="51894" cy="78412"/>
                  </a:xfrm>
                  <a:custGeom>
                    <a:avLst/>
                    <a:gdLst>
                      <a:gd name="T0" fmla="*/ 5 w 15"/>
                      <a:gd name="T1" fmla="*/ 8 h 21"/>
                      <a:gd name="T2" fmla="*/ 5 w 15"/>
                      <a:gd name="T3" fmla="*/ 7 h 21"/>
                      <a:gd name="T4" fmla="*/ 5 w 15"/>
                      <a:gd name="T5" fmla="*/ 13 h 21"/>
                      <a:gd name="T6" fmla="*/ 5 w 15"/>
                      <a:gd name="T7" fmla="*/ 16 h 21"/>
                      <a:gd name="T8" fmla="*/ 5 w 15"/>
                      <a:gd name="T9" fmla="*/ 18 h 21"/>
                      <a:gd name="T10" fmla="*/ 8 w 15"/>
                      <a:gd name="T11" fmla="*/ 19 h 21"/>
                      <a:gd name="T12" fmla="*/ 10 w 15"/>
                      <a:gd name="T13" fmla="*/ 18 h 21"/>
                      <a:gd name="T14" fmla="*/ 10 w 15"/>
                      <a:gd name="T15" fmla="*/ 18 h 21"/>
                      <a:gd name="T16" fmla="*/ 14 w 15"/>
                      <a:gd name="T17" fmla="*/ 10 h 21"/>
                      <a:gd name="T18" fmla="*/ 12 w 15"/>
                      <a:gd name="T19" fmla="*/ 7 h 21"/>
                      <a:gd name="T20" fmla="*/ 12 w 15"/>
                      <a:gd name="T21" fmla="*/ 4 h 21"/>
                      <a:gd name="T22" fmla="*/ 10 w 15"/>
                      <a:gd name="T23" fmla="*/ 2 h 21"/>
                      <a:gd name="T24" fmla="*/ 5 w 15"/>
                      <a:gd name="T25" fmla="*/ 2 h 21"/>
                      <a:gd name="T26" fmla="*/ 4 w 15"/>
                      <a:gd name="T27" fmla="*/ 4 h 21"/>
                      <a:gd name="T28" fmla="*/ 1 w 15"/>
                      <a:gd name="T29" fmla="*/ 4 h 21"/>
                      <a:gd name="T30" fmla="*/ 1 w 15"/>
                      <a:gd name="T31" fmla="*/ 7 h 21"/>
                      <a:gd name="T32" fmla="*/ 1 w 15"/>
                      <a:gd name="T33" fmla="*/ 8 h 21"/>
                      <a:gd name="T34" fmla="*/ 3 w 15"/>
                      <a:gd name="T35" fmla="*/ 10 h 21"/>
                      <a:gd name="T36" fmla="*/ 5 w 15"/>
                      <a:gd name="T37" fmla="*/ 10 h 21"/>
                      <a:gd name="T38" fmla="*/ 5 w 15"/>
                      <a:gd name="T39"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1">
                        <a:moveTo>
                          <a:pt x="5" y="8"/>
                        </a:moveTo>
                        <a:cubicBezTo>
                          <a:pt x="4" y="8"/>
                          <a:pt x="4" y="5"/>
                          <a:pt x="5" y="7"/>
                        </a:cubicBezTo>
                        <a:cubicBezTo>
                          <a:pt x="5" y="10"/>
                          <a:pt x="7" y="11"/>
                          <a:pt x="5" y="13"/>
                        </a:cubicBezTo>
                        <a:cubicBezTo>
                          <a:pt x="4" y="14"/>
                          <a:pt x="4" y="14"/>
                          <a:pt x="5" y="16"/>
                        </a:cubicBezTo>
                        <a:cubicBezTo>
                          <a:pt x="5" y="18"/>
                          <a:pt x="3" y="18"/>
                          <a:pt x="5" y="18"/>
                        </a:cubicBezTo>
                        <a:cubicBezTo>
                          <a:pt x="8" y="19"/>
                          <a:pt x="5" y="21"/>
                          <a:pt x="8" y="19"/>
                        </a:cubicBezTo>
                        <a:cubicBezTo>
                          <a:pt x="10" y="18"/>
                          <a:pt x="8" y="18"/>
                          <a:pt x="10" y="18"/>
                        </a:cubicBezTo>
                        <a:cubicBezTo>
                          <a:pt x="10" y="16"/>
                          <a:pt x="10" y="18"/>
                          <a:pt x="10" y="18"/>
                        </a:cubicBezTo>
                        <a:cubicBezTo>
                          <a:pt x="11" y="18"/>
                          <a:pt x="11" y="10"/>
                          <a:pt x="14" y="10"/>
                        </a:cubicBezTo>
                        <a:cubicBezTo>
                          <a:pt x="15" y="8"/>
                          <a:pt x="14" y="7"/>
                          <a:pt x="12" y="7"/>
                        </a:cubicBezTo>
                        <a:cubicBezTo>
                          <a:pt x="10" y="7"/>
                          <a:pt x="14" y="4"/>
                          <a:pt x="12" y="4"/>
                        </a:cubicBezTo>
                        <a:cubicBezTo>
                          <a:pt x="11" y="2"/>
                          <a:pt x="10" y="5"/>
                          <a:pt x="10" y="2"/>
                        </a:cubicBezTo>
                        <a:cubicBezTo>
                          <a:pt x="8" y="2"/>
                          <a:pt x="5" y="0"/>
                          <a:pt x="5" y="2"/>
                        </a:cubicBezTo>
                        <a:cubicBezTo>
                          <a:pt x="5" y="4"/>
                          <a:pt x="5" y="2"/>
                          <a:pt x="4" y="4"/>
                        </a:cubicBezTo>
                        <a:cubicBezTo>
                          <a:pt x="3" y="7"/>
                          <a:pt x="3" y="2"/>
                          <a:pt x="1" y="4"/>
                        </a:cubicBezTo>
                        <a:cubicBezTo>
                          <a:pt x="1" y="7"/>
                          <a:pt x="0" y="4"/>
                          <a:pt x="1" y="7"/>
                        </a:cubicBezTo>
                        <a:cubicBezTo>
                          <a:pt x="1" y="8"/>
                          <a:pt x="1" y="7"/>
                          <a:pt x="1" y="8"/>
                        </a:cubicBezTo>
                        <a:cubicBezTo>
                          <a:pt x="3" y="10"/>
                          <a:pt x="1" y="11"/>
                          <a:pt x="3" y="10"/>
                        </a:cubicBezTo>
                        <a:cubicBezTo>
                          <a:pt x="5" y="8"/>
                          <a:pt x="3" y="11"/>
                          <a:pt x="5" y="10"/>
                        </a:cubicBezTo>
                        <a:cubicBezTo>
                          <a:pt x="5" y="10"/>
                          <a:pt x="5" y="10"/>
                          <a:pt x="5" y="8"/>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813" name="Freeform 2594">
                    <a:extLst>
                      <a:ext uri="{FF2B5EF4-FFF2-40B4-BE49-F238E27FC236}">
                        <a16:creationId xmlns:a16="http://schemas.microsoft.com/office/drawing/2014/main" id="{F7CE2F55-5278-CC76-5830-D754E2C41F49}"/>
                      </a:ext>
                    </a:extLst>
                  </p:cNvPr>
                  <p:cNvSpPr>
                    <a:spLocks/>
                  </p:cNvSpPr>
                  <p:nvPr/>
                </p:nvSpPr>
                <p:spPr bwMode="auto">
                  <a:xfrm>
                    <a:off x="5965656" y="3657729"/>
                    <a:ext cx="51894" cy="41820"/>
                  </a:xfrm>
                  <a:custGeom>
                    <a:avLst/>
                    <a:gdLst>
                      <a:gd name="T0" fmla="*/ 8 w 15"/>
                      <a:gd name="T1" fmla="*/ 5 h 11"/>
                      <a:gd name="T2" fmla="*/ 11 w 15"/>
                      <a:gd name="T3" fmla="*/ 6 h 11"/>
                      <a:gd name="T4" fmla="*/ 15 w 15"/>
                      <a:gd name="T5" fmla="*/ 3 h 11"/>
                      <a:gd name="T6" fmla="*/ 14 w 15"/>
                      <a:gd name="T7" fmla="*/ 0 h 11"/>
                      <a:gd name="T8" fmla="*/ 9 w 15"/>
                      <a:gd name="T9" fmla="*/ 0 h 11"/>
                      <a:gd name="T10" fmla="*/ 7 w 15"/>
                      <a:gd name="T11" fmla="*/ 3 h 11"/>
                      <a:gd name="T12" fmla="*/ 5 w 15"/>
                      <a:gd name="T13" fmla="*/ 3 h 11"/>
                      <a:gd name="T14" fmla="*/ 2 w 15"/>
                      <a:gd name="T15" fmla="*/ 3 h 11"/>
                      <a:gd name="T16" fmla="*/ 1 w 15"/>
                      <a:gd name="T17" fmla="*/ 6 h 11"/>
                      <a:gd name="T18" fmla="*/ 2 w 15"/>
                      <a:gd name="T19" fmla="*/ 9 h 11"/>
                      <a:gd name="T20" fmla="*/ 4 w 15"/>
                      <a:gd name="T21" fmla="*/ 11 h 11"/>
                      <a:gd name="T22" fmla="*/ 8 w 15"/>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
                        <a:moveTo>
                          <a:pt x="8" y="5"/>
                        </a:moveTo>
                        <a:cubicBezTo>
                          <a:pt x="11" y="5"/>
                          <a:pt x="11" y="8"/>
                          <a:pt x="11" y="6"/>
                        </a:cubicBezTo>
                        <a:cubicBezTo>
                          <a:pt x="12" y="3"/>
                          <a:pt x="15" y="5"/>
                          <a:pt x="15" y="3"/>
                        </a:cubicBezTo>
                        <a:cubicBezTo>
                          <a:pt x="14" y="1"/>
                          <a:pt x="15" y="1"/>
                          <a:pt x="14" y="0"/>
                        </a:cubicBezTo>
                        <a:cubicBezTo>
                          <a:pt x="12" y="0"/>
                          <a:pt x="11" y="0"/>
                          <a:pt x="9" y="0"/>
                        </a:cubicBezTo>
                        <a:cubicBezTo>
                          <a:pt x="7" y="1"/>
                          <a:pt x="8" y="3"/>
                          <a:pt x="7" y="3"/>
                        </a:cubicBezTo>
                        <a:cubicBezTo>
                          <a:pt x="7" y="1"/>
                          <a:pt x="5" y="3"/>
                          <a:pt x="5" y="3"/>
                        </a:cubicBezTo>
                        <a:cubicBezTo>
                          <a:pt x="5" y="0"/>
                          <a:pt x="5" y="0"/>
                          <a:pt x="2" y="3"/>
                        </a:cubicBezTo>
                        <a:cubicBezTo>
                          <a:pt x="1" y="5"/>
                          <a:pt x="0" y="6"/>
                          <a:pt x="1" y="6"/>
                        </a:cubicBezTo>
                        <a:cubicBezTo>
                          <a:pt x="2" y="6"/>
                          <a:pt x="1" y="8"/>
                          <a:pt x="2" y="9"/>
                        </a:cubicBezTo>
                        <a:cubicBezTo>
                          <a:pt x="4" y="11"/>
                          <a:pt x="1" y="11"/>
                          <a:pt x="4" y="11"/>
                        </a:cubicBezTo>
                        <a:cubicBezTo>
                          <a:pt x="7" y="11"/>
                          <a:pt x="5" y="6"/>
                          <a:pt x="8" y="5"/>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C19134"/>
                      </a:solidFill>
                      <a:latin typeface="+mj-lt"/>
                    </a:endParaRPr>
                  </a:p>
                </p:txBody>
              </p:sp>
              <p:sp>
                <p:nvSpPr>
                  <p:cNvPr id="1814" name="Freeform 2596">
                    <a:extLst>
                      <a:ext uri="{FF2B5EF4-FFF2-40B4-BE49-F238E27FC236}">
                        <a16:creationId xmlns:a16="http://schemas.microsoft.com/office/drawing/2014/main" id="{E2063CC9-28C8-A3F4-6EEE-34433CBA4B41}"/>
                      </a:ext>
                    </a:extLst>
                  </p:cNvPr>
                  <p:cNvSpPr>
                    <a:spLocks/>
                  </p:cNvSpPr>
                  <p:nvPr/>
                </p:nvSpPr>
                <p:spPr bwMode="auto">
                  <a:xfrm>
                    <a:off x="6096624" y="3379366"/>
                    <a:ext cx="119850" cy="111083"/>
                  </a:xfrm>
                  <a:custGeom>
                    <a:avLst/>
                    <a:gdLst>
                      <a:gd name="T0" fmla="*/ 6 w 35"/>
                      <a:gd name="T1" fmla="*/ 27 h 30"/>
                      <a:gd name="T2" fmla="*/ 10 w 35"/>
                      <a:gd name="T3" fmla="*/ 27 h 30"/>
                      <a:gd name="T4" fmla="*/ 6 w 35"/>
                      <a:gd name="T5" fmla="*/ 22 h 30"/>
                      <a:gd name="T6" fmla="*/ 12 w 35"/>
                      <a:gd name="T7" fmla="*/ 22 h 30"/>
                      <a:gd name="T8" fmla="*/ 20 w 35"/>
                      <a:gd name="T9" fmla="*/ 24 h 30"/>
                      <a:gd name="T10" fmla="*/ 25 w 35"/>
                      <a:gd name="T11" fmla="*/ 19 h 30"/>
                      <a:gd name="T12" fmla="*/ 31 w 35"/>
                      <a:gd name="T13" fmla="*/ 17 h 30"/>
                      <a:gd name="T14" fmla="*/ 35 w 35"/>
                      <a:gd name="T15" fmla="*/ 16 h 30"/>
                      <a:gd name="T16" fmla="*/ 31 w 35"/>
                      <a:gd name="T17" fmla="*/ 14 h 30"/>
                      <a:gd name="T18" fmla="*/ 32 w 35"/>
                      <a:gd name="T19" fmla="*/ 8 h 30"/>
                      <a:gd name="T20" fmla="*/ 28 w 35"/>
                      <a:gd name="T21" fmla="*/ 11 h 30"/>
                      <a:gd name="T22" fmla="*/ 25 w 35"/>
                      <a:gd name="T23" fmla="*/ 9 h 30"/>
                      <a:gd name="T24" fmla="*/ 16 w 35"/>
                      <a:gd name="T25" fmla="*/ 3 h 30"/>
                      <a:gd name="T26" fmla="*/ 13 w 35"/>
                      <a:gd name="T27" fmla="*/ 3 h 30"/>
                      <a:gd name="T28" fmla="*/ 13 w 35"/>
                      <a:gd name="T29" fmla="*/ 9 h 30"/>
                      <a:gd name="T30" fmla="*/ 12 w 35"/>
                      <a:gd name="T31" fmla="*/ 14 h 30"/>
                      <a:gd name="T32" fmla="*/ 9 w 35"/>
                      <a:gd name="T33" fmla="*/ 17 h 30"/>
                      <a:gd name="T34" fmla="*/ 6 w 35"/>
                      <a:gd name="T35" fmla="*/ 17 h 30"/>
                      <a:gd name="T36" fmla="*/ 3 w 35"/>
                      <a:gd name="T37" fmla="*/ 24 h 30"/>
                      <a:gd name="T38" fmla="*/ 5 w 35"/>
                      <a:gd name="T39" fmla="*/ 28 h 30"/>
                      <a:gd name="T40" fmla="*/ 6 w 35"/>
                      <a:gd name="T41"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0">
                        <a:moveTo>
                          <a:pt x="6" y="27"/>
                        </a:moveTo>
                        <a:cubicBezTo>
                          <a:pt x="7" y="24"/>
                          <a:pt x="7" y="27"/>
                          <a:pt x="10" y="27"/>
                        </a:cubicBezTo>
                        <a:cubicBezTo>
                          <a:pt x="13" y="25"/>
                          <a:pt x="5" y="24"/>
                          <a:pt x="6" y="22"/>
                        </a:cubicBezTo>
                        <a:cubicBezTo>
                          <a:pt x="7" y="19"/>
                          <a:pt x="7" y="24"/>
                          <a:pt x="12" y="22"/>
                        </a:cubicBezTo>
                        <a:cubicBezTo>
                          <a:pt x="13" y="20"/>
                          <a:pt x="13" y="20"/>
                          <a:pt x="20" y="24"/>
                        </a:cubicBezTo>
                        <a:cubicBezTo>
                          <a:pt x="23" y="27"/>
                          <a:pt x="21" y="20"/>
                          <a:pt x="25" y="19"/>
                        </a:cubicBezTo>
                        <a:cubicBezTo>
                          <a:pt x="27" y="17"/>
                          <a:pt x="28" y="19"/>
                          <a:pt x="31" y="17"/>
                        </a:cubicBezTo>
                        <a:cubicBezTo>
                          <a:pt x="34" y="16"/>
                          <a:pt x="35" y="16"/>
                          <a:pt x="35" y="16"/>
                        </a:cubicBezTo>
                        <a:cubicBezTo>
                          <a:pt x="34" y="14"/>
                          <a:pt x="32" y="17"/>
                          <a:pt x="31" y="14"/>
                        </a:cubicBezTo>
                        <a:cubicBezTo>
                          <a:pt x="30" y="11"/>
                          <a:pt x="32" y="8"/>
                          <a:pt x="32" y="8"/>
                        </a:cubicBezTo>
                        <a:cubicBezTo>
                          <a:pt x="31" y="9"/>
                          <a:pt x="30" y="13"/>
                          <a:pt x="28" y="11"/>
                        </a:cubicBezTo>
                        <a:cubicBezTo>
                          <a:pt x="25" y="11"/>
                          <a:pt x="28" y="9"/>
                          <a:pt x="25" y="9"/>
                        </a:cubicBezTo>
                        <a:cubicBezTo>
                          <a:pt x="21" y="9"/>
                          <a:pt x="17" y="5"/>
                          <a:pt x="16" y="3"/>
                        </a:cubicBezTo>
                        <a:cubicBezTo>
                          <a:pt x="13" y="0"/>
                          <a:pt x="12" y="2"/>
                          <a:pt x="13" y="3"/>
                        </a:cubicBezTo>
                        <a:cubicBezTo>
                          <a:pt x="14" y="8"/>
                          <a:pt x="12" y="8"/>
                          <a:pt x="13" y="9"/>
                        </a:cubicBezTo>
                        <a:cubicBezTo>
                          <a:pt x="13" y="11"/>
                          <a:pt x="12" y="13"/>
                          <a:pt x="12" y="14"/>
                        </a:cubicBezTo>
                        <a:cubicBezTo>
                          <a:pt x="12" y="16"/>
                          <a:pt x="12" y="17"/>
                          <a:pt x="9" y="17"/>
                        </a:cubicBezTo>
                        <a:cubicBezTo>
                          <a:pt x="6" y="16"/>
                          <a:pt x="5" y="16"/>
                          <a:pt x="6" y="17"/>
                        </a:cubicBezTo>
                        <a:cubicBezTo>
                          <a:pt x="7" y="19"/>
                          <a:pt x="0" y="22"/>
                          <a:pt x="3" y="24"/>
                        </a:cubicBezTo>
                        <a:cubicBezTo>
                          <a:pt x="6" y="25"/>
                          <a:pt x="2" y="27"/>
                          <a:pt x="5" y="28"/>
                        </a:cubicBezTo>
                        <a:cubicBezTo>
                          <a:pt x="5" y="28"/>
                          <a:pt x="5" y="30"/>
                          <a:pt x="6" y="27"/>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815" name="Freeform 2634">
                    <a:extLst>
                      <a:ext uri="{FF2B5EF4-FFF2-40B4-BE49-F238E27FC236}">
                        <a16:creationId xmlns:a16="http://schemas.microsoft.com/office/drawing/2014/main" id="{94C5A1F9-73C8-9B91-CAFF-FCF1803AE08F}"/>
                      </a:ext>
                    </a:extLst>
                  </p:cNvPr>
                  <p:cNvSpPr>
                    <a:spLocks/>
                  </p:cNvSpPr>
                  <p:nvPr/>
                </p:nvSpPr>
                <p:spPr bwMode="auto">
                  <a:xfrm>
                    <a:off x="6137399" y="3138903"/>
                    <a:ext cx="54365" cy="236543"/>
                  </a:xfrm>
                  <a:custGeom>
                    <a:avLst/>
                    <a:gdLst>
                      <a:gd name="T0" fmla="*/ 1 w 16"/>
                      <a:gd name="T1" fmla="*/ 17 h 64"/>
                      <a:gd name="T2" fmla="*/ 1 w 16"/>
                      <a:gd name="T3" fmla="*/ 18 h 64"/>
                      <a:gd name="T4" fmla="*/ 1 w 16"/>
                      <a:gd name="T5" fmla="*/ 22 h 64"/>
                      <a:gd name="T6" fmla="*/ 4 w 16"/>
                      <a:gd name="T7" fmla="*/ 25 h 64"/>
                      <a:gd name="T8" fmla="*/ 2 w 16"/>
                      <a:gd name="T9" fmla="*/ 31 h 64"/>
                      <a:gd name="T10" fmla="*/ 1 w 16"/>
                      <a:gd name="T11" fmla="*/ 42 h 64"/>
                      <a:gd name="T12" fmla="*/ 2 w 16"/>
                      <a:gd name="T13" fmla="*/ 50 h 64"/>
                      <a:gd name="T14" fmla="*/ 2 w 16"/>
                      <a:gd name="T15" fmla="*/ 57 h 64"/>
                      <a:gd name="T16" fmla="*/ 1 w 16"/>
                      <a:gd name="T17" fmla="*/ 62 h 64"/>
                      <a:gd name="T18" fmla="*/ 4 w 16"/>
                      <a:gd name="T19" fmla="*/ 60 h 64"/>
                      <a:gd name="T20" fmla="*/ 7 w 16"/>
                      <a:gd name="T21" fmla="*/ 57 h 64"/>
                      <a:gd name="T22" fmla="*/ 9 w 16"/>
                      <a:gd name="T23" fmla="*/ 59 h 64"/>
                      <a:gd name="T24" fmla="*/ 11 w 16"/>
                      <a:gd name="T25" fmla="*/ 62 h 64"/>
                      <a:gd name="T26" fmla="*/ 11 w 16"/>
                      <a:gd name="T27" fmla="*/ 57 h 64"/>
                      <a:gd name="T28" fmla="*/ 9 w 16"/>
                      <a:gd name="T29" fmla="*/ 57 h 64"/>
                      <a:gd name="T30" fmla="*/ 7 w 16"/>
                      <a:gd name="T31" fmla="*/ 53 h 64"/>
                      <a:gd name="T32" fmla="*/ 7 w 16"/>
                      <a:gd name="T33" fmla="*/ 42 h 64"/>
                      <a:gd name="T34" fmla="*/ 9 w 16"/>
                      <a:gd name="T35" fmla="*/ 39 h 64"/>
                      <a:gd name="T36" fmla="*/ 15 w 16"/>
                      <a:gd name="T37" fmla="*/ 40 h 64"/>
                      <a:gd name="T38" fmla="*/ 16 w 16"/>
                      <a:gd name="T39" fmla="*/ 42 h 64"/>
                      <a:gd name="T40" fmla="*/ 13 w 16"/>
                      <a:gd name="T41" fmla="*/ 39 h 64"/>
                      <a:gd name="T42" fmla="*/ 11 w 16"/>
                      <a:gd name="T43" fmla="*/ 29 h 64"/>
                      <a:gd name="T44" fmla="*/ 11 w 16"/>
                      <a:gd name="T45" fmla="*/ 23 h 64"/>
                      <a:gd name="T46" fmla="*/ 9 w 16"/>
                      <a:gd name="T47" fmla="*/ 22 h 64"/>
                      <a:gd name="T48" fmla="*/ 9 w 16"/>
                      <a:gd name="T49" fmla="*/ 20 h 64"/>
                      <a:gd name="T50" fmla="*/ 11 w 16"/>
                      <a:gd name="T51" fmla="*/ 12 h 64"/>
                      <a:gd name="T52" fmla="*/ 9 w 16"/>
                      <a:gd name="T53" fmla="*/ 9 h 64"/>
                      <a:gd name="T54" fmla="*/ 8 w 16"/>
                      <a:gd name="T55" fmla="*/ 8 h 64"/>
                      <a:gd name="T56" fmla="*/ 8 w 16"/>
                      <a:gd name="T57" fmla="*/ 6 h 64"/>
                      <a:gd name="T58" fmla="*/ 7 w 16"/>
                      <a:gd name="T59" fmla="*/ 3 h 64"/>
                      <a:gd name="T60" fmla="*/ 5 w 16"/>
                      <a:gd name="T61" fmla="*/ 3 h 64"/>
                      <a:gd name="T62" fmla="*/ 7 w 16"/>
                      <a:gd name="T63" fmla="*/ 6 h 64"/>
                      <a:gd name="T64" fmla="*/ 5 w 16"/>
                      <a:gd name="T65" fmla="*/ 8 h 64"/>
                      <a:gd name="T66" fmla="*/ 5 w 16"/>
                      <a:gd name="T67" fmla="*/ 9 h 64"/>
                      <a:gd name="T68" fmla="*/ 2 w 16"/>
                      <a:gd name="T69" fmla="*/ 9 h 64"/>
                      <a:gd name="T70" fmla="*/ 1 w 16"/>
                      <a:gd name="T71" fmla="*/ 11 h 64"/>
                      <a:gd name="T72" fmla="*/ 1 w 16"/>
                      <a:gd name="T73"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 h="64">
                        <a:moveTo>
                          <a:pt x="1" y="17"/>
                        </a:moveTo>
                        <a:cubicBezTo>
                          <a:pt x="0" y="18"/>
                          <a:pt x="1" y="17"/>
                          <a:pt x="1" y="18"/>
                        </a:cubicBezTo>
                        <a:cubicBezTo>
                          <a:pt x="0" y="22"/>
                          <a:pt x="1" y="22"/>
                          <a:pt x="1" y="22"/>
                        </a:cubicBezTo>
                        <a:cubicBezTo>
                          <a:pt x="1" y="22"/>
                          <a:pt x="2" y="22"/>
                          <a:pt x="4" y="25"/>
                        </a:cubicBezTo>
                        <a:cubicBezTo>
                          <a:pt x="5" y="26"/>
                          <a:pt x="1" y="29"/>
                          <a:pt x="2" y="31"/>
                        </a:cubicBezTo>
                        <a:cubicBezTo>
                          <a:pt x="4" y="34"/>
                          <a:pt x="2" y="40"/>
                          <a:pt x="1" y="42"/>
                        </a:cubicBezTo>
                        <a:cubicBezTo>
                          <a:pt x="1" y="45"/>
                          <a:pt x="5" y="45"/>
                          <a:pt x="2" y="50"/>
                        </a:cubicBezTo>
                        <a:cubicBezTo>
                          <a:pt x="1" y="53"/>
                          <a:pt x="4" y="54"/>
                          <a:pt x="2" y="57"/>
                        </a:cubicBezTo>
                        <a:cubicBezTo>
                          <a:pt x="1" y="59"/>
                          <a:pt x="1" y="59"/>
                          <a:pt x="1" y="62"/>
                        </a:cubicBezTo>
                        <a:cubicBezTo>
                          <a:pt x="2" y="64"/>
                          <a:pt x="4" y="64"/>
                          <a:pt x="4" y="60"/>
                        </a:cubicBezTo>
                        <a:cubicBezTo>
                          <a:pt x="5" y="57"/>
                          <a:pt x="7" y="57"/>
                          <a:pt x="7" y="57"/>
                        </a:cubicBezTo>
                        <a:cubicBezTo>
                          <a:pt x="7" y="59"/>
                          <a:pt x="8" y="57"/>
                          <a:pt x="9" y="59"/>
                        </a:cubicBezTo>
                        <a:cubicBezTo>
                          <a:pt x="11" y="59"/>
                          <a:pt x="11" y="62"/>
                          <a:pt x="11" y="62"/>
                        </a:cubicBezTo>
                        <a:cubicBezTo>
                          <a:pt x="12" y="59"/>
                          <a:pt x="11" y="59"/>
                          <a:pt x="11" y="57"/>
                        </a:cubicBezTo>
                        <a:cubicBezTo>
                          <a:pt x="11" y="56"/>
                          <a:pt x="11" y="57"/>
                          <a:pt x="9" y="57"/>
                        </a:cubicBezTo>
                        <a:cubicBezTo>
                          <a:pt x="8" y="56"/>
                          <a:pt x="8" y="54"/>
                          <a:pt x="7" y="53"/>
                        </a:cubicBezTo>
                        <a:cubicBezTo>
                          <a:pt x="4" y="50"/>
                          <a:pt x="7" y="45"/>
                          <a:pt x="7" y="42"/>
                        </a:cubicBezTo>
                        <a:cubicBezTo>
                          <a:pt x="9" y="42"/>
                          <a:pt x="7" y="40"/>
                          <a:pt x="9" y="39"/>
                        </a:cubicBezTo>
                        <a:cubicBezTo>
                          <a:pt x="11" y="39"/>
                          <a:pt x="13" y="39"/>
                          <a:pt x="15" y="40"/>
                        </a:cubicBezTo>
                        <a:cubicBezTo>
                          <a:pt x="16" y="42"/>
                          <a:pt x="16" y="45"/>
                          <a:pt x="16" y="42"/>
                        </a:cubicBezTo>
                        <a:cubicBezTo>
                          <a:pt x="16" y="42"/>
                          <a:pt x="15" y="40"/>
                          <a:pt x="13" y="39"/>
                        </a:cubicBezTo>
                        <a:cubicBezTo>
                          <a:pt x="13" y="36"/>
                          <a:pt x="12" y="31"/>
                          <a:pt x="11" y="29"/>
                        </a:cubicBezTo>
                        <a:cubicBezTo>
                          <a:pt x="11" y="26"/>
                          <a:pt x="11" y="25"/>
                          <a:pt x="11" y="23"/>
                        </a:cubicBezTo>
                        <a:cubicBezTo>
                          <a:pt x="11" y="22"/>
                          <a:pt x="9" y="23"/>
                          <a:pt x="9" y="22"/>
                        </a:cubicBezTo>
                        <a:cubicBezTo>
                          <a:pt x="11" y="18"/>
                          <a:pt x="9" y="22"/>
                          <a:pt x="9" y="20"/>
                        </a:cubicBezTo>
                        <a:cubicBezTo>
                          <a:pt x="8" y="17"/>
                          <a:pt x="11" y="17"/>
                          <a:pt x="11" y="12"/>
                        </a:cubicBezTo>
                        <a:cubicBezTo>
                          <a:pt x="9" y="8"/>
                          <a:pt x="8" y="11"/>
                          <a:pt x="9" y="9"/>
                        </a:cubicBezTo>
                        <a:cubicBezTo>
                          <a:pt x="9" y="8"/>
                          <a:pt x="8" y="9"/>
                          <a:pt x="8" y="8"/>
                        </a:cubicBezTo>
                        <a:cubicBezTo>
                          <a:pt x="8" y="6"/>
                          <a:pt x="7" y="6"/>
                          <a:pt x="8" y="6"/>
                        </a:cubicBezTo>
                        <a:cubicBezTo>
                          <a:pt x="9" y="4"/>
                          <a:pt x="8" y="3"/>
                          <a:pt x="7" y="3"/>
                        </a:cubicBezTo>
                        <a:cubicBezTo>
                          <a:pt x="7" y="0"/>
                          <a:pt x="7" y="3"/>
                          <a:pt x="5" y="3"/>
                        </a:cubicBezTo>
                        <a:cubicBezTo>
                          <a:pt x="2" y="3"/>
                          <a:pt x="7" y="4"/>
                          <a:pt x="7" y="6"/>
                        </a:cubicBezTo>
                        <a:cubicBezTo>
                          <a:pt x="7" y="8"/>
                          <a:pt x="5" y="8"/>
                          <a:pt x="5" y="8"/>
                        </a:cubicBezTo>
                        <a:cubicBezTo>
                          <a:pt x="5" y="9"/>
                          <a:pt x="7" y="8"/>
                          <a:pt x="5" y="9"/>
                        </a:cubicBezTo>
                        <a:cubicBezTo>
                          <a:pt x="4" y="11"/>
                          <a:pt x="5" y="8"/>
                          <a:pt x="2" y="9"/>
                        </a:cubicBezTo>
                        <a:cubicBezTo>
                          <a:pt x="1" y="9"/>
                          <a:pt x="1" y="9"/>
                          <a:pt x="1" y="11"/>
                        </a:cubicBezTo>
                        <a:cubicBezTo>
                          <a:pt x="1" y="12"/>
                          <a:pt x="1" y="14"/>
                          <a:pt x="1" y="17"/>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grpSp>
          </p:grpSp>
          <p:sp>
            <p:nvSpPr>
              <p:cNvPr id="1338" name="Freeform 2327">
                <a:extLst>
                  <a:ext uri="{FF2B5EF4-FFF2-40B4-BE49-F238E27FC236}">
                    <a16:creationId xmlns:a16="http://schemas.microsoft.com/office/drawing/2014/main" id="{DE95CDBF-07F1-8F93-788A-36D81EDD7319}"/>
                  </a:ext>
                </a:extLst>
              </p:cNvPr>
              <p:cNvSpPr>
                <a:spLocks/>
              </p:cNvSpPr>
              <p:nvPr/>
            </p:nvSpPr>
            <p:spPr bwMode="auto">
              <a:xfrm>
                <a:off x="2481208" y="1985147"/>
                <a:ext cx="328180" cy="246680"/>
              </a:xfrm>
              <a:custGeom>
                <a:avLst/>
                <a:gdLst>
                  <a:gd name="T0" fmla="*/ 62 w 70"/>
                  <a:gd name="T1" fmla="*/ 41 h 61"/>
                  <a:gd name="T2" fmla="*/ 62 w 70"/>
                  <a:gd name="T3" fmla="*/ 47 h 61"/>
                  <a:gd name="T4" fmla="*/ 65 w 70"/>
                  <a:gd name="T5" fmla="*/ 53 h 61"/>
                  <a:gd name="T6" fmla="*/ 55 w 70"/>
                  <a:gd name="T7" fmla="*/ 56 h 61"/>
                  <a:gd name="T8" fmla="*/ 51 w 70"/>
                  <a:gd name="T9" fmla="*/ 55 h 61"/>
                  <a:gd name="T10" fmla="*/ 44 w 70"/>
                  <a:gd name="T11" fmla="*/ 55 h 61"/>
                  <a:gd name="T12" fmla="*/ 41 w 70"/>
                  <a:gd name="T13" fmla="*/ 61 h 61"/>
                  <a:gd name="T14" fmla="*/ 34 w 70"/>
                  <a:gd name="T15" fmla="*/ 61 h 61"/>
                  <a:gd name="T16" fmla="*/ 29 w 70"/>
                  <a:gd name="T17" fmla="*/ 59 h 61"/>
                  <a:gd name="T18" fmla="*/ 22 w 70"/>
                  <a:gd name="T19" fmla="*/ 58 h 61"/>
                  <a:gd name="T20" fmla="*/ 16 w 70"/>
                  <a:gd name="T21" fmla="*/ 55 h 61"/>
                  <a:gd name="T22" fmla="*/ 19 w 70"/>
                  <a:gd name="T23" fmla="*/ 45 h 61"/>
                  <a:gd name="T24" fmla="*/ 19 w 70"/>
                  <a:gd name="T25" fmla="*/ 42 h 61"/>
                  <a:gd name="T26" fmla="*/ 22 w 70"/>
                  <a:gd name="T27" fmla="*/ 42 h 61"/>
                  <a:gd name="T28" fmla="*/ 19 w 70"/>
                  <a:gd name="T29" fmla="*/ 38 h 61"/>
                  <a:gd name="T30" fmla="*/ 18 w 70"/>
                  <a:gd name="T31" fmla="*/ 34 h 61"/>
                  <a:gd name="T32" fmla="*/ 15 w 70"/>
                  <a:gd name="T33" fmla="*/ 30 h 61"/>
                  <a:gd name="T34" fmla="*/ 12 w 70"/>
                  <a:gd name="T35" fmla="*/ 27 h 61"/>
                  <a:gd name="T36" fmla="*/ 11 w 70"/>
                  <a:gd name="T37" fmla="*/ 25 h 61"/>
                  <a:gd name="T38" fmla="*/ 4 w 70"/>
                  <a:gd name="T39" fmla="*/ 24 h 61"/>
                  <a:gd name="T40" fmla="*/ 4 w 70"/>
                  <a:gd name="T41" fmla="*/ 22 h 61"/>
                  <a:gd name="T42" fmla="*/ 3 w 70"/>
                  <a:gd name="T43" fmla="*/ 20 h 61"/>
                  <a:gd name="T44" fmla="*/ 4 w 70"/>
                  <a:gd name="T45" fmla="*/ 17 h 61"/>
                  <a:gd name="T46" fmla="*/ 7 w 70"/>
                  <a:gd name="T47" fmla="*/ 17 h 61"/>
                  <a:gd name="T48" fmla="*/ 12 w 70"/>
                  <a:gd name="T49" fmla="*/ 19 h 61"/>
                  <a:gd name="T50" fmla="*/ 15 w 70"/>
                  <a:gd name="T51" fmla="*/ 17 h 61"/>
                  <a:gd name="T52" fmla="*/ 18 w 70"/>
                  <a:gd name="T53" fmla="*/ 19 h 61"/>
                  <a:gd name="T54" fmla="*/ 16 w 70"/>
                  <a:gd name="T55" fmla="*/ 14 h 61"/>
                  <a:gd name="T56" fmla="*/ 18 w 70"/>
                  <a:gd name="T57" fmla="*/ 11 h 61"/>
                  <a:gd name="T58" fmla="*/ 26 w 70"/>
                  <a:gd name="T59" fmla="*/ 14 h 61"/>
                  <a:gd name="T60" fmla="*/ 29 w 70"/>
                  <a:gd name="T61" fmla="*/ 10 h 61"/>
                  <a:gd name="T62" fmla="*/ 33 w 70"/>
                  <a:gd name="T63" fmla="*/ 6 h 61"/>
                  <a:gd name="T64" fmla="*/ 33 w 70"/>
                  <a:gd name="T65" fmla="*/ 3 h 61"/>
                  <a:gd name="T66" fmla="*/ 43 w 70"/>
                  <a:gd name="T67" fmla="*/ 3 h 61"/>
                  <a:gd name="T68" fmla="*/ 47 w 70"/>
                  <a:gd name="T69" fmla="*/ 8 h 61"/>
                  <a:gd name="T70" fmla="*/ 52 w 70"/>
                  <a:gd name="T71" fmla="*/ 11 h 61"/>
                  <a:gd name="T72" fmla="*/ 58 w 70"/>
                  <a:gd name="T73" fmla="*/ 13 h 61"/>
                  <a:gd name="T74" fmla="*/ 64 w 70"/>
                  <a:gd name="T75" fmla="*/ 16 h 61"/>
                  <a:gd name="T76" fmla="*/ 65 w 70"/>
                  <a:gd name="T77" fmla="*/ 25 h 61"/>
                  <a:gd name="T78" fmla="*/ 62 w 70"/>
                  <a:gd name="T79" fmla="*/ 28 h 61"/>
                  <a:gd name="T80" fmla="*/ 58 w 70"/>
                  <a:gd name="T81" fmla="*/ 31 h 61"/>
                  <a:gd name="T82" fmla="*/ 58 w 70"/>
                  <a:gd name="T83" fmla="*/ 36 h 61"/>
                  <a:gd name="T84" fmla="*/ 61 w 70"/>
                  <a:gd name="T85"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1">
                    <a:moveTo>
                      <a:pt x="62" y="38"/>
                    </a:moveTo>
                    <a:cubicBezTo>
                      <a:pt x="61" y="39"/>
                      <a:pt x="64" y="41"/>
                      <a:pt x="62" y="41"/>
                    </a:cubicBezTo>
                    <a:cubicBezTo>
                      <a:pt x="62" y="42"/>
                      <a:pt x="58" y="42"/>
                      <a:pt x="62" y="44"/>
                    </a:cubicBezTo>
                    <a:cubicBezTo>
                      <a:pt x="65" y="45"/>
                      <a:pt x="61" y="45"/>
                      <a:pt x="62" y="47"/>
                    </a:cubicBezTo>
                    <a:cubicBezTo>
                      <a:pt x="62" y="50"/>
                      <a:pt x="66" y="48"/>
                      <a:pt x="66" y="48"/>
                    </a:cubicBezTo>
                    <a:cubicBezTo>
                      <a:pt x="66" y="50"/>
                      <a:pt x="65" y="52"/>
                      <a:pt x="65" y="53"/>
                    </a:cubicBezTo>
                    <a:cubicBezTo>
                      <a:pt x="64" y="53"/>
                      <a:pt x="61" y="55"/>
                      <a:pt x="61" y="55"/>
                    </a:cubicBezTo>
                    <a:cubicBezTo>
                      <a:pt x="61" y="56"/>
                      <a:pt x="57" y="58"/>
                      <a:pt x="55" y="56"/>
                    </a:cubicBezTo>
                    <a:cubicBezTo>
                      <a:pt x="55" y="55"/>
                      <a:pt x="55" y="58"/>
                      <a:pt x="54" y="55"/>
                    </a:cubicBezTo>
                    <a:cubicBezTo>
                      <a:pt x="52" y="55"/>
                      <a:pt x="52" y="55"/>
                      <a:pt x="51" y="55"/>
                    </a:cubicBezTo>
                    <a:cubicBezTo>
                      <a:pt x="48" y="55"/>
                      <a:pt x="51" y="55"/>
                      <a:pt x="48" y="55"/>
                    </a:cubicBezTo>
                    <a:cubicBezTo>
                      <a:pt x="47" y="55"/>
                      <a:pt x="48" y="52"/>
                      <a:pt x="44" y="55"/>
                    </a:cubicBezTo>
                    <a:cubicBezTo>
                      <a:pt x="44" y="55"/>
                      <a:pt x="41" y="55"/>
                      <a:pt x="41" y="58"/>
                    </a:cubicBezTo>
                    <a:cubicBezTo>
                      <a:pt x="43" y="59"/>
                      <a:pt x="41" y="58"/>
                      <a:pt x="41" y="61"/>
                    </a:cubicBezTo>
                    <a:cubicBezTo>
                      <a:pt x="40" y="61"/>
                      <a:pt x="41" y="61"/>
                      <a:pt x="39" y="61"/>
                    </a:cubicBezTo>
                    <a:cubicBezTo>
                      <a:pt x="37" y="61"/>
                      <a:pt x="37" y="61"/>
                      <a:pt x="34" y="61"/>
                    </a:cubicBezTo>
                    <a:cubicBezTo>
                      <a:pt x="34" y="59"/>
                      <a:pt x="34" y="59"/>
                      <a:pt x="33" y="59"/>
                    </a:cubicBezTo>
                    <a:cubicBezTo>
                      <a:pt x="27" y="56"/>
                      <a:pt x="30" y="59"/>
                      <a:pt x="29" y="59"/>
                    </a:cubicBezTo>
                    <a:cubicBezTo>
                      <a:pt x="26" y="58"/>
                      <a:pt x="26" y="59"/>
                      <a:pt x="26" y="59"/>
                    </a:cubicBezTo>
                    <a:cubicBezTo>
                      <a:pt x="25" y="58"/>
                      <a:pt x="22" y="59"/>
                      <a:pt x="22" y="58"/>
                    </a:cubicBezTo>
                    <a:cubicBezTo>
                      <a:pt x="22" y="56"/>
                      <a:pt x="18" y="58"/>
                      <a:pt x="18" y="56"/>
                    </a:cubicBezTo>
                    <a:cubicBezTo>
                      <a:pt x="18" y="55"/>
                      <a:pt x="18" y="55"/>
                      <a:pt x="16" y="55"/>
                    </a:cubicBezTo>
                    <a:cubicBezTo>
                      <a:pt x="18" y="55"/>
                      <a:pt x="18" y="53"/>
                      <a:pt x="18" y="50"/>
                    </a:cubicBezTo>
                    <a:cubicBezTo>
                      <a:pt x="19" y="45"/>
                      <a:pt x="19" y="45"/>
                      <a:pt x="19" y="45"/>
                    </a:cubicBezTo>
                    <a:cubicBezTo>
                      <a:pt x="21" y="45"/>
                      <a:pt x="19" y="45"/>
                      <a:pt x="19" y="45"/>
                    </a:cubicBezTo>
                    <a:cubicBezTo>
                      <a:pt x="18" y="45"/>
                      <a:pt x="18" y="45"/>
                      <a:pt x="19" y="42"/>
                    </a:cubicBezTo>
                    <a:cubicBezTo>
                      <a:pt x="19" y="41"/>
                      <a:pt x="21" y="41"/>
                      <a:pt x="21" y="41"/>
                    </a:cubicBezTo>
                    <a:cubicBezTo>
                      <a:pt x="22" y="41"/>
                      <a:pt x="22" y="44"/>
                      <a:pt x="22" y="42"/>
                    </a:cubicBezTo>
                    <a:cubicBezTo>
                      <a:pt x="22" y="41"/>
                      <a:pt x="22" y="41"/>
                      <a:pt x="19" y="39"/>
                    </a:cubicBezTo>
                    <a:cubicBezTo>
                      <a:pt x="18" y="38"/>
                      <a:pt x="19" y="39"/>
                      <a:pt x="19" y="38"/>
                    </a:cubicBezTo>
                    <a:cubicBezTo>
                      <a:pt x="21" y="36"/>
                      <a:pt x="18" y="36"/>
                      <a:pt x="19" y="34"/>
                    </a:cubicBezTo>
                    <a:cubicBezTo>
                      <a:pt x="19" y="34"/>
                      <a:pt x="19" y="34"/>
                      <a:pt x="18" y="34"/>
                    </a:cubicBezTo>
                    <a:cubicBezTo>
                      <a:pt x="16" y="33"/>
                      <a:pt x="14" y="31"/>
                      <a:pt x="15" y="30"/>
                    </a:cubicBezTo>
                    <a:cubicBezTo>
                      <a:pt x="16" y="30"/>
                      <a:pt x="16" y="30"/>
                      <a:pt x="15" y="30"/>
                    </a:cubicBezTo>
                    <a:cubicBezTo>
                      <a:pt x="14" y="30"/>
                      <a:pt x="16" y="27"/>
                      <a:pt x="14" y="28"/>
                    </a:cubicBezTo>
                    <a:cubicBezTo>
                      <a:pt x="12" y="28"/>
                      <a:pt x="12" y="27"/>
                      <a:pt x="12" y="27"/>
                    </a:cubicBezTo>
                    <a:cubicBezTo>
                      <a:pt x="14" y="27"/>
                      <a:pt x="12" y="27"/>
                      <a:pt x="12" y="27"/>
                    </a:cubicBezTo>
                    <a:cubicBezTo>
                      <a:pt x="9" y="27"/>
                      <a:pt x="12" y="25"/>
                      <a:pt x="11" y="25"/>
                    </a:cubicBezTo>
                    <a:cubicBezTo>
                      <a:pt x="8" y="25"/>
                      <a:pt x="8" y="24"/>
                      <a:pt x="7" y="24"/>
                    </a:cubicBezTo>
                    <a:cubicBezTo>
                      <a:pt x="5" y="24"/>
                      <a:pt x="4" y="24"/>
                      <a:pt x="4" y="24"/>
                    </a:cubicBezTo>
                    <a:cubicBezTo>
                      <a:pt x="3" y="24"/>
                      <a:pt x="4" y="24"/>
                      <a:pt x="1" y="22"/>
                    </a:cubicBezTo>
                    <a:cubicBezTo>
                      <a:pt x="0" y="22"/>
                      <a:pt x="4" y="22"/>
                      <a:pt x="4" y="22"/>
                    </a:cubicBezTo>
                    <a:cubicBezTo>
                      <a:pt x="3" y="20"/>
                      <a:pt x="1" y="22"/>
                      <a:pt x="1" y="20"/>
                    </a:cubicBezTo>
                    <a:cubicBezTo>
                      <a:pt x="1" y="20"/>
                      <a:pt x="4" y="20"/>
                      <a:pt x="3" y="20"/>
                    </a:cubicBezTo>
                    <a:cubicBezTo>
                      <a:pt x="1" y="20"/>
                      <a:pt x="1" y="20"/>
                      <a:pt x="1" y="20"/>
                    </a:cubicBezTo>
                    <a:cubicBezTo>
                      <a:pt x="1" y="19"/>
                      <a:pt x="1" y="17"/>
                      <a:pt x="4" y="17"/>
                    </a:cubicBezTo>
                    <a:cubicBezTo>
                      <a:pt x="5" y="17"/>
                      <a:pt x="4" y="17"/>
                      <a:pt x="5" y="17"/>
                    </a:cubicBezTo>
                    <a:cubicBezTo>
                      <a:pt x="7" y="17"/>
                      <a:pt x="7" y="17"/>
                      <a:pt x="7" y="17"/>
                    </a:cubicBezTo>
                    <a:cubicBezTo>
                      <a:pt x="7" y="16"/>
                      <a:pt x="7" y="17"/>
                      <a:pt x="8" y="16"/>
                    </a:cubicBezTo>
                    <a:cubicBezTo>
                      <a:pt x="9" y="16"/>
                      <a:pt x="11" y="17"/>
                      <a:pt x="12" y="19"/>
                    </a:cubicBezTo>
                    <a:cubicBezTo>
                      <a:pt x="12" y="20"/>
                      <a:pt x="12" y="17"/>
                      <a:pt x="14" y="17"/>
                    </a:cubicBezTo>
                    <a:cubicBezTo>
                      <a:pt x="15" y="17"/>
                      <a:pt x="14" y="19"/>
                      <a:pt x="15" y="17"/>
                    </a:cubicBezTo>
                    <a:cubicBezTo>
                      <a:pt x="16" y="17"/>
                      <a:pt x="15" y="17"/>
                      <a:pt x="16" y="17"/>
                    </a:cubicBezTo>
                    <a:cubicBezTo>
                      <a:pt x="16" y="17"/>
                      <a:pt x="16" y="19"/>
                      <a:pt x="18" y="19"/>
                    </a:cubicBezTo>
                    <a:cubicBezTo>
                      <a:pt x="18" y="17"/>
                      <a:pt x="18" y="17"/>
                      <a:pt x="18" y="16"/>
                    </a:cubicBezTo>
                    <a:cubicBezTo>
                      <a:pt x="18" y="16"/>
                      <a:pt x="18" y="14"/>
                      <a:pt x="16" y="14"/>
                    </a:cubicBezTo>
                    <a:cubicBezTo>
                      <a:pt x="16" y="13"/>
                      <a:pt x="16" y="13"/>
                      <a:pt x="16" y="11"/>
                    </a:cubicBezTo>
                    <a:cubicBezTo>
                      <a:pt x="16" y="10"/>
                      <a:pt x="16" y="11"/>
                      <a:pt x="18" y="11"/>
                    </a:cubicBezTo>
                    <a:cubicBezTo>
                      <a:pt x="19" y="11"/>
                      <a:pt x="18" y="14"/>
                      <a:pt x="19" y="14"/>
                    </a:cubicBezTo>
                    <a:cubicBezTo>
                      <a:pt x="22" y="13"/>
                      <a:pt x="25" y="14"/>
                      <a:pt x="26" y="14"/>
                    </a:cubicBezTo>
                    <a:cubicBezTo>
                      <a:pt x="26" y="13"/>
                      <a:pt x="27" y="13"/>
                      <a:pt x="26" y="13"/>
                    </a:cubicBezTo>
                    <a:cubicBezTo>
                      <a:pt x="26" y="13"/>
                      <a:pt x="25" y="11"/>
                      <a:pt x="29" y="10"/>
                    </a:cubicBezTo>
                    <a:cubicBezTo>
                      <a:pt x="32" y="8"/>
                      <a:pt x="32" y="8"/>
                      <a:pt x="33" y="8"/>
                    </a:cubicBezTo>
                    <a:cubicBezTo>
                      <a:pt x="33" y="6"/>
                      <a:pt x="34" y="8"/>
                      <a:pt x="33" y="6"/>
                    </a:cubicBezTo>
                    <a:cubicBezTo>
                      <a:pt x="33" y="6"/>
                      <a:pt x="34" y="6"/>
                      <a:pt x="33" y="6"/>
                    </a:cubicBezTo>
                    <a:cubicBezTo>
                      <a:pt x="33" y="5"/>
                      <a:pt x="33" y="5"/>
                      <a:pt x="33" y="3"/>
                    </a:cubicBezTo>
                    <a:cubicBezTo>
                      <a:pt x="33" y="2"/>
                      <a:pt x="34" y="0"/>
                      <a:pt x="39" y="0"/>
                    </a:cubicBezTo>
                    <a:cubicBezTo>
                      <a:pt x="41" y="5"/>
                      <a:pt x="41" y="2"/>
                      <a:pt x="43" y="3"/>
                    </a:cubicBezTo>
                    <a:cubicBezTo>
                      <a:pt x="44" y="6"/>
                      <a:pt x="44" y="3"/>
                      <a:pt x="44" y="6"/>
                    </a:cubicBezTo>
                    <a:cubicBezTo>
                      <a:pt x="45" y="6"/>
                      <a:pt x="47" y="6"/>
                      <a:pt x="47" y="8"/>
                    </a:cubicBezTo>
                    <a:cubicBezTo>
                      <a:pt x="48" y="11"/>
                      <a:pt x="50" y="6"/>
                      <a:pt x="51" y="8"/>
                    </a:cubicBezTo>
                    <a:cubicBezTo>
                      <a:pt x="51" y="8"/>
                      <a:pt x="50" y="10"/>
                      <a:pt x="52" y="11"/>
                    </a:cubicBezTo>
                    <a:cubicBezTo>
                      <a:pt x="54" y="11"/>
                      <a:pt x="54" y="13"/>
                      <a:pt x="55" y="13"/>
                    </a:cubicBezTo>
                    <a:cubicBezTo>
                      <a:pt x="58" y="13"/>
                      <a:pt x="58" y="13"/>
                      <a:pt x="58" y="13"/>
                    </a:cubicBezTo>
                    <a:cubicBezTo>
                      <a:pt x="61" y="13"/>
                      <a:pt x="59" y="14"/>
                      <a:pt x="62" y="14"/>
                    </a:cubicBezTo>
                    <a:cubicBezTo>
                      <a:pt x="62" y="14"/>
                      <a:pt x="62" y="16"/>
                      <a:pt x="64" y="16"/>
                    </a:cubicBezTo>
                    <a:cubicBezTo>
                      <a:pt x="66" y="14"/>
                      <a:pt x="66" y="16"/>
                      <a:pt x="68" y="16"/>
                    </a:cubicBezTo>
                    <a:cubicBezTo>
                      <a:pt x="70" y="16"/>
                      <a:pt x="65" y="17"/>
                      <a:pt x="65" y="25"/>
                    </a:cubicBezTo>
                    <a:cubicBezTo>
                      <a:pt x="64" y="27"/>
                      <a:pt x="62" y="25"/>
                      <a:pt x="62" y="27"/>
                    </a:cubicBezTo>
                    <a:cubicBezTo>
                      <a:pt x="62" y="27"/>
                      <a:pt x="62" y="27"/>
                      <a:pt x="62" y="28"/>
                    </a:cubicBezTo>
                    <a:cubicBezTo>
                      <a:pt x="61" y="28"/>
                      <a:pt x="62" y="30"/>
                      <a:pt x="59" y="30"/>
                    </a:cubicBezTo>
                    <a:cubicBezTo>
                      <a:pt x="58" y="30"/>
                      <a:pt x="61" y="31"/>
                      <a:pt x="58" y="31"/>
                    </a:cubicBezTo>
                    <a:cubicBezTo>
                      <a:pt x="57" y="33"/>
                      <a:pt x="58" y="34"/>
                      <a:pt x="58" y="34"/>
                    </a:cubicBezTo>
                    <a:cubicBezTo>
                      <a:pt x="55" y="36"/>
                      <a:pt x="57" y="36"/>
                      <a:pt x="58" y="36"/>
                    </a:cubicBezTo>
                    <a:cubicBezTo>
                      <a:pt x="59" y="34"/>
                      <a:pt x="58" y="34"/>
                      <a:pt x="59" y="34"/>
                    </a:cubicBezTo>
                    <a:cubicBezTo>
                      <a:pt x="62" y="33"/>
                      <a:pt x="61" y="34"/>
                      <a:pt x="61" y="36"/>
                    </a:cubicBezTo>
                    <a:cubicBezTo>
                      <a:pt x="61" y="36"/>
                      <a:pt x="62" y="36"/>
                      <a:pt x="62" y="3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39" name="Freeform 2330">
                <a:extLst>
                  <a:ext uri="{FF2B5EF4-FFF2-40B4-BE49-F238E27FC236}">
                    <a16:creationId xmlns:a16="http://schemas.microsoft.com/office/drawing/2014/main" id="{6B45BD03-DE87-52E4-1E86-F4B373548798}"/>
                  </a:ext>
                </a:extLst>
              </p:cNvPr>
              <p:cNvSpPr>
                <a:spLocks/>
              </p:cNvSpPr>
              <p:nvPr/>
            </p:nvSpPr>
            <p:spPr bwMode="auto">
              <a:xfrm>
                <a:off x="2751873" y="2106349"/>
                <a:ext cx="306190" cy="250959"/>
              </a:xfrm>
              <a:custGeom>
                <a:avLst/>
                <a:gdLst>
                  <a:gd name="T0" fmla="*/ 36 w 65"/>
                  <a:gd name="T1" fmla="*/ 8 h 62"/>
                  <a:gd name="T2" fmla="*/ 32 w 65"/>
                  <a:gd name="T3" fmla="*/ 12 h 62"/>
                  <a:gd name="T4" fmla="*/ 33 w 65"/>
                  <a:gd name="T5" fmla="*/ 20 h 62"/>
                  <a:gd name="T6" fmla="*/ 46 w 65"/>
                  <a:gd name="T7" fmla="*/ 33 h 62"/>
                  <a:gd name="T8" fmla="*/ 58 w 65"/>
                  <a:gd name="T9" fmla="*/ 40 h 62"/>
                  <a:gd name="T10" fmla="*/ 64 w 65"/>
                  <a:gd name="T11" fmla="*/ 47 h 62"/>
                  <a:gd name="T12" fmla="*/ 61 w 65"/>
                  <a:gd name="T13" fmla="*/ 45 h 62"/>
                  <a:gd name="T14" fmla="*/ 54 w 65"/>
                  <a:gd name="T15" fmla="*/ 48 h 62"/>
                  <a:gd name="T16" fmla="*/ 57 w 65"/>
                  <a:gd name="T17" fmla="*/ 54 h 62"/>
                  <a:gd name="T18" fmla="*/ 50 w 65"/>
                  <a:gd name="T19" fmla="*/ 61 h 62"/>
                  <a:gd name="T20" fmla="*/ 51 w 65"/>
                  <a:gd name="T21" fmla="*/ 56 h 62"/>
                  <a:gd name="T22" fmla="*/ 47 w 65"/>
                  <a:gd name="T23" fmla="*/ 47 h 62"/>
                  <a:gd name="T24" fmla="*/ 43 w 65"/>
                  <a:gd name="T25" fmla="*/ 42 h 62"/>
                  <a:gd name="T26" fmla="*/ 32 w 65"/>
                  <a:gd name="T27" fmla="*/ 36 h 62"/>
                  <a:gd name="T28" fmla="*/ 26 w 65"/>
                  <a:gd name="T29" fmla="*/ 31 h 62"/>
                  <a:gd name="T30" fmla="*/ 22 w 65"/>
                  <a:gd name="T31" fmla="*/ 25 h 62"/>
                  <a:gd name="T32" fmla="*/ 14 w 65"/>
                  <a:gd name="T33" fmla="*/ 18 h 62"/>
                  <a:gd name="T34" fmla="*/ 8 w 65"/>
                  <a:gd name="T35" fmla="*/ 18 h 62"/>
                  <a:gd name="T36" fmla="*/ 4 w 65"/>
                  <a:gd name="T37" fmla="*/ 14 h 62"/>
                  <a:gd name="T38" fmla="*/ 4 w 65"/>
                  <a:gd name="T39" fmla="*/ 8 h 62"/>
                  <a:gd name="T40" fmla="*/ 10 w 65"/>
                  <a:gd name="T41" fmla="*/ 6 h 62"/>
                  <a:gd name="T42" fmla="*/ 12 w 65"/>
                  <a:gd name="T43" fmla="*/ 4 h 62"/>
                  <a:gd name="T44" fmla="*/ 15 w 65"/>
                  <a:gd name="T45" fmla="*/ 8 h 62"/>
                  <a:gd name="T46" fmla="*/ 17 w 65"/>
                  <a:gd name="T47" fmla="*/ 3 h 62"/>
                  <a:gd name="T48" fmla="*/ 21 w 65"/>
                  <a:gd name="T49" fmla="*/ 4 h 62"/>
                  <a:gd name="T50" fmla="*/ 24 w 65"/>
                  <a:gd name="T51" fmla="*/ 3 h 62"/>
                  <a:gd name="T52" fmla="*/ 25 w 65"/>
                  <a:gd name="T53" fmla="*/ 1 h 62"/>
                  <a:gd name="T54" fmla="*/ 30 w 65"/>
                  <a:gd name="T55" fmla="*/ 0 h 62"/>
                  <a:gd name="T56" fmla="*/ 32 w 65"/>
                  <a:gd name="T57" fmla="*/ 1 h 62"/>
                  <a:gd name="T58" fmla="*/ 39 w 65"/>
                  <a:gd name="T59" fmla="*/ 4 h 62"/>
                  <a:gd name="T60" fmla="*/ 39 w 65"/>
                  <a:gd name="T61" fmla="*/ 8 h 62"/>
                  <a:gd name="T62" fmla="*/ 39 w 65"/>
                  <a:gd name="T63"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2">
                    <a:moveTo>
                      <a:pt x="39" y="8"/>
                    </a:moveTo>
                    <a:cubicBezTo>
                      <a:pt x="37" y="9"/>
                      <a:pt x="39" y="8"/>
                      <a:pt x="36" y="8"/>
                    </a:cubicBezTo>
                    <a:cubicBezTo>
                      <a:pt x="33" y="9"/>
                      <a:pt x="33" y="11"/>
                      <a:pt x="33" y="11"/>
                    </a:cubicBezTo>
                    <a:cubicBezTo>
                      <a:pt x="32" y="9"/>
                      <a:pt x="30" y="11"/>
                      <a:pt x="32" y="12"/>
                    </a:cubicBezTo>
                    <a:cubicBezTo>
                      <a:pt x="33" y="12"/>
                      <a:pt x="33" y="14"/>
                      <a:pt x="33" y="15"/>
                    </a:cubicBezTo>
                    <a:cubicBezTo>
                      <a:pt x="30" y="15"/>
                      <a:pt x="32" y="18"/>
                      <a:pt x="33" y="20"/>
                    </a:cubicBezTo>
                    <a:cubicBezTo>
                      <a:pt x="36" y="22"/>
                      <a:pt x="37" y="23"/>
                      <a:pt x="39" y="23"/>
                    </a:cubicBezTo>
                    <a:cubicBezTo>
                      <a:pt x="40" y="23"/>
                      <a:pt x="39" y="28"/>
                      <a:pt x="46" y="33"/>
                    </a:cubicBezTo>
                    <a:cubicBezTo>
                      <a:pt x="47" y="36"/>
                      <a:pt x="55" y="33"/>
                      <a:pt x="53" y="36"/>
                    </a:cubicBezTo>
                    <a:cubicBezTo>
                      <a:pt x="48" y="39"/>
                      <a:pt x="57" y="39"/>
                      <a:pt x="58" y="40"/>
                    </a:cubicBezTo>
                    <a:cubicBezTo>
                      <a:pt x="58" y="40"/>
                      <a:pt x="60" y="42"/>
                      <a:pt x="62" y="43"/>
                    </a:cubicBezTo>
                    <a:cubicBezTo>
                      <a:pt x="62" y="43"/>
                      <a:pt x="65" y="45"/>
                      <a:pt x="64" y="47"/>
                    </a:cubicBezTo>
                    <a:cubicBezTo>
                      <a:pt x="64" y="48"/>
                      <a:pt x="65" y="48"/>
                      <a:pt x="64" y="48"/>
                    </a:cubicBezTo>
                    <a:cubicBezTo>
                      <a:pt x="62" y="48"/>
                      <a:pt x="62" y="45"/>
                      <a:pt x="61" y="45"/>
                    </a:cubicBezTo>
                    <a:cubicBezTo>
                      <a:pt x="58" y="45"/>
                      <a:pt x="58" y="43"/>
                      <a:pt x="57" y="45"/>
                    </a:cubicBezTo>
                    <a:cubicBezTo>
                      <a:pt x="54" y="47"/>
                      <a:pt x="55" y="47"/>
                      <a:pt x="54" y="48"/>
                    </a:cubicBezTo>
                    <a:cubicBezTo>
                      <a:pt x="53" y="50"/>
                      <a:pt x="54" y="50"/>
                      <a:pt x="55" y="50"/>
                    </a:cubicBezTo>
                    <a:cubicBezTo>
                      <a:pt x="57" y="50"/>
                      <a:pt x="60" y="53"/>
                      <a:pt x="57" y="54"/>
                    </a:cubicBezTo>
                    <a:cubicBezTo>
                      <a:pt x="54" y="56"/>
                      <a:pt x="55" y="56"/>
                      <a:pt x="54" y="59"/>
                    </a:cubicBezTo>
                    <a:cubicBezTo>
                      <a:pt x="53" y="59"/>
                      <a:pt x="53" y="62"/>
                      <a:pt x="50" y="61"/>
                    </a:cubicBezTo>
                    <a:cubicBezTo>
                      <a:pt x="48" y="61"/>
                      <a:pt x="48" y="59"/>
                      <a:pt x="50" y="57"/>
                    </a:cubicBezTo>
                    <a:cubicBezTo>
                      <a:pt x="51" y="56"/>
                      <a:pt x="50" y="56"/>
                      <a:pt x="51" y="56"/>
                    </a:cubicBezTo>
                    <a:cubicBezTo>
                      <a:pt x="53" y="54"/>
                      <a:pt x="53" y="54"/>
                      <a:pt x="51" y="50"/>
                    </a:cubicBezTo>
                    <a:cubicBezTo>
                      <a:pt x="50" y="47"/>
                      <a:pt x="48" y="48"/>
                      <a:pt x="47" y="47"/>
                    </a:cubicBezTo>
                    <a:cubicBezTo>
                      <a:pt x="44" y="45"/>
                      <a:pt x="47" y="43"/>
                      <a:pt x="44" y="43"/>
                    </a:cubicBezTo>
                    <a:cubicBezTo>
                      <a:pt x="43" y="43"/>
                      <a:pt x="44" y="42"/>
                      <a:pt x="43" y="42"/>
                    </a:cubicBezTo>
                    <a:cubicBezTo>
                      <a:pt x="40" y="42"/>
                      <a:pt x="42" y="39"/>
                      <a:pt x="39" y="39"/>
                    </a:cubicBezTo>
                    <a:cubicBezTo>
                      <a:pt x="37" y="39"/>
                      <a:pt x="33" y="39"/>
                      <a:pt x="32" y="36"/>
                    </a:cubicBezTo>
                    <a:cubicBezTo>
                      <a:pt x="30" y="33"/>
                      <a:pt x="30" y="36"/>
                      <a:pt x="29" y="33"/>
                    </a:cubicBezTo>
                    <a:cubicBezTo>
                      <a:pt x="29" y="31"/>
                      <a:pt x="26" y="31"/>
                      <a:pt x="26" y="31"/>
                    </a:cubicBezTo>
                    <a:cubicBezTo>
                      <a:pt x="26" y="29"/>
                      <a:pt x="26" y="29"/>
                      <a:pt x="24" y="28"/>
                    </a:cubicBezTo>
                    <a:cubicBezTo>
                      <a:pt x="22" y="28"/>
                      <a:pt x="24" y="26"/>
                      <a:pt x="22" y="25"/>
                    </a:cubicBezTo>
                    <a:cubicBezTo>
                      <a:pt x="21" y="23"/>
                      <a:pt x="22" y="20"/>
                      <a:pt x="19" y="20"/>
                    </a:cubicBezTo>
                    <a:cubicBezTo>
                      <a:pt x="17" y="20"/>
                      <a:pt x="15" y="17"/>
                      <a:pt x="14" y="18"/>
                    </a:cubicBezTo>
                    <a:cubicBezTo>
                      <a:pt x="11" y="18"/>
                      <a:pt x="14" y="20"/>
                      <a:pt x="7" y="23"/>
                    </a:cubicBezTo>
                    <a:cubicBezTo>
                      <a:pt x="7" y="22"/>
                      <a:pt x="8" y="20"/>
                      <a:pt x="8" y="18"/>
                    </a:cubicBezTo>
                    <a:cubicBezTo>
                      <a:pt x="8" y="18"/>
                      <a:pt x="4" y="20"/>
                      <a:pt x="4" y="18"/>
                    </a:cubicBezTo>
                    <a:cubicBezTo>
                      <a:pt x="3" y="15"/>
                      <a:pt x="7" y="15"/>
                      <a:pt x="4" y="14"/>
                    </a:cubicBezTo>
                    <a:cubicBezTo>
                      <a:pt x="0" y="12"/>
                      <a:pt x="4" y="12"/>
                      <a:pt x="4" y="11"/>
                    </a:cubicBezTo>
                    <a:cubicBezTo>
                      <a:pt x="6" y="11"/>
                      <a:pt x="3" y="9"/>
                      <a:pt x="4" y="8"/>
                    </a:cubicBezTo>
                    <a:cubicBezTo>
                      <a:pt x="4" y="8"/>
                      <a:pt x="4" y="8"/>
                      <a:pt x="7" y="8"/>
                    </a:cubicBezTo>
                    <a:cubicBezTo>
                      <a:pt x="8" y="6"/>
                      <a:pt x="8" y="8"/>
                      <a:pt x="10" y="6"/>
                    </a:cubicBezTo>
                    <a:cubicBezTo>
                      <a:pt x="12" y="4"/>
                      <a:pt x="10" y="4"/>
                      <a:pt x="11" y="4"/>
                    </a:cubicBezTo>
                    <a:cubicBezTo>
                      <a:pt x="11" y="4"/>
                      <a:pt x="12" y="3"/>
                      <a:pt x="12" y="4"/>
                    </a:cubicBezTo>
                    <a:cubicBezTo>
                      <a:pt x="12" y="4"/>
                      <a:pt x="12" y="4"/>
                      <a:pt x="14" y="6"/>
                    </a:cubicBezTo>
                    <a:cubicBezTo>
                      <a:pt x="14" y="6"/>
                      <a:pt x="14" y="8"/>
                      <a:pt x="15" y="8"/>
                    </a:cubicBezTo>
                    <a:cubicBezTo>
                      <a:pt x="15" y="8"/>
                      <a:pt x="14" y="6"/>
                      <a:pt x="15" y="6"/>
                    </a:cubicBezTo>
                    <a:cubicBezTo>
                      <a:pt x="17" y="4"/>
                      <a:pt x="15" y="3"/>
                      <a:pt x="17" y="3"/>
                    </a:cubicBezTo>
                    <a:cubicBezTo>
                      <a:pt x="18" y="3"/>
                      <a:pt x="18" y="4"/>
                      <a:pt x="19" y="4"/>
                    </a:cubicBezTo>
                    <a:cubicBezTo>
                      <a:pt x="19" y="4"/>
                      <a:pt x="19" y="6"/>
                      <a:pt x="21" y="4"/>
                    </a:cubicBezTo>
                    <a:cubicBezTo>
                      <a:pt x="22" y="4"/>
                      <a:pt x="19" y="3"/>
                      <a:pt x="21" y="3"/>
                    </a:cubicBezTo>
                    <a:cubicBezTo>
                      <a:pt x="21" y="3"/>
                      <a:pt x="22" y="4"/>
                      <a:pt x="24" y="3"/>
                    </a:cubicBezTo>
                    <a:cubicBezTo>
                      <a:pt x="24" y="3"/>
                      <a:pt x="22" y="3"/>
                      <a:pt x="24" y="0"/>
                    </a:cubicBezTo>
                    <a:cubicBezTo>
                      <a:pt x="24" y="0"/>
                      <a:pt x="24" y="3"/>
                      <a:pt x="25" y="1"/>
                    </a:cubicBezTo>
                    <a:cubicBezTo>
                      <a:pt x="26" y="1"/>
                      <a:pt x="26" y="0"/>
                      <a:pt x="28" y="0"/>
                    </a:cubicBezTo>
                    <a:cubicBezTo>
                      <a:pt x="28" y="0"/>
                      <a:pt x="28" y="0"/>
                      <a:pt x="30" y="0"/>
                    </a:cubicBezTo>
                    <a:cubicBezTo>
                      <a:pt x="33" y="0"/>
                      <a:pt x="30" y="0"/>
                      <a:pt x="30" y="0"/>
                    </a:cubicBezTo>
                    <a:cubicBezTo>
                      <a:pt x="32" y="0"/>
                      <a:pt x="32" y="0"/>
                      <a:pt x="32" y="1"/>
                    </a:cubicBezTo>
                    <a:cubicBezTo>
                      <a:pt x="32" y="3"/>
                      <a:pt x="33" y="3"/>
                      <a:pt x="39" y="3"/>
                    </a:cubicBezTo>
                    <a:cubicBezTo>
                      <a:pt x="39" y="4"/>
                      <a:pt x="39" y="4"/>
                      <a:pt x="39" y="4"/>
                    </a:cubicBezTo>
                    <a:cubicBezTo>
                      <a:pt x="39" y="6"/>
                      <a:pt x="40" y="4"/>
                      <a:pt x="39" y="6"/>
                    </a:cubicBezTo>
                    <a:cubicBezTo>
                      <a:pt x="39" y="8"/>
                      <a:pt x="39" y="8"/>
                      <a:pt x="39" y="8"/>
                    </a:cubicBezTo>
                    <a:cubicBezTo>
                      <a:pt x="40" y="8"/>
                      <a:pt x="42" y="9"/>
                      <a:pt x="39" y="9"/>
                    </a:cubicBezTo>
                    <a:cubicBezTo>
                      <a:pt x="39" y="9"/>
                      <a:pt x="40" y="8"/>
                      <a:pt x="39" y="8"/>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40" name="Freeform 2347">
                <a:extLst>
                  <a:ext uri="{FF2B5EF4-FFF2-40B4-BE49-F238E27FC236}">
                    <a16:creationId xmlns:a16="http://schemas.microsoft.com/office/drawing/2014/main" id="{073232F9-4100-F94A-09F9-97A08A4D8D40}"/>
                  </a:ext>
                </a:extLst>
              </p:cNvPr>
              <p:cNvSpPr>
                <a:spLocks noEditPoints="1"/>
              </p:cNvSpPr>
              <p:nvPr/>
            </p:nvSpPr>
            <p:spPr bwMode="auto">
              <a:xfrm>
                <a:off x="2738340" y="1871076"/>
                <a:ext cx="235141" cy="222441"/>
              </a:xfrm>
              <a:custGeom>
                <a:avLst/>
                <a:gdLst>
                  <a:gd name="T0" fmla="*/ 38 w 50"/>
                  <a:gd name="T1" fmla="*/ 48 h 55"/>
                  <a:gd name="T2" fmla="*/ 39 w 50"/>
                  <a:gd name="T3" fmla="*/ 55 h 55"/>
                  <a:gd name="T4" fmla="*/ 35 w 50"/>
                  <a:gd name="T5" fmla="*/ 52 h 55"/>
                  <a:gd name="T6" fmla="*/ 28 w 50"/>
                  <a:gd name="T7" fmla="*/ 55 h 55"/>
                  <a:gd name="T8" fmla="*/ 25 w 50"/>
                  <a:gd name="T9" fmla="*/ 55 h 55"/>
                  <a:gd name="T10" fmla="*/ 18 w 50"/>
                  <a:gd name="T11" fmla="*/ 53 h 55"/>
                  <a:gd name="T12" fmla="*/ 14 w 50"/>
                  <a:gd name="T13" fmla="*/ 53 h 55"/>
                  <a:gd name="T14" fmla="*/ 13 w 50"/>
                  <a:gd name="T15" fmla="*/ 44 h 55"/>
                  <a:gd name="T16" fmla="*/ 7 w 50"/>
                  <a:gd name="T17" fmla="*/ 42 h 55"/>
                  <a:gd name="T18" fmla="*/ 4 w 50"/>
                  <a:gd name="T19" fmla="*/ 38 h 55"/>
                  <a:gd name="T20" fmla="*/ 3 w 50"/>
                  <a:gd name="T21" fmla="*/ 33 h 55"/>
                  <a:gd name="T22" fmla="*/ 2 w 50"/>
                  <a:gd name="T23" fmla="*/ 30 h 55"/>
                  <a:gd name="T24" fmla="*/ 3 w 50"/>
                  <a:gd name="T25" fmla="*/ 25 h 55"/>
                  <a:gd name="T26" fmla="*/ 6 w 50"/>
                  <a:gd name="T27" fmla="*/ 22 h 55"/>
                  <a:gd name="T28" fmla="*/ 6 w 50"/>
                  <a:gd name="T29" fmla="*/ 19 h 55"/>
                  <a:gd name="T30" fmla="*/ 9 w 50"/>
                  <a:gd name="T31" fmla="*/ 14 h 55"/>
                  <a:gd name="T32" fmla="*/ 11 w 50"/>
                  <a:gd name="T33" fmla="*/ 10 h 55"/>
                  <a:gd name="T34" fmla="*/ 15 w 50"/>
                  <a:gd name="T35" fmla="*/ 11 h 55"/>
                  <a:gd name="T36" fmla="*/ 17 w 50"/>
                  <a:gd name="T37" fmla="*/ 10 h 55"/>
                  <a:gd name="T38" fmla="*/ 18 w 50"/>
                  <a:gd name="T39" fmla="*/ 8 h 55"/>
                  <a:gd name="T40" fmla="*/ 17 w 50"/>
                  <a:gd name="T41" fmla="*/ 6 h 55"/>
                  <a:gd name="T42" fmla="*/ 18 w 50"/>
                  <a:gd name="T43" fmla="*/ 3 h 55"/>
                  <a:gd name="T44" fmla="*/ 18 w 50"/>
                  <a:gd name="T45" fmla="*/ 2 h 55"/>
                  <a:gd name="T46" fmla="*/ 22 w 50"/>
                  <a:gd name="T47" fmla="*/ 2 h 55"/>
                  <a:gd name="T48" fmla="*/ 22 w 50"/>
                  <a:gd name="T49" fmla="*/ 5 h 55"/>
                  <a:gd name="T50" fmla="*/ 28 w 50"/>
                  <a:gd name="T51" fmla="*/ 5 h 55"/>
                  <a:gd name="T52" fmla="*/ 27 w 50"/>
                  <a:gd name="T53" fmla="*/ 8 h 55"/>
                  <a:gd name="T54" fmla="*/ 33 w 50"/>
                  <a:gd name="T55" fmla="*/ 6 h 55"/>
                  <a:gd name="T56" fmla="*/ 38 w 50"/>
                  <a:gd name="T57" fmla="*/ 5 h 55"/>
                  <a:gd name="T58" fmla="*/ 43 w 50"/>
                  <a:gd name="T59" fmla="*/ 6 h 55"/>
                  <a:gd name="T60" fmla="*/ 46 w 50"/>
                  <a:gd name="T61" fmla="*/ 10 h 55"/>
                  <a:gd name="T62" fmla="*/ 46 w 50"/>
                  <a:gd name="T63" fmla="*/ 17 h 55"/>
                  <a:gd name="T64" fmla="*/ 47 w 50"/>
                  <a:gd name="T65" fmla="*/ 25 h 55"/>
                  <a:gd name="T66" fmla="*/ 46 w 50"/>
                  <a:gd name="T67" fmla="*/ 30 h 55"/>
                  <a:gd name="T68" fmla="*/ 36 w 50"/>
                  <a:gd name="T69" fmla="*/ 34 h 55"/>
                  <a:gd name="T70" fmla="*/ 38 w 50"/>
                  <a:gd name="T71" fmla="*/ 41 h 55"/>
                  <a:gd name="T72" fmla="*/ 42 w 50"/>
                  <a:gd name="T73" fmla="*/ 48 h 55"/>
                  <a:gd name="T74" fmla="*/ 43 w 50"/>
                  <a:gd name="T75" fmla="*/ 6 h 55"/>
                  <a:gd name="T76" fmla="*/ 43 w 50"/>
                  <a:gd name="T77" fmla="*/ 10 h 55"/>
                  <a:gd name="T78" fmla="*/ 46 w 50"/>
                  <a:gd name="T79" fmla="*/ 8 h 55"/>
                  <a:gd name="T80" fmla="*/ 31 w 50"/>
                  <a:gd name="T81" fmla="*/ 5 h 55"/>
                  <a:gd name="T82" fmla="*/ 42 w 50"/>
                  <a:gd name="T83" fmla="*/ 6 h 55"/>
                  <a:gd name="T84" fmla="*/ 42 w 50"/>
                  <a:gd name="T85" fmla="*/ 5 h 55"/>
                  <a:gd name="T86" fmla="*/ 40 w 50"/>
                  <a:gd name="T87" fmla="*/ 2 h 55"/>
                  <a:gd name="T88" fmla="*/ 40 w 50"/>
                  <a:gd name="T89" fmla="*/ 3 h 55"/>
                  <a:gd name="T90" fmla="*/ 40 w 50"/>
                  <a:gd name="T91"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5">
                    <a:moveTo>
                      <a:pt x="42" y="48"/>
                    </a:moveTo>
                    <a:cubicBezTo>
                      <a:pt x="42" y="48"/>
                      <a:pt x="40" y="48"/>
                      <a:pt x="38" y="48"/>
                    </a:cubicBezTo>
                    <a:cubicBezTo>
                      <a:pt x="36" y="50"/>
                      <a:pt x="40" y="52"/>
                      <a:pt x="39" y="52"/>
                    </a:cubicBezTo>
                    <a:cubicBezTo>
                      <a:pt x="36" y="52"/>
                      <a:pt x="40" y="53"/>
                      <a:pt x="39" y="55"/>
                    </a:cubicBezTo>
                    <a:cubicBezTo>
                      <a:pt x="38" y="55"/>
                      <a:pt x="38" y="52"/>
                      <a:pt x="36" y="53"/>
                    </a:cubicBezTo>
                    <a:cubicBezTo>
                      <a:pt x="35" y="52"/>
                      <a:pt x="35" y="52"/>
                      <a:pt x="35" y="52"/>
                    </a:cubicBezTo>
                    <a:cubicBezTo>
                      <a:pt x="33" y="55"/>
                      <a:pt x="33" y="52"/>
                      <a:pt x="32" y="53"/>
                    </a:cubicBezTo>
                    <a:cubicBezTo>
                      <a:pt x="31" y="55"/>
                      <a:pt x="29" y="55"/>
                      <a:pt x="28" y="55"/>
                    </a:cubicBezTo>
                    <a:cubicBezTo>
                      <a:pt x="28" y="53"/>
                      <a:pt x="27" y="55"/>
                      <a:pt x="27" y="53"/>
                    </a:cubicBezTo>
                    <a:cubicBezTo>
                      <a:pt x="25" y="53"/>
                      <a:pt x="27" y="55"/>
                      <a:pt x="25" y="55"/>
                    </a:cubicBezTo>
                    <a:cubicBezTo>
                      <a:pt x="24" y="55"/>
                      <a:pt x="22" y="52"/>
                      <a:pt x="21" y="55"/>
                    </a:cubicBezTo>
                    <a:cubicBezTo>
                      <a:pt x="20" y="53"/>
                      <a:pt x="18" y="52"/>
                      <a:pt x="18" y="53"/>
                    </a:cubicBezTo>
                    <a:cubicBezTo>
                      <a:pt x="17" y="53"/>
                      <a:pt x="17" y="52"/>
                      <a:pt x="17" y="52"/>
                    </a:cubicBezTo>
                    <a:cubicBezTo>
                      <a:pt x="14" y="52"/>
                      <a:pt x="17" y="53"/>
                      <a:pt x="14" y="53"/>
                    </a:cubicBezTo>
                    <a:cubicBezTo>
                      <a:pt x="11" y="53"/>
                      <a:pt x="11" y="55"/>
                      <a:pt x="10" y="53"/>
                    </a:cubicBezTo>
                    <a:cubicBezTo>
                      <a:pt x="10" y="45"/>
                      <a:pt x="15" y="44"/>
                      <a:pt x="13" y="44"/>
                    </a:cubicBezTo>
                    <a:cubicBezTo>
                      <a:pt x="11" y="44"/>
                      <a:pt x="11" y="42"/>
                      <a:pt x="9" y="44"/>
                    </a:cubicBezTo>
                    <a:cubicBezTo>
                      <a:pt x="7" y="44"/>
                      <a:pt x="7" y="42"/>
                      <a:pt x="7" y="42"/>
                    </a:cubicBezTo>
                    <a:cubicBezTo>
                      <a:pt x="4" y="42"/>
                      <a:pt x="6" y="41"/>
                      <a:pt x="3" y="41"/>
                    </a:cubicBezTo>
                    <a:cubicBezTo>
                      <a:pt x="3" y="39"/>
                      <a:pt x="6" y="39"/>
                      <a:pt x="4" y="38"/>
                    </a:cubicBezTo>
                    <a:cubicBezTo>
                      <a:pt x="4" y="38"/>
                      <a:pt x="3" y="38"/>
                      <a:pt x="3" y="34"/>
                    </a:cubicBezTo>
                    <a:cubicBezTo>
                      <a:pt x="6" y="33"/>
                      <a:pt x="3" y="34"/>
                      <a:pt x="3" y="33"/>
                    </a:cubicBezTo>
                    <a:cubicBezTo>
                      <a:pt x="3" y="31"/>
                      <a:pt x="3" y="31"/>
                      <a:pt x="2" y="31"/>
                    </a:cubicBezTo>
                    <a:cubicBezTo>
                      <a:pt x="2" y="31"/>
                      <a:pt x="3" y="30"/>
                      <a:pt x="2" y="30"/>
                    </a:cubicBezTo>
                    <a:cubicBezTo>
                      <a:pt x="0" y="30"/>
                      <a:pt x="3" y="30"/>
                      <a:pt x="3" y="28"/>
                    </a:cubicBezTo>
                    <a:cubicBezTo>
                      <a:pt x="3" y="27"/>
                      <a:pt x="3" y="27"/>
                      <a:pt x="3" y="25"/>
                    </a:cubicBezTo>
                    <a:cubicBezTo>
                      <a:pt x="2" y="24"/>
                      <a:pt x="2" y="24"/>
                      <a:pt x="3" y="24"/>
                    </a:cubicBezTo>
                    <a:cubicBezTo>
                      <a:pt x="4" y="24"/>
                      <a:pt x="7" y="24"/>
                      <a:pt x="6" y="22"/>
                    </a:cubicBezTo>
                    <a:cubicBezTo>
                      <a:pt x="4" y="22"/>
                      <a:pt x="7" y="20"/>
                      <a:pt x="7" y="20"/>
                    </a:cubicBezTo>
                    <a:cubicBezTo>
                      <a:pt x="7" y="19"/>
                      <a:pt x="6" y="20"/>
                      <a:pt x="6" y="19"/>
                    </a:cubicBezTo>
                    <a:cubicBezTo>
                      <a:pt x="6" y="17"/>
                      <a:pt x="6" y="17"/>
                      <a:pt x="7" y="17"/>
                    </a:cubicBezTo>
                    <a:cubicBezTo>
                      <a:pt x="7" y="19"/>
                      <a:pt x="7" y="17"/>
                      <a:pt x="9" y="14"/>
                    </a:cubicBezTo>
                    <a:cubicBezTo>
                      <a:pt x="9" y="13"/>
                      <a:pt x="7" y="14"/>
                      <a:pt x="7" y="11"/>
                    </a:cubicBezTo>
                    <a:cubicBezTo>
                      <a:pt x="7" y="10"/>
                      <a:pt x="9" y="10"/>
                      <a:pt x="11" y="10"/>
                    </a:cubicBezTo>
                    <a:cubicBezTo>
                      <a:pt x="15" y="10"/>
                      <a:pt x="11" y="11"/>
                      <a:pt x="14" y="11"/>
                    </a:cubicBezTo>
                    <a:cubicBezTo>
                      <a:pt x="15" y="13"/>
                      <a:pt x="13" y="11"/>
                      <a:pt x="15" y="11"/>
                    </a:cubicBezTo>
                    <a:cubicBezTo>
                      <a:pt x="17" y="11"/>
                      <a:pt x="15" y="13"/>
                      <a:pt x="17" y="13"/>
                    </a:cubicBezTo>
                    <a:cubicBezTo>
                      <a:pt x="17" y="11"/>
                      <a:pt x="15" y="8"/>
                      <a:pt x="17" y="10"/>
                    </a:cubicBezTo>
                    <a:cubicBezTo>
                      <a:pt x="18" y="10"/>
                      <a:pt x="18" y="10"/>
                      <a:pt x="20" y="10"/>
                    </a:cubicBezTo>
                    <a:cubicBezTo>
                      <a:pt x="21" y="11"/>
                      <a:pt x="20" y="10"/>
                      <a:pt x="18" y="8"/>
                    </a:cubicBezTo>
                    <a:cubicBezTo>
                      <a:pt x="17" y="8"/>
                      <a:pt x="17" y="8"/>
                      <a:pt x="18" y="6"/>
                    </a:cubicBezTo>
                    <a:cubicBezTo>
                      <a:pt x="17" y="6"/>
                      <a:pt x="17" y="6"/>
                      <a:pt x="17" y="6"/>
                    </a:cubicBezTo>
                    <a:cubicBezTo>
                      <a:pt x="18" y="5"/>
                      <a:pt x="17" y="6"/>
                      <a:pt x="17" y="5"/>
                    </a:cubicBezTo>
                    <a:cubicBezTo>
                      <a:pt x="17" y="5"/>
                      <a:pt x="18" y="5"/>
                      <a:pt x="18" y="3"/>
                    </a:cubicBezTo>
                    <a:cubicBezTo>
                      <a:pt x="17" y="2"/>
                      <a:pt x="17" y="2"/>
                      <a:pt x="17" y="2"/>
                    </a:cubicBezTo>
                    <a:cubicBezTo>
                      <a:pt x="17" y="2"/>
                      <a:pt x="17" y="0"/>
                      <a:pt x="18" y="2"/>
                    </a:cubicBezTo>
                    <a:cubicBezTo>
                      <a:pt x="20" y="2"/>
                      <a:pt x="20" y="2"/>
                      <a:pt x="20" y="2"/>
                    </a:cubicBezTo>
                    <a:cubicBezTo>
                      <a:pt x="21" y="2"/>
                      <a:pt x="21" y="2"/>
                      <a:pt x="22" y="2"/>
                    </a:cubicBezTo>
                    <a:cubicBezTo>
                      <a:pt x="22" y="2"/>
                      <a:pt x="22" y="2"/>
                      <a:pt x="22" y="2"/>
                    </a:cubicBezTo>
                    <a:cubicBezTo>
                      <a:pt x="24" y="5"/>
                      <a:pt x="22" y="5"/>
                      <a:pt x="22" y="5"/>
                    </a:cubicBezTo>
                    <a:cubicBezTo>
                      <a:pt x="24" y="5"/>
                      <a:pt x="24" y="5"/>
                      <a:pt x="25" y="5"/>
                    </a:cubicBezTo>
                    <a:cubicBezTo>
                      <a:pt x="27" y="5"/>
                      <a:pt x="25" y="6"/>
                      <a:pt x="28" y="5"/>
                    </a:cubicBezTo>
                    <a:cubicBezTo>
                      <a:pt x="31" y="5"/>
                      <a:pt x="29" y="5"/>
                      <a:pt x="29" y="6"/>
                    </a:cubicBezTo>
                    <a:cubicBezTo>
                      <a:pt x="31" y="6"/>
                      <a:pt x="27" y="6"/>
                      <a:pt x="27" y="8"/>
                    </a:cubicBezTo>
                    <a:cubicBezTo>
                      <a:pt x="28" y="10"/>
                      <a:pt x="29" y="6"/>
                      <a:pt x="31" y="8"/>
                    </a:cubicBezTo>
                    <a:cubicBezTo>
                      <a:pt x="32" y="10"/>
                      <a:pt x="31" y="6"/>
                      <a:pt x="33" y="6"/>
                    </a:cubicBezTo>
                    <a:cubicBezTo>
                      <a:pt x="35" y="6"/>
                      <a:pt x="36" y="5"/>
                      <a:pt x="36" y="5"/>
                    </a:cubicBezTo>
                    <a:cubicBezTo>
                      <a:pt x="36" y="3"/>
                      <a:pt x="36" y="5"/>
                      <a:pt x="38" y="5"/>
                    </a:cubicBezTo>
                    <a:cubicBezTo>
                      <a:pt x="39" y="5"/>
                      <a:pt x="38" y="5"/>
                      <a:pt x="40" y="6"/>
                    </a:cubicBezTo>
                    <a:cubicBezTo>
                      <a:pt x="42" y="8"/>
                      <a:pt x="43" y="6"/>
                      <a:pt x="43" y="6"/>
                    </a:cubicBezTo>
                    <a:cubicBezTo>
                      <a:pt x="43" y="8"/>
                      <a:pt x="43" y="8"/>
                      <a:pt x="43" y="8"/>
                    </a:cubicBezTo>
                    <a:cubicBezTo>
                      <a:pt x="43" y="10"/>
                      <a:pt x="43" y="10"/>
                      <a:pt x="46" y="10"/>
                    </a:cubicBezTo>
                    <a:cubicBezTo>
                      <a:pt x="46" y="10"/>
                      <a:pt x="46" y="10"/>
                      <a:pt x="46" y="10"/>
                    </a:cubicBezTo>
                    <a:cubicBezTo>
                      <a:pt x="47" y="14"/>
                      <a:pt x="43" y="16"/>
                      <a:pt x="46" y="17"/>
                    </a:cubicBezTo>
                    <a:cubicBezTo>
                      <a:pt x="50" y="19"/>
                      <a:pt x="46" y="19"/>
                      <a:pt x="47" y="20"/>
                    </a:cubicBezTo>
                    <a:cubicBezTo>
                      <a:pt x="50" y="24"/>
                      <a:pt x="47" y="24"/>
                      <a:pt x="47" y="25"/>
                    </a:cubicBezTo>
                    <a:cubicBezTo>
                      <a:pt x="49" y="27"/>
                      <a:pt x="50" y="25"/>
                      <a:pt x="50" y="30"/>
                    </a:cubicBezTo>
                    <a:cubicBezTo>
                      <a:pt x="47" y="31"/>
                      <a:pt x="46" y="30"/>
                      <a:pt x="46" y="30"/>
                    </a:cubicBezTo>
                    <a:cubicBezTo>
                      <a:pt x="46" y="30"/>
                      <a:pt x="47" y="30"/>
                      <a:pt x="45" y="31"/>
                    </a:cubicBezTo>
                    <a:cubicBezTo>
                      <a:pt x="42" y="31"/>
                      <a:pt x="40" y="33"/>
                      <a:pt x="36" y="34"/>
                    </a:cubicBezTo>
                    <a:cubicBezTo>
                      <a:pt x="35" y="34"/>
                      <a:pt x="33" y="34"/>
                      <a:pt x="35" y="36"/>
                    </a:cubicBezTo>
                    <a:cubicBezTo>
                      <a:pt x="36" y="39"/>
                      <a:pt x="33" y="39"/>
                      <a:pt x="38" y="41"/>
                    </a:cubicBezTo>
                    <a:cubicBezTo>
                      <a:pt x="40" y="42"/>
                      <a:pt x="40" y="44"/>
                      <a:pt x="43" y="45"/>
                    </a:cubicBezTo>
                    <a:cubicBezTo>
                      <a:pt x="43" y="48"/>
                      <a:pt x="42" y="45"/>
                      <a:pt x="42" y="48"/>
                    </a:cubicBezTo>
                    <a:close/>
                    <a:moveTo>
                      <a:pt x="46" y="8"/>
                    </a:moveTo>
                    <a:cubicBezTo>
                      <a:pt x="45" y="8"/>
                      <a:pt x="45" y="6"/>
                      <a:pt x="43" y="6"/>
                    </a:cubicBezTo>
                    <a:cubicBezTo>
                      <a:pt x="43" y="6"/>
                      <a:pt x="43" y="8"/>
                      <a:pt x="45" y="8"/>
                    </a:cubicBezTo>
                    <a:cubicBezTo>
                      <a:pt x="45" y="10"/>
                      <a:pt x="43" y="10"/>
                      <a:pt x="43" y="10"/>
                    </a:cubicBezTo>
                    <a:cubicBezTo>
                      <a:pt x="45" y="10"/>
                      <a:pt x="46" y="10"/>
                      <a:pt x="46" y="10"/>
                    </a:cubicBezTo>
                    <a:cubicBezTo>
                      <a:pt x="46" y="8"/>
                      <a:pt x="46" y="8"/>
                      <a:pt x="46" y="8"/>
                    </a:cubicBezTo>
                    <a:close/>
                    <a:moveTo>
                      <a:pt x="29" y="5"/>
                    </a:moveTo>
                    <a:cubicBezTo>
                      <a:pt x="29" y="3"/>
                      <a:pt x="31" y="5"/>
                      <a:pt x="31" y="5"/>
                    </a:cubicBezTo>
                    <a:cubicBezTo>
                      <a:pt x="31" y="5"/>
                      <a:pt x="28" y="5"/>
                      <a:pt x="29" y="5"/>
                    </a:cubicBezTo>
                    <a:close/>
                    <a:moveTo>
                      <a:pt x="42" y="6"/>
                    </a:moveTo>
                    <a:cubicBezTo>
                      <a:pt x="42" y="5"/>
                      <a:pt x="42" y="5"/>
                      <a:pt x="42" y="5"/>
                    </a:cubicBezTo>
                    <a:cubicBezTo>
                      <a:pt x="43" y="6"/>
                      <a:pt x="43" y="5"/>
                      <a:pt x="42" y="5"/>
                    </a:cubicBezTo>
                    <a:cubicBezTo>
                      <a:pt x="42" y="5"/>
                      <a:pt x="43" y="3"/>
                      <a:pt x="42" y="3"/>
                    </a:cubicBezTo>
                    <a:cubicBezTo>
                      <a:pt x="42" y="3"/>
                      <a:pt x="42" y="2"/>
                      <a:pt x="40" y="2"/>
                    </a:cubicBezTo>
                    <a:cubicBezTo>
                      <a:pt x="39" y="3"/>
                      <a:pt x="42" y="3"/>
                      <a:pt x="42" y="5"/>
                    </a:cubicBezTo>
                    <a:cubicBezTo>
                      <a:pt x="40" y="3"/>
                      <a:pt x="40" y="3"/>
                      <a:pt x="40" y="3"/>
                    </a:cubicBezTo>
                    <a:cubicBezTo>
                      <a:pt x="39" y="3"/>
                      <a:pt x="40" y="5"/>
                      <a:pt x="40" y="5"/>
                    </a:cubicBezTo>
                    <a:cubicBezTo>
                      <a:pt x="39" y="5"/>
                      <a:pt x="40" y="5"/>
                      <a:pt x="40" y="6"/>
                    </a:cubicBezTo>
                    <a:cubicBezTo>
                      <a:pt x="42" y="6"/>
                      <a:pt x="42" y="6"/>
                      <a:pt x="42" y="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41" name="Freeform 2431">
                <a:extLst>
                  <a:ext uri="{FF2B5EF4-FFF2-40B4-BE49-F238E27FC236}">
                    <a16:creationId xmlns:a16="http://schemas.microsoft.com/office/drawing/2014/main" id="{24DEE8A3-2171-62DE-70EB-B04D64A4EB1E}"/>
                  </a:ext>
                </a:extLst>
              </p:cNvPr>
              <p:cNvSpPr>
                <a:spLocks noEditPoints="1"/>
              </p:cNvSpPr>
              <p:nvPr/>
            </p:nvSpPr>
            <p:spPr bwMode="auto">
              <a:xfrm>
                <a:off x="2367665" y="2194764"/>
                <a:ext cx="338314" cy="206757"/>
              </a:xfrm>
              <a:custGeom>
                <a:avLst/>
                <a:gdLst>
                  <a:gd name="T0" fmla="*/ 2 w 72"/>
                  <a:gd name="T1" fmla="*/ 9 h 51"/>
                  <a:gd name="T2" fmla="*/ 2 w 72"/>
                  <a:gd name="T3" fmla="*/ 6 h 51"/>
                  <a:gd name="T4" fmla="*/ 6 w 72"/>
                  <a:gd name="T5" fmla="*/ 3 h 51"/>
                  <a:gd name="T6" fmla="*/ 7 w 72"/>
                  <a:gd name="T7" fmla="*/ 0 h 51"/>
                  <a:gd name="T8" fmla="*/ 14 w 72"/>
                  <a:gd name="T9" fmla="*/ 1 h 51"/>
                  <a:gd name="T10" fmla="*/ 21 w 72"/>
                  <a:gd name="T11" fmla="*/ 1 h 51"/>
                  <a:gd name="T12" fmla="*/ 32 w 72"/>
                  <a:gd name="T13" fmla="*/ 3 h 51"/>
                  <a:gd name="T14" fmla="*/ 38 w 72"/>
                  <a:gd name="T15" fmla="*/ 3 h 51"/>
                  <a:gd name="T16" fmla="*/ 40 w 72"/>
                  <a:gd name="T17" fmla="*/ 3 h 51"/>
                  <a:gd name="T18" fmla="*/ 42 w 72"/>
                  <a:gd name="T19" fmla="*/ 4 h 51"/>
                  <a:gd name="T20" fmla="*/ 47 w 72"/>
                  <a:gd name="T21" fmla="*/ 6 h 51"/>
                  <a:gd name="T22" fmla="*/ 50 w 72"/>
                  <a:gd name="T23" fmla="*/ 6 h 51"/>
                  <a:gd name="T24" fmla="*/ 53 w 72"/>
                  <a:gd name="T25" fmla="*/ 6 h 51"/>
                  <a:gd name="T26" fmla="*/ 57 w 72"/>
                  <a:gd name="T27" fmla="*/ 7 h 51"/>
                  <a:gd name="T28" fmla="*/ 58 w 72"/>
                  <a:gd name="T29" fmla="*/ 9 h 51"/>
                  <a:gd name="T30" fmla="*/ 63 w 72"/>
                  <a:gd name="T31" fmla="*/ 9 h 51"/>
                  <a:gd name="T32" fmla="*/ 65 w 72"/>
                  <a:gd name="T33" fmla="*/ 9 h 51"/>
                  <a:gd name="T34" fmla="*/ 67 w 72"/>
                  <a:gd name="T35" fmla="*/ 11 h 51"/>
                  <a:gd name="T36" fmla="*/ 61 w 72"/>
                  <a:gd name="T37" fmla="*/ 15 h 51"/>
                  <a:gd name="T38" fmla="*/ 53 w 72"/>
                  <a:gd name="T39" fmla="*/ 18 h 51"/>
                  <a:gd name="T40" fmla="*/ 53 w 72"/>
                  <a:gd name="T41" fmla="*/ 21 h 51"/>
                  <a:gd name="T42" fmla="*/ 49 w 72"/>
                  <a:gd name="T43" fmla="*/ 29 h 51"/>
                  <a:gd name="T44" fmla="*/ 51 w 72"/>
                  <a:gd name="T45" fmla="*/ 34 h 51"/>
                  <a:gd name="T46" fmla="*/ 46 w 72"/>
                  <a:gd name="T47" fmla="*/ 40 h 51"/>
                  <a:gd name="T48" fmla="*/ 43 w 72"/>
                  <a:gd name="T49" fmla="*/ 40 h 51"/>
                  <a:gd name="T50" fmla="*/ 38 w 72"/>
                  <a:gd name="T51" fmla="*/ 45 h 51"/>
                  <a:gd name="T52" fmla="*/ 31 w 72"/>
                  <a:gd name="T53" fmla="*/ 46 h 51"/>
                  <a:gd name="T54" fmla="*/ 27 w 72"/>
                  <a:gd name="T55" fmla="*/ 48 h 51"/>
                  <a:gd name="T56" fmla="*/ 22 w 72"/>
                  <a:gd name="T57" fmla="*/ 48 h 51"/>
                  <a:gd name="T58" fmla="*/ 21 w 72"/>
                  <a:gd name="T59" fmla="*/ 49 h 51"/>
                  <a:gd name="T60" fmla="*/ 18 w 72"/>
                  <a:gd name="T61" fmla="*/ 49 h 51"/>
                  <a:gd name="T62" fmla="*/ 15 w 72"/>
                  <a:gd name="T63" fmla="*/ 45 h 51"/>
                  <a:gd name="T64" fmla="*/ 10 w 72"/>
                  <a:gd name="T65" fmla="*/ 42 h 51"/>
                  <a:gd name="T66" fmla="*/ 13 w 72"/>
                  <a:gd name="T67" fmla="*/ 39 h 51"/>
                  <a:gd name="T68" fmla="*/ 13 w 72"/>
                  <a:gd name="T69" fmla="*/ 35 h 51"/>
                  <a:gd name="T70" fmla="*/ 13 w 72"/>
                  <a:gd name="T71" fmla="*/ 32 h 51"/>
                  <a:gd name="T72" fmla="*/ 11 w 72"/>
                  <a:gd name="T73" fmla="*/ 29 h 51"/>
                  <a:gd name="T74" fmla="*/ 11 w 72"/>
                  <a:gd name="T75" fmla="*/ 28 h 51"/>
                  <a:gd name="T76" fmla="*/ 13 w 72"/>
                  <a:gd name="T77" fmla="*/ 25 h 51"/>
                  <a:gd name="T78" fmla="*/ 13 w 72"/>
                  <a:gd name="T79" fmla="*/ 18 h 51"/>
                  <a:gd name="T80" fmla="*/ 17 w 72"/>
                  <a:gd name="T81" fmla="*/ 14 h 51"/>
                  <a:gd name="T82" fmla="*/ 13 w 72"/>
                  <a:gd name="T83" fmla="*/ 11 h 51"/>
                  <a:gd name="T84" fmla="*/ 10 w 72"/>
                  <a:gd name="T85" fmla="*/ 12 h 51"/>
                  <a:gd name="T86" fmla="*/ 7 w 72"/>
                  <a:gd name="T87" fmla="*/ 12 h 51"/>
                  <a:gd name="T88" fmla="*/ 7 w 72"/>
                  <a:gd name="T89" fmla="*/ 11 h 51"/>
                  <a:gd name="T90" fmla="*/ 3 w 72"/>
                  <a:gd name="T91" fmla="*/ 12 h 51"/>
                  <a:gd name="T92" fmla="*/ 2 w 72"/>
                  <a:gd name="T93" fmla="*/ 9 h 51"/>
                  <a:gd name="T94" fmla="*/ 64 w 72"/>
                  <a:gd name="T95" fmla="*/ 28 h 51"/>
                  <a:gd name="T96" fmla="*/ 64 w 72"/>
                  <a:gd name="T97" fmla="*/ 29 h 51"/>
                  <a:gd name="T98" fmla="*/ 68 w 72"/>
                  <a:gd name="T99" fmla="*/ 28 h 51"/>
                  <a:gd name="T100" fmla="*/ 67 w 72"/>
                  <a:gd name="T101" fmla="*/ 26 h 51"/>
                  <a:gd name="T102" fmla="*/ 63 w 72"/>
                  <a:gd name="T103" fmla="*/ 28 h 51"/>
                  <a:gd name="T104" fmla="*/ 64 w 72"/>
                  <a:gd name="T105" fmla="*/ 28 h 51"/>
                  <a:gd name="T106" fmla="*/ 72 w 72"/>
                  <a:gd name="T107" fmla="*/ 25 h 51"/>
                  <a:gd name="T108" fmla="*/ 72 w 72"/>
                  <a:gd name="T109" fmla="*/ 25 h 51"/>
                  <a:gd name="T110" fmla="*/ 69 w 72"/>
                  <a:gd name="T111" fmla="*/ 25 h 51"/>
                  <a:gd name="T112" fmla="*/ 72 w 72"/>
                  <a:gd name="T113" fmla="*/ 25 h 51"/>
                  <a:gd name="T114" fmla="*/ 57 w 72"/>
                  <a:gd name="T115" fmla="*/ 31 h 51"/>
                  <a:gd name="T116" fmla="*/ 56 w 72"/>
                  <a:gd name="T117" fmla="*/ 32 h 51"/>
                  <a:gd name="T118" fmla="*/ 57 w 72"/>
                  <a:gd name="T1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51">
                    <a:moveTo>
                      <a:pt x="2" y="9"/>
                    </a:moveTo>
                    <a:cubicBezTo>
                      <a:pt x="2" y="6"/>
                      <a:pt x="2" y="6"/>
                      <a:pt x="2" y="6"/>
                    </a:cubicBezTo>
                    <a:cubicBezTo>
                      <a:pt x="0" y="4"/>
                      <a:pt x="2" y="3"/>
                      <a:pt x="6" y="3"/>
                    </a:cubicBezTo>
                    <a:cubicBezTo>
                      <a:pt x="7" y="3"/>
                      <a:pt x="6" y="1"/>
                      <a:pt x="7" y="0"/>
                    </a:cubicBezTo>
                    <a:cubicBezTo>
                      <a:pt x="10" y="0"/>
                      <a:pt x="10" y="1"/>
                      <a:pt x="14" y="1"/>
                    </a:cubicBezTo>
                    <a:cubicBezTo>
                      <a:pt x="18" y="1"/>
                      <a:pt x="18" y="0"/>
                      <a:pt x="21" y="1"/>
                    </a:cubicBezTo>
                    <a:cubicBezTo>
                      <a:pt x="27" y="3"/>
                      <a:pt x="28" y="1"/>
                      <a:pt x="32" y="3"/>
                    </a:cubicBezTo>
                    <a:cubicBezTo>
                      <a:pt x="36" y="3"/>
                      <a:pt x="35" y="1"/>
                      <a:pt x="38" y="3"/>
                    </a:cubicBezTo>
                    <a:cubicBezTo>
                      <a:pt x="38" y="3"/>
                      <a:pt x="39" y="3"/>
                      <a:pt x="40" y="3"/>
                    </a:cubicBezTo>
                    <a:cubicBezTo>
                      <a:pt x="42" y="3"/>
                      <a:pt x="42" y="3"/>
                      <a:pt x="42" y="4"/>
                    </a:cubicBezTo>
                    <a:cubicBezTo>
                      <a:pt x="42" y="4"/>
                      <a:pt x="46" y="4"/>
                      <a:pt x="47" y="6"/>
                    </a:cubicBezTo>
                    <a:cubicBezTo>
                      <a:pt x="47" y="6"/>
                      <a:pt x="49" y="6"/>
                      <a:pt x="50" y="6"/>
                    </a:cubicBezTo>
                    <a:cubicBezTo>
                      <a:pt x="51" y="7"/>
                      <a:pt x="51" y="6"/>
                      <a:pt x="53" y="6"/>
                    </a:cubicBezTo>
                    <a:cubicBezTo>
                      <a:pt x="54" y="6"/>
                      <a:pt x="51" y="4"/>
                      <a:pt x="57" y="7"/>
                    </a:cubicBezTo>
                    <a:cubicBezTo>
                      <a:pt x="57" y="9"/>
                      <a:pt x="58" y="9"/>
                      <a:pt x="58" y="9"/>
                    </a:cubicBezTo>
                    <a:cubicBezTo>
                      <a:pt x="61" y="9"/>
                      <a:pt x="61" y="9"/>
                      <a:pt x="63" y="9"/>
                    </a:cubicBezTo>
                    <a:cubicBezTo>
                      <a:pt x="64" y="9"/>
                      <a:pt x="64" y="9"/>
                      <a:pt x="65" y="9"/>
                    </a:cubicBezTo>
                    <a:cubicBezTo>
                      <a:pt x="68" y="11"/>
                      <a:pt x="65" y="9"/>
                      <a:pt x="67" y="11"/>
                    </a:cubicBezTo>
                    <a:cubicBezTo>
                      <a:pt x="68" y="12"/>
                      <a:pt x="61" y="14"/>
                      <a:pt x="61" y="15"/>
                    </a:cubicBezTo>
                    <a:cubicBezTo>
                      <a:pt x="61" y="17"/>
                      <a:pt x="54" y="17"/>
                      <a:pt x="53" y="18"/>
                    </a:cubicBezTo>
                    <a:cubicBezTo>
                      <a:pt x="53" y="20"/>
                      <a:pt x="57" y="20"/>
                      <a:pt x="53" y="21"/>
                    </a:cubicBezTo>
                    <a:cubicBezTo>
                      <a:pt x="51" y="21"/>
                      <a:pt x="47" y="28"/>
                      <a:pt x="49" y="29"/>
                    </a:cubicBezTo>
                    <a:cubicBezTo>
                      <a:pt x="49" y="32"/>
                      <a:pt x="51" y="32"/>
                      <a:pt x="51" y="34"/>
                    </a:cubicBezTo>
                    <a:cubicBezTo>
                      <a:pt x="51" y="34"/>
                      <a:pt x="45" y="35"/>
                      <a:pt x="46" y="40"/>
                    </a:cubicBezTo>
                    <a:cubicBezTo>
                      <a:pt x="46" y="40"/>
                      <a:pt x="46" y="40"/>
                      <a:pt x="43" y="40"/>
                    </a:cubicBezTo>
                    <a:cubicBezTo>
                      <a:pt x="39" y="40"/>
                      <a:pt x="39" y="48"/>
                      <a:pt x="38" y="45"/>
                    </a:cubicBezTo>
                    <a:cubicBezTo>
                      <a:pt x="36" y="45"/>
                      <a:pt x="33" y="48"/>
                      <a:pt x="31" y="46"/>
                    </a:cubicBezTo>
                    <a:cubicBezTo>
                      <a:pt x="28" y="45"/>
                      <a:pt x="27" y="46"/>
                      <a:pt x="27" y="48"/>
                    </a:cubicBezTo>
                    <a:cubicBezTo>
                      <a:pt x="25" y="48"/>
                      <a:pt x="24" y="48"/>
                      <a:pt x="22" y="48"/>
                    </a:cubicBezTo>
                    <a:cubicBezTo>
                      <a:pt x="21" y="49"/>
                      <a:pt x="21" y="49"/>
                      <a:pt x="21" y="49"/>
                    </a:cubicBezTo>
                    <a:cubicBezTo>
                      <a:pt x="21" y="51"/>
                      <a:pt x="21" y="51"/>
                      <a:pt x="18" y="49"/>
                    </a:cubicBezTo>
                    <a:cubicBezTo>
                      <a:pt x="17" y="48"/>
                      <a:pt x="15" y="48"/>
                      <a:pt x="15" y="45"/>
                    </a:cubicBezTo>
                    <a:cubicBezTo>
                      <a:pt x="15" y="45"/>
                      <a:pt x="13" y="42"/>
                      <a:pt x="10" y="42"/>
                    </a:cubicBezTo>
                    <a:cubicBezTo>
                      <a:pt x="10" y="42"/>
                      <a:pt x="10" y="39"/>
                      <a:pt x="13" y="39"/>
                    </a:cubicBezTo>
                    <a:cubicBezTo>
                      <a:pt x="14" y="35"/>
                      <a:pt x="13" y="35"/>
                      <a:pt x="13" y="35"/>
                    </a:cubicBezTo>
                    <a:cubicBezTo>
                      <a:pt x="11" y="35"/>
                      <a:pt x="10" y="35"/>
                      <a:pt x="13" y="32"/>
                    </a:cubicBezTo>
                    <a:cubicBezTo>
                      <a:pt x="14" y="29"/>
                      <a:pt x="13" y="32"/>
                      <a:pt x="11" y="29"/>
                    </a:cubicBezTo>
                    <a:cubicBezTo>
                      <a:pt x="11" y="28"/>
                      <a:pt x="10" y="28"/>
                      <a:pt x="11" y="28"/>
                    </a:cubicBezTo>
                    <a:cubicBezTo>
                      <a:pt x="13" y="28"/>
                      <a:pt x="13" y="26"/>
                      <a:pt x="13" y="25"/>
                    </a:cubicBezTo>
                    <a:cubicBezTo>
                      <a:pt x="13" y="23"/>
                      <a:pt x="14" y="23"/>
                      <a:pt x="13" y="18"/>
                    </a:cubicBezTo>
                    <a:cubicBezTo>
                      <a:pt x="13" y="17"/>
                      <a:pt x="20" y="14"/>
                      <a:pt x="17" y="14"/>
                    </a:cubicBezTo>
                    <a:cubicBezTo>
                      <a:pt x="14" y="12"/>
                      <a:pt x="17" y="12"/>
                      <a:pt x="13" y="11"/>
                    </a:cubicBezTo>
                    <a:cubicBezTo>
                      <a:pt x="10" y="11"/>
                      <a:pt x="13" y="12"/>
                      <a:pt x="10" y="12"/>
                    </a:cubicBezTo>
                    <a:cubicBezTo>
                      <a:pt x="7" y="11"/>
                      <a:pt x="7" y="12"/>
                      <a:pt x="7" y="12"/>
                    </a:cubicBezTo>
                    <a:cubicBezTo>
                      <a:pt x="6" y="12"/>
                      <a:pt x="8" y="11"/>
                      <a:pt x="7" y="11"/>
                    </a:cubicBezTo>
                    <a:cubicBezTo>
                      <a:pt x="7" y="11"/>
                      <a:pt x="7" y="11"/>
                      <a:pt x="3" y="12"/>
                    </a:cubicBezTo>
                    <a:cubicBezTo>
                      <a:pt x="2" y="11"/>
                      <a:pt x="3" y="9"/>
                      <a:pt x="2" y="9"/>
                    </a:cubicBezTo>
                    <a:close/>
                    <a:moveTo>
                      <a:pt x="64" y="28"/>
                    </a:moveTo>
                    <a:cubicBezTo>
                      <a:pt x="64" y="29"/>
                      <a:pt x="64" y="29"/>
                      <a:pt x="64" y="29"/>
                    </a:cubicBezTo>
                    <a:cubicBezTo>
                      <a:pt x="67" y="29"/>
                      <a:pt x="67" y="28"/>
                      <a:pt x="68" y="28"/>
                    </a:cubicBezTo>
                    <a:cubicBezTo>
                      <a:pt x="68" y="25"/>
                      <a:pt x="67" y="28"/>
                      <a:pt x="67" y="26"/>
                    </a:cubicBezTo>
                    <a:cubicBezTo>
                      <a:pt x="65" y="25"/>
                      <a:pt x="61" y="28"/>
                      <a:pt x="63" y="28"/>
                    </a:cubicBezTo>
                    <a:cubicBezTo>
                      <a:pt x="63" y="28"/>
                      <a:pt x="61" y="28"/>
                      <a:pt x="64" y="28"/>
                    </a:cubicBezTo>
                    <a:close/>
                    <a:moveTo>
                      <a:pt x="72" y="25"/>
                    </a:moveTo>
                    <a:cubicBezTo>
                      <a:pt x="72" y="26"/>
                      <a:pt x="72" y="26"/>
                      <a:pt x="72" y="25"/>
                    </a:cubicBezTo>
                    <a:cubicBezTo>
                      <a:pt x="69" y="25"/>
                      <a:pt x="69" y="25"/>
                      <a:pt x="69" y="25"/>
                    </a:cubicBezTo>
                    <a:cubicBezTo>
                      <a:pt x="69" y="25"/>
                      <a:pt x="71" y="25"/>
                      <a:pt x="72" y="25"/>
                    </a:cubicBezTo>
                    <a:close/>
                    <a:moveTo>
                      <a:pt x="57" y="31"/>
                    </a:moveTo>
                    <a:cubicBezTo>
                      <a:pt x="58" y="32"/>
                      <a:pt x="57" y="32"/>
                      <a:pt x="56" y="32"/>
                    </a:cubicBezTo>
                    <a:cubicBezTo>
                      <a:pt x="56" y="32"/>
                      <a:pt x="57" y="29"/>
                      <a:pt x="57" y="3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42" name="Freeform 2633">
                <a:extLst>
                  <a:ext uri="{FF2B5EF4-FFF2-40B4-BE49-F238E27FC236}">
                    <a16:creationId xmlns:a16="http://schemas.microsoft.com/office/drawing/2014/main" id="{AF6202D0-0608-6F40-F112-8059FAC7A27E}"/>
                  </a:ext>
                </a:extLst>
              </p:cNvPr>
              <p:cNvSpPr>
                <a:spLocks/>
              </p:cNvSpPr>
              <p:nvPr/>
            </p:nvSpPr>
            <p:spPr bwMode="auto">
              <a:xfrm>
                <a:off x="3272902" y="1085403"/>
                <a:ext cx="4043056" cy="1182075"/>
              </a:xfrm>
              <a:custGeom>
                <a:avLst/>
                <a:gdLst>
                  <a:gd name="T0" fmla="*/ 836 w 862"/>
                  <a:gd name="T1" fmla="*/ 121 h 292"/>
                  <a:gd name="T2" fmla="*/ 825 w 862"/>
                  <a:gd name="T3" fmla="*/ 91 h 292"/>
                  <a:gd name="T4" fmla="*/ 755 w 862"/>
                  <a:gd name="T5" fmla="*/ 82 h 292"/>
                  <a:gd name="T6" fmla="*/ 645 w 862"/>
                  <a:gd name="T7" fmla="*/ 54 h 292"/>
                  <a:gd name="T8" fmla="*/ 559 w 862"/>
                  <a:gd name="T9" fmla="*/ 59 h 292"/>
                  <a:gd name="T10" fmla="*/ 457 w 862"/>
                  <a:gd name="T11" fmla="*/ 42 h 292"/>
                  <a:gd name="T12" fmla="*/ 456 w 862"/>
                  <a:gd name="T13" fmla="*/ 18 h 292"/>
                  <a:gd name="T14" fmla="*/ 398 w 862"/>
                  <a:gd name="T15" fmla="*/ 4 h 292"/>
                  <a:gd name="T16" fmla="*/ 313 w 862"/>
                  <a:gd name="T17" fmla="*/ 35 h 292"/>
                  <a:gd name="T18" fmla="*/ 297 w 862"/>
                  <a:gd name="T19" fmla="*/ 70 h 292"/>
                  <a:gd name="T20" fmla="*/ 256 w 862"/>
                  <a:gd name="T21" fmla="*/ 63 h 292"/>
                  <a:gd name="T22" fmla="*/ 262 w 862"/>
                  <a:gd name="T23" fmla="*/ 82 h 292"/>
                  <a:gd name="T24" fmla="*/ 230 w 862"/>
                  <a:gd name="T25" fmla="*/ 105 h 292"/>
                  <a:gd name="T26" fmla="*/ 223 w 862"/>
                  <a:gd name="T27" fmla="*/ 48 h 292"/>
                  <a:gd name="T28" fmla="*/ 169 w 862"/>
                  <a:gd name="T29" fmla="*/ 85 h 292"/>
                  <a:gd name="T30" fmla="*/ 101 w 862"/>
                  <a:gd name="T31" fmla="*/ 101 h 292"/>
                  <a:gd name="T32" fmla="*/ 89 w 862"/>
                  <a:gd name="T33" fmla="*/ 107 h 292"/>
                  <a:gd name="T34" fmla="*/ 44 w 862"/>
                  <a:gd name="T35" fmla="*/ 121 h 292"/>
                  <a:gd name="T36" fmla="*/ 69 w 862"/>
                  <a:gd name="T37" fmla="*/ 91 h 292"/>
                  <a:gd name="T38" fmla="*/ 17 w 862"/>
                  <a:gd name="T39" fmla="*/ 77 h 292"/>
                  <a:gd name="T40" fmla="*/ 12 w 862"/>
                  <a:gd name="T41" fmla="*/ 90 h 292"/>
                  <a:gd name="T42" fmla="*/ 14 w 862"/>
                  <a:gd name="T43" fmla="*/ 113 h 292"/>
                  <a:gd name="T44" fmla="*/ 21 w 862"/>
                  <a:gd name="T45" fmla="*/ 130 h 292"/>
                  <a:gd name="T46" fmla="*/ 7 w 862"/>
                  <a:gd name="T47" fmla="*/ 152 h 292"/>
                  <a:gd name="T48" fmla="*/ 5 w 862"/>
                  <a:gd name="T49" fmla="*/ 157 h 292"/>
                  <a:gd name="T50" fmla="*/ 3 w 862"/>
                  <a:gd name="T51" fmla="*/ 177 h 292"/>
                  <a:gd name="T52" fmla="*/ 17 w 862"/>
                  <a:gd name="T53" fmla="*/ 188 h 292"/>
                  <a:gd name="T54" fmla="*/ 29 w 862"/>
                  <a:gd name="T55" fmla="*/ 207 h 292"/>
                  <a:gd name="T56" fmla="*/ 35 w 862"/>
                  <a:gd name="T57" fmla="*/ 213 h 292"/>
                  <a:gd name="T58" fmla="*/ 51 w 862"/>
                  <a:gd name="T59" fmla="*/ 227 h 292"/>
                  <a:gd name="T60" fmla="*/ 66 w 862"/>
                  <a:gd name="T61" fmla="*/ 238 h 292"/>
                  <a:gd name="T62" fmla="*/ 62 w 862"/>
                  <a:gd name="T63" fmla="*/ 250 h 292"/>
                  <a:gd name="T64" fmla="*/ 55 w 862"/>
                  <a:gd name="T65" fmla="*/ 261 h 292"/>
                  <a:gd name="T66" fmla="*/ 66 w 862"/>
                  <a:gd name="T67" fmla="*/ 277 h 292"/>
                  <a:gd name="T68" fmla="*/ 87 w 862"/>
                  <a:gd name="T69" fmla="*/ 281 h 292"/>
                  <a:gd name="T70" fmla="*/ 104 w 862"/>
                  <a:gd name="T71" fmla="*/ 288 h 292"/>
                  <a:gd name="T72" fmla="*/ 104 w 862"/>
                  <a:gd name="T73" fmla="*/ 267 h 292"/>
                  <a:gd name="T74" fmla="*/ 104 w 862"/>
                  <a:gd name="T75" fmla="*/ 241 h 292"/>
                  <a:gd name="T76" fmla="*/ 137 w 862"/>
                  <a:gd name="T77" fmla="*/ 219 h 292"/>
                  <a:gd name="T78" fmla="*/ 177 w 862"/>
                  <a:gd name="T79" fmla="*/ 211 h 292"/>
                  <a:gd name="T80" fmla="*/ 240 w 862"/>
                  <a:gd name="T81" fmla="*/ 199 h 292"/>
                  <a:gd name="T82" fmla="*/ 301 w 862"/>
                  <a:gd name="T83" fmla="*/ 225 h 292"/>
                  <a:gd name="T84" fmla="*/ 346 w 862"/>
                  <a:gd name="T85" fmla="*/ 225 h 292"/>
                  <a:gd name="T86" fmla="*/ 406 w 862"/>
                  <a:gd name="T87" fmla="*/ 228 h 292"/>
                  <a:gd name="T88" fmla="*/ 482 w 862"/>
                  <a:gd name="T89" fmla="*/ 230 h 292"/>
                  <a:gd name="T90" fmla="*/ 536 w 862"/>
                  <a:gd name="T91" fmla="*/ 235 h 292"/>
                  <a:gd name="T92" fmla="*/ 566 w 862"/>
                  <a:gd name="T93" fmla="*/ 249 h 292"/>
                  <a:gd name="T94" fmla="*/ 545 w 862"/>
                  <a:gd name="T95" fmla="*/ 283 h 292"/>
                  <a:gd name="T96" fmla="*/ 557 w 862"/>
                  <a:gd name="T97" fmla="*/ 280 h 292"/>
                  <a:gd name="T98" fmla="*/ 597 w 862"/>
                  <a:gd name="T99" fmla="*/ 227 h 292"/>
                  <a:gd name="T100" fmla="*/ 588 w 862"/>
                  <a:gd name="T101" fmla="*/ 199 h 292"/>
                  <a:gd name="T102" fmla="*/ 585 w 862"/>
                  <a:gd name="T103" fmla="*/ 180 h 292"/>
                  <a:gd name="T104" fmla="*/ 654 w 862"/>
                  <a:gd name="T105" fmla="*/ 163 h 292"/>
                  <a:gd name="T106" fmla="*/ 714 w 862"/>
                  <a:gd name="T107" fmla="*/ 144 h 292"/>
                  <a:gd name="T108" fmla="*/ 679 w 862"/>
                  <a:gd name="T109" fmla="*/ 213 h 292"/>
                  <a:gd name="T110" fmla="*/ 714 w 862"/>
                  <a:gd name="T111" fmla="*/ 175 h 292"/>
                  <a:gd name="T112" fmla="*/ 765 w 862"/>
                  <a:gd name="T113" fmla="*/ 147 h 292"/>
                  <a:gd name="T114" fmla="*/ 804 w 862"/>
                  <a:gd name="T115" fmla="*/ 11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2" h="292">
                    <a:moveTo>
                      <a:pt x="804" y="113"/>
                    </a:moveTo>
                    <a:cubicBezTo>
                      <a:pt x="804" y="113"/>
                      <a:pt x="804" y="113"/>
                      <a:pt x="804" y="113"/>
                    </a:cubicBezTo>
                    <a:cubicBezTo>
                      <a:pt x="808" y="112"/>
                      <a:pt x="808" y="112"/>
                      <a:pt x="805" y="109"/>
                    </a:cubicBezTo>
                    <a:cubicBezTo>
                      <a:pt x="803" y="105"/>
                      <a:pt x="810" y="105"/>
                      <a:pt x="811" y="110"/>
                    </a:cubicBezTo>
                    <a:cubicBezTo>
                      <a:pt x="814" y="116"/>
                      <a:pt x="823" y="107"/>
                      <a:pt x="826" y="113"/>
                    </a:cubicBezTo>
                    <a:cubicBezTo>
                      <a:pt x="830" y="121"/>
                      <a:pt x="833" y="116"/>
                      <a:pt x="836" y="121"/>
                    </a:cubicBezTo>
                    <a:cubicBezTo>
                      <a:pt x="839" y="124"/>
                      <a:pt x="846" y="121"/>
                      <a:pt x="846" y="115"/>
                    </a:cubicBezTo>
                    <a:cubicBezTo>
                      <a:pt x="846" y="109"/>
                      <a:pt x="851" y="113"/>
                      <a:pt x="857" y="109"/>
                    </a:cubicBezTo>
                    <a:cubicBezTo>
                      <a:pt x="862" y="102"/>
                      <a:pt x="854" y="107"/>
                      <a:pt x="851" y="102"/>
                    </a:cubicBezTo>
                    <a:cubicBezTo>
                      <a:pt x="847" y="98"/>
                      <a:pt x="843" y="98"/>
                      <a:pt x="836" y="98"/>
                    </a:cubicBezTo>
                    <a:cubicBezTo>
                      <a:pt x="829" y="98"/>
                      <a:pt x="843" y="109"/>
                      <a:pt x="834" y="104"/>
                    </a:cubicBezTo>
                    <a:cubicBezTo>
                      <a:pt x="826" y="101"/>
                      <a:pt x="839" y="98"/>
                      <a:pt x="825" y="91"/>
                    </a:cubicBezTo>
                    <a:cubicBezTo>
                      <a:pt x="818" y="88"/>
                      <a:pt x="811" y="85"/>
                      <a:pt x="804" y="82"/>
                    </a:cubicBezTo>
                    <a:cubicBezTo>
                      <a:pt x="804" y="82"/>
                      <a:pt x="804" y="82"/>
                      <a:pt x="804" y="82"/>
                    </a:cubicBezTo>
                    <a:cubicBezTo>
                      <a:pt x="800" y="80"/>
                      <a:pt x="794" y="77"/>
                      <a:pt x="789" y="77"/>
                    </a:cubicBezTo>
                    <a:cubicBezTo>
                      <a:pt x="778" y="74"/>
                      <a:pt x="786" y="74"/>
                      <a:pt x="771" y="74"/>
                    </a:cubicBezTo>
                    <a:cubicBezTo>
                      <a:pt x="754" y="73"/>
                      <a:pt x="758" y="66"/>
                      <a:pt x="754" y="74"/>
                    </a:cubicBezTo>
                    <a:cubicBezTo>
                      <a:pt x="750" y="80"/>
                      <a:pt x="762" y="77"/>
                      <a:pt x="755" y="82"/>
                    </a:cubicBezTo>
                    <a:cubicBezTo>
                      <a:pt x="749" y="88"/>
                      <a:pt x="751" y="80"/>
                      <a:pt x="746" y="80"/>
                    </a:cubicBezTo>
                    <a:cubicBezTo>
                      <a:pt x="739" y="80"/>
                      <a:pt x="747" y="74"/>
                      <a:pt x="737" y="77"/>
                    </a:cubicBezTo>
                    <a:cubicBezTo>
                      <a:pt x="726" y="80"/>
                      <a:pt x="725" y="73"/>
                      <a:pt x="711" y="76"/>
                    </a:cubicBezTo>
                    <a:cubicBezTo>
                      <a:pt x="699" y="79"/>
                      <a:pt x="697" y="74"/>
                      <a:pt x="700" y="73"/>
                    </a:cubicBezTo>
                    <a:cubicBezTo>
                      <a:pt x="701" y="68"/>
                      <a:pt x="692" y="62"/>
                      <a:pt x="671" y="65"/>
                    </a:cubicBezTo>
                    <a:cubicBezTo>
                      <a:pt x="650" y="68"/>
                      <a:pt x="651" y="57"/>
                      <a:pt x="645" y="54"/>
                    </a:cubicBezTo>
                    <a:cubicBezTo>
                      <a:pt x="638" y="51"/>
                      <a:pt x="638" y="54"/>
                      <a:pt x="625" y="51"/>
                    </a:cubicBezTo>
                    <a:cubicBezTo>
                      <a:pt x="613" y="49"/>
                      <a:pt x="611" y="51"/>
                      <a:pt x="602" y="49"/>
                    </a:cubicBezTo>
                    <a:cubicBezTo>
                      <a:pt x="593" y="46"/>
                      <a:pt x="603" y="51"/>
                      <a:pt x="593" y="51"/>
                    </a:cubicBezTo>
                    <a:cubicBezTo>
                      <a:pt x="582" y="51"/>
                      <a:pt x="600" y="63"/>
                      <a:pt x="590" y="60"/>
                    </a:cubicBezTo>
                    <a:cubicBezTo>
                      <a:pt x="579" y="57"/>
                      <a:pt x="584" y="62"/>
                      <a:pt x="575" y="59"/>
                    </a:cubicBezTo>
                    <a:cubicBezTo>
                      <a:pt x="567" y="57"/>
                      <a:pt x="567" y="65"/>
                      <a:pt x="559" y="59"/>
                    </a:cubicBezTo>
                    <a:cubicBezTo>
                      <a:pt x="550" y="54"/>
                      <a:pt x="552" y="73"/>
                      <a:pt x="543" y="65"/>
                    </a:cubicBezTo>
                    <a:cubicBezTo>
                      <a:pt x="534" y="57"/>
                      <a:pt x="534" y="54"/>
                      <a:pt x="528" y="52"/>
                    </a:cubicBezTo>
                    <a:cubicBezTo>
                      <a:pt x="521" y="51"/>
                      <a:pt x="531" y="60"/>
                      <a:pt x="525" y="56"/>
                    </a:cubicBezTo>
                    <a:cubicBezTo>
                      <a:pt x="520" y="51"/>
                      <a:pt x="509" y="48"/>
                      <a:pt x="492" y="46"/>
                    </a:cubicBezTo>
                    <a:cubicBezTo>
                      <a:pt x="468" y="45"/>
                      <a:pt x="489" y="42"/>
                      <a:pt x="481" y="42"/>
                    </a:cubicBezTo>
                    <a:cubicBezTo>
                      <a:pt x="473" y="40"/>
                      <a:pt x="466" y="40"/>
                      <a:pt x="457" y="42"/>
                    </a:cubicBezTo>
                    <a:cubicBezTo>
                      <a:pt x="450" y="42"/>
                      <a:pt x="456" y="35"/>
                      <a:pt x="450" y="38"/>
                    </a:cubicBezTo>
                    <a:cubicBezTo>
                      <a:pt x="445" y="42"/>
                      <a:pt x="446" y="37"/>
                      <a:pt x="439" y="38"/>
                    </a:cubicBezTo>
                    <a:cubicBezTo>
                      <a:pt x="432" y="40"/>
                      <a:pt x="441" y="42"/>
                      <a:pt x="427" y="43"/>
                    </a:cubicBezTo>
                    <a:cubicBezTo>
                      <a:pt x="414" y="46"/>
                      <a:pt x="414" y="43"/>
                      <a:pt x="427" y="40"/>
                    </a:cubicBezTo>
                    <a:cubicBezTo>
                      <a:pt x="439" y="35"/>
                      <a:pt x="437" y="34"/>
                      <a:pt x="446" y="31"/>
                    </a:cubicBezTo>
                    <a:cubicBezTo>
                      <a:pt x="457" y="28"/>
                      <a:pt x="457" y="21"/>
                      <a:pt x="456" y="18"/>
                    </a:cubicBezTo>
                    <a:cubicBezTo>
                      <a:pt x="453" y="15"/>
                      <a:pt x="450" y="17"/>
                      <a:pt x="445" y="14"/>
                    </a:cubicBezTo>
                    <a:cubicBezTo>
                      <a:pt x="441" y="10"/>
                      <a:pt x="437" y="14"/>
                      <a:pt x="431" y="12"/>
                    </a:cubicBezTo>
                    <a:cubicBezTo>
                      <a:pt x="426" y="10"/>
                      <a:pt x="427" y="14"/>
                      <a:pt x="421" y="15"/>
                    </a:cubicBezTo>
                    <a:cubicBezTo>
                      <a:pt x="410" y="15"/>
                      <a:pt x="430" y="10"/>
                      <a:pt x="417" y="10"/>
                    </a:cubicBezTo>
                    <a:cubicBezTo>
                      <a:pt x="405" y="9"/>
                      <a:pt x="409" y="7"/>
                      <a:pt x="414" y="6"/>
                    </a:cubicBezTo>
                    <a:cubicBezTo>
                      <a:pt x="420" y="4"/>
                      <a:pt x="409" y="0"/>
                      <a:pt x="398" y="4"/>
                    </a:cubicBezTo>
                    <a:cubicBezTo>
                      <a:pt x="383" y="10"/>
                      <a:pt x="392" y="14"/>
                      <a:pt x="384" y="14"/>
                    </a:cubicBezTo>
                    <a:cubicBezTo>
                      <a:pt x="369" y="15"/>
                      <a:pt x="387" y="15"/>
                      <a:pt x="373" y="17"/>
                    </a:cubicBezTo>
                    <a:cubicBezTo>
                      <a:pt x="358" y="20"/>
                      <a:pt x="374" y="15"/>
                      <a:pt x="355" y="17"/>
                    </a:cubicBezTo>
                    <a:cubicBezTo>
                      <a:pt x="337" y="20"/>
                      <a:pt x="358" y="21"/>
                      <a:pt x="338" y="23"/>
                    </a:cubicBezTo>
                    <a:cubicBezTo>
                      <a:pt x="317" y="23"/>
                      <a:pt x="327" y="26"/>
                      <a:pt x="316" y="26"/>
                    </a:cubicBezTo>
                    <a:cubicBezTo>
                      <a:pt x="308" y="28"/>
                      <a:pt x="306" y="35"/>
                      <a:pt x="313" y="35"/>
                    </a:cubicBezTo>
                    <a:cubicBezTo>
                      <a:pt x="317" y="35"/>
                      <a:pt x="315" y="38"/>
                      <a:pt x="308" y="40"/>
                    </a:cubicBezTo>
                    <a:cubicBezTo>
                      <a:pt x="297" y="42"/>
                      <a:pt x="284" y="38"/>
                      <a:pt x="280" y="43"/>
                    </a:cubicBezTo>
                    <a:cubicBezTo>
                      <a:pt x="276" y="46"/>
                      <a:pt x="285" y="43"/>
                      <a:pt x="283" y="49"/>
                    </a:cubicBezTo>
                    <a:cubicBezTo>
                      <a:pt x="279" y="54"/>
                      <a:pt x="290" y="51"/>
                      <a:pt x="290" y="54"/>
                    </a:cubicBezTo>
                    <a:cubicBezTo>
                      <a:pt x="290" y="59"/>
                      <a:pt x="299" y="54"/>
                      <a:pt x="297" y="60"/>
                    </a:cubicBezTo>
                    <a:cubicBezTo>
                      <a:pt x="292" y="66"/>
                      <a:pt x="302" y="65"/>
                      <a:pt x="297" y="70"/>
                    </a:cubicBezTo>
                    <a:cubicBezTo>
                      <a:pt x="290" y="76"/>
                      <a:pt x="299" y="63"/>
                      <a:pt x="292" y="65"/>
                    </a:cubicBezTo>
                    <a:cubicBezTo>
                      <a:pt x="285" y="66"/>
                      <a:pt x="299" y="59"/>
                      <a:pt x="290" y="59"/>
                    </a:cubicBezTo>
                    <a:cubicBezTo>
                      <a:pt x="283" y="59"/>
                      <a:pt x="285" y="54"/>
                      <a:pt x="274" y="52"/>
                    </a:cubicBezTo>
                    <a:cubicBezTo>
                      <a:pt x="262" y="51"/>
                      <a:pt x="266" y="57"/>
                      <a:pt x="263" y="57"/>
                    </a:cubicBezTo>
                    <a:cubicBezTo>
                      <a:pt x="258" y="54"/>
                      <a:pt x="252" y="59"/>
                      <a:pt x="261" y="60"/>
                    </a:cubicBezTo>
                    <a:cubicBezTo>
                      <a:pt x="269" y="63"/>
                      <a:pt x="265" y="63"/>
                      <a:pt x="256" y="63"/>
                    </a:cubicBezTo>
                    <a:cubicBezTo>
                      <a:pt x="249" y="62"/>
                      <a:pt x="256" y="54"/>
                      <a:pt x="255" y="51"/>
                    </a:cubicBezTo>
                    <a:cubicBezTo>
                      <a:pt x="252" y="46"/>
                      <a:pt x="249" y="46"/>
                      <a:pt x="251" y="51"/>
                    </a:cubicBezTo>
                    <a:cubicBezTo>
                      <a:pt x="254" y="59"/>
                      <a:pt x="237" y="56"/>
                      <a:pt x="244" y="62"/>
                    </a:cubicBezTo>
                    <a:cubicBezTo>
                      <a:pt x="248" y="66"/>
                      <a:pt x="249" y="66"/>
                      <a:pt x="245" y="73"/>
                    </a:cubicBezTo>
                    <a:cubicBezTo>
                      <a:pt x="241" y="77"/>
                      <a:pt x="245" y="77"/>
                      <a:pt x="245" y="80"/>
                    </a:cubicBezTo>
                    <a:cubicBezTo>
                      <a:pt x="245" y="84"/>
                      <a:pt x="255" y="77"/>
                      <a:pt x="262" y="82"/>
                    </a:cubicBezTo>
                    <a:cubicBezTo>
                      <a:pt x="270" y="85"/>
                      <a:pt x="267" y="87"/>
                      <a:pt x="266" y="88"/>
                    </a:cubicBezTo>
                    <a:cubicBezTo>
                      <a:pt x="265" y="90"/>
                      <a:pt x="262" y="95"/>
                      <a:pt x="263" y="90"/>
                    </a:cubicBezTo>
                    <a:cubicBezTo>
                      <a:pt x="265" y="85"/>
                      <a:pt x="263" y="80"/>
                      <a:pt x="252" y="84"/>
                    </a:cubicBezTo>
                    <a:cubicBezTo>
                      <a:pt x="244" y="85"/>
                      <a:pt x="254" y="91"/>
                      <a:pt x="249" y="93"/>
                    </a:cubicBezTo>
                    <a:cubicBezTo>
                      <a:pt x="244" y="96"/>
                      <a:pt x="248" y="99"/>
                      <a:pt x="241" y="101"/>
                    </a:cubicBezTo>
                    <a:cubicBezTo>
                      <a:pt x="236" y="104"/>
                      <a:pt x="241" y="107"/>
                      <a:pt x="230" y="105"/>
                    </a:cubicBezTo>
                    <a:cubicBezTo>
                      <a:pt x="216" y="102"/>
                      <a:pt x="234" y="105"/>
                      <a:pt x="237" y="98"/>
                    </a:cubicBezTo>
                    <a:cubicBezTo>
                      <a:pt x="241" y="91"/>
                      <a:pt x="243" y="95"/>
                      <a:pt x="243" y="90"/>
                    </a:cubicBezTo>
                    <a:cubicBezTo>
                      <a:pt x="244" y="84"/>
                      <a:pt x="237" y="84"/>
                      <a:pt x="238" y="77"/>
                    </a:cubicBezTo>
                    <a:cubicBezTo>
                      <a:pt x="240" y="70"/>
                      <a:pt x="241" y="66"/>
                      <a:pt x="237" y="62"/>
                    </a:cubicBezTo>
                    <a:cubicBezTo>
                      <a:pt x="231" y="59"/>
                      <a:pt x="241" y="59"/>
                      <a:pt x="241" y="52"/>
                    </a:cubicBezTo>
                    <a:cubicBezTo>
                      <a:pt x="241" y="45"/>
                      <a:pt x="229" y="49"/>
                      <a:pt x="223" y="48"/>
                    </a:cubicBezTo>
                    <a:cubicBezTo>
                      <a:pt x="218" y="46"/>
                      <a:pt x="220" y="59"/>
                      <a:pt x="212" y="62"/>
                    </a:cubicBezTo>
                    <a:cubicBezTo>
                      <a:pt x="201" y="65"/>
                      <a:pt x="215" y="65"/>
                      <a:pt x="209" y="73"/>
                    </a:cubicBezTo>
                    <a:cubicBezTo>
                      <a:pt x="205" y="80"/>
                      <a:pt x="223" y="80"/>
                      <a:pt x="220" y="85"/>
                    </a:cubicBezTo>
                    <a:cubicBezTo>
                      <a:pt x="215" y="91"/>
                      <a:pt x="218" y="85"/>
                      <a:pt x="200" y="80"/>
                    </a:cubicBezTo>
                    <a:cubicBezTo>
                      <a:pt x="180" y="73"/>
                      <a:pt x="172" y="76"/>
                      <a:pt x="176" y="80"/>
                    </a:cubicBezTo>
                    <a:cubicBezTo>
                      <a:pt x="179" y="84"/>
                      <a:pt x="169" y="90"/>
                      <a:pt x="169" y="85"/>
                    </a:cubicBezTo>
                    <a:cubicBezTo>
                      <a:pt x="169" y="80"/>
                      <a:pt x="166" y="82"/>
                      <a:pt x="159" y="85"/>
                    </a:cubicBezTo>
                    <a:cubicBezTo>
                      <a:pt x="154" y="88"/>
                      <a:pt x="155" y="82"/>
                      <a:pt x="147" y="87"/>
                    </a:cubicBezTo>
                    <a:cubicBezTo>
                      <a:pt x="139" y="91"/>
                      <a:pt x="139" y="85"/>
                      <a:pt x="143" y="82"/>
                    </a:cubicBezTo>
                    <a:cubicBezTo>
                      <a:pt x="145" y="80"/>
                      <a:pt x="139" y="82"/>
                      <a:pt x="126" y="88"/>
                    </a:cubicBezTo>
                    <a:cubicBezTo>
                      <a:pt x="112" y="93"/>
                      <a:pt x="111" y="88"/>
                      <a:pt x="108" y="96"/>
                    </a:cubicBezTo>
                    <a:cubicBezTo>
                      <a:pt x="107" y="104"/>
                      <a:pt x="105" y="98"/>
                      <a:pt x="101" y="101"/>
                    </a:cubicBezTo>
                    <a:cubicBezTo>
                      <a:pt x="96" y="102"/>
                      <a:pt x="100" y="99"/>
                      <a:pt x="96" y="98"/>
                    </a:cubicBezTo>
                    <a:cubicBezTo>
                      <a:pt x="90" y="95"/>
                      <a:pt x="96" y="93"/>
                      <a:pt x="100" y="93"/>
                    </a:cubicBezTo>
                    <a:cubicBezTo>
                      <a:pt x="104" y="93"/>
                      <a:pt x="100" y="85"/>
                      <a:pt x="94" y="85"/>
                    </a:cubicBezTo>
                    <a:cubicBezTo>
                      <a:pt x="89" y="85"/>
                      <a:pt x="82" y="82"/>
                      <a:pt x="87" y="87"/>
                    </a:cubicBezTo>
                    <a:cubicBezTo>
                      <a:pt x="93" y="90"/>
                      <a:pt x="83" y="95"/>
                      <a:pt x="89" y="98"/>
                    </a:cubicBezTo>
                    <a:cubicBezTo>
                      <a:pt x="94" y="101"/>
                      <a:pt x="89" y="102"/>
                      <a:pt x="89" y="107"/>
                    </a:cubicBezTo>
                    <a:cubicBezTo>
                      <a:pt x="90" y="112"/>
                      <a:pt x="84" y="99"/>
                      <a:pt x="76" y="105"/>
                    </a:cubicBezTo>
                    <a:cubicBezTo>
                      <a:pt x="66" y="110"/>
                      <a:pt x="64" y="109"/>
                      <a:pt x="68" y="115"/>
                    </a:cubicBezTo>
                    <a:cubicBezTo>
                      <a:pt x="73" y="121"/>
                      <a:pt x="66" y="121"/>
                      <a:pt x="58" y="116"/>
                    </a:cubicBezTo>
                    <a:cubicBezTo>
                      <a:pt x="48" y="113"/>
                      <a:pt x="46" y="116"/>
                      <a:pt x="50" y="118"/>
                    </a:cubicBezTo>
                    <a:cubicBezTo>
                      <a:pt x="54" y="123"/>
                      <a:pt x="61" y="121"/>
                      <a:pt x="55" y="126"/>
                    </a:cubicBezTo>
                    <a:cubicBezTo>
                      <a:pt x="50" y="127"/>
                      <a:pt x="50" y="121"/>
                      <a:pt x="44" y="121"/>
                    </a:cubicBezTo>
                    <a:cubicBezTo>
                      <a:pt x="37" y="119"/>
                      <a:pt x="43" y="116"/>
                      <a:pt x="40" y="113"/>
                    </a:cubicBezTo>
                    <a:cubicBezTo>
                      <a:pt x="36" y="112"/>
                      <a:pt x="44" y="110"/>
                      <a:pt x="39" y="107"/>
                    </a:cubicBezTo>
                    <a:cubicBezTo>
                      <a:pt x="33" y="102"/>
                      <a:pt x="29" y="102"/>
                      <a:pt x="28" y="98"/>
                    </a:cubicBezTo>
                    <a:cubicBezTo>
                      <a:pt x="26" y="95"/>
                      <a:pt x="28" y="101"/>
                      <a:pt x="37" y="102"/>
                    </a:cubicBezTo>
                    <a:cubicBezTo>
                      <a:pt x="48" y="104"/>
                      <a:pt x="58" y="110"/>
                      <a:pt x="66" y="105"/>
                    </a:cubicBezTo>
                    <a:cubicBezTo>
                      <a:pt x="76" y="101"/>
                      <a:pt x="79" y="98"/>
                      <a:pt x="69" y="91"/>
                    </a:cubicBezTo>
                    <a:cubicBezTo>
                      <a:pt x="59" y="85"/>
                      <a:pt x="61" y="88"/>
                      <a:pt x="50" y="82"/>
                    </a:cubicBezTo>
                    <a:cubicBezTo>
                      <a:pt x="40" y="77"/>
                      <a:pt x="44" y="82"/>
                      <a:pt x="35" y="80"/>
                    </a:cubicBezTo>
                    <a:cubicBezTo>
                      <a:pt x="26" y="77"/>
                      <a:pt x="35" y="77"/>
                      <a:pt x="29" y="74"/>
                    </a:cubicBezTo>
                    <a:cubicBezTo>
                      <a:pt x="22" y="73"/>
                      <a:pt x="28" y="77"/>
                      <a:pt x="19" y="74"/>
                    </a:cubicBezTo>
                    <a:cubicBezTo>
                      <a:pt x="19" y="76"/>
                      <a:pt x="19" y="76"/>
                      <a:pt x="19" y="76"/>
                    </a:cubicBezTo>
                    <a:cubicBezTo>
                      <a:pt x="21" y="77"/>
                      <a:pt x="18" y="77"/>
                      <a:pt x="17" y="77"/>
                    </a:cubicBezTo>
                    <a:cubicBezTo>
                      <a:pt x="15" y="77"/>
                      <a:pt x="17" y="77"/>
                      <a:pt x="15" y="77"/>
                    </a:cubicBezTo>
                    <a:cubicBezTo>
                      <a:pt x="15" y="79"/>
                      <a:pt x="11" y="79"/>
                      <a:pt x="11" y="80"/>
                    </a:cubicBezTo>
                    <a:cubicBezTo>
                      <a:pt x="11" y="82"/>
                      <a:pt x="11" y="82"/>
                      <a:pt x="10" y="82"/>
                    </a:cubicBezTo>
                    <a:cubicBezTo>
                      <a:pt x="4" y="84"/>
                      <a:pt x="8" y="82"/>
                      <a:pt x="8" y="84"/>
                    </a:cubicBezTo>
                    <a:cubicBezTo>
                      <a:pt x="10" y="85"/>
                      <a:pt x="5" y="84"/>
                      <a:pt x="7" y="87"/>
                    </a:cubicBezTo>
                    <a:cubicBezTo>
                      <a:pt x="8" y="91"/>
                      <a:pt x="11" y="88"/>
                      <a:pt x="12" y="90"/>
                    </a:cubicBezTo>
                    <a:cubicBezTo>
                      <a:pt x="15" y="93"/>
                      <a:pt x="17" y="93"/>
                      <a:pt x="15" y="95"/>
                    </a:cubicBezTo>
                    <a:cubicBezTo>
                      <a:pt x="12" y="96"/>
                      <a:pt x="8" y="99"/>
                      <a:pt x="11" y="101"/>
                    </a:cubicBezTo>
                    <a:cubicBezTo>
                      <a:pt x="12" y="102"/>
                      <a:pt x="17" y="110"/>
                      <a:pt x="15" y="110"/>
                    </a:cubicBezTo>
                    <a:cubicBezTo>
                      <a:pt x="14" y="110"/>
                      <a:pt x="14" y="110"/>
                      <a:pt x="14" y="112"/>
                    </a:cubicBezTo>
                    <a:cubicBezTo>
                      <a:pt x="15" y="112"/>
                      <a:pt x="14" y="112"/>
                      <a:pt x="14" y="112"/>
                    </a:cubicBezTo>
                    <a:cubicBezTo>
                      <a:pt x="14" y="113"/>
                      <a:pt x="12" y="113"/>
                      <a:pt x="14" y="113"/>
                    </a:cubicBezTo>
                    <a:cubicBezTo>
                      <a:pt x="15" y="115"/>
                      <a:pt x="12" y="115"/>
                      <a:pt x="12" y="116"/>
                    </a:cubicBezTo>
                    <a:cubicBezTo>
                      <a:pt x="14" y="118"/>
                      <a:pt x="17" y="118"/>
                      <a:pt x="15" y="118"/>
                    </a:cubicBezTo>
                    <a:cubicBezTo>
                      <a:pt x="15" y="119"/>
                      <a:pt x="15" y="119"/>
                      <a:pt x="15" y="121"/>
                    </a:cubicBezTo>
                    <a:cubicBezTo>
                      <a:pt x="15" y="121"/>
                      <a:pt x="18" y="121"/>
                      <a:pt x="18" y="124"/>
                    </a:cubicBezTo>
                    <a:cubicBezTo>
                      <a:pt x="17" y="126"/>
                      <a:pt x="14" y="126"/>
                      <a:pt x="15" y="127"/>
                    </a:cubicBezTo>
                    <a:cubicBezTo>
                      <a:pt x="17" y="127"/>
                      <a:pt x="21" y="129"/>
                      <a:pt x="21" y="130"/>
                    </a:cubicBezTo>
                    <a:cubicBezTo>
                      <a:pt x="22" y="132"/>
                      <a:pt x="23" y="132"/>
                      <a:pt x="22" y="133"/>
                    </a:cubicBezTo>
                    <a:cubicBezTo>
                      <a:pt x="21" y="135"/>
                      <a:pt x="18" y="140"/>
                      <a:pt x="12" y="144"/>
                    </a:cubicBezTo>
                    <a:cubicBezTo>
                      <a:pt x="7" y="149"/>
                      <a:pt x="5" y="149"/>
                      <a:pt x="3" y="151"/>
                    </a:cubicBezTo>
                    <a:cubicBezTo>
                      <a:pt x="5" y="152"/>
                      <a:pt x="7" y="149"/>
                      <a:pt x="8" y="151"/>
                    </a:cubicBezTo>
                    <a:cubicBezTo>
                      <a:pt x="7" y="151"/>
                      <a:pt x="7" y="151"/>
                      <a:pt x="7" y="151"/>
                    </a:cubicBezTo>
                    <a:cubicBezTo>
                      <a:pt x="8" y="152"/>
                      <a:pt x="5" y="151"/>
                      <a:pt x="7" y="152"/>
                    </a:cubicBezTo>
                    <a:cubicBezTo>
                      <a:pt x="8" y="154"/>
                      <a:pt x="8" y="152"/>
                      <a:pt x="10" y="154"/>
                    </a:cubicBezTo>
                    <a:cubicBezTo>
                      <a:pt x="11" y="155"/>
                      <a:pt x="14" y="152"/>
                      <a:pt x="15" y="155"/>
                    </a:cubicBezTo>
                    <a:cubicBezTo>
                      <a:pt x="17" y="155"/>
                      <a:pt x="17" y="155"/>
                      <a:pt x="17" y="155"/>
                    </a:cubicBezTo>
                    <a:cubicBezTo>
                      <a:pt x="15" y="157"/>
                      <a:pt x="15" y="157"/>
                      <a:pt x="12" y="155"/>
                    </a:cubicBezTo>
                    <a:cubicBezTo>
                      <a:pt x="8" y="155"/>
                      <a:pt x="11" y="158"/>
                      <a:pt x="8" y="157"/>
                    </a:cubicBezTo>
                    <a:cubicBezTo>
                      <a:pt x="5" y="155"/>
                      <a:pt x="7" y="160"/>
                      <a:pt x="5" y="157"/>
                    </a:cubicBezTo>
                    <a:cubicBezTo>
                      <a:pt x="3" y="157"/>
                      <a:pt x="5" y="158"/>
                      <a:pt x="4" y="160"/>
                    </a:cubicBezTo>
                    <a:cubicBezTo>
                      <a:pt x="5" y="161"/>
                      <a:pt x="3" y="160"/>
                      <a:pt x="3" y="163"/>
                    </a:cubicBezTo>
                    <a:cubicBezTo>
                      <a:pt x="3" y="165"/>
                      <a:pt x="0" y="163"/>
                      <a:pt x="1" y="168"/>
                    </a:cubicBezTo>
                    <a:cubicBezTo>
                      <a:pt x="3" y="169"/>
                      <a:pt x="0" y="168"/>
                      <a:pt x="1" y="171"/>
                    </a:cubicBezTo>
                    <a:cubicBezTo>
                      <a:pt x="4" y="174"/>
                      <a:pt x="1" y="171"/>
                      <a:pt x="1" y="174"/>
                    </a:cubicBezTo>
                    <a:cubicBezTo>
                      <a:pt x="1" y="175"/>
                      <a:pt x="4" y="175"/>
                      <a:pt x="3" y="177"/>
                    </a:cubicBezTo>
                    <a:cubicBezTo>
                      <a:pt x="3" y="179"/>
                      <a:pt x="1" y="180"/>
                      <a:pt x="3" y="180"/>
                    </a:cubicBezTo>
                    <a:cubicBezTo>
                      <a:pt x="4" y="180"/>
                      <a:pt x="3" y="180"/>
                      <a:pt x="4" y="182"/>
                    </a:cubicBezTo>
                    <a:cubicBezTo>
                      <a:pt x="5" y="183"/>
                      <a:pt x="5" y="186"/>
                      <a:pt x="5" y="186"/>
                    </a:cubicBezTo>
                    <a:cubicBezTo>
                      <a:pt x="8" y="185"/>
                      <a:pt x="5" y="186"/>
                      <a:pt x="10" y="186"/>
                    </a:cubicBezTo>
                    <a:cubicBezTo>
                      <a:pt x="14" y="186"/>
                      <a:pt x="11" y="190"/>
                      <a:pt x="14" y="188"/>
                    </a:cubicBezTo>
                    <a:cubicBezTo>
                      <a:pt x="15" y="186"/>
                      <a:pt x="17" y="188"/>
                      <a:pt x="17" y="188"/>
                    </a:cubicBezTo>
                    <a:cubicBezTo>
                      <a:pt x="18" y="190"/>
                      <a:pt x="21" y="188"/>
                      <a:pt x="19" y="191"/>
                    </a:cubicBezTo>
                    <a:cubicBezTo>
                      <a:pt x="18" y="193"/>
                      <a:pt x="21" y="193"/>
                      <a:pt x="19" y="194"/>
                    </a:cubicBezTo>
                    <a:cubicBezTo>
                      <a:pt x="17" y="196"/>
                      <a:pt x="21" y="194"/>
                      <a:pt x="21" y="197"/>
                    </a:cubicBezTo>
                    <a:cubicBezTo>
                      <a:pt x="21" y="202"/>
                      <a:pt x="25" y="200"/>
                      <a:pt x="25" y="202"/>
                    </a:cubicBezTo>
                    <a:cubicBezTo>
                      <a:pt x="22" y="204"/>
                      <a:pt x="28" y="202"/>
                      <a:pt x="28" y="204"/>
                    </a:cubicBezTo>
                    <a:cubicBezTo>
                      <a:pt x="28" y="205"/>
                      <a:pt x="30" y="205"/>
                      <a:pt x="29" y="207"/>
                    </a:cubicBezTo>
                    <a:cubicBezTo>
                      <a:pt x="26" y="207"/>
                      <a:pt x="26" y="210"/>
                      <a:pt x="23" y="207"/>
                    </a:cubicBezTo>
                    <a:cubicBezTo>
                      <a:pt x="22" y="207"/>
                      <a:pt x="21" y="208"/>
                      <a:pt x="22" y="210"/>
                    </a:cubicBezTo>
                    <a:cubicBezTo>
                      <a:pt x="25" y="211"/>
                      <a:pt x="21" y="211"/>
                      <a:pt x="23" y="214"/>
                    </a:cubicBezTo>
                    <a:cubicBezTo>
                      <a:pt x="25" y="214"/>
                      <a:pt x="26" y="216"/>
                      <a:pt x="28" y="214"/>
                    </a:cubicBezTo>
                    <a:cubicBezTo>
                      <a:pt x="28" y="213"/>
                      <a:pt x="29" y="214"/>
                      <a:pt x="32" y="213"/>
                    </a:cubicBezTo>
                    <a:cubicBezTo>
                      <a:pt x="33" y="211"/>
                      <a:pt x="32" y="214"/>
                      <a:pt x="35" y="213"/>
                    </a:cubicBezTo>
                    <a:cubicBezTo>
                      <a:pt x="36" y="211"/>
                      <a:pt x="35" y="214"/>
                      <a:pt x="37" y="216"/>
                    </a:cubicBezTo>
                    <a:cubicBezTo>
                      <a:pt x="40" y="218"/>
                      <a:pt x="36" y="218"/>
                      <a:pt x="36" y="219"/>
                    </a:cubicBezTo>
                    <a:cubicBezTo>
                      <a:pt x="39" y="221"/>
                      <a:pt x="36" y="221"/>
                      <a:pt x="39" y="221"/>
                    </a:cubicBezTo>
                    <a:cubicBezTo>
                      <a:pt x="40" y="222"/>
                      <a:pt x="40" y="219"/>
                      <a:pt x="43" y="222"/>
                    </a:cubicBezTo>
                    <a:cubicBezTo>
                      <a:pt x="44" y="225"/>
                      <a:pt x="43" y="228"/>
                      <a:pt x="44" y="227"/>
                    </a:cubicBezTo>
                    <a:cubicBezTo>
                      <a:pt x="48" y="227"/>
                      <a:pt x="48" y="230"/>
                      <a:pt x="51" y="227"/>
                    </a:cubicBezTo>
                    <a:cubicBezTo>
                      <a:pt x="55" y="225"/>
                      <a:pt x="54" y="228"/>
                      <a:pt x="55" y="230"/>
                    </a:cubicBezTo>
                    <a:cubicBezTo>
                      <a:pt x="58" y="232"/>
                      <a:pt x="59" y="228"/>
                      <a:pt x="61" y="232"/>
                    </a:cubicBezTo>
                    <a:cubicBezTo>
                      <a:pt x="62" y="232"/>
                      <a:pt x="64" y="230"/>
                      <a:pt x="65" y="232"/>
                    </a:cubicBezTo>
                    <a:cubicBezTo>
                      <a:pt x="65" y="235"/>
                      <a:pt x="68" y="232"/>
                      <a:pt x="68" y="233"/>
                    </a:cubicBezTo>
                    <a:cubicBezTo>
                      <a:pt x="68" y="235"/>
                      <a:pt x="69" y="235"/>
                      <a:pt x="68" y="236"/>
                    </a:cubicBezTo>
                    <a:cubicBezTo>
                      <a:pt x="65" y="236"/>
                      <a:pt x="65" y="238"/>
                      <a:pt x="66" y="238"/>
                    </a:cubicBezTo>
                    <a:cubicBezTo>
                      <a:pt x="68" y="238"/>
                      <a:pt x="69" y="238"/>
                      <a:pt x="66" y="238"/>
                    </a:cubicBezTo>
                    <a:cubicBezTo>
                      <a:pt x="65" y="238"/>
                      <a:pt x="65" y="239"/>
                      <a:pt x="65" y="241"/>
                    </a:cubicBezTo>
                    <a:cubicBezTo>
                      <a:pt x="66" y="241"/>
                      <a:pt x="68" y="242"/>
                      <a:pt x="66" y="244"/>
                    </a:cubicBezTo>
                    <a:cubicBezTo>
                      <a:pt x="65" y="246"/>
                      <a:pt x="62" y="244"/>
                      <a:pt x="61" y="246"/>
                    </a:cubicBezTo>
                    <a:cubicBezTo>
                      <a:pt x="61" y="249"/>
                      <a:pt x="57" y="246"/>
                      <a:pt x="58" y="250"/>
                    </a:cubicBezTo>
                    <a:cubicBezTo>
                      <a:pt x="61" y="249"/>
                      <a:pt x="59" y="252"/>
                      <a:pt x="62" y="250"/>
                    </a:cubicBezTo>
                    <a:cubicBezTo>
                      <a:pt x="64" y="249"/>
                      <a:pt x="64" y="250"/>
                      <a:pt x="62" y="252"/>
                    </a:cubicBezTo>
                    <a:cubicBezTo>
                      <a:pt x="58" y="253"/>
                      <a:pt x="59" y="253"/>
                      <a:pt x="55" y="253"/>
                    </a:cubicBezTo>
                    <a:cubicBezTo>
                      <a:pt x="55" y="253"/>
                      <a:pt x="55" y="256"/>
                      <a:pt x="58" y="255"/>
                    </a:cubicBezTo>
                    <a:cubicBezTo>
                      <a:pt x="59" y="255"/>
                      <a:pt x="61" y="258"/>
                      <a:pt x="59" y="258"/>
                    </a:cubicBezTo>
                    <a:cubicBezTo>
                      <a:pt x="58" y="258"/>
                      <a:pt x="57" y="258"/>
                      <a:pt x="55" y="260"/>
                    </a:cubicBezTo>
                    <a:cubicBezTo>
                      <a:pt x="55" y="261"/>
                      <a:pt x="55" y="261"/>
                      <a:pt x="55" y="261"/>
                    </a:cubicBezTo>
                    <a:cubicBezTo>
                      <a:pt x="55" y="264"/>
                      <a:pt x="55" y="263"/>
                      <a:pt x="53" y="263"/>
                    </a:cubicBezTo>
                    <a:cubicBezTo>
                      <a:pt x="51" y="263"/>
                      <a:pt x="50" y="261"/>
                      <a:pt x="50" y="263"/>
                    </a:cubicBezTo>
                    <a:cubicBezTo>
                      <a:pt x="50" y="264"/>
                      <a:pt x="48" y="264"/>
                      <a:pt x="51" y="264"/>
                    </a:cubicBezTo>
                    <a:cubicBezTo>
                      <a:pt x="55" y="266"/>
                      <a:pt x="53" y="267"/>
                      <a:pt x="55" y="267"/>
                    </a:cubicBezTo>
                    <a:cubicBezTo>
                      <a:pt x="59" y="269"/>
                      <a:pt x="55" y="269"/>
                      <a:pt x="59" y="270"/>
                    </a:cubicBezTo>
                    <a:cubicBezTo>
                      <a:pt x="64" y="272"/>
                      <a:pt x="59" y="269"/>
                      <a:pt x="66" y="277"/>
                    </a:cubicBezTo>
                    <a:cubicBezTo>
                      <a:pt x="68" y="275"/>
                      <a:pt x="69" y="275"/>
                      <a:pt x="71" y="275"/>
                    </a:cubicBezTo>
                    <a:cubicBezTo>
                      <a:pt x="72" y="275"/>
                      <a:pt x="72" y="277"/>
                      <a:pt x="73" y="277"/>
                    </a:cubicBezTo>
                    <a:cubicBezTo>
                      <a:pt x="76" y="277"/>
                      <a:pt x="75" y="278"/>
                      <a:pt x="79" y="277"/>
                    </a:cubicBezTo>
                    <a:cubicBezTo>
                      <a:pt x="80" y="277"/>
                      <a:pt x="80" y="278"/>
                      <a:pt x="82" y="278"/>
                    </a:cubicBezTo>
                    <a:cubicBezTo>
                      <a:pt x="83" y="278"/>
                      <a:pt x="83" y="278"/>
                      <a:pt x="86" y="280"/>
                    </a:cubicBezTo>
                    <a:cubicBezTo>
                      <a:pt x="89" y="280"/>
                      <a:pt x="86" y="280"/>
                      <a:pt x="87" y="281"/>
                    </a:cubicBezTo>
                    <a:cubicBezTo>
                      <a:pt x="89" y="281"/>
                      <a:pt x="90" y="280"/>
                      <a:pt x="91" y="280"/>
                    </a:cubicBezTo>
                    <a:cubicBezTo>
                      <a:pt x="93" y="281"/>
                      <a:pt x="93" y="280"/>
                      <a:pt x="94" y="280"/>
                    </a:cubicBezTo>
                    <a:cubicBezTo>
                      <a:pt x="96" y="280"/>
                      <a:pt x="96" y="281"/>
                      <a:pt x="97" y="281"/>
                    </a:cubicBezTo>
                    <a:cubicBezTo>
                      <a:pt x="100" y="281"/>
                      <a:pt x="96" y="283"/>
                      <a:pt x="97" y="285"/>
                    </a:cubicBezTo>
                    <a:cubicBezTo>
                      <a:pt x="98" y="285"/>
                      <a:pt x="98" y="285"/>
                      <a:pt x="101" y="286"/>
                    </a:cubicBezTo>
                    <a:cubicBezTo>
                      <a:pt x="102" y="288"/>
                      <a:pt x="104" y="285"/>
                      <a:pt x="104" y="288"/>
                    </a:cubicBezTo>
                    <a:cubicBezTo>
                      <a:pt x="104" y="289"/>
                      <a:pt x="105" y="288"/>
                      <a:pt x="105" y="289"/>
                    </a:cubicBezTo>
                    <a:cubicBezTo>
                      <a:pt x="107" y="292"/>
                      <a:pt x="109" y="291"/>
                      <a:pt x="109" y="289"/>
                    </a:cubicBezTo>
                    <a:cubicBezTo>
                      <a:pt x="111" y="289"/>
                      <a:pt x="111" y="288"/>
                      <a:pt x="112" y="288"/>
                    </a:cubicBezTo>
                    <a:cubicBezTo>
                      <a:pt x="109" y="280"/>
                      <a:pt x="107" y="281"/>
                      <a:pt x="108" y="277"/>
                    </a:cubicBezTo>
                    <a:cubicBezTo>
                      <a:pt x="108" y="269"/>
                      <a:pt x="107" y="277"/>
                      <a:pt x="107" y="272"/>
                    </a:cubicBezTo>
                    <a:cubicBezTo>
                      <a:pt x="107" y="269"/>
                      <a:pt x="100" y="269"/>
                      <a:pt x="104" y="267"/>
                    </a:cubicBezTo>
                    <a:cubicBezTo>
                      <a:pt x="105" y="266"/>
                      <a:pt x="107" y="263"/>
                      <a:pt x="109" y="260"/>
                    </a:cubicBezTo>
                    <a:cubicBezTo>
                      <a:pt x="112" y="258"/>
                      <a:pt x="114" y="260"/>
                      <a:pt x="114" y="258"/>
                    </a:cubicBezTo>
                    <a:cubicBezTo>
                      <a:pt x="114" y="258"/>
                      <a:pt x="114" y="258"/>
                      <a:pt x="114" y="255"/>
                    </a:cubicBezTo>
                    <a:cubicBezTo>
                      <a:pt x="109" y="253"/>
                      <a:pt x="118" y="255"/>
                      <a:pt x="112" y="250"/>
                    </a:cubicBezTo>
                    <a:cubicBezTo>
                      <a:pt x="108" y="246"/>
                      <a:pt x="108" y="246"/>
                      <a:pt x="107" y="246"/>
                    </a:cubicBezTo>
                    <a:cubicBezTo>
                      <a:pt x="104" y="246"/>
                      <a:pt x="107" y="242"/>
                      <a:pt x="104" y="241"/>
                    </a:cubicBezTo>
                    <a:cubicBezTo>
                      <a:pt x="100" y="241"/>
                      <a:pt x="105" y="236"/>
                      <a:pt x="104" y="235"/>
                    </a:cubicBezTo>
                    <a:cubicBezTo>
                      <a:pt x="101" y="232"/>
                      <a:pt x="107" y="225"/>
                      <a:pt x="108" y="227"/>
                    </a:cubicBezTo>
                    <a:cubicBezTo>
                      <a:pt x="112" y="233"/>
                      <a:pt x="114" y="232"/>
                      <a:pt x="114" y="227"/>
                    </a:cubicBezTo>
                    <a:cubicBezTo>
                      <a:pt x="114" y="224"/>
                      <a:pt x="120" y="222"/>
                      <a:pt x="123" y="219"/>
                    </a:cubicBezTo>
                    <a:cubicBezTo>
                      <a:pt x="126" y="214"/>
                      <a:pt x="126" y="221"/>
                      <a:pt x="129" y="218"/>
                    </a:cubicBezTo>
                    <a:cubicBezTo>
                      <a:pt x="133" y="216"/>
                      <a:pt x="133" y="219"/>
                      <a:pt x="137" y="219"/>
                    </a:cubicBezTo>
                    <a:cubicBezTo>
                      <a:pt x="143" y="219"/>
                      <a:pt x="148" y="228"/>
                      <a:pt x="152" y="225"/>
                    </a:cubicBezTo>
                    <a:cubicBezTo>
                      <a:pt x="154" y="222"/>
                      <a:pt x="155" y="221"/>
                      <a:pt x="158" y="222"/>
                    </a:cubicBezTo>
                    <a:cubicBezTo>
                      <a:pt x="161" y="225"/>
                      <a:pt x="161" y="219"/>
                      <a:pt x="168" y="225"/>
                    </a:cubicBezTo>
                    <a:cubicBezTo>
                      <a:pt x="173" y="228"/>
                      <a:pt x="170" y="222"/>
                      <a:pt x="175" y="225"/>
                    </a:cubicBezTo>
                    <a:cubicBezTo>
                      <a:pt x="179" y="227"/>
                      <a:pt x="184" y="221"/>
                      <a:pt x="177" y="219"/>
                    </a:cubicBezTo>
                    <a:cubicBezTo>
                      <a:pt x="168" y="214"/>
                      <a:pt x="181" y="214"/>
                      <a:pt x="177" y="211"/>
                    </a:cubicBezTo>
                    <a:cubicBezTo>
                      <a:pt x="173" y="210"/>
                      <a:pt x="187" y="210"/>
                      <a:pt x="181" y="207"/>
                    </a:cubicBezTo>
                    <a:cubicBezTo>
                      <a:pt x="177" y="205"/>
                      <a:pt x="175" y="200"/>
                      <a:pt x="181" y="200"/>
                    </a:cubicBezTo>
                    <a:cubicBezTo>
                      <a:pt x="187" y="200"/>
                      <a:pt x="206" y="196"/>
                      <a:pt x="212" y="194"/>
                    </a:cubicBezTo>
                    <a:cubicBezTo>
                      <a:pt x="219" y="193"/>
                      <a:pt x="220" y="188"/>
                      <a:pt x="223" y="191"/>
                    </a:cubicBezTo>
                    <a:cubicBezTo>
                      <a:pt x="226" y="193"/>
                      <a:pt x="229" y="188"/>
                      <a:pt x="231" y="194"/>
                    </a:cubicBezTo>
                    <a:cubicBezTo>
                      <a:pt x="233" y="202"/>
                      <a:pt x="236" y="197"/>
                      <a:pt x="240" y="199"/>
                    </a:cubicBezTo>
                    <a:cubicBezTo>
                      <a:pt x="244" y="202"/>
                      <a:pt x="247" y="199"/>
                      <a:pt x="244" y="202"/>
                    </a:cubicBezTo>
                    <a:cubicBezTo>
                      <a:pt x="241" y="205"/>
                      <a:pt x="247" y="205"/>
                      <a:pt x="255" y="200"/>
                    </a:cubicBezTo>
                    <a:cubicBezTo>
                      <a:pt x="263" y="194"/>
                      <a:pt x="262" y="199"/>
                      <a:pt x="261" y="200"/>
                    </a:cubicBezTo>
                    <a:cubicBezTo>
                      <a:pt x="258" y="202"/>
                      <a:pt x="266" y="204"/>
                      <a:pt x="273" y="214"/>
                    </a:cubicBezTo>
                    <a:cubicBezTo>
                      <a:pt x="283" y="233"/>
                      <a:pt x="279" y="218"/>
                      <a:pt x="284" y="222"/>
                    </a:cubicBezTo>
                    <a:cubicBezTo>
                      <a:pt x="291" y="227"/>
                      <a:pt x="294" y="219"/>
                      <a:pt x="301" y="225"/>
                    </a:cubicBezTo>
                    <a:cubicBezTo>
                      <a:pt x="305" y="232"/>
                      <a:pt x="308" y="236"/>
                      <a:pt x="312" y="232"/>
                    </a:cubicBezTo>
                    <a:cubicBezTo>
                      <a:pt x="316" y="230"/>
                      <a:pt x="312" y="233"/>
                      <a:pt x="316" y="236"/>
                    </a:cubicBezTo>
                    <a:cubicBezTo>
                      <a:pt x="316" y="236"/>
                      <a:pt x="316" y="236"/>
                      <a:pt x="320" y="236"/>
                    </a:cubicBezTo>
                    <a:cubicBezTo>
                      <a:pt x="323" y="232"/>
                      <a:pt x="322" y="235"/>
                      <a:pt x="327" y="233"/>
                    </a:cubicBezTo>
                    <a:cubicBezTo>
                      <a:pt x="331" y="232"/>
                      <a:pt x="327" y="232"/>
                      <a:pt x="333" y="228"/>
                    </a:cubicBezTo>
                    <a:cubicBezTo>
                      <a:pt x="338" y="225"/>
                      <a:pt x="344" y="224"/>
                      <a:pt x="346" y="225"/>
                    </a:cubicBezTo>
                    <a:cubicBezTo>
                      <a:pt x="349" y="227"/>
                      <a:pt x="353" y="224"/>
                      <a:pt x="353" y="227"/>
                    </a:cubicBezTo>
                    <a:cubicBezTo>
                      <a:pt x="355" y="230"/>
                      <a:pt x="373" y="233"/>
                      <a:pt x="374" y="228"/>
                    </a:cubicBezTo>
                    <a:cubicBezTo>
                      <a:pt x="376" y="225"/>
                      <a:pt x="369" y="225"/>
                      <a:pt x="373" y="219"/>
                    </a:cubicBezTo>
                    <a:cubicBezTo>
                      <a:pt x="377" y="214"/>
                      <a:pt x="376" y="214"/>
                      <a:pt x="384" y="218"/>
                    </a:cubicBezTo>
                    <a:cubicBezTo>
                      <a:pt x="392" y="221"/>
                      <a:pt x="395" y="218"/>
                      <a:pt x="395" y="222"/>
                    </a:cubicBezTo>
                    <a:cubicBezTo>
                      <a:pt x="395" y="227"/>
                      <a:pt x="401" y="230"/>
                      <a:pt x="406" y="228"/>
                    </a:cubicBezTo>
                    <a:cubicBezTo>
                      <a:pt x="412" y="227"/>
                      <a:pt x="413" y="227"/>
                      <a:pt x="420" y="230"/>
                    </a:cubicBezTo>
                    <a:cubicBezTo>
                      <a:pt x="427" y="232"/>
                      <a:pt x="423" y="233"/>
                      <a:pt x="432" y="235"/>
                    </a:cubicBezTo>
                    <a:cubicBezTo>
                      <a:pt x="445" y="238"/>
                      <a:pt x="441" y="233"/>
                      <a:pt x="448" y="235"/>
                    </a:cubicBezTo>
                    <a:cubicBezTo>
                      <a:pt x="456" y="235"/>
                      <a:pt x="455" y="225"/>
                      <a:pt x="462" y="228"/>
                    </a:cubicBezTo>
                    <a:cubicBezTo>
                      <a:pt x="467" y="232"/>
                      <a:pt x="467" y="228"/>
                      <a:pt x="471" y="232"/>
                    </a:cubicBezTo>
                    <a:cubicBezTo>
                      <a:pt x="477" y="235"/>
                      <a:pt x="478" y="235"/>
                      <a:pt x="482" y="230"/>
                    </a:cubicBezTo>
                    <a:cubicBezTo>
                      <a:pt x="487" y="227"/>
                      <a:pt x="485" y="224"/>
                      <a:pt x="491" y="218"/>
                    </a:cubicBezTo>
                    <a:cubicBezTo>
                      <a:pt x="495" y="213"/>
                      <a:pt x="492" y="211"/>
                      <a:pt x="489" y="211"/>
                    </a:cubicBezTo>
                    <a:cubicBezTo>
                      <a:pt x="487" y="211"/>
                      <a:pt x="491" y="207"/>
                      <a:pt x="500" y="205"/>
                    </a:cubicBezTo>
                    <a:cubicBezTo>
                      <a:pt x="510" y="204"/>
                      <a:pt x="513" y="207"/>
                      <a:pt x="516" y="207"/>
                    </a:cubicBezTo>
                    <a:cubicBezTo>
                      <a:pt x="518" y="207"/>
                      <a:pt x="525" y="214"/>
                      <a:pt x="527" y="224"/>
                    </a:cubicBezTo>
                    <a:cubicBezTo>
                      <a:pt x="528" y="235"/>
                      <a:pt x="529" y="233"/>
                      <a:pt x="536" y="235"/>
                    </a:cubicBezTo>
                    <a:cubicBezTo>
                      <a:pt x="542" y="235"/>
                      <a:pt x="539" y="238"/>
                      <a:pt x="543" y="238"/>
                    </a:cubicBezTo>
                    <a:cubicBezTo>
                      <a:pt x="546" y="238"/>
                      <a:pt x="543" y="241"/>
                      <a:pt x="545" y="241"/>
                    </a:cubicBezTo>
                    <a:cubicBezTo>
                      <a:pt x="548" y="242"/>
                      <a:pt x="543" y="242"/>
                      <a:pt x="546" y="246"/>
                    </a:cubicBezTo>
                    <a:cubicBezTo>
                      <a:pt x="549" y="249"/>
                      <a:pt x="553" y="247"/>
                      <a:pt x="556" y="244"/>
                    </a:cubicBezTo>
                    <a:cubicBezTo>
                      <a:pt x="559" y="242"/>
                      <a:pt x="559" y="246"/>
                      <a:pt x="563" y="242"/>
                    </a:cubicBezTo>
                    <a:cubicBezTo>
                      <a:pt x="566" y="239"/>
                      <a:pt x="568" y="244"/>
                      <a:pt x="566" y="249"/>
                    </a:cubicBezTo>
                    <a:cubicBezTo>
                      <a:pt x="563" y="253"/>
                      <a:pt x="560" y="266"/>
                      <a:pt x="556" y="264"/>
                    </a:cubicBezTo>
                    <a:cubicBezTo>
                      <a:pt x="552" y="263"/>
                      <a:pt x="552" y="261"/>
                      <a:pt x="550" y="264"/>
                    </a:cubicBezTo>
                    <a:cubicBezTo>
                      <a:pt x="549" y="266"/>
                      <a:pt x="545" y="264"/>
                      <a:pt x="548" y="267"/>
                    </a:cubicBezTo>
                    <a:cubicBezTo>
                      <a:pt x="549" y="272"/>
                      <a:pt x="549" y="275"/>
                      <a:pt x="548" y="278"/>
                    </a:cubicBezTo>
                    <a:cubicBezTo>
                      <a:pt x="546" y="281"/>
                      <a:pt x="545" y="278"/>
                      <a:pt x="545" y="281"/>
                    </a:cubicBezTo>
                    <a:cubicBezTo>
                      <a:pt x="545" y="281"/>
                      <a:pt x="545" y="281"/>
                      <a:pt x="545" y="283"/>
                    </a:cubicBezTo>
                    <a:cubicBezTo>
                      <a:pt x="548" y="281"/>
                      <a:pt x="545" y="280"/>
                      <a:pt x="546" y="281"/>
                    </a:cubicBezTo>
                    <a:cubicBezTo>
                      <a:pt x="549" y="281"/>
                      <a:pt x="549" y="281"/>
                      <a:pt x="549" y="280"/>
                    </a:cubicBezTo>
                    <a:cubicBezTo>
                      <a:pt x="550" y="278"/>
                      <a:pt x="549" y="277"/>
                      <a:pt x="552" y="277"/>
                    </a:cubicBezTo>
                    <a:cubicBezTo>
                      <a:pt x="552" y="277"/>
                      <a:pt x="550" y="280"/>
                      <a:pt x="552" y="278"/>
                    </a:cubicBezTo>
                    <a:cubicBezTo>
                      <a:pt x="554" y="277"/>
                      <a:pt x="552" y="280"/>
                      <a:pt x="554" y="280"/>
                    </a:cubicBezTo>
                    <a:cubicBezTo>
                      <a:pt x="554" y="280"/>
                      <a:pt x="556" y="280"/>
                      <a:pt x="557" y="280"/>
                    </a:cubicBezTo>
                    <a:cubicBezTo>
                      <a:pt x="559" y="281"/>
                      <a:pt x="559" y="280"/>
                      <a:pt x="561" y="280"/>
                    </a:cubicBezTo>
                    <a:cubicBezTo>
                      <a:pt x="563" y="280"/>
                      <a:pt x="563" y="278"/>
                      <a:pt x="567" y="277"/>
                    </a:cubicBezTo>
                    <a:cubicBezTo>
                      <a:pt x="570" y="275"/>
                      <a:pt x="571" y="269"/>
                      <a:pt x="579" y="263"/>
                    </a:cubicBezTo>
                    <a:cubicBezTo>
                      <a:pt x="586" y="255"/>
                      <a:pt x="584" y="252"/>
                      <a:pt x="588" y="250"/>
                    </a:cubicBezTo>
                    <a:cubicBezTo>
                      <a:pt x="592" y="247"/>
                      <a:pt x="588" y="247"/>
                      <a:pt x="593" y="242"/>
                    </a:cubicBezTo>
                    <a:cubicBezTo>
                      <a:pt x="597" y="239"/>
                      <a:pt x="597" y="230"/>
                      <a:pt x="597" y="227"/>
                    </a:cubicBezTo>
                    <a:cubicBezTo>
                      <a:pt x="596" y="224"/>
                      <a:pt x="597" y="224"/>
                      <a:pt x="599" y="221"/>
                    </a:cubicBezTo>
                    <a:cubicBezTo>
                      <a:pt x="600" y="218"/>
                      <a:pt x="603" y="216"/>
                      <a:pt x="600" y="213"/>
                    </a:cubicBezTo>
                    <a:cubicBezTo>
                      <a:pt x="599" y="211"/>
                      <a:pt x="602" y="211"/>
                      <a:pt x="600" y="210"/>
                    </a:cubicBezTo>
                    <a:cubicBezTo>
                      <a:pt x="599" y="207"/>
                      <a:pt x="603" y="208"/>
                      <a:pt x="600" y="205"/>
                    </a:cubicBezTo>
                    <a:cubicBezTo>
                      <a:pt x="597" y="204"/>
                      <a:pt x="596" y="202"/>
                      <a:pt x="595" y="200"/>
                    </a:cubicBezTo>
                    <a:cubicBezTo>
                      <a:pt x="593" y="199"/>
                      <a:pt x="590" y="200"/>
                      <a:pt x="588" y="199"/>
                    </a:cubicBezTo>
                    <a:cubicBezTo>
                      <a:pt x="586" y="199"/>
                      <a:pt x="588" y="204"/>
                      <a:pt x="584" y="204"/>
                    </a:cubicBezTo>
                    <a:cubicBezTo>
                      <a:pt x="577" y="207"/>
                      <a:pt x="585" y="197"/>
                      <a:pt x="581" y="199"/>
                    </a:cubicBezTo>
                    <a:cubicBezTo>
                      <a:pt x="577" y="200"/>
                      <a:pt x="582" y="202"/>
                      <a:pt x="578" y="202"/>
                    </a:cubicBezTo>
                    <a:cubicBezTo>
                      <a:pt x="574" y="202"/>
                      <a:pt x="582" y="196"/>
                      <a:pt x="574" y="196"/>
                    </a:cubicBezTo>
                    <a:cubicBezTo>
                      <a:pt x="568" y="196"/>
                      <a:pt x="566" y="196"/>
                      <a:pt x="574" y="191"/>
                    </a:cubicBezTo>
                    <a:cubicBezTo>
                      <a:pt x="582" y="186"/>
                      <a:pt x="584" y="186"/>
                      <a:pt x="585" y="180"/>
                    </a:cubicBezTo>
                    <a:cubicBezTo>
                      <a:pt x="588" y="175"/>
                      <a:pt x="595" y="175"/>
                      <a:pt x="597" y="171"/>
                    </a:cubicBezTo>
                    <a:cubicBezTo>
                      <a:pt x="600" y="165"/>
                      <a:pt x="610" y="160"/>
                      <a:pt x="615" y="160"/>
                    </a:cubicBezTo>
                    <a:cubicBezTo>
                      <a:pt x="620" y="163"/>
                      <a:pt x="622" y="160"/>
                      <a:pt x="625" y="161"/>
                    </a:cubicBezTo>
                    <a:cubicBezTo>
                      <a:pt x="628" y="163"/>
                      <a:pt x="625" y="160"/>
                      <a:pt x="632" y="160"/>
                    </a:cubicBezTo>
                    <a:cubicBezTo>
                      <a:pt x="640" y="161"/>
                      <a:pt x="640" y="163"/>
                      <a:pt x="642" y="158"/>
                    </a:cubicBezTo>
                    <a:cubicBezTo>
                      <a:pt x="642" y="157"/>
                      <a:pt x="661" y="157"/>
                      <a:pt x="654" y="163"/>
                    </a:cubicBezTo>
                    <a:cubicBezTo>
                      <a:pt x="649" y="166"/>
                      <a:pt x="663" y="163"/>
                      <a:pt x="663" y="163"/>
                    </a:cubicBezTo>
                    <a:cubicBezTo>
                      <a:pt x="665" y="160"/>
                      <a:pt x="667" y="166"/>
                      <a:pt x="672" y="163"/>
                    </a:cubicBezTo>
                    <a:cubicBezTo>
                      <a:pt x="678" y="160"/>
                      <a:pt x="663" y="160"/>
                      <a:pt x="674" y="152"/>
                    </a:cubicBezTo>
                    <a:cubicBezTo>
                      <a:pt x="685" y="146"/>
                      <a:pt x="679" y="143"/>
                      <a:pt x="693" y="141"/>
                    </a:cubicBezTo>
                    <a:cubicBezTo>
                      <a:pt x="704" y="140"/>
                      <a:pt x="694" y="154"/>
                      <a:pt x="703" y="151"/>
                    </a:cubicBezTo>
                    <a:cubicBezTo>
                      <a:pt x="711" y="146"/>
                      <a:pt x="710" y="141"/>
                      <a:pt x="714" y="144"/>
                    </a:cubicBezTo>
                    <a:cubicBezTo>
                      <a:pt x="719" y="144"/>
                      <a:pt x="711" y="133"/>
                      <a:pt x="721" y="133"/>
                    </a:cubicBezTo>
                    <a:cubicBezTo>
                      <a:pt x="729" y="135"/>
                      <a:pt x="721" y="133"/>
                      <a:pt x="721" y="143"/>
                    </a:cubicBezTo>
                    <a:cubicBezTo>
                      <a:pt x="718" y="151"/>
                      <a:pt x="711" y="149"/>
                      <a:pt x="704" y="157"/>
                    </a:cubicBezTo>
                    <a:cubicBezTo>
                      <a:pt x="696" y="168"/>
                      <a:pt x="692" y="171"/>
                      <a:pt x="686" y="171"/>
                    </a:cubicBezTo>
                    <a:cubicBezTo>
                      <a:pt x="681" y="174"/>
                      <a:pt x="686" y="175"/>
                      <a:pt x="681" y="179"/>
                    </a:cubicBezTo>
                    <a:cubicBezTo>
                      <a:pt x="675" y="183"/>
                      <a:pt x="676" y="199"/>
                      <a:pt x="679" y="213"/>
                    </a:cubicBezTo>
                    <a:cubicBezTo>
                      <a:pt x="681" y="218"/>
                      <a:pt x="679" y="230"/>
                      <a:pt x="689" y="218"/>
                    </a:cubicBezTo>
                    <a:cubicBezTo>
                      <a:pt x="694" y="210"/>
                      <a:pt x="689" y="207"/>
                      <a:pt x="697" y="207"/>
                    </a:cubicBezTo>
                    <a:cubicBezTo>
                      <a:pt x="703" y="207"/>
                      <a:pt x="696" y="197"/>
                      <a:pt x="704" y="197"/>
                    </a:cubicBezTo>
                    <a:cubicBezTo>
                      <a:pt x="715" y="196"/>
                      <a:pt x="706" y="193"/>
                      <a:pt x="710" y="188"/>
                    </a:cubicBezTo>
                    <a:cubicBezTo>
                      <a:pt x="711" y="182"/>
                      <a:pt x="715" y="190"/>
                      <a:pt x="717" y="185"/>
                    </a:cubicBezTo>
                    <a:cubicBezTo>
                      <a:pt x="718" y="179"/>
                      <a:pt x="710" y="180"/>
                      <a:pt x="714" y="175"/>
                    </a:cubicBezTo>
                    <a:cubicBezTo>
                      <a:pt x="721" y="169"/>
                      <a:pt x="704" y="172"/>
                      <a:pt x="711" y="168"/>
                    </a:cubicBezTo>
                    <a:cubicBezTo>
                      <a:pt x="721" y="160"/>
                      <a:pt x="715" y="157"/>
                      <a:pt x="721" y="155"/>
                    </a:cubicBezTo>
                    <a:cubicBezTo>
                      <a:pt x="726" y="154"/>
                      <a:pt x="721" y="158"/>
                      <a:pt x="728" y="154"/>
                    </a:cubicBezTo>
                    <a:cubicBezTo>
                      <a:pt x="737" y="147"/>
                      <a:pt x="726" y="163"/>
                      <a:pt x="735" y="155"/>
                    </a:cubicBezTo>
                    <a:cubicBezTo>
                      <a:pt x="743" y="149"/>
                      <a:pt x="749" y="151"/>
                      <a:pt x="753" y="155"/>
                    </a:cubicBezTo>
                    <a:cubicBezTo>
                      <a:pt x="757" y="160"/>
                      <a:pt x="750" y="155"/>
                      <a:pt x="765" y="147"/>
                    </a:cubicBezTo>
                    <a:cubicBezTo>
                      <a:pt x="771" y="144"/>
                      <a:pt x="775" y="140"/>
                      <a:pt x="783" y="137"/>
                    </a:cubicBezTo>
                    <a:cubicBezTo>
                      <a:pt x="798" y="132"/>
                      <a:pt x="798" y="140"/>
                      <a:pt x="801" y="137"/>
                    </a:cubicBezTo>
                    <a:cubicBezTo>
                      <a:pt x="804" y="132"/>
                      <a:pt x="800" y="132"/>
                      <a:pt x="798" y="126"/>
                    </a:cubicBezTo>
                    <a:cubicBezTo>
                      <a:pt x="794" y="118"/>
                      <a:pt x="793" y="126"/>
                      <a:pt x="790" y="119"/>
                    </a:cubicBezTo>
                    <a:cubicBezTo>
                      <a:pt x="790" y="116"/>
                      <a:pt x="798" y="121"/>
                      <a:pt x="803" y="116"/>
                    </a:cubicBezTo>
                    <a:cubicBezTo>
                      <a:pt x="804" y="115"/>
                      <a:pt x="804" y="115"/>
                      <a:pt x="804" y="113"/>
                    </a:cubicBezTo>
                    <a:cubicBezTo>
                      <a:pt x="804" y="113"/>
                      <a:pt x="804" y="113"/>
                      <a:pt x="804" y="11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43" name="Freeform 2328">
                <a:extLst>
                  <a:ext uri="{FF2B5EF4-FFF2-40B4-BE49-F238E27FC236}">
                    <a16:creationId xmlns:a16="http://schemas.microsoft.com/office/drawing/2014/main" id="{A4B493C7-4A14-95FB-C9AB-9FFCF54C9160}"/>
                  </a:ext>
                </a:extLst>
              </p:cNvPr>
              <p:cNvSpPr>
                <a:spLocks/>
              </p:cNvSpPr>
              <p:nvPr/>
            </p:nvSpPr>
            <p:spPr bwMode="auto">
              <a:xfrm>
                <a:off x="2354334" y="2238960"/>
                <a:ext cx="98117" cy="142591"/>
              </a:xfrm>
              <a:custGeom>
                <a:avLst/>
                <a:gdLst>
                  <a:gd name="T0" fmla="*/ 6 w 21"/>
                  <a:gd name="T1" fmla="*/ 1 h 35"/>
                  <a:gd name="T2" fmla="*/ 10 w 21"/>
                  <a:gd name="T3" fmla="*/ 0 h 35"/>
                  <a:gd name="T4" fmla="*/ 9 w 21"/>
                  <a:gd name="T5" fmla="*/ 1 h 35"/>
                  <a:gd name="T6" fmla="*/ 11 w 21"/>
                  <a:gd name="T7" fmla="*/ 1 h 35"/>
                  <a:gd name="T8" fmla="*/ 16 w 21"/>
                  <a:gd name="T9" fmla="*/ 1 h 35"/>
                  <a:gd name="T10" fmla="*/ 18 w 21"/>
                  <a:gd name="T11" fmla="*/ 3 h 35"/>
                  <a:gd name="T12" fmla="*/ 16 w 21"/>
                  <a:gd name="T13" fmla="*/ 7 h 35"/>
                  <a:gd name="T14" fmla="*/ 16 w 21"/>
                  <a:gd name="T15" fmla="*/ 14 h 35"/>
                  <a:gd name="T16" fmla="*/ 14 w 21"/>
                  <a:gd name="T17" fmla="*/ 17 h 35"/>
                  <a:gd name="T18" fmla="*/ 14 w 21"/>
                  <a:gd name="T19" fmla="*/ 20 h 35"/>
                  <a:gd name="T20" fmla="*/ 16 w 21"/>
                  <a:gd name="T21" fmla="*/ 21 h 35"/>
                  <a:gd name="T22" fmla="*/ 16 w 21"/>
                  <a:gd name="T23" fmla="*/ 26 h 35"/>
                  <a:gd name="T24" fmla="*/ 16 w 21"/>
                  <a:gd name="T25" fmla="*/ 28 h 35"/>
                  <a:gd name="T26" fmla="*/ 13 w 21"/>
                  <a:gd name="T27" fmla="*/ 32 h 35"/>
                  <a:gd name="T28" fmla="*/ 10 w 21"/>
                  <a:gd name="T29" fmla="*/ 34 h 35"/>
                  <a:gd name="T30" fmla="*/ 6 w 21"/>
                  <a:gd name="T31" fmla="*/ 34 h 35"/>
                  <a:gd name="T32" fmla="*/ 6 w 21"/>
                  <a:gd name="T33" fmla="*/ 32 h 35"/>
                  <a:gd name="T34" fmla="*/ 6 w 21"/>
                  <a:gd name="T35" fmla="*/ 26 h 35"/>
                  <a:gd name="T36" fmla="*/ 3 w 21"/>
                  <a:gd name="T37" fmla="*/ 24 h 35"/>
                  <a:gd name="T38" fmla="*/ 3 w 21"/>
                  <a:gd name="T39" fmla="*/ 23 h 35"/>
                  <a:gd name="T40" fmla="*/ 2 w 21"/>
                  <a:gd name="T41" fmla="*/ 23 h 35"/>
                  <a:gd name="T42" fmla="*/ 2 w 21"/>
                  <a:gd name="T43" fmla="*/ 20 h 35"/>
                  <a:gd name="T44" fmla="*/ 5 w 21"/>
                  <a:gd name="T45" fmla="*/ 17 h 35"/>
                  <a:gd name="T46" fmla="*/ 6 w 21"/>
                  <a:gd name="T47" fmla="*/ 12 h 35"/>
                  <a:gd name="T48" fmla="*/ 6 w 21"/>
                  <a:gd name="T49" fmla="*/ 6 h 35"/>
                  <a:gd name="T50" fmla="*/ 6 w 21"/>
                  <a:gd name="T51" fmla="*/ 3 h 35"/>
                  <a:gd name="T52" fmla="*/ 6 w 21"/>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35">
                    <a:moveTo>
                      <a:pt x="6" y="1"/>
                    </a:moveTo>
                    <a:cubicBezTo>
                      <a:pt x="9" y="0"/>
                      <a:pt x="9" y="0"/>
                      <a:pt x="10" y="0"/>
                    </a:cubicBezTo>
                    <a:cubicBezTo>
                      <a:pt x="11" y="1"/>
                      <a:pt x="7" y="1"/>
                      <a:pt x="9" y="1"/>
                    </a:cubicBezTo>
                    <a:cubicBezTo>
                      <a:pt x="10" y="3"/>
                      <a:pt x="10" y="1"/>
                      <a:pt x="11" y="1"/>
                    </a:cubicBezTo>
                    <a:cubicBezTo>
                      <a:pt x="16" y="3"/>
                      <a:pt x="13" y="1"/>
                      <a:pt x="16" y="1"/>
                    </a:cubicBezTo>
                    <a:cubicBezTo>
                      <a:pt x="18" y="1"/>
                      <a:pt x="17" y="3"/>
                      <a:pt x="18" y="3"/>
                    </a:cubicBezTo>
                    <a:cubicBezTo>
                      <a:pt x="21" y="3"/>
                      <a:pt x="16" y="7"/>
                      <a:pt x="16" y="7"/>
                    </a:cubicBezTo>
                    <a:cubicBezTo>
                      <a:pt x="17" y="12"/>
                      <a:pt x="16" y="12"/>
                      <a:pt x="16" y="14"/>
                    </a:cubicBezTo>
                    <a:cubicBezTo>
                      <a:pt x="16" y="15"/>
                      <a:pt x="16" y="17"/>
                      <a:pt x="14" y="17"/>
                    </a:cubicBezTo>
                    <a:cubicBezTo>
                      <a:pt x="11" y="17"/>
                      <a:pt x="14" y="17"/>
                      <a:pt x="14" y="20"/>
                    </a:cubicBezTo>
                    <a:cubicBezTo>
                      <a:pt x="16" y="21"/>
                      <a:pt x="17" y="20"/>
                      <a:pt x="16" y="21"/>
                    </a:cubicBezTo>
                    <a:cubicBezTo>
                      <a:pt x="13" y="24"/>
                      <a:pt x="14" y="26"/>
                      <a:pt x="16" y="26"/>
                    </a:cubicBezTo>
                    <a:cubicBezTo>
                      <a:pt x="16" y="26"/>
                      <a:pt x="17" y="26"/>
                      <a:pt x="16" y="28"/>
                    </a:cubicBezTo>
                    <a:cubicBezTo>
                      <a:pt x="13" y="29"/>
                      <a:pt x="13" y="32"/>
                      <a:pt x="13" y="32"/>
                    </a:cubicBezTo>
                    <a:cubicBezTo>
                      <a:pt x="11" y="34"/>
                      <a:pt x="11" y="35"/>
                      <a:pt x="10" y="34"/>
                    </a:cubicBezTo>
                    <a:cubicBezTo>
                      <a:pt x="6" y="34"/>
                      <a:pt x="6" y="34"/>
                      <a:pt x="6" y="34"/>
                    </a:cubicBezTo>
                    <a:cubicBezTo>
                      <a:pt x="5" y="34"/>
                      <a:pt x="5" y="34"/>
                      <a:pt x="6" y="32"/>
                    </a:cubicBezTo>
                    <a:cubicBezTo>
                      <a:pt x="6" y="28"/>
                      <a:pt x="5" y="29"/>
                      <a:pt x="6" y="26"/>
                    </a:cubicBezTo>
                    <a:cubicBezTo>
                      <a:pt x="6" y="23"/>
                      <a:pt x="5" y="23"/>
                      <a:pt x="3" y="24"/>
                    </a:cubicBezTo>
                    <a:cubicBezTo>
                      <a:pt x="3" y="23"/>
                      <a:pt x="3" y="23"/>
                      <a:pt x="3" y="23"/>
                    </a:cubicBezTo>
                    <a:cubicBezTo>
                      <a:pt x="3" y="23"/>
                      <a:pt x="5" y="23"/>
                      <a:pt x="2" y="23"/>
                    </a:cubicBezTo>
                    <a:cubicBezTo>
                      <a:pt x="0" y="23"/>
                      <a:pt x="3" y="20"/>
                      <a:pt x="2" y="20"/>
                    </a:cubicBezTo>
                    <a:cubicBezTo>
                      <a:pt x="2" y="17"/>
                      <a:pt x="3" y="20"/>
                      <a:pt x="5" y="17"/>
                    </a:cubicBezTo>
                    <a:cubicBezTo>
                      <a:pt x="6" y="14"/>
                      <a:pt x="6" y="14"/>
                      <a:pt x="6" y="12"/>
                    </a:cubicBezTo>
                    <a:cubicBezTo>
                      <a:pt x="6" y="12"/>
                      <a:pt x="7" y="7"/>
                      <a:pt x="6" y="6"/>
                    </a:cubicBezTo>
                    <a:cubicBezTo>
                      <a:pt x="6" y="4"/>
                      <a:pt x="6" y="4"/>
                      <a:pt x="6" y="3"/>
                    </a:cubicBezTo>
                    <a:cubicBezTo>
                      <a:pt x="6" y="3"/>
                      <a:pt x="5" y="3"/>
                      <a:pt x="6"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grpSp>
            <p:nvGrpSpPr>
              <p:cNvPr id="1344" name="Group 712">
                <a:extLst>
                  <a:ext uri="{FF2B5EF4-FFF2-40B4-BE49-F238E27FC236}">
                    <a16:creationId xmlns:a16="http://schemas.microsoft.com/office/drawing/2014/main" id="{E97DF7A0-76CB-0882-ACFE-20E019608CA1}"/>
                  </a:ext>
                </a:extLst>
              </p:cNvPr>
              <p:cNvGrpSpPr/>
              <p:nvPr/>
            </p:nvGrpSpPr>
            <p:grpSpPr>
              <a:xfrm>
                <a:off x="3915729" y="995570"/>
                <a:ext cx="3217531" cy="356476"/>
                <a:chOff x="4544761" y="2328643"/>
                <a:chExt cx="2350035" cy="326717"/>
              </a:xfrm>
              <a:solidFill>
                <a:srgbClr val="C6EEFF"/>
              </a:solidFill>
            </p:grpSpPr>
            <p:sp>
              <p:nvSpPr>
                <p:cNvPr id="1802" name="Freeform 2608">
                  <a:extLst>
                    <a:ext uri="{FF2B5EF4-FFF2-40B4-BE49-F238E27FC236}">
                      <a16:creationId xmlns:a16="http://schemas.microsoft.com/office/drawing/2014/main" id="{050303CD-4970-BBF2-A38A-89463DE15B3F}"/>
                    </a:ext>
                  </a:extLst>
                </p:cNvPr>
                <p:cNvSpPr>
                  <a:spLocks/>
                </p:cNvSpPr>
                <p:nvPr/>
              </p:nvSpPr>
              <p:spPr bwMode="auto">
                <a:xfrm>
                  <a:off x="4544761" y="2437113"/>
                  <a:ext cx="305183" cy="141142"/>
                </a:xfrm>
                <a:custGeom>
                  <a:avLst/>
                  <a:gdLst>
                    <a:gd name="T0" fmla="*/ 21 w 89"/>
                    <a:gd name="T1" fmla="*/ 35 h 38"/>
                    <a:gd name="T2" fmla="*/ 25 w 89"/>
                    <a:gd name="T3" fmla="*/ 31 h 38"/>
                    <a:gd name="T4" fmla="*/ 29 w 89"/>
                    <a:gd name="T5" fmla="*/ 28 h 38"/>
                    <a:gd name="T6" fmla="*/ 36 w 89"/>
                    <a:gd name="T7" fmla="*/ 24 h 38"/>
                    <a:gd name="T8" fmla="*/ 44 w 89"/>
                    <a:gd name="T9" fmla="*/ 17 h 38"/>
                    <a:gd name="T10" fmla="*/ 81 w 89"/>
                    <a:gd name="T11" fmla="*/ 8 h 38"/>
                    <a:gd name="T12" fmla="*/ 71 w 89"/>
                    <a:gd name="T13" fmla="*/ 3 h 38"/>
                    <a:gd name="T14" fmla="*/ 63 w 89"/>
                    <a:gd name="T15" fmla="*/ 8 h 38"/>
                    <a:gd name="T16" fmla="*/ 53 w 89"/>
                    <a:gd name="T17" fmla="*/ 10 h 38"/>
                    <a:gd name="T18" fmla="*/ 43 w 89"/>
                    <a:gd name="T19" fmla="*/ 10 h 38"/>
                    <a:gd name="T20" fmla="*/ 39 w 89"/>
                    <a:gd name="T21" fmla="*/ 11 h 38"/>
                    <a:gd name="T22" fmla="*/ 24 w 89"/>
                    <a:gd name="T23" fmla="*/ 17 h 38"/>
                    <a:gd name="T24" fmla="*/ 20 w 89"/>
                    <a:gd name="T25" fmla="*/ 19 h 38"/>
                    <a:gd name="T26" fmla="*/ 15 w 89"/>
                    <a:gd name="T27" fmla="*/ 19 h 38"/>
                    <a:gd name="T28" fmla="*/ 15 w 89"/>
                    <a:gd name="T29" fmla="*/ 22 h 38"/>
                    <a:gd name="T30" fmla="*/ 14 w 89"/>
                    <a:gd name="T31" fmla="*/ 24 h 38"/>
                    <a:gd name="T32" fmla="*/ 7 w 89"/>
                    <a:gd name="T33" fmla="*/ 31 h 38"/>
                    <a:gd name="T34" fmla="*/ 4 w 89"/>
                    <a:gd name="T35" fmla="*/ 35 h 38"/>
                    <a:gd name="T36" fmla="*/ 7 w 89"/>
                    <a:gd name="T37" fmla="*/ 36 h 38"/>
                    <a:gd name="T38" fmla="*/ 15 w 89"/>
                    <a:gd name="T39" fmla="*/ 36 h 38"/>
                    <a:gd name="T40" fmla="*/ 21 w 89"/>
                    <a:gd name="T41"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38">
                      <a:moveTo>
                        <a:pt x="21" y="35"/>
                      </a:moveTo>
                      <a:cubicBezTo>
                        <a:pt x="21" y="33"/>
                        <a:pt x="24" y="35"/>
                        <a:pt x="25" y="31"/>
                      </a:cubicBezTo>
                      <a:cubicBezTo>
                        <a:pt x="25" y="28"/>
                        <a:pt x="29" y="30"/>
                        <a:pt x="29" y="28"/>
                      </a:cubicBezTo>
                      <a:cubicBezTo>
                        <a:pt x="29" y="27"/>
                        <a:pt x="29" y="27"/>
                        <a:pt x="36" y="24"/>
                      </a:cubicBezTo>
                      <a:cubicBezTo>
                        <a:pt x="42" y="22"/>
                        <a:pt x="35" y="22"/>
                        <a:pt x="44" y="17"/>
                      </a:cubicBezTo>
                      <a:cubicBezTo>
                        <a:pt x="56" y="14"/>
                        <a:pt x="72" y="13"/>
                        <a:pt x="81" y="8"/>
                      </a:cubicBezTo>
                      <a:cubicBezTo>
                        <a:pt x="89" y="5"/>
                        <a:pt x="79" y="0"/>
                        <a:pt x="71" y="3"/>
                      </a:cubicBezTo>
                      <a:cubicBezTo>
                        <a:pt x="64" y="5"/>
                        <a:pt x="68" y="5"/>
                        <a:pt x="63" y="8"/>
                      </a:cubicBezTo>
                      <a:cubicBezTo>
                        <a:pt x="56" y="10"/>
                        <a:pt x="60" y="7"/>
                        <a:pt x="53" y="10"/>
                      </a:cubicBezTo>
                      <a:cubicBezTo>
                        <a:pt x="46" y="13"/>
                        <a:pt x="50" y="8"/>
                        <a:pt x="43" y="10"/>
                      </a:cubicBezTo>
                      <a:cubicBezTo>
                        <a:pt x="38" y="10"/>
                        <a:pt x="43" y="11"/>
                        <a:pt x="39" y="11"/>
                      </a:cubicBezTo>
                      <a:cubicBezTo>
                        <a:pt x="35" y="11"/>
                        <a:pt x="25" y="14"/>
                        <a:pt x="24" y="17"/>
                      </a:cubicBezTo>
                      <a:cubicBezTo>
                        <a:pt x="21" y="21"/>
                        <a:pt x="21" y="16"/>
                        <a:pt x="20" y="19"/>
                      </a:cubicBezTo>
                      <a:cubicBezTo>
                        <a:pt x="15" y="21"/>
                        <a:pt x="17" y="17"/>
                        <a:pt x="15" y="19"/>
                      </a:cubicBezTo>
                      <a:cubicBezTo>
                        <a:pt x="11" y="21"/>
                        <a:pt x="17" y="21"/>
                        <a:pt x="15" y="22"/>
                      </a:cubicBezTo>
                      <a:cubicBezTo>
                        <a:pt x="11" y="24"/>
                        <a:pt x="18" y="24"/>
                        <a:pt x="14" y="24"/>
                      </a:cubicBezTo>
                      <a:cubicBezTo>
                        <a:pt x="10" y="25"/>
                        <a:pt x="11" y="28"/>
                        <a:pt x="7" y="31"/>
                      </a:cubicBezTo>
                      <a:cubicBezTo>
                        <a:pt x="2" y="33"/>
                        <a:pt x="0" y="35"/>
                        <a:pt x="4" y="35"/>
                      </a:cubicBezTo>
                      <a:cubicBezTo>
                        <a:pt x="8" y="33"/>
                        <a:pt x="2" y="36"/>
                        <a:pt x="7" y="36"/>
                      </a:cubicBezTo>
                      <a:cubicBezTo>
                        <a:pt x="11" y="35"/>
                        <a:pt x="11" y="35"/>
                        <a:pt x="15" y="36"/>
                      </a:cubicBezTo>
                      <a:cubicBezTo>
                        <a:pt x="17" y="38"/>
                        <a:pt x="21" y="38"/>
                        <a:pt x="21" y="35"/>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803" name="Freeform 2648">
                  <a:extLst>
                    <a:ext uri="{FF2B5EF4-FFF2-40B4-BE49-F238E27FC236}">
                      <a16:creationId xmlns:a16="http://schemas.microsoft.com/office/drawing/2014/main" id="{2575BC66-6045-0E03-D966-17B23C74F059}"/>
                    </a:ext>
                  </a:extLst>
                </p:cNvPr>
                <p:cNvSpPr>
                  <a:spLocks/>
                </p:cNvSpPr>
                <p:nvPr/>
              </p:nvSpPr>
              <p:spPr bwMode="auto">
                <a:xfrm>
                  <a:off x="6804600" y="2630530"/>
                  <a:ext cx="90196" cy="24830"/>
                </a:xfrm>
                <a:custGeom>
                  <a:avLst/>
                  <a:gdLst>
                    <a:gd name="T0" fmla="*/ 8 w 26"/>
                    <a:gd name="T1" fmla="*/ 6 h 7"/>
                    <a:gd name="T2" fmla="*/ 8 w 26"/>
                    <a:gd name="T3" fmla="*/ 6 h 7"/>
                    <a:gd name="T4" fmla="*/ 18 w 26"/>
                    <a:gd name="T5" fmla="*/ 4 h 7"/>
                    <a:gd name="T6" fmla="*/ 11 w 26"/>
                    <a:gd name="T7" fmla="*/ 0 h 7"/>
                    <a:gd name="T8" fmla="*/ 8 w 26"/>
                    <a:gd name="T9" fmla="*/ 0 h 7"/>
                    <a:gd name="T10" fmla="*/ 7 w 26"/>
                    <a:gd name="T11" fmla="*/ 0 h 7"/>
                    <a:gd name="T12" fmla="*/ 0 w 26"/>
                    <a:gd name="T13" fmla="*/ 6 h 7"/>
                    <a:gd name="T14" fmla="*/ 7 w 26"/>
                    <a:gd name="T15" fmla="*/ 6 h 7"/>
                    <a:gd name="T16" fmla="*/ 8 w 26"/>
                    <a:gd name="T17" fmla="*/ 6 h 7"/>
                    <a:gd name="T18" fmla="*/ 8 w 26"/>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
                      <a:moveTo>
                        <a:pt x="8" y="6"/>
                      </a:moveTo>
                      <a:cubicBezTo>
                        <a:pt x="8" y="6"/>
                        <a:pt x="8" y="6"/>
                        <a:pt x="8" y="6"/>
                      </a:cubicBezTo>
                      <a:cubicBezTo>
                        <a:pt x="11" y="6"/>
                        <a:pt x="15" y="6"/>
                        <a:pt x="18" y="4"/>
                      </a:cubicBezTo>
                      <a:cubicBezTo>
                        <a:pt x="26" y="4"/>
                        <a:pt x="17" y="0"/>
                        <a:pt x="11" y="0"/>
                      </a:cubicBezTo>
                      <a:cubicBezTo>
                        <a:pt x="10" y="0"/>
                        <a:pt x="8" y="0"/>
                        <a:pt x="8" y="0"/>
                      </a:cubicBezTo>
                      <a:cubicBezTo>
                        <a:pt x="7" y="0"/>
                        <a:pt x="7" y="0"/>
                        <a:pt x="7" y="0"/>
                      </a:cubicBezTo>
                      <a:cubicBezTo>
                        <a:pt x="4" y="1"/>
                        <a:pt x="1" y="4"/>
                        <a:pt x="0" y="6"/>
                      </a:cubicBezTo>
                      <a:cubicBezTo>
                        <a:pt x="0" y="7"/>
                        <a:pt x="4" y="7"/>
                        <a:pt x="7" y="6"/>
                      </a:cubicBezTo>
                      <a:cubicBezTo>
                        <a:pt x="8" y="6"/>
                        <a:pt x="8" y="6"/>
                        <a:pt x="8" y="6"/>
                      </a:cubicBezTo>
                      <a:cubicBezTo>
                        <a:pt x="8" y="6"/>
                        <a:pt x="8" y="6"/>
                        <a:pt x="8" y="6"/>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804" name="Freeform 2651">
                  <a:extLst>
                    <a:ext uri="{FF2B5EF4-FFF2-40B4-BE49-F238E27FC236}">
                      <a16:creationId xmlns:a16="http://schemas.microsoft.com/office/drawing/2014/main" id="{A5B54B0B-0B8B-A392-8C2D-0A2F439E2AF4}"/>
                    </a:ext>
                  </a:extLst>
                </p:cNvPr>
                <p:cNvSpPr>
                  <a:spLocks/>
                </p:cNvSpPr>
                <p:nvPr/>
              </p:nvSpPr>
              <p:spPr bwMode="auto">
                <a:xfrm>
                  <a:off x="6205354" y="2489388"/>
                  <a:ext cx="106258" cy="36592"/>
                </a:xfrm>
                <a:custGeom>
                  <a:avLst/>
                  <a:gdLst>
                    <a:gd name="T0" fmla="*/ 24 w 31"/>
                    <a:gd name="T1" fmla="*/ 10 h 10"/>
                    <a:gd name="T2" fmla="*/ 27 w 31"/>
                    <a:gd name="T3" fmla="*/ 7 h 10"/>
                    <a:gd name="T4" fmla="*/ 20 w 31"/>
                    <a:gd name="T5" fmla="*/ 5 h 10"/>
                    <a:gd name="T6" fmla="*/ 13 w 31"/>
                    <a:gd name="T7" fmla="*/ 3 h 10"/>
                    <a:gd name="T8" fmla="*/ 6 w 31"/>
                    <a:gd name="T9" fmla="*/ 2 h 10"/>
                    <a:gd name="T10" fmla="*/ 11 w 31"/>
                    <a:gd name="T11" fmla="*/ 8 h 10"/>
                    <a:gd name="T12" fmla="*/ 24 w 3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1" h="10">
                      <a:moveTo>
                        <a:pt x="24" y="10"/>
                      </a:moveTo>
                      <a:cubicBezTo>
                        <a:pt x="29" y="10"/>
                        <a:pt x="31" y="5"/>
                        <a:pt x="27" y="7"/>
                      </a:cubicBezTo>
                      <a:cubicBezTo>
                        <a:pt x="25" y="7"/>
                        <a:pt x="25" y="2"/>
                        <a:pt x="20" y="5"/>
                      </a:cubicBezTo>
                      <a:cubicBezTo>
                        <a:pt x="16" y="7"/>
                        <a:pt x="21" y="2"/>
                        <a:pt x="13" y="3"/>
                      </a:cubicBezTo>
                      <a:cubicBezTo>
                        <a:pt x="5" y="5"/>
                        <a:pt x="7" y="0"/>
                        <a:pt x="6" y="2"/>
                      </a:cubicBezTo>
                      <a:cubicBezTo>
                        <a:pt x="5" y="3"/>
                        <a:pt x="0" y="7"/>
                        <a:pt x="11" y="8"/>
                      </a:cubicBezTo>
                      <a:cubicBezTo>
                        <a:pt x="18" y="10"/>
                        <a:pt x="20" y="10"/>
                        <a:pt x="24" y="10"/>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805" name="Freeform 2652">
                  <a:extLst>
                    <a:ext uri="{FF2B5EF4-FFF2-40B4-BE49-F238E27FC236}">
                      <a16:creationId xmlns:a16="http://schemas.microsoft.com/office/drawing/2014/main" id="{699C166A-5780-3275-2EB7-4BE57BAD0864}"/>
                    </a:ext>
                  </a:extLst>
                </p:cNvPr>
                <p:cNvSpPr>
                  <a:spLocks/>
                </p:cNvSpPr>
                <p:nvPr/>
              </p:nvSpPr>
              <p:spPr bwMode="auto">
                <a:xfrm>
                  <a:off x="6052145" y="2473706"/>
                  <a:ext cx="164329" cy="64036"/>
                </a:xfrm>
                <a:custGeom>
                  <a:avLst/>
                  <a:gdLst>
                    <a:gd name="T0" fmla="*/ 44 w 48"/>
                    <a:gd name="T1" fmla="*/ 6 h 17"/>
                    <a:gd name="T2" fmla="*/ 34 w 48"/>
                    <a:gd name="T3" fmla="*/ 4 h 17"/>
                    <a:gd name="T4" fmla="*/ 23 w 48"/>
                    <a:gd name="T5" fmla="*/ 1 h 17"/>
                    <a:gd name="T6" fmla="*/ 22 w 48"/>
                    <a:gd name="T7" fmla="*/ 6 h 17"/>
                    <a:gd name="T8" fmla="*/ 11 w 48"/>
                    <a:gd name="T9" fmla="*/ 0 h 17"/>
                    <a:gd name="T10" fmla="*/ 4 w 48"/>
                    <a:gd name="T11" fmla="*/ 3 h 17"/>
                    <a:gd name="T12" fmla="*/ 2 w 48"/>
                    <a:gd name="T13" fmla="*/ 7 h 17"/>
                    <a:gd name="T14" fmla="*/ 11 w 48"/>
                    <a:gd name="T15" fmla="*/ 14 h 17"/>
                    <a:gd name="T16" fmla="*/ 18 w 48"/>
                    <a:gd name="T17" fmla="*/ 12 h 17"/>
                    <a:gd name="T18" fmla="*/ 27 w 48"/>
                    <a:gd name="T19" fmla="*/ 12 h 17"/>
                    <a:gd name="T20" fmla="*/ 41 w 48"/>
                    <a:gd name="T21" fmla="*/ 11 h 17"/>
                    <a:gd name="T22" fmla="*/ 44 w 48"/>
                    <a:gd name="T2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7">
                      <a:moveTo>
                        <a:pt x="44" y="6"/>
                      </a:moveTo>
                      <a:cubicBezTo>
                        <a:pt x="48" y="6"/>
                        <a:pt x="38" y="3"/>
                        <a:pt x="34" y="4"/>
                      </a:cubicBezTo>
                      <a:cubicBezTo>
                        <a:pt x="30" y="4"/>
                        <a:pt x="26" y="0"/>
                        <a:pt x="23" y="1"/>
                      </a:cubicBezTo>
                      <a:cubicBezTo>
                        <a:pt x="19" y="3"/>
                        <a:pt x="23" y="4"/>
                        <a:pt x="22" y="6"/>
                      </a:cubicBezTo>
                      <a:cubicBezTo>
                        <a:pt x="20" y="6"/>
                        <a:pt x="15" y="3"/>
                        <a:pt x="11" y="0"/>
                      </a:cubicBezTo>
                      <a:cubicBezTo>
                        <a:pt x="8" y="0"/>
                        <a:pt x="7" y="0"/>
                        <a:pt x="4" y="3"/>
                      </a:cubicBezTo>
                      <a:cubicBezTo>
                        <a:pt x="0" y="4"/>
                        <a:pt x="5" y="6"/>
                        <a:pt x="2" y="7"/>
                      </a:cubicBezTo>
                      <a:cubicBezTo>
                        <a:pt x="0" y="9"/>
                        <a:pt x="4" y="11"/>
                        <a:pt x="11" y="14"/>
                      </a:cubicBezTo>
                      <a:cubicBezTo>
                        <a:pt x="16" y="17"/>
                        <a:pt x="12" y="11"/>
                        <a:pt x="18" y="12"/>
                      </a:cubicBezTo>
                      <a:cubicBezTo>
                        <a:pt x="23" y="14"/>
                        <a:pt x="25" y="9"/>
                        <a:pt x="27" y="12"/>
                      </a:cubicBezTo>
                      <a:cubicBezTo>
                        <a:pt x="32" y="14"/>
                        <a:pt x="36" y="11"/>
                        <a:pt x="41" y="11"/>
                      </a:cubicBezTo>
                      <a:cubicBezTo>
                        <a:pt x="45" y="9"/>
                        <a:pt x="38" y="6"/>
                        <a:pt x="44" y="6"/>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806" name="Freeform 2654">
                  <a:extLst>
                    <a:ext uri="{FF2B5EF4-FFF2-40B4-BE49-F238E27FC236}">
                      <a16:creationId xmlns:a16="http://schemas.microsoft.com/office/drawing/2014/main" id="{C84EEA36-FBC3-88F7-3C03-ABC8F7AE12B8}"/>
                    </a:ext>
                  </a:extLst>
                </p:cNvPr>
                <p:cNvSpPr>
                  <a:spLocks/>
                </p:cNvSpPr>
                <p:nvPr/>
              </p:nvSpPr>
              <p:spPr bwMode="auto">
                <a:xfrm>
                  <a:off x="5787735" y="2552118"/>
                  <a:ext cx="140853" cy="70570"/>
                </a:xfrm>
                <a:custGeom>
                  <a:avLst/>
                  <a:gdLst>
                    <a:gd name="T0" fmla="*/ 24 w 41"/>
                    <a:gd name="T1" fmla="*/ 13 h 19"/>
                    <a:gd name="T2" fmla="*/ 29 w 41"/>
                    <a:gd name="T3" fmla="*/ 13 h 19"/>
                    <a:gd name="T4" fmla="*/ 39 w 41"/>
                    <a:gd name="T5" fmla="*/ 16 h 19"/>
                    <a:gd name="T6" fmla="*/ 36 w 41"/>
                    <a:gd name="T7" fmla="*/ 11 h 19"/>
                    <a:gd name="T8" fmla="*/ 36 w 41"/>
                    <a:gd name="T9" fmla="*/ 8 h 19"/>
                    <a:gd name="T10" fmla="*/ 29 w 41"/>
                    <a:gd name="T11" fmla="*/ 4 h 19"/>
                    <a:gd name="T12" fmla="*/ 23 w 41"/>
                    <a:gd name="T13" fmla="*/ 5 h 19"/>
                    <a:gd name="T14" fmla="*/ 14 w 41"/>
                    <a:gd name="T15" fmla="*/ 2 h 19"/>
                    <a:gd name="T16" fmla="*/ 6 w 41"/>
                    <a:gd name="T17" fmla="*/ 5 h 19"/>
                    <a:gd name="T18" fmla="*/ 6 w 41"/>
                    <a:gd name="T19" fmla="*/ 10 h 19"/>
                    <a:gd name="T20" fmla="*/ 21 w 41"/>
                    <a:gd name="T21" fmla="*/ 14 h 19"/>
                    <a:gd name="T22" fmla="*/ 24 w 41"/>
                    <a:gd name="T2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9">
                      <a:moveTo>
                        <a:pt x="24" y="13"/>
                      </a:moveTo>
                      <a:cubicBezTo>
                        <a:pt x="25" y="13"/>
                        <a:pt x="25" y="13"/>
                        <a:pt x="29" y="13"/>
                      </a:cubicBezTo>
                      <a:cubicBezTo>
                        <a:pt x="34" y="16"/>
                        <a:pt x="36" y="19"/>
                        <a:pt x="39" y="16"/>
                      </a:cubicBezTo>
                      <a:cubicBezTo>
                        <a:pt x="39" y="13"/>
                        <a:pt x="32" y="13"/>
                        <a:pt x="36" y="11"/>
                      </a:cubicBezTo>
                      <a:cubicBezTo>
                        <a:pt x="41" y="11"/>
                        <a:pt x="31" y="10"/>
                        <a:pt x="36" y="8"/>
                      </a:cubicBezTo>
                      <a:cubicBezTo>
                        <a:pt x="41" y="8"/>
                        <a:pt x="34" y="5"/>
                        <a:pt x="29" y="4"/>
                      </a:cubicBezTo>
                      <a:cubicBezTo>
                        <a:pt x="25" y="2"/>
                        <a:pt x="24" y="8"/>
                        <a:pt x="23" y="5"/>
                      </a:cubicBezTo>
                      <a:cubicBezTo>
                        <a:pt x="21" y="2"/>
                        <a:pt x="18" y="4"/>
                        <a:pt x="14" y="2"/>
                      </a:cubicBezTo>
                      <a:cubicBezTo>
                        <a:pt x="10" y="0"/>
                        <a:pt x="5" y="4"/>
                        <a:pt x="6" y="5"/>
                      </a:cubicBezTo>
                      <a:cubicBezTo>
                        <a:pt x="10" y="8"/>
                        <a:pt x="0" y="8"/>
                        <a:pt x="6" y="10"/>
                      </a:cubicBezTo>
                      <a:cubicBezTo>
                        <a:pt x="11" y="11"/>
                        <a:pt x="14" y="11"/>
                        <a:pt x="21" y="14"/>
                      </a:cubicBezTo>
                      <a:cubicBezTo>
                        <a:pt x="25" y="16"/>
                        <a:pt x="21" y="13"/>
                        <a:pt x="24" y="13"/>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807" name="Freeform 2656">
                  <a:extLst>
                    <a:ext uri="{FF2B5EF4-FFF2-40B4-BE49-F238E27FC236}">
                      <a16:creationId xmlns:a16="http://schemas.microsoft.com/office/drawing/2014/main" id="{68A40275-ECD8-B87F-59A0-89D5F80B269C}"/>
                    </a:ext>
                  </a:extLst>
                </p:cNvPr>
                <p:cNvSpPr>
                  <a:spLocks/>
                </p:cNvSpPr>
                <p:nvPr/>
              </p:nvSpPr>
              <p:spPr bwMode="auto">
                <a:xfrm>
                  <a:off x="5370116" y="2352167"/>
                  <a:ext cx="119850" cy="62730"/>
                </a:xfrm>
                <a:custGeom>
                  <a:avLst/>
                  <a:gdLst>
                    <a:gd name="T0" fmla="*/ 6 w 35"/>
                    <a:gd name="T1" fmla="*/ 16 h 17"/>
                    <a:gd name="T2" fmla="*/ 24 w 35"/>
                    <a:gd name="T3" fmla="*/ 14 h 17"/>
                    <a:gd name="T4" fmla="*/ 31 w 35"/>
                    <a:gd name="T5" fmla="*/ 8 h 17"/>
                    <a:gd name="T6" fmla="*/ 20 w 35"/>
                    <a:gd name="T7" fmla="*/ 8 h 17"/>
                    <a:gd name="T8" fmla="*/ 21 w 35"/>
                    <a:gd name="T9" fmla="*/ 3 h 17"/>
                    <a:gd name="T10" fmla="*/ 11 w 35"/>
                    <a:gd name="T11" fmla="*/ 5 h 17"/>
                    <a:gd name="T12" fmla="*/ 3 w 35"/>
                    <a:gd name="T13" fmla="*/ 14 h 17"/>
                    <a:gd name="T14" fmla="*/ 6 w 35"/>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7">
                      <a:moveTo>
                        <a:pt x="6" y="16"/>
                      </a:moveTo>
                      <a:cubicBezTo>
                        <a:pt x="11" y="14"/>
                        <a:pt x="16" y="14"/>
                        <a:pt x="24" y="14"/>
                      </a:cubicBezTo>
                      <a:cubicBezTo>
                        <a:pt x="35" y="12"/>
                        <a:pt x="35" y="11"/>
                        <a:pt x="31" y="8"/>
                      </a:cubicBezTo>
                      <a:cubicBezTo>
                        <a:pt x="25" y="5"/>
                        <a:pt x="27" y="3"/>
                        <a:pt x="20" y="8"/>
                      </a:cubicBezTo>
                      <a:cubicBezTo>
                        <a:pt x="14" y="12"/>
                        <a:pt x="24" y="3"/>
                        <a:pt x="21" y="3"/>
                      </a:cubicBezTo>
                      <a:cubicBezTo>
                        <a:pt x="18" y="1"/>
                        <a:pt x="14" y="0"/>
                        <a:pt x="11" y="5"/>
                      </a:cubicBezTo>
                      <a:cubicBezTo>
                        <a:pt x="7" y="11"/>
                        <a:pt x="7" y="6"/>
                        <a:pt x="3" y="14"/>
                      </a:cubicBezTo>
                      <a:cubicBezTo>
                        <a:pt x="0" y="16"/>
                        <a:pt x="2" y="17"/>
                        <a:pt x="6" y="16"/>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808" name="Freeform 2657">
                  <a:extLst>
                    <a:ext uri="{FF2B5EF4-FFF2-40B4-BE49-F238E27FC236}">
                      <a16:creationId xmlns:a16="http://schemas.microsoft.com/office/drawing/2014/main" id="{A27D37D0-B691-9BA4-F532-0E59BA9503C6}"/>
                    </a:ext>
                  </a:extLst>
                </p:cNvPr>
                <p:cNvSpPr>
                  <a:spLocks/>
                </p:cNvSpPr>
                <p:nvPr/>
              </p:nvSpPr>
              <p:spPr bwMode="auto">
                <a:xfrm>
                  <a:off x="5253973" y="2328643"/>
                  <a:ext cx="147032" cy="64036"/>
                </a:xfrm>
                <a:custGeom>
                  <a:avLst/>
                  <a:gdLst>
                    <a:gd name="T0" fmla="*/ 25 w 43"/>
                    <a:gd name="T1" fmla="*/ 14 h 17"/>
                    <a:gd name="T2" fmla="*/ 39 w 43"/>
                    <a:gd name="T3" fmla="*/ 11 h 17"/>
                    <a:gd name="T4" fmla="*/ 39 w 43"/>
                    <a:gd name="T5" fmla="*/ 3 h 17"/>
                    <a:gd name="T6" fmla="*/ 32 w 43"/>
                    <a:gd name="T7" fmla="*/ 3 h 17"/>
                    <a:gd name="T8" fmla="*/ 27 w 43"/>
                    <a:gd name="T9" fmla="*/ 1 h 17"/>
                    <a:gd name="T10" fmla="*/ 12 w 43"/>
                    <a:gd name="T11" fmla="*/ 1 h 17"/>
                    <a:gd name="T12" fmla="*/ 5 w 43"/>
                    <a:gd name="T13" fmla="*/ 7 h 17"/>
                    <a:gd name="T14" fmla="*/ 12 w 43"/>
                    <a:gd name="T15" fmla="*/ 11 h 17"/>
                    <a:gd name="T16" fmla="*/ 25 w 43"/>
                    <a:gd name="T1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7">
                      <a:moveTo>
                        <a:pt x="25" y="14"/>
                      </a:moveTo>
                      <a:cubicBezTo>
                        <a:pt x="33" y="17"/>
                        <a:pt x="41" y="14"/>
                        <a:pt x="39" y="11"/>
                      </a:cubicBezTo>
                      <a:cubicBezTo>
                        <a:pt x="34" y="9"/>
                        <a:pt x="43" y="4"/>
                        <a:pt x="39" y="3"/>
                      </a:cubicBezTo>
                      <a:cubicBezTo>
                        <a:pt x="34" y="1"/>
                        <a:pt x="37" y="0"/>
                        <a:pt x="32" y="3"/>
                      </a:cubicBezTo>
                      <a:cubicBezTo>
                        <a:pt x="25" y="4"/>
                        <a:pt x="30" y="1"/>
                        <a:pt x="27" y="1"/>
                      </a:cubicBezTo>
                      <a:cubicBezTo>
                        <a:pt x="25" y="1"/>
                        <a:pt x="16" y="0"/>
                        <a:pt x="12" y="1"/>
                      </a:cubicBezTo>
                      <a:cubicBezTo>
                        <a:pt x="8" y="4"/>
                        <a:pt x="0" y="7"/>
                        <a:pt x="5" y="7"/>
                      </a:cubicBezTo>
                      <a:cubicBezTo>
                        <a:pt x="14" y="7"/>
                        <a:pt x="8" y="9"/>
                        <a:pt x="12" y="11"/>
                      </a:cubicBezTo>
                      <a:cubicBezTo>
                        <a:pt x="14" y="12"/>
                        <a:pt x="18" y="11"/>
                        <a:pt x="25" y="14"/>
                      </a:cubicBezTo>
                      <a:close/>
                    </a:path>
                  </a:pathLst>
                </a:custGeom>
                <a:grp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grpSp>
          <p:sp>
            <p:nvSpPr>
              <p:cNvPr id="1345" name="Freeform 2605">
                <a:extLst>
                  <a:ext uri="{FF2B5EF4-FFF2-40B4-BE49-F238E27FC236}">
                    <a16:creationId xmlns:a16="http://schemas.microsoft.com/office/drawing/2014/main" id="{EA787FC0-607E-B3BB-4C7B-78275EE6F50A}"/>
                  </a:ext>
                </a:extLst>
              </p:cNvPr>
              <p:cNvSpPr>
                <a:spLocks/>
              </p:cNvSpPr>
              <p:nvPr/>
            </p:nvSpPr>
            <p:spPr bwMode="auto">
              <a:xfrm>
                <a:off x="4037530" y="1360602"/>
                <a:ext cx="60899" cy="37073"/>
              </a:xfrm>
              <a:custGeom>
                <a:avLst/>
                <a:gdLst>
                  <a:gd name="T0" fmla="*/ 5 w 13"/>
                  <a:gd name="T1" fmla="*/ 6 h 9"/>
                  <a:gd name="T2" fmla="*/ 7 w 13"/>
                  <a:gd name="T3" fmla="*/ 8 h 9"/>
                  <a:gd name="T4" fmla="*/ 12 w 13"/>
                  <a:gd name="T5" fmla="*/ 6 h 9"/>
                  <a:gd name="T6" fmla="*/ 6 w 13"/>
                  <a:gd name="T7" fmla="*/ 2 h 9"/>
                  <a:gd name="T8" fmla="*/ 3 w 13"/>
                  <a:gd name="T9" fmla="*/ 2 h 9"/>
                  <a:gd name="T10" fmla="*/ 2 w 13"/>
                  <a:gd name="T11" fmla="*/ 3 h 9"/>
                  <a:gd name="T12" fmla="*/ 3 w 13"/>
                  <a:gd name="T13" fmla="*/ 6 h 9"/>
                  <a:gd name="T14" fmla="*/ 5 w 13"/>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5" y="6"/>
                    </a:moveTo>
                    <a:cubicBezTo>
                      <a:pt x="5" y="6"/>
                      <a:pt x="9" y="6"/>
                      <a:pt x="7" y="8"/>
                    </a:cubicBezTo>
                    <a:cubicBezTo>
                      <a:pt x="7" y="9"/>
                      <a:pt x="12" y="8"/>
                      <a:pt x="12" y="6"/>
                    </a:cubicBezTo>
                    <a:cubicBezTo>
                      <a:pt x="13" y="6"/>
                      <a:pt x="9" y="5"/>
                      <a:pt x="6" y="2"/>
                    </a:cubicBezTo>
                    <a:cubicBezTo>
                      <a:pt x="5" y="0"/>
                      <a:pt x="5" y="2"/>
                      <a:pt x="3" y="2"/>
                    </a:cubicBezTo>
                    <a:cubicBezTo>
                      <a:pt x="0" y="2"/>
                      <a:pt x="5" y="5"/>
                      <a:pt x="2" y="3"/>
                    </a:cubicBezTo>
                    <a:cubicBezTo>
                      <a:pt x="0" y="3"/>
                      <a:pt x="0" y="5"/>
                      <a:pt x="3" y="6"/>
                    </a:cubicBezTo>
                    <a:cubicBezTo>
                      <a:pt x="5" y="6"/>
                      <a:pt x="5" y="6"/>
                      <a:pt x="5" y="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46" name="Freeform 2607">
                <a:extLst>
                  <a:ext uri="{FF2B5EF4-FFF2-40B4-BE49-F238E27FC236}">
                    <a16:creationId xmlns:a16="http://schemas.microsoft.com/office/drawing/2014/main" id="{D56DCABE-3BED-A582-E2D9-DD1D18356770}"/>
                  </a:ext>
                </a:extLst>
              </p:cNvPr>
              <p:cNvSpPr>
                <a:spLocks/>
              </p:cNvSpPr>
              <p:nvPr/>
            </p:nvSpPr>
            <p:spPr bwMode="auto">
              <a:xfrm>
                <a:off x="3863289" y="1255087"/>
                <a:ext cx="169166" cy="114072"/>
              </a:xfrm>
              <a:custGeom>
                <a:avLst/>
                <a:gdLst>
                  <a:gd name="T0" fmla="*/ 26 w 36"/>
                  <a:gd name="T1" fmla="*/ 20 h 28"/>
                  <a:gd name="T2" fmla="*/ 22 w 36"/>
                  <a:gd name="T3" fmla="*/ 10 h 28"/>
                  <a:gd name="T4" fmla="*/ 26 w 36"/>
                  <a:gd name="T5" fmla="*/ 1 h 28"/>
                  <a:gd name="T6" fmla="*/ 15 w 36"/>
                  <a:gd name="T7" fmla="*/ 1 h 28"/>
                  <a:gd name="T8" fmla="*/ 8 w 36"/>
                  <a:gd name="T9" fmla="*/ 6 h 28"/>
                  <a:gd name="T10" fmla="*/ 7 w 36"/>
                  <a:gd name="T11" fmla="*/ 10 h 28"/>
                  <a:gd name="T12" fmla="*/ 3 w 36"/>
                  <a:gd name="T13" fmla="*/ 14 h 28"/>
                  <a:gd name="T14" fmla="*/ 6 w 36"/>
                  <a:gd name="T15" fmla="*/ 18 h 28"/>
                  <a:gd name="T16" fmla="*/ 8 w 36"/>
                  <a:gd name="T17" fmla="*/ 21 h 28"/>
                  <a:gd name="T18" fmla="*/ 13 w 36"/>
                  <a:gd name="T19" fmla="*/ 20 h 28"/>
                  <a:gd name="T20" fmla="*/ 15 w 36"/>
                  <a:gd name="T21" fmla="*/ 24 h 28"/>
                  <a:gd name="T22" fmla="*/ 22 w 36"/>
                  <a:gd name="T23" fmla="*/ 26 h 28"/>
                  <a:gd name="T24" fmla="*/ 33 w 36"/>
                  <a:gd name="T25" fmla="*/ 24 h 28"/>
                  <a:gd name="T26" fmla="*/ 26 w 36"/>
                  <a:gd name="T2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8">
                    <a:moveTo>
                      <a:pt x="26" y="20"/>
                    </a:moveTo>
                    <a:cubicBezTo>
                      <a:pt x="24" y="17"/>
                      <a:pt x="21" y="17"/>
                      <a:pt x="22" y="10"/>
                    </a:cubicBezTo>
                    <a:cubicBezTo>
                      <a:pt x="24" y="4"/>
                      <a:pt x="31" y="4"/>
                      <a:pt x="26" y="1"/>
                    </a:cubicBezTo>
                    <a:cubicBezTo>
                      <a:pt x="21" y="0"/>
                      <a:pt x="25" y="1"/>
                      <a:pt x="15" y="1"/>
                    </a:cubicBezTo>
                    <a:cubicBezTo>
                      <a:pt x="7" y="3"/>
                      <a:pt x="14" y="4"/>
                      <a:pt x="8" y="6"/>
                    </a:cubicBezTo>
                    <a:cubicBezTo>
                      <a:pt x="4" y="7"/>
                      <a:pt x="10" y="7"/>
                      <a:pt x="7" y="10"/>
                    </a:cubicBezTo>
                    <a:cubicBezTo>
                      <a:pt x="6" y="15"/>
                      <a:pt x="3" y="9"/>
                      <a:pt x="3" y="14"/>
                    </a:cubicBezTo>
                    <a:cubicBezTo>
                      <a:pt x="0" y="17"/>
                      <a:pt x="0" y="18"/>
                      <a:pt x="6" y="18"/>
                    </a:cubicBezTo>
                    <a:cubicBezTo>
                      <a:pt x="11" y="18"/>
                      <a:pt x="3" y="20"/>
                      <a:pt x="8" y="21"/>
                    </a:cubicBezTo>
                    <a:cubicBezTo>
                      <a:pt x="14" y="24"/>
                      <a:pt x="10" y="17"/>
                      <a:pt x="13" y="20"/>
                    </a:cubicBezTo>
                    <a:cubicBezTo>
                      <a:pt x="15" y="23"/>
                      <a:pt x="7" y="23"/>
                      <a:pt x="15" y="24"/>
                    </a:cubicBezTo>
                    <a:cubicBezTo>
                      <a:pt x="21" y="24"/>
                      <a:pt x="17" y="26"/>
                      <a:pt x="22" y="26"/>
                    </a:cubicBezTo>
                    <a:cubicBezTo>
                      <a:pt x="28" y="26"/>
                      <a:pt x="29" y="28"/>
                      <a:pt x="33" y="24"/>
                    </a:cubicBezTo>
                    <a:cubicBezTo>
                      <a:pt x="36" y="24"/>
                      <a:pt x="26" y="23"/>
                      <a:pt x="26" y="2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47" name="Freeform 2650">
                <a:extLst>
                  <a:ext uri="{FF2B5EF4-FFF2-40B4-BE49-F238E27FC236}">
                    <a16:creationId xmlns:a16="http://schemas.microsoft.com/office/drawing/2014/main" id="{E51FE9E9-3AD2-339D-A53A-8E58B142DC7F}"/>
                  </a:ext>
                </a:extLst>
              </p:cNvPr>
              <p:cNvSpPr>
                <a:spLocks/>
              </p:cNvSpPr>
              <p:nvPr/>
            </p:nvSpPr>
            <p:spPr bwMode="auto">
              <a:xfrm>
                <a:off x="6040447" y="1235123"/>
                <a:ext cx="125182" cy="37073"/>
              </a:xfrm>
              <a:custGeom>
                <a:avLst/>
                <a:gdLst>
                  <a:gd name="T0" fmla="*/ 19 w 27"/>
                  <a:gd name="T1" fmla="*/ 3 h 9"/>
                  <a:gd name="T2" fmla="*/ 5 w 27"/>
                  <a:gd name="T3" fmla="*/ 5 h 9"/>
                  <a:gd name="T4" fmla="*/ 13 w 27"/>
                  <a:gd name="T5" fmla="*/ 6 h 9"/>
                  <a:gd name="T6" fmla="*/ 19 w 27"/>
                  <a:gd name="T7" fmla="*/ 3 h 9"/>
                </a:gdLst>
                <a:ahLst/>
                <a:cxnLst>
                  <a:cxn ang="0">
                    <a:pos x="T0" y="T1"/>
                  </a:cxn>
                  <a:cxn ang="0">
                    <a:pos x="T2" y="T3"/>
                  </a:cxn>
                  <a:cxn ang="0">
                    <a:pos x="T4" y="T5"/>
                  </a:cxn>
                  <a:cxn ang="0">
                    <a:pos x="T6" y="T7"/>
                  </a:cxn>
                </a:cxnLst>
                <a:rect l="0" t="0" r="r" b="b"/>
                <a:pathLst>
                  <a:path w="27" h="9">
                    <a:moveTo>
                      <a:pt x="19" y="3"/>
                    </a:moveTo>
                    <a:cubicBezTo>
                      <a:pt x="13" y="0"/>
                      <a:pt x="10" y="3"/>
                      <a:pt x="5" y="5"/>
                    </a:cubicBezTo>
                    <a:cubicBezTo>
                      <a:pt x="0" y="8"/>
                      <a:pt x="6" y="5"/>
                      <a:pt x="13" y="6"/>
                    </a:cubicBezTo>
                    <a:cubicBezTo>
                      <a:pt x="27" y="9"/>
                      <a:pt x="25" y="5"/>
                      <a:pt x="19"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48" name="Freeform 2653">
                <a:extLst>
                  <a:ext uri="{FF2B5EF4-FFF2-40B4-BE49-F238E27FC236}">
                    <a16:creationId xmlns:a16="http://schemas.microsoft.com/office/drawing/2014/main" id="{02F3BE1D-EE6E-1E40-FB9B-2E4CAE8F6695}"/>
                  </a:ext>
                </a:extLst>
              </p:cNvPr>
              <p:cNvSpPr>
                <a:spLocks/>
              </p:cNvSpPr>
              <p:nvPr/>
            </p:nvSpPr>
            <p:spPr bwMode="auto">
              <a:xfrm>
                <a:off x="5937259" y="1166681"/>
                <a:ext cx="27067" cy="24240"/>
              </a:xfrm>
              <a:custGeom>
                <a:avLst/>
                <a:gdLst>
                  <a:gd name="T0" fmla="*/ 4 w 6"/>
                  <a:gd name="T1" fmla="*/ 4 h 6"/>
                  <a:gd name="T2" fmla="*/ 4 w 6"/>
                  <a:gd name="T3" fmla="*/ 1 h 6"/>
                  <a:gd name="T4" fmla="*/ 4 w 6"/>
                  <a:gd name="T5" fmla="*/ 4 h 6"/>
                </a:gdLst>
                <a:ahLst/>
                <a:cxnLst>
                  <a:cxn ang="0">
                    <a:pos x="T0" y="T1"/>
                  </a:cxn>
                  <a:cxn ang="0">
                    <a:pos x="T2" y="T3"/>
                  </a:cxn>
                  <a:cxn ang="0">
                    <a:pos x="T4" y="T5"/>
                  </a:cxn>
                </a:cxnLst>
                <a:rect l="0" t="0" r="r" b="b"/>
                <a:pathLst>
                  <a:path w="6" h="6">
                    <a:moveTo>
                      <a:pt x="4" y="4"/>
                    </a:moveTo>
                    <a:cubicBezTo>
                      <a:pt x="0" y="6"/>
                      <a:pt x="2" y="0"/>
                      <a:pt x="4" y="1"/>
                    </a:cubicBezTo>
                    <a:cubicBezTo>
                      <a:pt x="6" y="3"/>
                      <a:pt x="6" y="3"/>
                      <a:pt x="4"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49" name="Freeform 2658">
                <a:extLst>
                  <a:ext uri="{FF2B5EF4-FFF2-40B4-BE49-F238E27FC236}">
                    <a16:creationId xmlns:a16="http://schemas.microsoft.com/office/drawing/2014/main" id="{F835E4FA-D56E-7C94-B700-D2BCF9692A81}"/>
                  </a:ext>
                </a:extLst>
              </p:cNvPr>
              <p:cNvSpPr>
                <a:spLocks/>
              </p:cNvSpPr>
              <p:nvPr/>
            </p:nvSpPr>
            <p:spPr bwMode="auto">
              <a:xfrm>
                <a:off x="4839374" y="999849"/>
                <a:ext cx="113340" cy="21387"/>
              </a:xfrm>
              <a:custGeom>
                <a:avLst/>
                <a:gdLst>
                  <a:gd name="T0" fmla="*/ 8 w 24"/>
                  <a:gd name="T1" fmla="*/ 0 h 5"/>
                  <a:gd name="T2" fmla="*/ 4 w 24"/>
                  <a:gd name="T3" fmla="*/ 2 h 5"/>
                  <a:gd name="T4" fmla="*/ 11 w 24"/>
                  <a:gd name="T5" fmla="*/ 5 h 5"/>
                  <a:gd name="T6" fmla="*/ 8 w 24"/>
                  <a:gd name="T7" fmla="*/ 0 h 5"/>
                </a:gdLst>
                <a:ahLst/>
                <a:cxnLst>
                  <a:cxn ang="0">
                    <a:pos x="T0" y="T1"/>
                  </a:cxn>
                  <a:cxn ang="0">
                    <a:pos x="T2" y="T3"/>
                  </a:cxn>
                  <a:cxn ang="0">
                    <a:pos x="T4" y="T5"/>
                  </a:cxn>
                  <a:cxn ang="0">
                    <a:pos x="T6" y="T7"/>
                  </a:cxn>
                </a:cxnLst>
                <a:rect l="0" t="0" r="r" b="b"/>
                <a:pathLst>
                  <a:path w="24" h="5">
                    <a:moveTo>
                      <a:pt x="8" y="0"/>
                    </a:moveTo>
                    <a:cubicBezTo>
                      <a:pt x="1" y="0"/>
                      <a:pt x="0" y="2"/>
                      <a:pt x="4" y="2"/>
                    </a:cubicBezTo>
                    <a:cubicBezTo>
                      <a:pt x="10" y="3"/>
                      <a:pt x="7" y="5"/>
                      <a:pt x="11" y="5"/>
                    </a:cubicBezTo>
                    <a:cubicBezTo>
                      <a:pt x="24" y="2"/>
                      <a:pt x="14" y="0"/>
                      <a:pt x="8"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50" name="Freeform 2659">
                <a:extLst>
                  <a:ext uri="{FF2B5EF4-FFF2-40B4-BE49-F238E27FC236}">
                    <a16:creationId xmlns:a16="http://schemas.microsoft.com/office/drawing/2014/main" id="{022F8CC1-61DD-8F04-0443-44E36FDD80A9}"/>
                  </a:ext>
                </a:extLst>
              </p:cNvPr>
              <p:cNvSpPr>
                <a:spLocks/>
              </p:cNvSpPr>
              <p:nvPr/>
            </p:nvSpPr>
            <p:spPr bwMode="auto">
              <a:xfrm>
                <a:off x="4844448" y="944238"/>
                <a:ext cx="177624" cy="55609"/>
              </a:xfrm>
              <a:custGeom>
                <a:avLst/>
                <a:gdLst>
                  <a:gd name="T0" fmla="*/ 23 w 38"/>
                  <a:gd name="T1" fmla="*/ 13 h 14"/>
                  <a:gd name="T2" fmla="*/ 34 w 38"/>
                  <a:gd name="T3" fmla="*/ 11 h 14"/>
                  <a:gd name="T4" fmla="*/ 38 w 38"/>
                  <a:gd name="T5" fmla="*/ 8 h 14"/>
                  <a:gd name="T6" fmla="*/ 30 w 38"/>
                  <a:gd name="T7" fmla="*/ 5 h 14"/>
                  <a:gd name="T8" fmla="*/ 21 w 38"/>
                  <a:gd name="T9" fmla="*/ 3 h 14"/>
                  <a:gd name="T10" fmla="*/ 11 w 38"/>
                  <a:gd name="T11" fmla="*/ 6 h 14"/>
                  <a:gd name="T12" fmla="*/ 11 w 38"/>
                  <a:gd name="T13" fmla="*/ 8 h 14"/>
                  <a:gd name="T14" fmla="*/ 5 w 38"/>
                  <a:gd name="T15" fmla="*/ 13 h 14"/>
                  <a:gd name="T16" fmla="*/ 14 w 38"/>
                  <a:gd name="T17" fmla="*/ 14 h 14"/>
                  <a:gd name="T18" fmla="*/ 23 w 38"/>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4">
                    <a:moveTo>
                      <a:pt x="23" y="13"/>
                    </a:moveTo>
                    <a:cubicBezTo>
                      <a:pt x="32" y="13"/>
                      <a:pt x="36" y="14"/>
                      <a:pt x="34" y="11"/>
                    </a:cubicBezTo>
                    <a:cubicBezTo>
                      <a:pt x="31" y="8"/>
                      <a:pt x="38" y="10"/>
                      <a:pt x="38" y="8"/>
                    </a:cubicBezTo>
                    <a:cubicBezTo>
                      <a:pt x="36" y="6"/>
                      <a:pt x="34" y="8"/>
                      <a:pt x="30" y="5"/>
                    </a:cubicBezTo>
                    <a:cubicBezTo>
                      <a:pt x="27" y="2"/>
                      <a:pt x="25" y="0"/>
                      <a:pt x="21" y="3"/>
                    </a:cubicBezTo>
                    <a:cubicBezTo>
                      <a:pt x="18" y="5"/>
                      <a:pt x="16" y="3"/>
                      <a:pt x="11" y="6"/>
                    </a:cubicBezTo>
                    <a:cubicBezTo>
                      <a:pt x="6" y="8"/>
                      <a:pt x="14" y="6"/>
                      <a:pt x="11" y="8"/>
                    </a:cubicBezTo>
                    <a:cubicBezTo>
                      <a:pt x="7" y="11"/>
                      <a:pt x="0" y="13"/>
                      <a:pt x="5" y="13"/>
                    </a:cubicBezTo>
                    <a:cubicBezTo>
                      <a:pt x="10" y="13"/>
                      <a:pt x="9" y="14"/>
                      <a:pt x="14" y="14"/>
                    </a:cubicBezTo>
                    <a:cubicBezTo>
                      <a:pt x="23" y="14"/>
                      <a:pt x="14" y="13"/>
                      <a:pt x="23" y="1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51" name="TextBox 88">
                <a:extLst>
                  <a:ext uri="{FF2B5EF4-FFF2-40B4-BE49-F238E27FC236}">
                    <a16:creationId xmlns:a16="http://schemas.microsoft.com/office/drawing/2014/main" id="{5FE32A70-6AE4-991E-27D4-89CCFC66E115}"/>
                  </a:ext>
                </a:extLst>
              </p:cNvPr>
              <p:cNvSpPr txBox="1"/>
              <p:nvPr/>
            </p:nvSpPr>
            <p:spPr>
              <a:xfrm>
                <a:off x="3050008" y="3056948"/>
                <a:ext cx="238539" cy="332035"/>
              </a:xfrm>
              <a:prstGeom prst="rect">
                <a:avLst/>
              </a:prstGeom>
              <a:solidFill>
                <a:srgbClr val="C6EEFF"/>
              </a:solidFill>
              <a:ln>
                <a:solidFill>
                  <a:schemeClr val="bg1"/>
                </a:solidFill>
              </a:ln>
            </p:spPr>
            <p:txBody>
              <a:bodyPr wrap="none" rtlCol="0">
                <a:spAutoFit/>
              </a:bodyPr>
              <a:lstStyle/>
              <a:p>
                <a:pPr defTabSz="435792" eaLnBrk="0" hangingPunct="0">
                  <a:defRPr/>
                </a:pPr>
                <a:endParaRPr lang="en-IE" sz="1334">
                  <a:solidFill>
                    <a:srgbClr val="373737"/>
                  </a:solidFill>
                  <a:latin typeface="+mj-lt"/>
                  <a:ea typeface="ＭＳ Ｐゴシック" pitchFamily="34" charset="-128"/>
                </a:endParaRPr>
              </a:p>
            </p:txBody>
          </p:sp>
          <p:sp>
            <p:nvSpPr>
              <p:cNvPr id="1352" name="Freeform 2167">
                <a:extLst>
                  <a:ext uri="{FF2B5EF4-FFF2-40B4-BE49-F238E27FC236}">
                    <a16:creationId xmlns:a16="http://schemas.microsoft.com/office/drawing/2014/main" id="{A8A4C1EB-0B4F-B810-DB11-E89BEEC1D80C}"/>
                  </a:ext>
                </a:extLst>
              </p:cNvPr>
              <p:cNvSpPr>
                <a:spLocks/>
              </p:cNvSpPr>
              <p:nvPr/>
            </p:nvSpPr>
            <p:spPr bwMode="auto">
              <a:xfrm>
                <a:off x="3142644" y="1939520"/>
                <a:ext cx="453363" cy="239552"/>
              </a:xfrm>
              <a:custGeom>
                <a:avLst/>
                <a:gdLst>
                  <a:gd name="T0" fmla="*/ 10 w 97"/>
                  <a:gd name="T1" fmla="*/ 13 h 59"/>
                  <a:gd name="T2" fmla="*/ 10 w 97"/>
                  <a:gd name="T3" fmla="*/ 17 h 59"/>
                  <a:gd name="T4" fmla="*/ 4 w 97"/>
                  <a:gd name="T5" fmla="*/ 25 h 59"/>
                  <a:gd name="T6" fmla="*/ 3 w 97"/>
                  <a:gd name="T7" fmla="*/ 28 h 59"/>
                  <a:gd name="T8" fmla="*/ 4 w 97"/>
                  <a:gd name="T9" fmla="*/ 33 h 59"/>
                  <a:gd name="T10" fmla="*/ 4 w 97"/>
                  <a:gd name="T11" fmla="*/ 33 h 59"/>
                  <a:gd name="T12" fmla="*/ 8 w 97"/>
                  <a:gd name="T13" fmla="*/ 33 h 59"/>
                  <a:gd name="T14" fmla="*/ 17 w 97"/>
                  <a:gd name="T15" fmla="*/ 35 h 59"/>
                  <a:gd name="T16" fmla="*/ 25 w 97"/>
                  <a:gd name="T17" fmla="*/ 31 h 59"/>
                  <a:gd name="T18" fmla="*/ 35 w 97"/>
                  <a:gd name="T19" fmla="*/ 33 h 59"/>
                  <a:gd name="T20" fmla="*/ 38 w 97"/>
                  <a:gd name="T21" fmla="*/ 35 h 59"/>
                  <a:gd name="T22" fmla="*/ 42 w 97"/>
                  <a:gd name="T23" fmla="*/ 41 h 59"/>
                  <a:gd name="T24" fmla="*/ 42 w 97"/>
                  <a:gd name="T25" fmla="*/ 45 h 59"/>
                  <a:gd name="T26" fmla="*/ 38 w 97"/>
                  <a:gd name="T27" fmla="*/ 45 h 59"/>
                  <a:gd name="T28" fmla="*/ 33 w 97"/>
                  <a:gd name="T29" fmla="*/ 50 h 59"/>
                  <a:gd name="T30" fmla="*/ 38 w 97"/>
                  <a:gd name="T31" fmla="*/ 52 h 59"/>
                  <a:gd name="T32" fmla="*/ 40 w 97"/>
                  <a:gd name="T33" fmla="*/ 50 h 59"/>
                  <a:gd name="T34" fmla="*/ 46 w 97"/>
                  <a:gd name="T35" fmla="*/ 45 h 59"/>
                  <a:gd name="T36" fmla="*/ 53 w 97"/>
                  <a:gd name="T37" fmla="*/ 42 h 59"/>
                  <a:gd name="T38" fmla="*/ 56 w 97"/>
                  <a:gd name="T39" fmla="*/ 44 h 59"/>
                  <a:gd name="T40" fmla="*/ 54 w 97"/>
                  <a:gd name="T41" fmla="*/ 47 h 59"/>
                  <a:gd name="T42" fmla="*/ 61 w 97"/>
                  <a:gd name="T43" fmla="*/ 47 h 59"/>
                  <a:gd name="T44" fmla="*/ 61 w 97"/>
                  <a:gd name="T45" fmla="*/ 55 h 59"/>
                  <a:gd name="T46" fmla="*/ 67 w 97"/>
                  <a:gd name="T47" fmla="*/ 55 h 59"/>
                  <a:gd name="T48" fmla="*/ 76 w 97"/>
                  <a:gd name="T49" fmla="*/ 53 h 59"/>
                  <a:gd name="T50" fmla="*/ 75 w 97"/>
                  <a:gd name="T51" fmla="*/ 50 h 59"/>
                  <a:gd name="T52" fmla="*/ 68 w 97"/>
                  <a:gd name="T53" fmla="*/ 45 h 59"/>
                  <a:gd name="T54" fmla="*/ 75 w 97"/>
                  <a:gd name="T55" fmla="*/ 42 h 59"/>
                  <a:gd name="T56" fmla="*/ 86 w 97"/>
                  <a:gd name="T57" fmla="*/ 39 h 59"/>
                  <a:gd name="T58" fmla="*/ 94 w 97"/>
                  <a:gd name="T59" fmla="*/ 33 h 59"/>
                  <a:gd name="T60" fmla="*/ 94 w 97"/>
                  <a:gd name="T61" fmla="*/ 28 h 59"/>
                  <a:gd name="T62" fmla="*/ 96 w 97"/>
                  <a:gd name="T63" fmla="*/ 25 h 59"/>
                  <a:gd name="T64" fmla="*/ 93 w 97"/>
                  <a:gd name="T65" fmla="*/ 22 h 59"/>
                  <a:gd name="T66" fmla="*/ 83 w 97"/>
                  <a:gd name="T67" fmla="*/ 19 h 59"/>
                  <a:gd name="T68" fmla="*/ 72 w 97"/>
                  <a:gd name="T69" fmla="*/ 17 h 59"/>
                  <a:gd name="T70" fmla="*/ 67 w 97"/>
                  <a:gd name="T71" fmla="*/ 10 h 59"/>
                  <a:gd name="T72" fmla="*/ 65 w 97"/>
                  <a:gd name="T73" fmla="*/ 5 h 59"/>
                  <a:gd name="T74" fmla="*/ 60 w 97"/>
                  <a:gd name="T75" fmla="*/ 2 h 59"/>
                  <a:gd name="T76" fmla="*/ 51 w 97"/>
                  <a:gd name="T77" fmla="*/ 3 h 59"/>
                  <a:gd name="T78" fmla="*/ 45 w 97"/>
                  <a:gd name="T79" fmla="*/ 10 h 59"/>
                  <a:gd name="T80" fmla="*/ 36 w 97"/>
                  <a:gd name="T81" fmla="*/ 8 h 59"/>
                  <a:gd name="T82" fmla="*/ 26 w 97"/>
                  <a:gd name="T83" fmla="*/ 7 h 59"/>
                  <a:gd name="T84" fmla="*/ 11 w 97"/>
                  <a:gd name="T8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59">
                    <a:moveTo>
                      <a:pt x="8" y="8"/>
                    </a:moveTo>
                    <a:cubicBezTo>
                      <a:pt x="10" y="10"/>
                      <a:pt x="8" y="10"/>
                      <a:pt x="10" y="13"/>
                    </a:cubicBezTo>
                    <a:cubicBezTo>
                      <a:pt x="14" y="14"/>
                      <a:pt x="10" y="13"/>
                      <a:pt x="11" y="14"/>
                    </a:cubicBezTo>
                    <a:cubicBezTo>
                      <a:pt x="13" y="14"/>
                      <a:pt x="13" y="16"/>
                      <a:pt x="10" y="17"/>
                    </a:cubicBezTo>
                    <a:cubicBezTo>
                      <a:pt x="8" y="17"/>
                      <a:pt x="6" y="19"/>
                      <a:pt x="4" y="22"/>
                    </a:cubicBezTo>
                    <a:cubicBezTo>
                      <a:pt x="3" y="24"/>
                      <a:pt x="4" y="24"/>
                      <a:pt x="4" y="25"/>
                    </a:cubicBezTo>
                    <a:cubicBezTo>
                      <a:pt x="4" y="25"/>
                      <a:pt x="7" y="27"/>
                      <a:pt x="3" y="25"/>
                    </a:cubicBezTo>
                    <a:cubicBezTo>
                      <a:pt x="4" y="27"/>
                      <a:pt x="3" y="27"/>
                      <a:pt x="3" y="28"/>
                    </a:cubicBezTo>
                    <a:cubicBezTo>
                      <a:pt x="3" y="28"/>
                      <a:pt x="2" y="28"/>
                      <a:pt x="0" y="30"/>
                    </a:cubicBezTo>
                    <a:cubicBezTo>
                      <a:pt x="4" y="31"/>
                      <a:pt x="3" y="33"/>
                      <a:pt x="4" y="33"/>
                    </a:cubicBezTo>
                    <a:cubicBezTo>
                      <a:pt x="4" y="33"/>
                      <a:pt x="4" y="33"/>
                      <a:pt x="4" y="33"/>
                    </a:cubicBezTo>
                    <a:cubicBezTo>
                      <a:pt x="4" y="33"/>
                      <a:pt x="4" y="33"/>
                      <a:pt x="4" y="33"/>
                    </a:cubicBezTo>
                    <a:cubicBezTo>
                      <a:pt x="6" y="33"/>
                      <a:pt x="6" y="35"/>
                      <a:pt x="6" y="33"/>
                    </a:cubicBezTo>
                    <a:cubicBezTo>
                      <a:pt x="7" y="33"/>
                      <a:pt x="7" y="33"/>
                      <a:pt x="8" y="33"/>
                    </a:cubicBezTo>
                    <a:cubicBezTo>
                      <a:pt x="13" y="33"/>
                      <a:pt x="13" y="35"/>
                      <a:pt x="13" y="35"/>
                    </a:cubicBezTo>
                    <a:cubicBezTo>
                      <a:pt x="14" y="33"/>
                      <a:pt x="14" y="36"/>
                      <a:pt x="17" y="35"/>
                    </a:cubicBezTo>
                    <a:cubicBezTo>
                      <a:pt x="18" y="35"/>
                      <a:pt x="17" y="35"/>
                      <a:pt x="20" y="35"/>
                    </a:cubicBezTo>
                    <a:cubicBezTo>
                      <a:pt x="24" y="33"/>
                      <a:pt x="22" y="33"/>
                      <a:pt x="25" y="31"/>
                    </a:cubicBezTo>
                    <a:cubicBezTo>
                      <a:pt x="26" y="30"/>
                      <a:pt x="28" y="30"/>
                      <a:pt x="29" y="30"/>
                    </a:cubicBezTo>
                    <a:cubicBezTo>
                      <a:pt x="31" y="30"/>
                      <a:pt x="33" y="33"/>
                      <a:pt x="35" y="33"/>
                    </a:cubicBezTo>
                    <a:cubicBezTo>
                      <a:pt x="36" y="31"/>
                      <a:pt x="36" y="35"/>
                      <a:pt x="38" y="33"/>
                    </a:cubicBezTo>
                    <a:cubicBezTo>
                      <a:pt x="39" y="33"/>
                      <a:pt x="39" y="35"/>
                      <a:pt x="38" y="35"/>
                    </a:cubicBezTo>
                    <a:cubicBezTo>
                      <a:pt x="38" y="38"/>
                      <a:pt x="39" y="38"/>
                      <a:pt x="40" y="38"/>
                    </a:cubicBezTo>
                    <a:cubicBezTo>
                      <a:pt x="42" y="38"/>
                      <a:pt x="39" y="39"/>
                      <a:pt x="42" y="41"/>
                    </a:cubicBezTo>
                    <a:cubicBezTo>
                      <a:pt x="43" y="42"/>
                      <a:pt x="42" y="44"/>
                      <a:pt x="42" y="45"/>
                    </a:cubicBezTo>
                    <a:cubicBezTo>
                      <a:pt x="45" y="45"/>
                      <a:pt x="42" y="45"/>
                      <a:pt x="42" y="45"/>
                    </a:cubicBezTo>
                    <a:cubicBezTo>
                      <a:pt x="42" y="45"/>
                      <a:pt x="39" y="45"/>
                      <a:pt x="38" y="45"/>
                    </a:cubicBezTo>
                    <a:cubicBezTo>
                      <a:pt x="38" y="44"/>
                      <a:pt x="36" y="45"/>
                      <a:pt x="38" y="45"/>
                    </a:cubicBezTo>
                    <a:cubicBezTo>
                      <a:pt x="38" y="47"/>
                      <a:pt x="33" y="49"/>
                      <a:pt x="35" y="50"/>
                    </a:cubicBezTo>
                    <a:cubicBezTo>
                      <a:pt x="33" y="50"/>
                      <a:pt x="33" y="50"/>
                      <a:pt x="33" y="50"/>
                    </a:cubicBezTo>
                    <a:cubicBezTo>
                      <a:pt x="35" y="53"/>
                      <a:pt x="36" y="53"/>
                      <a:pt x="36" y="53"/>
                    </a:cubicBezTo>
                    <a:cubicBezTo>
                      <a:pt x="36" y="52"/>
                      <a:pt x="38" y="53"/>
                      <a:pt x="38" y="52"/>
                    </a:cubicBezTo>
                    <a:cubicBezTo>
                      <a:pt x="38" y="50"/>
                      <a:pt x="40" y="50"/>
                      <a:pt x="42" y="53"/>
                    </a:cubicBezTo>
                    <a:cubicBezTo>
                      <a:pt x="42" y="50"/>
                      <a:pt x="42" y="52"/>
                      <a:pt x="40" y="50"/>
                    </a:cubicBezTo>
                    <a:cubicBezTo>
                      <a:pt x="40" y="49"/>
                      <a:pt x="42" y="50"/>
                      <a:pt x="43" y="49"/>
                    </a:cubicBezTo>
                    <a:cubicBezTo>
                      <a:pt x="46" y="47"/>
                      <a:pt x="46" y="47"/>
                      <a:pt x="46" y="45"/>
                    </a:cubicBezTo>
                    <a:cubicBezTo>
                      <a:pt x="46" y="42"/>
                      <a:pt x="49" y="44"/>
                      <a:pt x="50" y="42"/>
                    </a:cubicBezTo>
                    <a:cubicBezTo>
                      <a:pt x="51" y="42"/>
                      <a:pt x="53" y="44"/>
                      <a:pt x="53" y="42"/>
                    </a:cubicBezTo>
                    <a:cubicBezTo>
                      <a:pt x="53" y="41"/>
                      <a:pt x="53" y="39"/>
                      <a:pt x="53" y="41"/>
                    </a:cubicBezTo>
                    <a:cubicBezTo>
                      <a:pt x="53" y="42"/>
                      <a:pt x="53" y="44"/>
                      <a:pt x="56" y="44"/>
                    </a:cubicBezTo>
                    <a:cubicBezTo>
                      <a:pt x="53" y="45"/>
                      <a:pt x="51" y="42"/>
                      <a:pt x="51" y="44"/>
                    </a:cubicBezTo>
                    <a:cubicBezTo>
                      <a:pt x="50" y="45"/>
                      <a:pt x="54" y="45"/>
                      <a:pt x="54" y="47"/>
                    </a:cubicBezTo>
                    <a:cubicBezTo>
                      <a:pt x="54" y="47"/>
                      <a:pt x="58" y="47"/>
                      <a:pt x="60" y="47"/>
                    </a:cubicBezTo>
                    <a:cubicBezTo>
                      <a:pt x="61" y="47"/>
                      <a:pt x="61" y="45"/>
                      <a:pt x="61" y="47"/>
                    </a:cubicBezTo>
                    <a:cubicBezTo>
                      <a:pt x="63" y="49"/>
                      <a:pt x="56" y="50"/>
                      <a:pt x="56" y="52"/>
                    </a:cubicBezTo>
                    <a:cubicBezTo>
                      <a:pt x="57" y="53"/>
                      <a:pt x="61" y="52"/>
                      <a:pt x="61" y="55"/>
                    </a:cubicBezTo>
                    <a:cubicBezTo>
                      <a:pt x="61" y="58"/>
                      <a:pt x="60" y="55"/>
                      <a:pt x="61" y="58"/>
                    </a:cubicBezTo>
                    <a:cubicBezTo>
                      <a:pt x="64" y="59"/>
                      <a:pt x="65" y="56"/>
                      <a:pt x="67" y="55"/>
                    </a:cubicBezTo>
                    <a:cubicBezTo>
                      <a:pt x="69" y="55"/>
                      <a:pt x="68" y="56"/>
                      <a:pt x="71" y="55"/>
                    </a:cubicBezTo>
                    <a:cubicBezTo>
                      <a:pt x="72" y="52"/>
                      <a:pt x="72" y="55"/>
                      <a:pt x="76" y="53"/>
                    </a:cubicBezTo>
                    <a:cubicBezTo>
                      <a:pt x="79" y="53"/>
                      <a:pt x="76" y="53"/>
                      <a:pt x="76" y="52"/>
                    </a:cubicBezTo>
                    <a:cubicBezTo>
                      <a:pt x="78" y="50"/>
                      <a:pt x="76" y="50"/>
                      <a:pt x="75" y="50"/>
                    </a:cubicBezTo>
                    <a:cubicBezTo>
                      <a:pt x="71" y="52"/>
                      <a:pt x="71" y="53"/>
                      <a:pt x="69" y="50"/>
                    </a:cubicBezTo>
                    <a:cubicBezTo>
                      <a:pt x="67" y="47"/>
                      <a:pt x="67" y="47"/>
                      <a:pt x="68" y="45"/>
                    </a:cubicBezTo>
                    <a:cubicBezTo>
                      <a:pt x="71" y="45"/>
                      <a:pt x="68" y="47"/>
                      <a:pt x="71" y="47"/>
                    </a:cubicBezTo>
                    <a:cubicBezTo>
                      <a:pt x="71" y="45"/>
                      <a:pt x="74" y="42"/>
                      <a:pt x="75" y="42"/>
                    </a:cubicBezTo>
                    <a:cubicBezTo>
                      <a:pt x="78" y="44"/>
                      <a:pt x="82" y="39"/>
                      <a:pt x="83" y="39"/>
                    </a:cubicBezTo>
                    <a:cubicBezTo>
                      <a:pt x="86" y="39"/>
                      <a:pt x="85" y="41"/>
                      <a:pt x="86" y="39"/>
                    </a:cubicBezTo>
                    <a:cubicBezTo>
                      <a:pt x="85" y="35"/>
                      <a:pt x="89" y="38"/>
                      <a:pt x="89" y="35"/>
                    </a:cubicBezTo>
                    <a:cubicBezTo>
                      <a:pt x="90" y="33"/>
                      <a:pt x="94" y="35"/>
                      <a:pt x="94" y="33"/>
                    </a:cubicBezTo>
                    <a:cubicBezTo>
                      <a:pt x="96" y="33"/>
                      <a:pt x="94" y="30"/>
                      <a:pt x="94" y="30"/>
                    </a:cubicBezTo>
                    <a:cubicBezTo>
                      <a:pt x="93" y="28"/>
                      <a:pt x="94" y="28"/>
                      <a:pt x="94" y="28"/>
                    </a:cubicBezTo>
                    <a:cubicBezTo>
                      <a:pt x="97" y="28"/>
                      <a:pt x="96" y="27"/>
                      <a:pt x="94" y="27"/>
                    </a:cubicBezTo>
                    <a:cubicBezTo>
                      <a:pt x="94" y="27"/>
                      <a:pt x="94" y="25"/>
                      <a:pt x="96" y="25"/>
                    </a:cubicBezTo>
                    <a:cubicBezTo>
                      <a:pt x="97" y="24"/>
                      <a:pt x="96" y="24"/>
                      <a:pt x="96" y="22"/>
                    </a:cubicBezTo>
                    <a:cubicBezTo>
                      <a:pt x="96" y="22"/>
                      <a:pt x="94" y="24"/>
                      <a:pt x="93" y="22"/>
                    </a:cubicBezTo>
                    <a:cubicBezTo>
                      <a:pt x="92" y="19"/>
                      <a:pt x="90" y="22"/>
                      <a:pt x="89" y="21"/>
                    </a:cubicBezTo>
                    <a:cubicBezTo>
                      <a:pt x="86" y="17"/>
                      <a:pt x="86" y="21"/>
                      <a:pt x="83" y="19"/>
                    </a:cubicBezTo>
                    <a:cubicBezTo>
                      <a:pt x="82" y="17"/>
                      <a:pt x="82" y="14"/>
                      <a:pt x="81" y="17"/>
                    </a:cubicBezTo>
                    <a:cubicBezTo>
                      <a:pt x="76" y="19"/>
                      <a:pt x="76" y="16"/>
                      <a:pt x="72" y="17"/>
                    </a:cubicBezTo>
                    <a:cubicBezTo>
                      <a:pt x="71" y="17"/>
                      <a:pt x="72" y="14"/>
                      <a:pt x="71" y="13"/>
                    </a:cubicBezTo>
                    <a:cubicBezTo>
                      <a:pt x="68" y="10"/>
                      <a:pt x="68" y="11"/>
                      <a:pt x="67" y="10"/>
                    </a:cubicBezTo>
                    <a:cubicBezTo>
                      <a:pt x="64" y="10"/>
                      <a:pt x="67" y="10"/>
                      <a:pt x="64" y="8"/>
                    </a:cubicBezTo>
                    <a:cubicBezTo>
                      <a:pt x="64" y="7"/>
                      <a:pt x="67" y="7"/>
                      <a:pt x="65" y="5"/>
                    </a:cubicBezTo>
                    <a:cubicBezTo>
                      <a:pt x="63" y="5"/>
                      <a:pt x="64" y="0"/>
                      <a:pt x="63" y="2"/>
                    </a:cubicBezTo>
                    <a:cubicBezTo>
                      <a:pt x="61" y="3"/>
                      <a:pt x="61" y="0"/>
                      <a:pt x="60" y="2"/>
                    </a:cubicBezTo>
                    <a:cubicBezTo>
                      <a:pt x="57" y="3"/>
                      <a:pt x="56" y="2"/>
                      <a:pt x="56" y="3"/>
                    </a:cubicBezTo>
                    <a:cubicBezTo>
                      <a:pt x="54" y="5"/>
                      <a:pt x="53" y="5"/>
                      <a:pt x="51" y="3"/>
                    </a:cubicBezTo>
                    <a:cubicBezTo>
                      <a:pt x="47" y="3"/>
                      <a:pt x="46" y="5"/>
                      <a:pt x="46" y="8"/>
                    </a:cubicBezTo>
                    <a:cubicBezTo>
                      <a:pt x="46" y="11"/>
                      <a:pt x="46" y="11"/>
                      <a:pt x="45" y="10"/>
                    </a:cubicBezTo>
                    <a:cubicBezTo>
                      <a:pt x="43" y="10"/>
                      <a:pt x="42" y="10"/>
                      <a:pt x="40" y="10"/>
                    </a:cubicBezTo>
                    <a:cubicBezTo>
                      <a:pt x="38" y="10"/>
                      <a:pt x="39" y="7"/>
                      <a:pt x="36" y="8"/>
                    </a:cubicBezTo>
                    <a:cubicBezTo>
                      <a:pt x="33" y="10"/>
                      <a:pt x="38" y="7"/>
                      <a:pt x="31" y="7"/>
                    </a:cubicBezTo>
                    <a:cubicBezTo>
                      <a:pt x="28" y="7"/>
                      <a:pt x="29" y="7"/>
                      <a:pt x="26" y="7"/>
                    </a:cubicBezTo>
                    <a:cubicBezTo>
                      <a:pt x="24" y="7"/>
                      <a:pt x="24" y="5"/>
                      <a:pt x="15" y="5"/>
                    </a:cubicBezTo>
                    <a:cubicBezTo>
                      <a:pt x="10" y="7"/>
                      <a:pt x="13" y="8"/>
                      <a:pt x="11" y="7"/>
                    </a:cubicBezTo>
                    <a:cubicBezTo>
                      <a:pt x="10" y="7"/>
                      <a:pt x="8" y="8"/>
                      <a:pt x="8" y="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53" name="Freeform 2168">
                <a:extLst>
                  <a:ext uri="{FF2B5EF4-FFF2-40B4-BE49-F238E27FC236}">
                    <a16:creationId xmlns:a16="http://schemas.microsoft.com/office/drawing/2014/main" id="{01FC78CF-2078-0017-277F-BD75F2C2D225}"/>
                  </a:ext>
                </a:extLst>
              </p:cNvPr>
              <p:cNvSpPr>
                <a:spLocks/>
              </p:cNvSpPr>
              <p:nvPr/>
            </p:nvSpPr>
            <p:spPr bwMode="auto">
              <a:xfrm>
                <a:off x="1983859" y="1498914"/>
                <a:ext cx="285889" cy="112646"/>
              </a:xfrm>
              <a:custGeom>
                <a:avLst/>
                <a:gdLst>
                  <a:gd name="T0" fmla="*/ 54 w 61"/>
                  <a:gd name="T1" fmla="*/ 8 h 28"/>
                  <a:gd name="T2" fmla="*/ 59 w 61"/>
                  <a:gd name="T3" fmla="*/ 10 h 28"/>
                  <a:gd name="T4" fmla="*/ 60 w 61"/>
                  <a:gd name="T5" fmla="*/ 14 h 28"/>
                  <a:gd name="T6" fmla="*/ 56 w 61"/>
                  <a:gd name="T7" fmla="*/ 17 h 28"/>
                  <a:gd name="T8" fmla="*/ 49 w 61"/>
                  <a:gd name="T9" fmla="*/ 21 h 28"/>
                  <a:gd name="T10" fmla="*/ 41 w 61"/>
                  <a:gd name="T11" fmla="*/ 25 h 28"/>
                  <a:gd name="T12" fmla="*/ 35 w 61"/>
                  <a:gd name="T13" fmla="*/ 27 h 28"/>
                  <a:gd name="T14" fmla="*/ 28 w 61"/>
                  <a:gd name="T15" fmla="*/ 27 h 28"/>
                  <a:gd name="T16" fmla="*/ 18 w 61"/>
                  <a:gd name="T17" fmla="*/ 24 h 28"/>
                  <a:gd name="T18" fmla="*/ 11 w 61"/>
                  <a:gd name="T19" fmla="*/ 22 h 28"/>
                  <a:gd name="T20" fmla="*/ 16 w 61"/>
                  <a:gd name="T21" fmla="*/ 22 h 28"/>
                  <a:gd name="T22" fmla="*/ 14 w 61"/>
                  <a:gd name="T23" fmla="*/ 17 h 28"/>
                  <a:gd name="T24" fmla="*/ 11 w 61"/>
                  <a:gd name="T25" fmla="*/ 16 h 28"/>
                  <a:gd name="T26" fmla="*/ 6 w 61"/>
                  <a:gd name="T27" fmla="*/ 14 h 28"/>
                  <a:gd name="T28" fmla="*/ 10 w 61"/>
                  <a:gd name="T29" fmla="*/ 14 h 28"/>
                  <a:gd name="T30" fmla="*/ 16 w 61"/>
                  <a:gd name="T31" fmla="*/ 14 h 28"/>
                  <a:gd name="T32" fmla="*/ 13 w 61"/>
                  <a:gd name="T33" fmla="*/ 11 h 28"/>
                  <a:gd name="T34" fmla="*/ 14 w 61"/>
                  <a:gd name="T35" fmla="*/ 10 h 28"/>
                  <a:gd name="T36" fmla="*/ 7 w 61"/>
                  <a:gd name="T37" fmla="*/ 10 h 28"/>
                  <a:gd name="T38" fmla="*/ 2 w 61"/>
                  <a:gd name="T39" fmla="*/ 10 h 28"/>
                  <a:gd name="T40" fmla="*/ 5 w 61"/>
                  <a:gd name="T41" fmla="*/ 8 h 28"/>
                  <a:gd name="T42" fmla="*/ 6 w 61"/>
                  <a:gd name="T43" fmla="*/ 7 h 28"/>
                  <a:gd name="T44" fmla="*/ 10 w 61"/>
                  <a:gd name="T45" fmla="*/ 5 h 28"/>
                  <a:gd name="T46" fmla="*/ 14 w 61"/>
                  <a:gd name="T47" fmla="*/ 7 h 28"/>
                  <a:gd name="T48" fmla="*/ 10 w 61"/>
                  <a:gd name="T49" fmla="*/ 3 h 28"/>
                  <a:gd name="T50" fmla="*/ 13 w 61"/>
                  <a:gd name="T51" fmla="*/ 2 h 28"/>
                  <a:gd name="T52" fmla="*/ 18 w 61"/>
                  <a:gd name="T53" fmla="*/ 5 h 28"/>
                  <a:gd name="T54" fmla="*/ 20 w 61"/>
                  <a:gd name="T55" fmla="*/ 10 h 28"/>
                  <a:gd name="T56" fmla="*/ 24 w 61"/>
                  <a:gd name="T57" fmla="*/ 8 h 28"/>
                  <a:gd name="T58" fmla="*/ 25 w 61"/>
                  <a:gd name="T59" fmla="*/ 7 h 28"/>
                  <a:gd name="T60" fmla="*/ 27 w 61"/>
                  <a:gd name="T61" fmla="*/ 7 h 28"/>
                  <a:gd name="T62" fmla="*/ 29 w 61"/>
                  <a:gd name="T63" fmla="*/ 7 h 28"/>
                  <a:gd name="T64" fmla="*/ 34 w 61"/>
                  <a:gd name="T65" fmla="*/ 5 h 28"/>
                  <a:gd name="T66" fmla="*/ 35 w 61"/>
                  <a:gd name="T67" fmla="*/ 7 h 28"/>
                  <a:gd name="T68" fmla="*/ 39 w 61"/>
                  <a:gd name="T69" fmla="*/ 7 h 28"/>
                  <a:gd name="T70" fmla="*/ 43 w 61"/>
                  <a:gd name="T71" fmla="*/ 3 h 28"/>
                  <a:gd name="T72" fmla="*/ 45 w 61"/>
                  <a:gd name="T73" fmla="*/ 3 h 28"/>
                  <a:gd name="T74" fmla="*/ 49 w 61"/>
                  <a:gd name="T75" fmla="*/ 2 h 28"/>
                  <a:gd name="T76" fmla="*/ 53 w 61"/>
                  <a:gd name="T77" fmla="*/ 3 h 28"/>
                  <a:gd name="T78" fmla="*/ 54 w 61"/>
                  <a:gd name="T79" fmla="*/ 3 h 28"/>
                  <a:gd name="T80" fmla="*/ 54 w 61"/>
                  <a:gd name="T81" fmla="*/ 7 h 28"/>
                  <a:gd name="T82" fmla="*/ 54 w 61"/>
                  <a:gd name="T8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 h="28">
                    <a:moveTo>
                      <a:pt x="54" y="8"/>
                    </a:moveTo>
                    <a:cubicBezTo>
                      <a:pt x="57" y="8"/>
                      <a:pt x="56" y="8"/>
                      <a:pt x="59" y="10"/>
                    </a:cubicBezTo>
                    <a:cubicBezTo>
                      <a:pt x="61" y="10"/>
                      <a:pt x="61" y="13"/>
                      <a:pt x="60" y="14"/>
                    </a:cubicBezTo>
                    <a:cubicBezTo>
                      <a:pt x="59" y="17"/>
                      <a:pt x="59" y="14"/>
                      <a:pt x="56" y="17"/>
                    </a:cubicBezTo>
                    <a:cubicBezTo>
                      <a:pt x="54" y="21"/>
                      <a:pt x="52" y="19"/>
                      <a:pt x="49" y="21"/>
                    </a:cubicBezTo>
                    <a:cubicBezTo>
                      <a:pt x="45" y="22"/>
                      <a:pt x="43" y="25"/>
                      <a:pt x="41" y="25"/>
                    </a:cubicBezTo>
                    <a:cubicBezTo>
                      <a:pt x="36" y="25"/>
                      <a:pt x="39" y="27"/>
                      <a:pt x="35" y="27"/>
                    </a:cubicBezTo>
                    <a:cubicBezTo>
                      <a:pt x="31" y="28"/>
                      <a:pt x="31" y="27"/>
                      <a:pt x="28" y="27"/>
                    </a:cubicBezTo>
                    <a:cubicBezTo>
                      <a:pt x="24" y="27"/>
                      <a:pt x="24" y="24"/>
                      <a:pt x="18" y="24"/>
                    </a:cubicBezTo>
                    <a:cubicBezTo>
                      <a:pt x="13" y="24"/>
                      <a:pt x="11" y="25"/>
                      <a:pt x="11" y="22"/>
                    </a:cubicBezTo>
                    <a:cubicBezTo>
                      <a:pt x="11" y="21"/>
                      <a:pt x="14" y="24"/>
                      <a:pt x="16" y="22"/>
                    </a:cubicBezTo>
                    <a:cubicBezTo>
                      <a:pt x="16" y="21"/>
                      <a:pt x="16" y="19"/>
                      <a:pt x="14" y="17"/>
                    </a:cubicBezTo>
                    <a:cubicBezTo>
                      <a:pt x="13" y="17"/>
                      <a:pt x="16" y="16"/>
                      <a:pt x="11" y="16"/>
                    </a:cubicBezTo>
                    <a:cubicBezTo>
                      <a:pt x="7" y="14"/>
                      <a:pt x="6" y="17"/>
                      <a:pt x="6" y="14"/>
                    </a:cubicBezTo>
                    <a:cubicBezTo>
                      <a:pt x="6" y="14"/>
                      <a:pt x="9" y="14"/>
                      <a:pt x="10" y="14"/>
                    </a:cubicBezTo>
                    <a:cubicBezTo>
                      <a:pt x="11" y="13"/>
                      <a:pt x="11" y="14"/>
                      <a:pt x="16" y="14"/>
                    </a:cubicBezTo>
                    <a:cubicBezTo>
                      <a:pt x="18" y="11"/>
                      <a:pt x="13" y="14"/>
                      <a:pt x="13" y="11"/>
                    </a:cubicBezTo>
                    <a:cubicBezTo>
                      <a:pt x="13" y="11"/>
                      <a:pt x="18" y="10"/>
                      <a:pt x="14" y="10"/>
                    </a:cubicBezTo>
                    <a:cubicBezTo>
                      <a:pt x="10" y="10"/>
                      <a:pt x="10" y="10"/>
                      <a:pt x="7" y="10"/>
                    </a:cubicBezTo>
                    <a:cubicBezTo>
                      <a:pt x="5" y="11"/>
                      <a:pt x="0" y="10"/>
                      <a:pt x="2" y="10"/>
                    </a:cubicBezTo>
                    <a:cubicBezTo>
                      <a:pt x="3" y="8"/>
                      <a:pt x="6" y="10"/>
                      <a:pt x="5" y="8"/>
                    </a:cubicBezTo>
                    <a:cubicBezTo>
                      <a:pt x="5" y="7"/>
                      <a:pt x="6" y="8"/>
                      <a:pt x="6" y="7"/>
                    </a:cubicBezTo>
                    <a:cubicBezTo>
                      <a:pt x="6" y="5"/>
                      <a:pt x="7" y="3"/>
                      <a:pt x="10" y="5"/>
                    </a:cubicBezTo>
                    <a:cubicBezTo>
                      <a:pt x="11" y="7"/>
                      <a:pt x="16" y="8"/>
                      <a:pt x="14" y="7"/>
                    </a:cubicBezTo>
                    <a:cubicBezTo>
                      <a:pt x="13" y="5"/>
                      <a:pt x="10" y="5"/>
                      <a:pt x="10" y="3"/>
                    </a:cubicBezTo>
                    <a:cubicBezTo>
                      <a:pt x="9" y="3"/>
                      <a:pt x="10" y="0"/>
                      <a:pt x="13" y="2"/>
                    </a:cubicBezTo>
                    <a:cubicBezTo>
                      <a:pt x="16" y="3"/>
                      <a:pt x="14" y="3"/>
                      <a:pt x="18" y="5"/>
                    </a:cubicBezTo>
                    <a:cubicBezTo>
                      <a:pt x="21" y="7"/>
                      <a:pt x="18" y="7"/>
                      <a:pt x="20" y="10"/>
                    </a:cubicBezTo>
                    <a:cubicBezTo>
                      <a:pt x="21" y="13"/>
                      <a:pt x="21" y="7"/>
                      <a:pt x="24" y="8"/>
                    </a:cubicBezTo>
                    <a:cubicBezTo>
                      <a:pt x="25" y="10"/>
                      <a:pt x="25" y="8"/>
                      <a:pt x="25" y="7"/>
                    </a:cubicBezTo>
                    <a:cubicBezTo>
                      <a:pt x="24" y="7"/>
                      <a:pt x="25" y="3"/>
                      <a:pt x="27" y="7"/>
                    </a:cubicBezTo>
                    <a:cubicBezTo>
                      <a:pt x="28" y="8"/>
                      <a:pt x="29" y="8"/>
                      <a:pt x="29" y="7"/>
                    </a:cubicBezTo>
                    <a:cubicBezTo>
                      <a:pt x="29" y="5"/>
                      <a:pt x="34" y="3"/>
                      <a:pt x="34" y="5"/>
                    </a:cubicBezTo>
                    <a:cubicBezTo>
                      <a:pt x="35" y="7"/>
                      <a:pt x="35" y="8"/>
                      <a:pt x="35" y="7"/>
                    </a:cubicBezTo>
                    <a:cubicBezTo>
                      <a:pt x="35" y="3"/>
                      <a:pt x="36" y="3"/>
                      <a:pt x="39" y="7"/>
                    </a:cubicBezTo>
                    <a:cubicBezTo>
                      <a:pt x="41" y="8"/>
                      <a:pt x="41" y="3"/>
                      <a:pt x="43" y="3"/>
                    </a:cubicBezTo>
                    <a:cubicBezTo>
                      <a:pt x="45" y="5"/>
                      <a:pt x="46" y="3"/>
                      <a:pt x="45" y="3"/>
                    </a:cubicBezTo>
                    <a:cubicBezTo>
                      <a:pt x="43" y="0"/>
                      <a:pt x="48" y="0"/>
                      <a:pt x="49" y="2"/>
                    </a:cubicBezTo>
                    <a:cubicBezTo>
                      <a:pt x="50" y="7"/>
                      <a:pt x="50" y="3"/>
                      <a:pt x="53" y="3"/>
                    </a:cubicBezTo>
                    <a:cubicBezTo>
                      <a:pt x="54" y="2"/>
                      <a:pt x="56" y="2"/>
                      <a:pt x="54" y="3"/>
                    </a:cubicBezTo>
                    <a:cubicBezTo>
                      <a:pt x="50" y="7"/>
                      <a:pt x="57" y="3"/>
                      <a:pt x="54" y="7"/>
                    </a:cubicBezTo>
                    <a:cubicBezTo>
                      <a:pt x="54" y="8"/>
                      <a:pt x="54" y="8"/>
                      <a:pt x="54" y="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54" name="Freeform 2169">
                <a:extLst>
                  <a:ext uri="{FF2B5EF4-FFF2-40B4-BE49-F238E27FC236}">
                    <a16:creationId xmlns:a16="http://schemas.microsoft.com/office/drawing/2014/main" id="{32C523F4-0E51-D78C-2567-7F0815ECBAE1}"/>
                  </a:ext>
                </a:extLst>
              </p:cNvPr>
              <p:cNvSpPr>
                <a:spLocks/>
              </p:cNvSpPr>
              <p:nvPr/>
            </p:nvSpPr>
            <p:spPr bwMode="auto">
              <a:xfrm>
                <a:off x="2335726" y="1858243"/>
                <a:ext cx="111649" cy="126904"/>
              </a:xfrm>
              <a:custGeom>
                <a:avLst/>
                <a:gdLst>
                  <a:gd name="T0" fmla="*/ 15 w 24"/>
                  <a:gd name="T1" fmla="*/ 5 h 31"/>
                  <a:gd name="T2" fmla="*/ 14 w 24"/>
                  <a:gd name="T3" fmla="*/ 6 h 31"/>
                  <a:gd name="T4" fmla="*/ 18 w 24"/>
                  <a:gd name="T5" fmla="*/ 9 h 31"/>
                  <a:gd name="T6" fmla="*/ 20 w 24"/>
                  <a:gd name="T7" fmla="*/ 8 h 31"/>
                  <a:gd name="T8" fmla="*/ 21 w 24"/>
                  <a:gd name="T9" fmla="*/ 9 h 31"/>
                  <a:gd name="T10" fmla="*/ 22 w 24"/>
                  <a:gd name="T11" fmla="*/ 9 h 31"/>
                  <a:gd name="T12" fmla="*/ 22 w 24"/>
                  <a:gd name="T13" fmla="*/ 11 h 31"/>
                  <a:gd name="T14" fmla="*/ 24 w 24"/>
                  <a:gd name="T15" fmla="*/ 14 h 31"/>
                  <a:gd name="T16" fmla="*/ 24 w 24"/>
                  <a:gd name="T17" fmla="*/ 22 h 31"/>
                  <a:gd name="T18" fmla="*/ 21 w 24"/>
                  <a:gd name="T19" fmla="*/ 23 h 31"/>
                  <a:gd name="T20" fmla="*/ 18 w 24"/>
                  <a:gd name="T21" fmla="*/ 23 h 31"/>
                  <a:gd name="T22" fmla="*/ 13 w 24"/>
                  <a:gd name="T23" fmla="*/ 27 h 31"/>
                  <a:gd name="T24" fmla="*/ 11 w 24"/>
                  <a:gd name="T25" fmla="*/ 28 h 31"/>
                  <a:gd name="T26" fmla="*/ 4 w 24"/>
                  <a:gd name="T27" fmla="*/ 28 h 31"/>
                  <a:gd name="T28" fmla="*/ 4 w 24"/>
                  <a:gd name="T29" fmla="*/ 28 h 31"/>
                  <a:gd name="T30" fmla="*/ 3 w 24"/>
                  <a:gd name="T31" fmla="*/ 27 h 31"/>
                  <a:gd name="T32" fmla="*/ 2 w 24"/>
                  <a:gd name="T33" fmla="*/ 23 h 31"/>
                  <a:gd name="T34" fmla="*/ 4 w 24"/>
                  <a:gd name="T35" fmla="*/ 23 h 31"/>
                  <a:gd name="T36" fmla="*/ 9 w 24"/>
                  <a:gd name="T37" fmla="*/ 22 h 31"/>
                  <a:gd name="T38" fmla="*/ 9 w 24"/>
                  <a:gd name="T39" fmla="*/ 20 h 31"/>
                  <a:gd name="T40" fmla="*/ 4 w 24"/>
                  <a:gd name="T41" fmla="*/ 20 h 31"/>
                  <a:gd name="T42" fmla="*/ 9 w 24"/>
                  <a:gd name="T43" fmla="*/ 17 h 31"/>
                  <a:gd name="T44" fmla="*/ 7 w 24"/>
                  <a:gd name="T45" fmla="*/ 17 h 31"/>
                  <a:gd name="T46" fmla="*/ 4 w 24"/>
                  <a:gd name="T47" fmla="*/ 14 h 31"/>
                  <a:gd name="T48" fmla="*/ 6 w 24"/>
                  <a:gd name="T49" fmla="*/ 13 h 31"/>
                  <a:gd name="T50" fmla="*/ 4 w 24"/>
                  <a:gd name="T51" fmla="*/ 9 h 31"/>
                  <a:gd name="T52" fmla="*/ 3 w 24"/>
                  <a:gd name="T53" fmla="*/ 9 h 31"/>
                  <a:gd name="T54" fmla="*/ 9 w 24"/>
                  <a:gd name="T55" fmla="*/ 9 h 31"/>
                  <a:gd name="T56" fmla="*/ 10 w 24"/>
                  <a:gd name="T57" fmla="*/ 9 h 31"/>
                  <a:gd name="T58" fmla="*/ 13 w 24"/>
                  <a:gd name="T59" fmla="*/ 6 h 31"/>
                  <a:gd name="T60" fmla="*/ 10 w 24"/>
                  <a:gd name="T61" fmla="*/ 6 h 31"/>
                  <a:gd name="T62" fmla="*/ 11 w 24"/>
                  <a:gd name="T63" fmla="*/ 3 h 31"/>
                  <a:gd name="T64" fmla="*/ 15 w 24"/>
                  <a:gd name="T65" fmla="*/ 2 h 31"/>
                  <a:gd name="T66" fmla="*/ 18 w 24"/>
                  <a:gd name="T67" fmla="*/ 0 h 31"/>
                  <a:gd name="T68" fmla="*/ 18 w 24"/>
                  <a:gd name="T69" fmla="*/ 3 h 31"/>
                  <a:gd name="T70" fmla="*/ 15 w 24"/>
                  <a:gd name="T71"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1">
                    <a:moveTo>
                      <a:pt x="15" y="5"/>
                    </a:moveTo>
                    <a:cubicBezTo>
                      <a:pt x="14" y="5"/>
                      <a:pt x="17" y="6"/>
                      <a:pt x="14" y="6"/>
                    </a:cubicBezTo>
                    <a:cubicBezTo>
                      <a:pt x="11" y="8"/>
                      <a:pt x="18" y="11"/>
                      <a:pt x="18" y="9"/>
                    </a:cubicBezTo>
                    <a:cubicBezTo>
                      <a:pt x="18" y="8"/>
                      <a:pt x="20" y="6"/>
                      <a:pt x="20" y="8"/>
                    </a:cubicBezTo>
                    <a:cubicBezTo>
                      <a:pt x="21" y="9"/>
                      <a:pt x="21" y="9"/>
                      <a:pt x="21" y="9"/>
                    </a:cubicBezTo>
                    <a:cubicBezTo>
                      <a:pt x="21" y="11"/>
                      <a:pt x="21" y="9"/>
                      <a:pt x="22" y="9"/>
                    </a:cubicBezTo>
                    <a:cubicBezTo>
                      <a:pt x="24" y="9"/>
                      <a:pt x="24" y="11"/>
                      <a:pt x="22" y="11"/>
                    </a:cubicBezTo>
                    <a:cubicBezTo>
                      <a:pt x="22" y="11"/>
                      <a:pt x="22" y="13"/>
                      <a:pt x="24" y="14"/>
                    </a:cubicBezTo>
                    <a:cubicBezTo>
                      <a:pt x="24" y="16"/>
                      <a:pt x="24" y="19"/>
                      <a:pt x="24" y="22"/>
                    </a:cubicBezTo>
                    <a:cubicBezTo>
                      <a:pt x="21" y="23"/>
                      <a:pt x="24" y="23"/>
                      <a:pt x="21" y="23"/>
                    </a:cubicBezTo>
                    <a:cubicBezTo>
                      <a:pt x="20" y="23"/>
                      <a:pt x="21" y="23"/>
                      <a:pt x="18" y="23"/>
                    </a:cubicBezTo>
                    <a:cubicBezTo>
                      <a:pt x="15" y="25"/>
                      <a:pt x="14" y="28"/>
                      <a:pt x="13" y="27"/>
                    </a:cubicBezTo>
                    <a:cubicBezTo>
                      <a:pt x="13" y="25"/>
                      <a:pt x="13" y="27"/>
                      <a:pt x="11" y="28"/>
                    </a:cubicBezTo>
                    <a:cubicBezTo>
                      <a:pt x="11" y="28"/>
                      <a:pt x="3" y="31"/>
                      <a:pt x="4" y="28"/>
                    </a:cubicBezTo>
                    <a:cubicBezTo>
                      <a:pt x="9" y="27"/>
                      <a:pt x="2" y="30"/>
                      <a:pt x="4" y="28"/>
                    </a:cubicBezTo>
                    <a:cubicBezTo>
                      <a:pt x="4" y="27"/>
                      <a:pt x="0" y="28"/>
                      <a:pt x="3" y="27"/>
                    </a:cubicBezTo>
                    <a:cubicBezTo>
                      <a:pt x="4" y="23"/>
                      <a:pt x="0" y="27"/>
                      <a:pt x="2" y="23"/>
                    </a:cubicBezTo>
                    <a:cubicBezTo>
                      <a:pt x="4" y="22"/>
                      <a:pt x="6" y="23"/>
                      <a:pt x="4" y="23"/>
                    </a:cubicBezTo>
                    <a:cubicBezTo>
                      <a:pt x="4" y="22"/>
                      <a:pt x="4" y="22"/>
                      <a:pt x="9" y="22"/>
                    </a:cubicBezTo>
                    <a:cubicBezTo>
                      <a:pt x="11" y="22"/>
                      <a:pt x="10" y="20"/>
                      <a:pt x="9" y="20"/>
                    </a:cubicBezTo>
                    <a:cubicBezTo>
                      <a:pt x="9" y="20"/>
                      <a:pt x="2" y="22"/>
                      <a:pt x="4" y="20"/>
                    </a:cubicBezTo>
                    <a:cubicBezTo>
                      <a:pt x="9" y="19"/>
                      <a:pt x="4" y="17"/>
                      <a:pt x="9" y="17"/>
                    </a:cubicBezTo>
                    <a:cubicBezTo>
                      <a:pt x="11" y="17"/>
                      <a:pt x="9" y="16"/>
                      <a:pt x="7" y="17"/>
                    </a:cubicBezTo>
                    <a:cubicBezTo>
                      <a:pt x="6" y="17"/>
                      <a:pt x="2" y="14"/>
                      <a:pt x="4" y="14"/>
                    </a:cubicBezTo>
                    <a:cubicBezTo>
                      <a:pt x="4" y="13"/>
                      <a:pt x="4" y="13"/>
                      <a:pt x="6" y="13"/>
                    </a:cubicBezTo>
                    <a:cubicBezTo>
                      <a:pt x="9" y="11"/>
                      <a:pt x="2" y="13"/>
                      <a:pt x="4" y="9"/>
                    </a:cubicBezTo>
                    <a:cubicBezTo>
                      <a:pt x="3" y="9"/>
                      <a:pt x="3" y="9"/>
                      <a:pt x="3" y="9"/>
                    </a:cubicBezTo>
                    <a:cubicBezTo>
                      <a:pt x="4" y="8"/>
                      <a:pt x="6" y="8"/>
                      <a:pt x="9" y="9"/>
                    </a:cubicBezTo>
                    <a:cubicBezTo>
                      <a:pt x="9" y="9"/>
                      <a:pt x="9" y="8"/>
                      <a:pt x="10" y="9"/>
                    </a:cubicBezTo>
                    <a:cubicBezTo>
                      <a:pt x="11" y="9"/>
                      <a:pt x="11" y="8"/>
                      <a:pt x="13" y="6"/>
                    </a:cubicBezTo>
                    <a:cubicBezTo>
                      <a:pt x="14" y="5"/>
                      <a:pt x="11" y="6"/>
                      <a:pt x="10" y="6"/>
                    </a:cubicBezTo>
                    <a:cubicBezTo>
                      <a:pt x="10" y="5"/>
                      <a:pt x="13" y="5"/>
                      <a:pt x="11" y="3"/>
                    </a:cubicBezTo>
                    <a:cubicBezTo>
                      <a:pt x="11" y="3"/>
                      <a:pt x="14" y="2"/>
                      <a:pt x="15" y="2"/>
                    </a:cubicBezTo>
                    <a:cubicBezTo>
                      <a:pt x="18" y="2"/>
                      <a:pt x="17" y="0"/>
                      <a:pt x="18" y="0"/>
                    </a:cubicBezTo>
                    <a:cubicBezTo>
                      <a:pt x="21" y="2"/>
                      <a:pt x="18" y="2"/>
                      <a:pt x="18" y="3"/>
                    </a:cubicBezTo>
                    <a:cubicBezTo>
                      <a:pt x="17" y="3"/>
                      <a:pt x="18" y="5"/>
                      <a:pt x="15"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55" name="Freeform 2170">
                <a:extLst>
                  <a:ext uri="{FF2B5EF4-FFF2-40B4-BE49-F238E27FC236}">
                    <a16:creationId xmlns:a16="http://schemas.microsoft.com/office/drawing/2014/main" id="{9373868B-48FB-D181-5372-B0D93294D349}"/>
                  </a:ext>
                </a:extLst>
              </p:cNvPr>
              <p:cNvSpPr>
                <a:spLocks/>
              </p:cNvSpPr>
              <p:nvPr/>
            </p:nvSpPr>
            <p:spPr bwMode="auto">
              <a:xfrm>
                <a:off x="4768325" y="1952352"/>
                <a:ext cx="798460" cy="303717"/>
              </a:xfrm>
              <a:custGeom>
                <a:avLst/>
                <a:gdLst>
                  <a:gd name="T0" fmla="*/ 152 w 170"/>
                  <a:gd name="T1" fmla="*/ 18 h 75"/>
                  <a:gd name="T2" fmla="*/ 147 w 170"/>
                  <a:gd name="T3" fmla="*/ 30 h 75"/>
                  <a:gd name="T4" fmla="*/ 149 w 170"/>
                  <a:gd name="T5" fmla="*/ 32 h 75"/>
                  <a:gd name="T6" fmla="*/ 155 w 170"/>
                  <a:gd name="T7" fmla="*/ 32 h 75"/>
                  <a:gd name="T8" fmla="*/ 159 w 170"/>
                  <a:gd name="T9" fmla="*/ 30 h 75"/>
                  <a:gd name="T10" fmla="*/ 166 w 170"/>
                  <a:gd name="T11" fmla="*/ 35 h 75"/>
                  <a:gd name="T12" fmla="*/ 169 w 170"/>
                  <a:gd name="T13" fmla="*/ 39 h 75"/>
                  <a:gd name="T14" fmla="*/ 163 w 170"/>
                  <a:gd name="T15" fmla="*/ 39 h 75"/>
                  <a:gd name="T16" fmla="*/ 158 w 170"/>
                  <a:gd name="T17" fmla="*/ 39 h 75"/>
                  <a:gd name="T18" fmla="*/ 151 w 170"/>
                  <a:gd name="T19" fmla="*/ 42 h 75"/>
                  <a:gd name="T20" fmla="*/ 149 w 170"/>
                  <a:gd name="T21" fmla="*/ 46 h 75"/>
                  <a:gd name="T22" fmla="*/ 143 w 170"/>
                  <a:gd name="T23" fmla="*/ 49 h 75"/>
                  <a:gd name="T24" fmla="*/ 137 w 170"/>
                  <a:gd name="T25" fmla="*/ 53 h 75"/>
                  <a:gd name="T26" fmla="*/ 127 w 170"/>
                  <a:gd name="T27" fmla="*/ 50 h 75"/>
                  <a:gd name="T28" fmla="*/ 125 w 170"/>
                  <a:gd name="T29" fmla="*/ 55 h 75"/>
                  <a:gd name="T30" fmla="*/ 127 w 170"/>
                  <a:gd name="T31" fmla="*/ 61 h 75"/>
                  <a:gd name="T32" fmla="*/ 120 w 170"/>
                  <a:gd name="T33" fmla="*/ 64 h 75"/>
                  <a:gd name="T34" fmla="*/ 115 w 170"/>
                  <a:gd name="T35" fmla="*/ 69 h 75"/>
                  <a:gd name="T36" fmla="*/ 112 w 170"/>
                  <a:gd name="T37" fmla="*/ 69 h 75"/>
                  <a:gd name="T38" fmla="*/ 107 w 170"/>
                  <a:gd name="T39" fmla="*/ 69 h 75"/>
                  <a:gd name="T40" fmla="*/ 102 w 170"/>
                  <a:gd name="T41" fmla="*/ 69 h 75"/>
                  <a:gd name="T42" fmla="*/ 91 w 170"/>
                  <a:gd name="T43" fmla="*/ 74 h 75"/>
                  <a:gd name="T44" fmla="*/ 88 w 170"/>
                  <a:gd name="T45" fmla="*/ 74 h 75"/>
                  <a:gd name="T46" fmla="*/ 87 w 170"/>
                  <a:gd name="T47" fmla="*/ 72 h 75"/>
                  <a:gd name="T48" fmla="*/ 77 w 170"/>
                  <a:gd name="T49" fmla="*/ 71 h 75"/>
                  <a:gd name="T50" fmla="*/ 66 w 170"/>
                  <a:gd name="T51" fmla="*/ 67 h 75"/>
                  <a:gd name="T52" fmla="*/ 50 w 170"/>
                  <a:gd name="T53" fmla="*/ 67 h 75"/>
                  <a:gd name="T54" fmla="*/ 46 w 170"/>
                  <a:gd name="T55" fmla="*/ 66 h 75"/>
                  <a:gd name="T56" fmla="*/ 43 w 170"/>
                  <a:gd name="T57" fmla="*/ 61 h 75"/>
                  <a:gd name="T58" fmla="*/ 36 w 170"/>
                  <a:gd name="T59" fmla="*/ 55 h 75"/>
                  <a:gd name="T60" fmla="*/ 25 w 170"/>
                  <a:gd name="T61" fmla="*/ 50 h 75"/>
                  <a:gd name="T62" fmla="*/ 18 w 170"/>
                  <a:gd name="T63" fmla="*/ 50 h 75"/>
                  <a:gd name="T64" fmla="*/ 15 w 170"/>
                  <a:gd name="T65" fmla="*/ 46 h 75"/>
                  <a:gd name="T66" fmla="*/ 16 w 170"/>
                  <a:gd name="T67" fmla="*/ 41 h 75"/>
                  <a:gd name="T68" fmla="*/ 12 w 170"/>
                  <a:gd name="T69" fmla="*/ 32 h 75"/>
                  <a:gd name="T70" fmla="*/ 9 w 170"/>
                  <a:gd name="T71" fmla="*/ 30 h 75"/>
                  <a:gd name="T72" fmla="*/ 5 w 170"/>
                  <a:gd name="T73" fmla="*/ 30 h 75"/>
                  <a:gd name="T74" fmla="*/ 1 w 170"/>
                  <a:gd name="T75" fmla="*/ 22 h 75"/>
                  <a:gd name="T76" fmla="*/ 8 w 170"/>
                  <a:gd name="T77" fmla="*/ 19 h 75"/>
                  <a:gd name="T78" fmla="*/ 14 w 170"/>
                  <a:gd name="T79" fmla="*/ 14 h 75"/>
                  <a:gd name="T80" fmla="*/ 27 w 170"/>
                  <a:gd name="T81" fmla="*/ 11 h 75"/>
                  <a:gd name="T82" fmla="*/ 34 w 170"/>
                  <a:gd name="T83" fmla="*/ 14 h 75"/>
                  <a:gd name="T84" fmla="*/ 55 w 170"/>
                  <a:gd name="T85" fmla="*/ 14 h 75"/>
                  <a:gd name="T86" fmla="*/ 54 w 170"/>
                  <a:gd name="T87" fmla="*/ 7 h 75"/>
                  <a:gd name="T88" fmla="*/ 65 w 170"/>
                  <a:gd name="T89" fmla="*/ 4 h 75"/>
                  <a:gd name="T90" fmla="*/ 76 w 170"/>
                  <a:gd name="T91" fmla="*/ 8 h 75"/>
                  <a:gd name="T92" fmla="*/ 87 w 170"/>
                  <a:gd name="T93" fmla="*/ 14 h 75"/>
                  <a:gd name="T94" fmla="*/ 101 w 170"/>
                  <a:gd name="T95" fmla="*/ 16 h 75"/>
                  <a:gd name="T96" fmla="*/ 112 w 170"/>
                  <a:gd name="T97" fmla="*/ 22 h 75"/>
                  <a:gd name="T98" fmla="*/ 129 w 170"/>
                  <a:gd name="T99" fmla="*/ 21 h 75"/>
                  <a:gd name="T100" fmla="*/ 141 w 170"/>
                  <a:gd name="T101" fmla="*/ 14 h 75"/>
                  <a:gd name="T102" fmla="*/ 152 w 170"/>
                  <a:gd name="T103"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75">
                    <a:moveTo>
                      <a:pt x="152" y="18"/>
                    </a:moveTo>
                    <a:cubicBezTo>
                      <a:pt x="145" y="30"/>
                      <a:pt x="149" y="27"/>
                      <a:pt x="147" y="30"/>
                    </a:cubicBezTo>
                    <a:cubicBezTo>
                      <a:pt x="145" y="30"/>
                      <a:pt x="148" y="33"/>
                      <a:pt x="149" y="32"/>
                    </a:cubicBezTo>
                    <a:cubicBezTo>
                      <a:pt x="151" y="32"/>
                      <a:pt x="152" y="32"/>
                      <a:pt x="155" y="32"/>
                    </a:cubicBezTo>
                    <a:cubicBezTo>
                      <a:pt x="156" y="35"/>
                      <a:pt x="155" y="30"/>
                      <a:pt x="159" y="30"/>
                    </a:cubicBezTo>
                    <a:cubicBezTo>
                      <a:pt x="163" y="30"/>
                      <a:pt x="165" y="32"/>
                      <a:pt x="166" y="35"/>
                    </a:cubicBezTo>
                    <a:cubicBezTo>
                      <a:pt x="168" y="36"/>
                      <a:pt x="170" y="39"/>
                      <a:pt x="169" y="39"/>
                    </a:cubicBezTo>
                    <a:cubicBezTo>
                      <a:pt x="166" y="41"/>
                      <a:pt x="165" y="39"/>
                      <a:pt x="163" y="39"/>
                    </a:cubicBezTo>
                    <a:cubicBezTo>
                      <a:pt x="162" y="41"/>
                      <a:pt x="161" y="39"/>
                      <a:pt x="158" y="39"/>
                    </a:cubicBezTo>
                    <a:cubicBezTo>
                      <a:pt x="156" y="42"/>
                      <a:pt x="152" y="41"/>
                      <a:pt x="151" y="42"/>
                    </a:cubicBezTo>
                    <a:cubicBezTo>
                      <a:pt x="149" y="46"/>
                      <a:pt x="151" y="46"/>
                      <a:pt x="149" y="46"/>
                    </a:cubicBezTo>
                    <a:cubicBezTo>
                      <a:pt x="147" y="49"/>
                      <a:pt x="145" y="49"/>
                      <a:pt x="143" y="49"/>
                    </a:cubicBezTo>
                    <a:cubicBezTo>
                      <a:pt x="140" y="49"/>
                      <a:pt x="141" y="50"/>
                      <a:pt x="137" y="53"/>
                    </a:cubicBezTo>
                    <a:cubicBezTo>
                      <a:pt x="131" y="55"/>
                      <a:pt x="130" y="50"/>
                      <a:pt x="127" y="50"/>
                    </a:cubicBezTo>
                    <a:cubicBezTo>
                      <a:pt x="125" y="50"/>
                      <a:pt x="125" y="53"/>
                      <a:pt x="125" y="55"/>
                    </a:cubicBezTo>
                    <a:cubicBezTo>
                      <a:pt x="125" y="58"/>
                      <a:pt x="129" y="60"/>
                      <a:pt x="127" y="61"/>
                    </a:cubicBezTo>
                    <a:cubicBezTo>
                      <a:pt x="123" y="63"/>
                      <a:pt x="122" y="63"/>
                      <a:pt x="120" y="64"/>
                    </a:cubicBezTo>
                    <a:cubicBezTo>
                      <a:pt x="118" y="67"/>
                      <a:pt x="116" y="67"/>
                      <a:pt x="115" y="69"/>
                    </a:cubicBezTo>
                    <a:cubicBezTo>
                      <a:pt x="113" y="69"/>
                      <a:pt x="112" y="67"/>
                      <a:pt x="112" y="69"/>
                    </a:cubicBezTo>
                    <a:cubicBezTo>
                      <a:pt x="109" y="69"/>
                      <a:pt x="109" y="69"/>
                      <a:pt x="107" y="69"/>
                    </a:cubicBezTo>
                    <a:cubicBezTo>
                      <a:pt x="102" y="69"/>
                      <a:pt x="105" y="67"/>
                      <a:pt x="102" y="69"/>
                    </a:cubicBezTo>
                    <a:cubicBezTo>
                      <a:pt x="100" y="71"/>
                      <a:pt x="100" y="69"/>
                      <a:pt x="91" y="74"/>
                    </a:cubicBezTo>
                    <a:cubicBezTo>
                      <a:pt x="91" y="75"/>
                      <a:pt x="91" y="74"/>
                      <a:pt x="88" y="74"/>
                    </a:cubicBezTo>
                    <a:cubicBezTo>
                      <a:pt x="87" y="74"/>
                      <a:pt x="90" y="71"/>
                      <a:pt x="87" y="72"/>
                    </a:cubicBezTo>
                    <a:cubicBezTo>
                      <a:pt x="83" y="74"/>
                      <a:pt x="79" y="71"/>
                      <a:pt x="77" y="71"/>
                    </a:cubicBezTo>
                    <a:cubicBezTo>
                      <a:pt x="76" y="71"/>
                      <a:pt x="73" y="67"/>
                      <a:pt x="66" y="67"/>
                    </a:cubicBezTo>
                    <a:cubicBezTo>
                      <a:pt x="59" y="67"/>
                      <a:pt x="58" y="67"/>
                      <a:pt x="50" y="67"/>
                    </a:cubicBezTo>
                    <a:cubicBezTo>
                      <a:pt x="47" y="66"/>
                      <a:pt x="46" y="67"/>
                      <a:pt x="46" y="66"/>
                    </a:cubicBezTo>
                    <a:cubicBezTo>
                      <a:pt x="44" y="63"/>
                      <a:pt x="43" y="64"/>
                      <a:pt x="43" y="61"/>
                    </a:cubicBezTo>
                    <a:cubicBezTo>
                      <a:pt x="41" y="56"/>
                      <a:pt x="43" y="61"/>
                      <a:pt x="36" y="55"/>
                    </a:cubicBezTo>
                    <a:cubicBezTo>
                      <a:pt x="30" y="50"/>
                      <a:pt x="29" y="50"/>
                      <a:pt x="25" y="50"/>
                    </a:cubicBezTo>
                    <a:cubicBezTo>
                      <a:pt x="22" y="50"/>
                      <a:pt x="21" y="50"/>
                      <a:pt x="18" y="50"/>
                    </a:cubicBezTo>
                    <a:cubicBezTo>
                      <a:pt x="15" y="50"/>
                      <a:pt x="15" y="47"/>
                      <a:pt x="15" y="46"/>
                    </a:cubicBezTo>
                    <a:cubicBezTo>
                      <a:pt x="18" y="44"/>
                      <a:pt x="15" y="44"/>
                      <a:pt x="16" y="41"/>
                    </a:cubicBezTo>
                    <a:cubicBezTo>
                      <a:pt x="18" y="38"/>
                      <a:pt x="14" y="33"/>
                      <a:pt x="12" y="32"/>
                    </a:cubicBezTo>
                    <a:cubicBezTo>
                      <a:pt x="12" y="30"/>
                      <a:pt x="11" y="32"/>
                      <a:pt x="9" y="30"/>
                    </a:cubicBezTo>
                    <a:cubicBezTo>
                      <a:pt x="9" y="28"/>
                      <a:pt x="8" y="32"/>
                      <a:pt x="5" y="30"/>
                    </a:cubicBezTo>
                    <a:cubicBezTo>
                      <a:pt x="3" y="28"/>
                      <a:pt x="0" y="25"/>
                      <a:pt x="1" y="22"/>
                    </a:cubicBezTo>
                    <a:cubicBezTo>
                      <a:pt x="4" y="19"/>
                      <a:pt x="3" y="22"/>
                      <a:pt x="8" y="19"/>
                    </a:cubicBezTo>
                    <a:cubicBezTo>
                      <a:pt x="12" y="19"/>
                      <a:pt x="8" y="18"/>
                      <a:pt x="14" y="14"/>
                    </a:cubicBezTo>
                    <a:cubicBezTo>
                      <a:pt x="21" y="11"/>
                      <a:pt x="25" y="10"/>
                      <a:pt x="27" y="11"/>
                    </a:cubicBezTo>
                    <a:cubicBezTo>
                      <a:pt x="30" y="14"/>
                      <a:pt x="34" y="10"/>
                      <a:pt x="34" y="14"/>
                    </a:cubicBezTo>
                    <a:cubicBezTo>
                      <a:pt x="36" y="18"/>
                      <a:pt x="54" y="19"/>
                      <a:pt x="55" y="14"/>
                    </a:cubicBezTo>
                    <a:cubicBezTo>
                      <a:pt x="57" y="11"/>
                      <a:pt x="50" y="11"/>
                      <a:pt x="54" y="7"/>
                    </a:cubicBezTo>
                    <a:cubicBezTo>
                      <a:pt x="58" y="0"/>
                      <a:pt x="57" y="0"/>
                      <a:pt x="65" y="4"/>
                    </a:cubicBezTo>
                    <a:cubicBezTo>
                      <a:pt x="73" y="7"/>
                      <a:pt x="76" y="4"/>
                      <a:pt x="76" y="8"/>
                    </a:cubicBezTo>
                    <a:cubicBezTo>
                      <a:pt x="76" y="13"/>
                      <a:pt x="82" y="18"/>
                      <a:pt x="87" y="14"/>
                    </a:cubicBezTo>
                    <a:cubicBezTo>
                      <a:pt x="93" y="13"/>
                      <a:pt x="93" y="13"/>
                      <a:pt x="101" y="16"/>
                    </a:cubicBezTo>
                    <a:cubicBezTo>
                      <a:pt x="108" y="18"/>
                      <a:pt x="104" y="19"/>
                      <a:pt x="112" y="22"/>
                    </a:cubicBezTo>
                    <a:cubicBezTo>
                      <a:pt x="126" y="24"/>
                      <a:pt x="120" y="19"/>
                      <a:pt x="129" y="21"/>
                    </a:cubicBezTo>
                    <a:cubicBezTo>
                      <a:pt x="137" y="21"/>
                      <a:pt x="136" y="11"/>
                      <a:pt x="141" y="14"/>
                    </a:cubicBezTo>
                    <a:cubicBezTo>
                      <a:pt x="148" y="19"/>
                      <a:pt x="148" y="14"/>
                      <a:pt x="152" y="1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56" name="Freeform 2172">
                <a:extLst>
                  <a:ext uri="{FF2B5EF4-FFF2-40B4-BE49-F238E27FC236}">
                    <a16:creationId xmlns:a16="http://schemas.microsoft.com/office/drawing/2014/main" id="{7BE04DC4-76A2-D7A4-296D-894FE2E940F2}"/>
                  </a:ext>
                </a:extLst>
              </p:cNvPr>
              <p:cNvSpPr>
                <a:spLocks/>
              </p:cNvSpPr>
              <p:nvPr/>
            </p:nvSpPr>
            <p:spPr bwMode="auto">
              <a:xfrm>
                <a:off x="6710343" y="4323631"/>
                <a:ext cx="201308" cy="178238"/>
              </a:xfrm>
              <a:custGeom>
                <a:avLst/>
                <a:gdLst>
                  <a:gd name="T0" fmla="*/ 31 w 43"/>
                  <a:gd name="T1" fmla="*/ 3 h 44"/>
                  <a:gd name="T2" fmla="*/ 35 w 43"/>
                  <a:gd name="T3" fmla="*/ 3 h 44"/>
                  <a:gd name="T4" fmla="*/ 35 w 43"/>
                  <a:gd name="T5" fmla="*/ 3 h 44"/>
                  <a:gd name="T6" fmla="*/ 36 w 43"/>
                  <a:gd name="T7" fmla="*/ 6 h 44"/>
                  <a:gd name="T8" fmla="*/ 40 w 43"/>
                  <a:gd name="T9" fmla="*/ 8 h 44"/>
                  <a:gd name="T10" fmla="*/ 40 w 43"/>
                  <a:gd name="T11" fmla="*/ 11 h 44"/>
                  <a:gd name="T12" fmla="*/ 35 w 43"/>
                  <a:gd name="T13" fmla="*/ 19 h 44"/>
                  <a:gd name="T14" fmla="*/ 35 w 43"/>
                  <a:gd name="T15" fmla="*/ 22 h 44"/>
                  <a:gd name="T16" fmla="*/ 34 w 43"/>
                  <a:gd name="T17" fmla="*/ 23 h 44"/>
                  <a:gd name="T18" fmla="*/ 25 w 43"/>
                  <a:gd name="T19" fmla="*/ 30 h 44"/>
                  <a:gd name="T20" fmla="*/ 24 w 43"/>
                  <a:gd name="T21" fmla="*/ 37 h 44"/>
                  <a:gd name="T22" fmla="*/ 20 w 43"/>
                  <a:gd name="T23" fmla="*/ 41 h 44"/>
                  <a:gd name="T24" fmla="*/ 11 w 43"/>
                  <a:gd name="T25" fmla="*/ 42 h 44"/>
                  <a:gd name="T26" fmla="*/ 9 w 43"/>
                  <a:gd name="T27" fmla="*/ 41 h 44"/>
                  <a:gd name="T28" fmla="*/ 6 w 43"/>
                  <a:gd name="T29" fmla="*/ 39 h 44"/>
                  <a:gd name="T30" fmla="*/ 0 w 43"/>
                  <a:gd name="T31" fmla="*/ 39 h 44"/>
                  <a:gd name="T32" fmla="*/ 2 w 43"/>
                  <a:gd name="T33" fmla="*/ 36 h 44"/>
                  <a:gd name="T34" fmla="*/ 6 w 43"/>
                  <a:gd name="T35" fmla="*/ 31 h 44"/>
                  <a:gd name="T36" fmla="*/ 13 w 43"/>
                  <a:gd name="T37" fmla="*/ 25 h 44"/>
                  <a:gd name="T38" fmla="*/ 16 w 43"/>
                  <a:gd name="T39" fmla="*/ 22 h 44"/>
                  <a:gd name="T40" fmla="*/ 22 w 43"/>
                  <a:gd name="T41" fmla="*/ 19 h 44"/>
                  <a:gd name="T42" fmla="*/ 28 w 43"/>
                  <a:gd name="T43" fmla="*/ 9 h 44"/>
                  <a:gd name="T44" fmla="*/ 31 w 43"/>
                  <a:gd name="T45"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44">
                    <a:moveTo>
                      <a:pt x="31" y="3"/>
                    </a:moveTo>
                    <a:cubicBezTo>
                      <a:pt x="34" y="0"/>
                      <a:pt x="35" y="2"/>
                      <a:pt x="35" y="3"/>
                    </a:cubicBezTo>
                    <a:cubicBezTo>
                      <a:pt x="32" y="3"/>
                      <a:pt x="34" y="3"/>
                      <a:pt x="35" y="3"/>
                    </a:cubicBezTo>
                    <a:cubicBezTo>
                      <a:pt x="35" y="3"/>
                      <a:pt x="34" y="9"/>
                      <a:pt x="36" y="6"/>
                    </a:cubicBezTo>
                    <a:cubicBezTo>
                      <a:pt x="40" y="3"/>
                      <a:pt x="42" y="5"/>
                      <a:pt x="40" y="8"/>
                    </a:cubicBezTo>
                    <a:cubicBezTo>
                      <a:pt x="39" y="9"/>
                      <a:pt x="43" y="8"/>
                      <a:pt x="40" y="11"/>
                    </a:cubicBezTo>
                    <a:cubicBezTo>
                      <a:pt x="38" y="14"/>
                      <a:pt x="36" y="19"/>
                      <a:pt x="35" y="19"/>
                    </a:cubicBezTo>
                    <a:cubicBezTo>
                      <a:pt x="34" y="19"/>
                      <a:pt x="32" y="22"/>
                      <a:pt x="35" y="22"/>
                    </a:cubicBezTo>
                    <a:cubicBezTo>
                      <a:pt x="36" y="23"/>
                      <a:pt x="35" y="25"/>
                      <a:pt x="34" y="23"/>
                    </a:cubicBezTo>
                    <a:cubicBezTo>
                      <a:pt x="32" y="23"/>
                      <a:pt x="25" y="25"/>
                      <a:pt x="25" y="30"/>
                    </a:cubicBezTo>
                    <a:cubicBezTo>
                      <a:pt x="25" y="34"/>
                      <a:pt x="21" y="36"/>
                      <a:pt x="24" y="37"/>
                    </a:cubicBezTo>
                    <a:cubicBezTo>
                      <a:pt x="25" y="39"/>
                      <a:pt x="21" y="37"/>
                      <a:pt x="20" y="41"/>
                    </a:cubicBezTo>
                    <a:cubicBezTo>
                      <a:pt x="16" y="44"/>
                      <a:pt x="14" y="44"/>
                      <a:pt x="11" y="42"/>
                    </a:cubicBezTo>
                    <a:cubicBezTo>
                      <a:pt x="9" y="42"/>
                      <a:pt x="10" y="41"/>
                      <a:pt x="9" y="41"/>
                    </a:cubicBezTo>
                    <a:cubicBezTo>
                      <a:pt x="6" y="42"/>
                      <a:pt x="7" y="39"/>
                      <a:pt x="6" y="39"/>
                    </a:cubicBezTo>
                    <a:cubicBezTo>
                      <a:pt x="3" y="42"/>
                      <a:pt x="2" y="41"/>
                      <a:pt x="0" y="39"/>
                    </a:cubicBezTo>
                    <a:cubicBezTo>
                      <a:pt x="0" y="37"/>
                      <a:pt x="3" y="37"/>
                      <a:pt x="2" y="36"/>
                    </a:cubicBezTo>
                    <a:cubicBezTo>
                      <a:pt x="2" y="34"/>
                      <a:pt x="3" y="33"/>
                      <a:pt x="6" y="31"/>
                    </a:cubicBezTo>
                    <a:cubicBezTo>
                      <a:pt x="9" y="30"/>
                      <a:pt x="10" y="25"/>
                      <a:pt x="13" y="25"/>
                    </a:cubicBezTo>
                    <a:cubicBezTo>
                      <a:pt x="14" y="25"/>
                      <a:pt x="14" y="23"/>
                      <a:pt x="16" y="22"/>
                    </a:cubicBezTo>
                    <a:cubicBezTo>
                      <a:pt x="17" y="22"/>
                      <a:pt x="20" y="19"/>
                      <a:pt x="22" y="19"/>
                    </a:cubicBezTo>
                    <a:cubicBezTo>
                      <a:pt x="25" y="17"/>
                      <a:pt x="25" y="11"/>
                      <a:pt x="28" y="9"/>
                    </a:cubicBezTo>
                    <a:cubicBezTo>
                      <a:pt x="31" y="8"/>
                      <a:pt x="28" y="5"/>
                      <a:pt x="31"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57" name="Freeform 2173">
                <a:extLst>
                  <a:ext uri="{FF2B5EF4-FFF2-40B4-BE49-F238E27FC236}">
                    <a16:creationId xmlns:a16="http://schemas.microsoft.com/office/drawing/2014/main" id="{C1FC28B5-C2D8-C91C-B855-EBA057DE1A5C}"/>
                  </a:ext>
                </a:extLst>
              </p:cNvPr>
              <p:cNvSpPr>
                <a:spLocks/>
              </p:cNvSpPr>
              <p:nvPr/>
            </p:nvSpPr>
            <p:spPr bwMode="auto">
              <a:xfrm>
                <a:off x="6855827" y="4165354"/>
                <a:ext cx="153939" cy="202479"/>
              </a:xfrm>
              <a:custGeom>
                <a:avLst/>
                <a:gdLst>
                  <a:gd name="T0" fmla="*/ 18 w 33"/>
                  <a:gd name="T1" fmla="*/ 47 h 50"/>
                  <a:gd name="T2" fmla="*/ 25 w 33"/>
                  <a:gd name="T3" fmla="*/ 34 h 50"/>
                  <a:gd name="T4" fmla="*/ 29 w 33"/>
                  <a:gd name="T5" fmla="*/ 33 h 50"/>
                  <a:gd name="T6" fmla="*/ 30 w 33"/>
                  <a:gd name="T7" fmla="*/ 28 h 50"/>
                  <a:gd name="T8" fmla="*/ 33 w 33"/>
                  <a:gd name="T9" fmla="*/ 24 h 50"/>
                  <a:gd name="T10" fmla="*/ 29 w 33"/>
                  <a:gd name="T11" fmla="*/ 22 h 50"/>
                  <a:gd name="T12" fmla="*/ 22 w 33"/>
                  <a:gd name="T13" fmla="*/ 22 h 50"/>
                  <a:gd name="T14" fmla="*/ 18 w 33"/>
                  <a:gd name="T15" fmla="*/ 14 h 50"/>
                  <a:gd name="T16" fmla="*/ 18 w 33"/>
                  <a:gd name="T17" fmla="*/ 17 h 50"/>
                  <a:gd name="T18" fmla="*/ 14 w 33"/>
                  <a:gd name="T19" fmla="*/ 14 h 50"/>
                  <a:gd name="T20" fmla="*/ 11 w 33"/>
                  <a:gd name="T21" fmla="*/ 11 h 50"/>
                  <a:gd name="T22" fmla="*/ 9 w 33"/>
                  <a:gd name="T23" fmla="*/ 6 h 50"/>
                  <a:gd name="T24" fmla="*/ 7 w 33"/>
                  <a:gd name="T25" fmla="*/ 3 h 50"/>
                  <a:gd name="T26" fmla="*/ 3 w 33"/>
                  <a:gd name="T27" fmla="*/ 0 h 50"/>
                  <a:gd name="T28" fmla="*/ 4 w 33"/>
                  <a:gd name="T29" fmla="*/ 3 h 50"/>
                  <a:gd name="T30" fmla="*/ 5 w 33"/>
                  <a:gd name="T31" fmla="*/ 6 h 50"/>
                  <a:gd name="T32" fmla="*/ 9 w 33"/>
                  <a:gd name="T33" fmla="*/ 13 h 50"/>
                  <a:gd name="T34" fmla="*/ 9 w 33"/>
                  <a:gd name="T35" fmla="*/ 14 h 50"/>
                  <a:gd name="T36" fmla="*/ 12 w 33"/>
                  <a:gd name="T37" fmla="*/ 19 h 50"/>
                  <a:gd name="T38" fmla="*/ 12 w 33"/>
                  <a:gd name="T39" fmla="*/ 27 h 50"/>
                  <a:gd name="T40" fmla="*/ 8 w 33"/>
                  <a:gd name="T41" fmla="*/ 33 h 50"/>
                  <a:gd name="T42" fmla="*/ 14 w 33"/>
                  <a:gd name="T43" fmla="*/ 36 h 50"/>
                  <a:gd name="T44" fmla="*/ 14 w 33"/>
                  <a:gd name="T45" fmla="*/ 44 h 50"/>
                  <a:gd name="T46" fmla="*/ 14 w 33"/>
                  <a:gd name="T47" fmla="*/ 47 h 50"/>
                  <a:gd name="T48" fmla="*/ 18 w 33"/>
                  <a:gd name="T4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50">
                    <a:moveTo>
                      <a:pt x="18" y="47"/>
                    </a:moveTo>
                    <a:cubicBezTo>
                      <a:pt x="19" y="47"/>
                      <a:pt x="26" y="36"/>
                      <a:pt x="25" y="34"/>
                    </a:cubicBezTo>
                    <a:cubicBezTo>
                      <a:pt x="23" y="33"/>
                      <a:pt x="25" y="30"/>
                      <a:pt x="29" y="33"/>
                    </a:cubicBezTo>
                    <a:cubicBezTo>
                      <a:pt x="32" y="34"/>
                      <a:pt x="28" y="28"/>
                      <a:pt x="30" y="28"/>
                    </a:cubicBezTo>
                    <a:cubicBezTo>
                      <a:pt x="33" y="28"/>
                      <a:pt x="32" y="24"/>
                      <a:pt x="33" y="24"/>
                    </a:cubicBezTo>
                    <a:cubicBezTo>
                      <a:pt x="33" y="20"/>
                      <a:pt x="29" y="20"/>
                      <a:pt x="29" y="22"/>
                    </a:cubicBezTo>
                    <a:cubicBezTo>
                      <a:pt x="28" y="25"/>
                      <a:pt x="25" y="24"/>
                      <a:pt x="22" y="22"/>
                    </a:cubicBezTo>
                    <a:cubicBezTo>
                      <a:pt x="19" y="20"/>
                      <a:pt x="19" y="16"/>
                      <a:pt x="18" y="14"/>
                    </a:cubicBezTo>
                    <a:cubicBezTo>
                      <a:pt x="15" y="13"/>
                      <a:pt x="15" y="14"/>
                      <a:pt x="18" y="17"/>
                    </a:cubicBezTo>
                    <a:cubicBezTo>
                      <a:pt x="19" y="20"/>
                      <a:pt x="12" y="16"/>
                      <a:pt x="14" y="14"/>
                    </a:cubicBezTo>
                    <a:cubicBezTo>
                      <a:pt x="14" y="13"/>
                      <a:pt x="11" y="13"/>
                      <a:pt x="11" y="11"/>
                    </a:cubicBezTo>
                    <a:cubicBezTo>
                      <a:pt x="11" y="8"/>
                      <a:pt x="11" y="8"/>
                      <a:pt x="9" y="6"/>
                    </a:cubicBezTo>
                    <a:cubicBezTo>
                      <a:pt x="9" y="5"/>
                      <a:pt x="8" y="5"/>
                      <a:pt x="7" y="3"/>
                    </a:cubicBezTo>
                    <a:cubicBezTo>
                      <a:pt x="4" y="3"/>
                      <a:pt x="5" y="0"/>
                      <a:pt x="3" y="0"/>
                    </a:cubicBezTo>
                    <a:cubicBezTo>
                      <a:pt x="0" y="0"/>
                      <a:pt x="1" y="0"/>
                      <a:pt x="4" y="3"/>
                    </a:cubicBezTo>
                    <a:cubicBezTo>
                      <a:pt x="5" y="5"/>
                      <a:pt x="4" y="5"/>
                      <a:pt x="5" y="6"/>
                    </a:cubicBezTo>
                    <a:cubicBezTo>
                      <a:pt x="7" y="10"/>
                      <a:pt x="8" y="14"/>
                      <a:pt x="9" y="13"/>
                    </a:cubicBezTo>
                    <a:cubicBezTo>
                      <a:pt x="9" y="11"/>
                      <a:pt x="11" y="16"/>
                      <a:pt x="9" y="14"/>
                    </a:cubicBezTo>
                    <a:cubicBezTo>
                      <a:pt x="9" y="14"/>
                      <a:pt x="9" y="14"/>
                      <a:pt x="12" y="19"/>
                    </a:cubicBezTo>
                    <a:cubicBezTo>
                      <a:pt x="15" y="24"/>
                      <a:pt x="12" y="24"/>
                      <a:pt x="12" y="27"/>
                    </a:cubicBezTo>
                    <a:cubicBezTo>
                      <a:pt x="12" y="31"/>
                      <a:pt x="8" y="31"/>
                      <a:pt x="8" y="33"/>
                    </a:cubicBezTo>
                    <a:cubicBezTo>
                      <a:pt x="8" y="34"/>
                      <a:pt x="11" y="36"/>
                      <a:pt x="14" y="36"/>
                    </a:cubicBezTo>
                    <a:cubicBezTo>
                      <a:pt x="16" y="38"/>
                      <a:pt x="15" y="44"/>
                      <a:pt x="14" y="44"/>
                    </a:cubicBezTo>
                    <a:cubicBezTo>
                      <a:pt x="12" y="45"/>
                      <a:pt x="9" y="45"/>
                      <a:pt x="14" y="47"/>
                    </a:cubicBezTo>
                    <a:cubicBezTo>
                      <a:pt x="15" y="47"/>
                      <a:pt x="15" y="50"/>
                      <a:pt x="18" y="47"/>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58" name="Freeform 2175">
                <a:extLst>
                  <a:ext uri="{FF2B5EF4-FFF2-40B4-BE49-F238E27FC236}">
                    <a16:creationId xmlns:a16="http://schemas.microsoft.com/office/drawing/2014/main" id="{CE25613E-E966-085C-AA71-B8656CD8A576}"/>
                  </a:ext>
                </a:extLst>
              </p:cNvPr>
              <p:cNvSpPr>
                <a:spLocks/>
              </p:cNvSpPr>
              <p:nvPr/>
            </p:nvSpPr>
            <p:spPr bwMode="auto">
              <a:xfrm>
                <a:off x="3667058" y="3563624"/>
                <a:ext cx="182698" cy="340790"/>
              </a:xfrm>
              <a:custGeom>
                <a:avLst/>
                <a:gdLst>
                  <a:gd name="T0" fmla="*/ 30 w 39"/>
                  <a:gd name="T1" fmla="*/ 6 h 84"/>
                  <a:gd name="T2" fmla="*/ 31 w 39"/>
                  <a:gd name="T3" fmla="*/ 1 h 84"/>
                  <a:gd name="T4" fmla="*/ 35 w 39"/>
                  <a:gd name="T5" fmla="*/ 6 h 84"/>
                  <a:gd name="T6" fmla="*/ 38 w 39"/>
                  <a:gd name="T7" fmla="*/ 18 h 84"/>
                  <a:gd name="T8" fmla="*/ 36 w 39"/>
                  <a:gd name="T9" fmla="*/ 24 h 84"/>
                  <a:gd name="T10" fmla="*/ 34 w 39"/>
                  <a:gd name="T11" fmla="*/ 24 h 84"/>
                  <a:gd name="T12" fmla="*/ 35 w 39"/>
                  <a:gd name="T13" fmla="*/ 29 h 84"/>
                  <a:gd name="T14" fmla="*/ 34 w 39"/>
                  <a:gd name="T15" fmla="*/ 34 h 84"/>
                  <a:gd name="T16" fmla="*/ 30 w 39"/>
                  <a:gd name="T17" fmla="*/ 49 h 84"/>
                  <a:gd name="T18" fmla="*/ 18 w 39"/>
                  <a:gd name="T19" fmla="*/ 81 h 84"/>
                  <a:gd name="T20" fmla="*/ 10 w 39"/>
                  <a:gd name="T21" fmla="*/ 82 h 84"/>
                  <a:gd name="T22" fmla="*/ 5 w 39"/>
                  <a:gd name="T23" fmla="*/ 77 h 84"/>
                  <a:gd name="T24" fmla="*/ 3 w 39"/>
                  <a:gd name="T25" fmla="*/ 68 h 84"/>
                  <a:gd name="T26" fmla="*/ 2 w 39"/>
                  <a:gd name="T27" fmla="*/ 60 h 84"/>
                  <a:gd name="T28" fmla="*/ 5 w 39"/>
                  <a:gd name="T29" fmla="*/ 54 h 84"/>
                  <a:gd name="T30" fmla="*/ 7 w 39"/>
                  <a:gd name="T31" fmla="*/ 46 h 84"/>
                  <a:gd name="T32" fmla="*/ 6 w 39"/>
                  <a:gd name="T33" fmla="*/ 42 h 84"/>
                  <a:gd name="T34" fmla="*/ 5 w 39"/>
                  <a:gd name="T35" fmla="*/ 37 h 84"/>
                  <a:gd name="T36" fmla="*/ 6 w 39"/>
                  <a:gd name="T37" fmla="*/ 31 h 84"/>
                  <a:gd name="T38" fmla="*/ 9 w 39"/>
                  <a:gd name="T39" fmla="*/ 26 h 84"/>
                  <a:gd name="T40" fmla="*/ 13 w 39"/>
                  <a:gd name="T41" fmla="*/ 24 h 84"/>
                  <a:gd name="T42" fmla="*/ 21 w 39"/>
                  <a:gd name="T43" fmla="*/ 18 h 84"/>
                  <a:gd name="T44" fmla="*/ 25 w 39"/>
                  <a:gd name="T45" fmla="*/ 12 h 84"/>
                  <a:gd name="T46" fmla="*/ 30 w 39"/>
                  <a:gd name="T47"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84">
                    <a:moveTo>
                      <a:pt x="30" y="6"/>
                    </a:moveTo>
                    <a:cubicBezTo>
                      <a:pt x="30" y="3"/>
                      <a:pt x="30" y="4"/>
                      <a:pt x="31" y="1"/>
                    </a:cubicBezTo>
                    <a:cubicBezTo>
                      <a:pt x="34" y="0"/>
                      <a:pt x="34" y="4"/>
                      <a:pt x="35" y="6"/>
                    </a:cubicBezTo>
                    <a:cubicBezTo>
                      <a:pt x="36" y="6"/>
                      <a:pt x="36" y="17"/>
                      <a:pt x="38" y="18"/>
                    </a:cubicBezTo>
                    <a:cubicBezTo>
                      <a:pt x="39" y="21"/>
                      <a:pt x="36" y="26"/>
                      <a:pt x="36" y="24"/>
                    </a:cubicBezTo>
                    <a:cubicBezTo>
                      <a:pt x="34" y="20"/>
                      <a:pt x="34" y="23"/>
                      <a:pt x="34" y="24"/>
                    </a:cubicBezTo>
                    <a:cubicBezTo>
                      <a:pt x="36" y="26"/>
                      <a:pt x="34" y="26"/>
                      <a:pt x="35" y="29"/>
                    </a:cubicBezTo>
                    <a:cubicBezTo>
                      <a:pt x="35" y="31"/>
                      <a:pt x="32" y="29"/>
                      <a:pt x="34" y="34"/>
                    </a:cubicBezTo>
                    <a:cubicBezTo>
                      <a:pt x="34" y="39"/>
                      <a:pt x="32" y="40"/>
                      <a:pt x="30" y="49"/>
                    </a:cubicBezTo>
                    <a:cubicBezTo>
                      <a:pt x="25" y="62"/>
                      <a:pt x="23" y="81"/>
                      <a:pt x="18" y="81"/>
                    </a:cubicBezTo>
                    <a:cubicBezTo>
                      <a:pt x="17" y="81"/>
                      <a:pt x="13" y="84"/>
                      <a:pt x="10" y="82"/>
                    </a:cubicBezTo>
                    <a:cubicBezTo>
                      <a:pt x="9" y="81"/>
                      <a:pt x="6" y="82"/>
                      <a:pt x="5" y="77"/>
                    </a:cubicBezTo>
                    <a:cubicBezTo>
                      <a:pt x="2" y="71"/>
                      <a:pt x="5" y="70"/>
                      <a:pt x="3" y="68"/>
                    </a:cubicBezTo>
                    <a:cubicBezTo>
                      <a:pt x="2" y="65"/>
                      <a:pt x="0" y="65"/>
                      <a:pt x="2" y="60"/>
                    </a:cubicBezTo>
                    <a:cubicBezTo>
                      <a:pt x="2" y="54"/>
                      <a:pt x="3" y="59"/>
                      <a:pt x="5" y="54"/>
                    </a:cubicBezTo>
                    <a:cubicBezTo>
                      <a:pt x="5" y="51"/>
                      <a:pt x="9" y="51"/>
                      <a:pt x="7" y="46"/>
                    </a:cubicBezTo>
                    <a:cubicBezTo>
                      <a:pt x="6" y="43"/>
                      <a:pt x="5" y="43"/>
                      <a:pt x="6" y="42"/>
                    </a:cubicBezTo>
                    <a:cubicBezTo>
                      <a:pt x="6" y="40"/>
                      <a:pt x="5" y="40"/>
                      <a:pt x="5" y="37"/>
                    </a:cubicBezTo>
                    <a:cubicBezTo>
                      <a:pt x="6" y="34"/>
                      <a:pt x="3" y="35"/>
                      <a:pt x="6" y="31"/>
                    </a:cubicBezTo>
                    <a:cubicBezTo>
                      <a:pt x="9" y="26"/>
                      <a:pt x="5" y="24"/>
                      <a:pt x="9" y="26"/>
                    </a:cubicBezTo>
                    <a:cubicBezTo>
                      <a:pt x="12" y="26"/>
                      <a:pt x="9" y="24"/>
                      <a:pt x="13" y="24"/>
                    </a:cubicBezTo>
                    <a:cubicBezTo>
                      <a:pt x="18" y="23"/>
                      <a:pt x="17" y="21"/>
                      <a:pt x="21" y="18"/>
                    </a:cubicBezTo>
                    <a:cubicBezTo>
                      <a:pt x="25" y="14"/>
                      <a:pt x="25" y="14"/>
                      <a:pt x="25" y="12"/>
                    </a:cubicBezTo>
                    <a:cubicBezTo>
                      <a:pt x="24" y="9"/>
                      <a:pt x="30" y="12"/>
                      <a:pt x="30" y="6"/>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59" name="Freeform 2204">
                <a:extLst>
                  <a:ext uri="{FF2B5EF4-FFF2-40B4-BE49-F238E27FC236}">
                    <a16:creationId xmlns:a16="http://schemas.microsoft.com/office/drawing/2014/main" id="{E3E3A686-7DF8-F01F-ABF0-1E44B09A0146}"/>
                  </a:ext>
                </a:extLst>
              </p:cNvPr>
              <p:cNvSpPr>
                <a:spLocks/>
              </p:cNvSpPr>
              <p:nvPr/>
            </p:nvSpPr>
            <p:spPr bwMode="auto">
              <a:xfrm>
                <a:off x="4572091" y="2539825"/>
                <a:ext cx="211457" cy="112646"/>
              </a:xfrm>
              <a:custGeom>
                <a:avLst/>
                <a:gdLst>
                  <a:gd name="T0" fmla="*/ 6 w 45"/>
                  <a:gd name="T1" fmla="*/ 2 h 28"/>
                  <a:gd name="T2" fmla="*/ 2 w 45"/>
                  <a:gd name="T3" fmla="*/ 8 h 28"/>
                  <a:gd name="T4" fmla="*/ 2 w 45"/>
                  <a:gd name="T5" fmla="*/ 10 h 28"/>
                  <a:gd name="T6" fmla="*/ 4 w 45"/>
                  <a:gd name="T7" fmla="*/ 13 h 28"/>
                  <a:gd name="T8" fmla="*/ 8 w 45"/>
                  <a:gd name="T9" fmla="*/ 17 h 28"/>
                  <a:gd name="T10" fmla="*/ 13 w 45"/>
                  <a:gd name="T11" fmla="*/ 19 h 28"/>
                  <a:gd name="T12" fmla="*/ 15 w 45"/>
                  <a:gd name="T13" fmla="*/ 19 h 28"/>
                  <a:gd name="T14" fmla="*/ 21 w 45"/>
                  <a:gd name="T15" fmla="*/ 21 h 28"/>
                  <a:gd name="T16" fmla="*/ 25 w 45"/>
                  <a:gd name="T17" fmla="*/ 21 h 28"/>
                  <a:gd name="T18" fmla="*/ 26 w 45"/>
                  <a:gd name="T19" fmla="*/ 24 h 28"/>
                  <a:gd name="T20" fmla="*/ 29 w 45"/>
                  <a:gd name="T21" fmla="*/ 24 h 28"/>
                  <a:gd name="T22" fmla="*/ 32 w 45"/>
                  <a:gd name="T23" fmla="*/ 25 h 28"/>
                  <a:gd name="T24" fmla="*/ 38 w 45"/>
                  <a:gd name="T25" fmla="*/ 25 h 28"/>
                  <a:gd name="T26" fmla="*/ 42 w 45"/>
                  <a:gd name="T27" fmla="*/ 27 h 28"/>
                  <a:gd name="T28" fmla="*/ 43 w 45"/>
                  <a:gd name="T29" fmla="*/ 25 h 28"/>
                  <a:gd name="T30" fmla="*/ 43 w 45"/>
                  <a:gd name="T31" fmla="*/ 21 h 28"/>
                  <a:gd name="T32" fmla="*/ 43 w 45"/>
                  <a:gd name="T33" fmla="*/ 17 h 28"/>
                  <a:gd name="T34" fmla="*/ 42 w 45"/>
                  <a:gd name="T35" fmla="*/ 17 h 28"/>
                  <a:gd name="T36" fmla="*/ 40 w 45"/>
                  <a:gd name="T37" fmla="*/ 17 h 28"/>
                  <a:gd name="T38" fmla="*/ 36 w 45"/>
                  <a:gd name="T39" fmla="*/ 17 h 28"/>
                  <a:gd name="T40" fmla="*/ 33 w 45"/>
                  <a:gd name="T41" fmla="*/ 17 h 28"/>
                  <a:gd name="T42" fmla="*/ 32 w 45"/>
                  <a:gd name="T43" fmla="*/ 17 h 28"/>
                  <a:gd name="T44" fmla="*/ 31 w 45"/>
                  <a:gd name="T45" fmla="*/ 14 h 28"/>
                  <a:gd name="T46" fmla="*/ 28 w 45"/>
                  <a:gd name="T47" fmla="*/ 14 h 28"/>
                  <a:gd name="T48" fmla="*/ 28 w 45"/>
                  <a:gd name="T49" fmla="*/ 13 h 28"/>
                  <a:gd name="T50" fmla="*/ 24 w 45"/>
                  <a:gd name="T51" fmla="*/ 10 h 28"/>
                  <a:gd name="T52" fmla="*/ 21 w 45"/>
                  <a:gd name="T53" fmla="*/ 10 h 28"/>
                  <a:gd name="T54" fmla="*/ 17 w 45"/>
                  <a:gd name="T55" fmla="*/ 6 h 28"/>
                  <a:gd name="T56" fmla="*/ 13 w 45"/>
                  <a:gd name="T57" fmla="*/ 5 h 28"/>
                  <a:gd name="T58" fmla="*/ 10 w 45"/>
                  <a:gd name="T59" fmla="*/ 2 h 28"/>
                  <a:gd name="T60" fmla="*/ 6 w 45"/>
                  <a:gd name="T6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28">
                    <a:moveTo>
                      <a:pt x="6" y="2"/>
                    </a:moveTo>
                    <a:cubicBezTo>
                      <a:pt x="2" y="5"/>
                      <a:pt x="4" y="6"/>
                      <a:pt x="2" y="8"/>
                    </a:cubicBezTo>
                    <a:cubicBezTo>
                      <a:pt x="2" y="10"/>
                      <a:pt x="3" y="10"/>
                      <a:pt x="2" y="10"/>
                    </a:cubicBezTo>
                    <a:cubicBezTo>
                      <a:pt x="0" y="11"/>
                      <a:pt x="3" y="14"/>
                      <a:pt x="4" y="13"/>
                    </a:cubicBezTo>
                    <a:cubicBezTo>
                      <a:pt x="4" y="11"/>
                      <a:pt x="7" y="14"/>
                      <a:pt x="8" y="17"/>
                    </a:cubicBezTo>
                    <a:cubicBezTo>
                      <a:pt x="13" y="19"/>
                      <a:pt x="10" y="16"/>
                      <a:pt x="13" y="19"/>
                    </a:cubicBezTo>
                    <a:cubicBezTo>
                      <a:pt x="15" y="21"/>
                      <a:pt x="14" y="17"/>
                      <a:pt x="15" y="19"/>
                    </a:cubicBezTo>
                    <a:cubicBezTo>
                      <a:pt x="17" y="21"/>
                      <a:pt x="20" y="19"/>
                      <a:pt x="21" y="21"/>
                    </a:cubicBezTo>
                    <a:cubicBezTo>
                      <a:pt x="22" y="21"/>
                      <a:pt x="21" y="19"/>
                      <a:pt x="25" y="21"/>
                    </a:cubicBezTo>
                    <a:cubicBezTo>
                      <a:pt x="28" y="22"/>
                      <a:pt x="25" y="24"/>
                      <a:pt x="26" y="24"/>
                    </a:cubicBezTo>
                    <a:cubicBezTo>
                      <a:pt x="29" y="24"/>
                      <a:pt x="28" y="25"/>
                      <a:pt x="29" y="24"/>
                    </a:cubicBezTo>
                    <a:cubicBezTo>
                      <a:pt x="32" y="24"/>
                      <a:pt x="31" y="25"/>
                      <a:pt x="32" y="25"/>
                    </a:cubicBezTo>
                    <a:cubicBezTo>
                      <a:pt x="35" y="24"/>
                      <a:pt x="36" y="28"/>
                      <a:pt x="38" y="25"/>
                    </a:cubicBezTo>
                    <a:cubicBezTo>
                      <a:pt x="40" y="25"/>
                      <a:pt x="38" y="28"/>
                      <a:pt x="42" y="27"/>
                    </a:cubicBezTo>
                    <a:cubicBezTo>
                      <a:pt x="43" y="25"/>
                      <a:pt x="43" y="28"/>
                      <a:pt x="43" y="25"/>
                    </a:cubicBezTo>
                    <a:cubicBezTo>
                      <a:pt x="45" y="24"/>
                      <a:pt x="43" y="24"/>
                      <a:pt x="43" y="21"/>
                    </a:cubicBezTo>
                    <a:cubicBezTo>
                      <a:pt x="45" y="17"/>
                      <a:pt x="45" y="19"/>
                      <a:pt x="43" y="17"/>
                    </a:cubicBezTo>
                    <a:cubicBezTo>
                      <a:pt x="43" y="17"/>
                      <a:pt x="43" y="17"/>
                      <a:pt x="42" y="17"/>
                    </a:cubicBezTo>
                    <a:cubicBezTo>
                      <a:pt x="42" y="19"/>
                      <a:pt x="42" y="17"/>
                      <a:pt x="40" y="17"/>
                    </a:cubicBezTo>
                    <a:cubicBezTo>
                      <a:pt x="39" y="19"/>
                      <a:pt x="36" y="14"/>
                      <a:pt x="36" y="17"/>
                    </a:cubicBezTo>
                    <a:cubicBezTo>
                      <a:pt x="36" y="17"/>
                      <a:pt x="35" y="17"/>
                      <a:pt x="33" y="17"/>
                    </a:cubicBezTo>
                    <a:cubicBezTo>
                      <a:pt x="32" y="14"/>
                      <a:pt x="33" y="17"/>
                      <a:pt x="32" y="17"/>
                    </a:cubicBezTo>
                    <a:cubicBezTo>
                      <a:pt x="32" y="17"/>
                      <a:pt x="32" y="14"/>
                      <a:pt x="31" y="14"/>
                    </a:cubicBezTo>
                    <a:cubicBezTo>
                      <a:pt x="28" y="14"/>
                      <a:pt x="28" y="16"/>
                      <a:pt x="28" y="14"/>
                    </a:cubicBezTo>
                    <a:cubicBezTo>
                      <a:pt x="28" y="13"/>
                      <a:pt x="28" y="13"/>
                      <a:pt x="28" y="13"/>
                    </a:cubicBezTo>
                    <a:cubicBezTo>
                      <a:pt x="26" y="14"/>
                      <a:pt x="24" y="13"/>
                      <a:pt x="24" y="10"/>
                    </a:cubicBezTo>
                    <a:cubicBezTo>
                      <a:pt x="24" y="8"/>
                      <a:pt x="22" y="10"/>
                      <a:pt x="21" y="10"/>
                    </a:cubicBezTo>
                    <a:cubicBezTo>
                      <a:pt x="20" y="10"/>
                      <a:pt x="18" y="6"/>
                      <a:pt x="17" y="6"/>
                    </a:cubicBezTo>
                    <a:cubicBezTo>
                      <a:pt x="15" y="6"/>
                      <a:pt x="15" y="5"/>
                      <a:pt x="13" y="5"/>
                    </a:cubicBezTo>
                    <a:cubicBezTo>
                      <a:pt x="11" y="3"/>
                      <a:pt x="14" y="2"/>
                      <a:pt x="10" y="2"/>
                    </a:cubicBezTo>
                    <a:cubicBezTo>
                      <a:pt x="7" y="0"/>
                      <a:pt x="8" y="6"/>
                      <a:pt x="6"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60" name="Freeform 2205">
                <a:extLst>
                  <a:ext uri="{FF2B5EF4-FFF2-40B4-BE49-F238E27FC236}">
                    <a16:creationId xmlns:a16="http://schemas.microsoft.com/office/drawing/2014/main" id="{E1EAE8DD-140F-F2DF-6F16-D021A9051C9C}"/>
                  </a:ext>
                </a:extLst>
              </p:cNvPr>
              <p:cNvSpPr>
                <a:spLocks/>
              </p:cNvSpPr>
              <p:nvPr/>
            </p:nvSpPr>
            <p:spPr bwMode="auto">
              <a:xfrm>
                <a:off x="4786931" y="2595434"/>
                <a:ext cx="89658" cy="52757"/>
              </a:xfrm>
              <a:custGeom>
                <a:avLst/>
                <a:gdLst>
                  <a:gd name="T0" fmla="*/ 1 w 19"/>
                  <a:gd name="T1" fmla="*/ 8 h 13"/>
                  <a:gd name="T2" fmla="*/ 4 w 19"/>
                  <a:gd name="T3" fmla="*/ 10 h 13"/>
                  <a:gd name="T4" fmla="*/ 10 w 19"/>
                  <a:gd name="T5" fmla="*/ 10 h 13"/>
                  <a:gd name="T6" fmla="*/ 14 w 19"/>
                  <a:gd name="T7" fmla="*/ 10 h 13"/>
                  <a:gd name="T8" fmla="*/ 17 w 19"/>
                  <a:gd name="T9" fmla="*/ 10 h 13"/>
                  <a:gd name="T10" fmla="*/ 19 w 19"/>
                  <a:gd name="T11" fmla="*/ 10 h 13"/>
                  <a:gd name="T12" fmla="*/ 18 w 19"/>
                  <a:gd name="T13" fmla="*/ 7 h 13"/>
                  <a:gd name="T14" fmla="*/ 15 w 19"/>
                  <a:gd name="T15" fmla="*/ 5 h 13"/>
                  <a:gd name="T16" fmla="*/ 15 w 19"/>
                  <a:gd name="T17" fmla="*/ 2 h 13"/>
                  <a:gd name="T18" fmla="*/ 12 w 19"/>
                  <a:gd name="T19" fmla="*/ 2 h 13"/>
                  <a:gd name="T20" fmla="*/ 10 w 19"/>
                  <a:gd name="T21" fmla="*/ 2 h 13"/>
                  <a:gd name="T22" fmla="*/ 5 w 19"/>
                  <a:gd name="T23" fmla="*/ 2 h 13"/>
                  <a:gd name="T24" fmla="*/ 4 w 19"/>
                  <a:gd name="T25" fmla="*/ 5 h 13"/>
                  <a:gd name="T26" fmla="*/ 1 w 19"/>
                  <a:gd name="T2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3">
                    <a:moveTo>
                      <a:pt x="1" y="8"/>
                    </a:moveTo>
                    <a:cubicBezTo>
                      <a:pt x="0" y="8"/>
                      <a:pt x="3" y="10"/>
                      <a:pt x="4" y="10"/>
                    </a:cubicBezTo>
                    <a:cubicBezTo>
                      <a:pt x="5" y="10"/>
                      <a:pt x="5" y="13"/>
                      <a:pt x="10" y="10"/>
                    </a:cubicBezTo>
                    <a:cubicBezTo>
                      <a:pt x="12" y="10"/>
                      <a:pt x="11" y="13"/>
                      <a:pt x="14" y="10"/>
                    </a:cubicBezTo>
                    <a:cubicBezTo>
                      <a:pt x="17" y="10"/>
                      <a:pt x="15" y="11"/>
                      <a:pt x="17" y="10"/>
                    </a:cubicBezTo>
                    <a:cubicBezTo>
                      <a:pt x="18" y="10"/>
                      <a:pt x="19" y="11"/>
                      <a:pt x="19" y="10"/>
                    </a:cubicBezTo>
                    <a:cubicBezTo>
                      <a:pt x="18" y="8"/>
                      <a:pt x="19" y="5"/>
                      <a:pt x="18" y="7"/>
                    </a:cubicBezTo>
                    <a:cubicBezTo>
                      <a:pt x="15" y="7"/>
                      <a:pt x="15" y="5"/>
                      <a:pt x="15" y="5"/>
                    </a:cubicBezTo>
                    <a:cubicBezTo>
                      <a:pt x="17" y="2"/>
                      <a:pt x="15" y="2"/>
                      <a:pt x="15" y="2"/>
                    </a:cubicBezTo>
                    <a:cubicBezTo>
                      <a:pt x="14" y="2"/>
                      <a:pt x="14" y="3"/>
                      <a:pt x="12" y="2"/>
                    </a:cubicBezTo>
                    <a:cubicBezTo>
                      <a:pt x="10" y="2"/>
                      <a:pt x="10" y="2"/>
                      <a:pt x="10" y="2"/>
                    </a:cubicBezTo>
                    <a:cubicBezTo>
                      <a:pt x="11" y="0"/>
                      <a:pt x="7" y="0"/>
                      <a:pt x="5" y="2"/>
                    </a:cubicBezTo>
                    <a:cubicBezTo>
                      <a:pt x="5" y="5"/>
                      <a:pt x="4" y="2"/>
                      <a:pt x="4" y="5"/>
                    </a:cubicBezTo>
                    <a:cubicBezTo>
                      <a:pt x="3" y="7"/>
                      <a:pt x="3" y="5"/>
                      <a:pt x="1" y="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61" name="Freeform 2206">
                <a:extLst>
                  <a:ext uri="{FF2B5EF4-FFF2-40B4-BE49-F238E27FC236}">
                    <a16:creationId xmlns:a16="http://schemas.microsoft.com/office/drawing/2014/main" id="{9911B2AE-08D4-E58E-F68B-97C5E5C8102D}"/>
                  </a:ext>
                </a:extLst>
              </p:cNvPr>
              <p:cNvSpPr>
                <a:spLocks/>
              </p:cNvSpPr>
              <p:nvPr/>
            </p:nvSpPr>
            <p:spPr bwMode="auto">
              <a:xfrm>
                <a:off x="4768326" y="2641064"/>
                <a:ext cx="121798" cy="156850"/>
              </a:xfrm>
              <a:custGeom>
                <a:avLst/>
                <a:gdLst>
                  <a:gd name="T0" fmla="*/ 5 w 26"/>
                  <a:gd name="T1" fmla="*/ 25 h 39"/>
                  <a:gd name="T2" fmla="*/ 5 w 26"/>
                  <a:gd name="T3" fmla="*/ 22 h 39"/>
                  <a:gd name="T4" fmla="*/ 5 w 26"/>
                  <a:gd name="T5" fmla="*/ 19 h 39"/>
                  <a:gd name="T6" fmla="*/ 5 w 26"/>
                  <a:gd name="T7" fmla="*/ 16 h 39"/>
                  <a:gd name="T8" fmla="*/ 1 w 26"/>
                  <a:gd name="T9" fmla="*/ 13 h 39"/>
                  <a:gd name="T10" fmla="*/ 4 w 26"/>
                  <a:gd name="T11" fmla="*/ 10 h 39"/>
                  <a:gd name="T12" fmla="*/ 5 w 26"/>
                  <a:gd name="T13" fmla="*/ 8 h 39"/>
                  <a:gd name="T14" fmla="*/ 5 w 26"/>
                  <a:gd name="T15" fmla="*/ 8 h 39"/>
                  <a:gd name="T16" fmla="*/ 1 w 26"/>
                  <a:gd name="T17" fmla="*/ 6 h 39"/>
                  <a:gd name="T18" fmla="*/ 4 w 26"/>
                  <a:gd name="T19" fmla="*/ 2 h 39"/>
                  <a:gd name="T20" fmla="*/ 4 w 26"/>
                  <a:gd name="T21" fmla="*/ 2 h 39"/>
                  <a:gd name="T22" fmla="*/ 7 w 26"/>
                  <a:gd name="T23" fmla="*/ 2 h 39"/>
                  <a:gd name="T24" fmla="*/ 9 w 26"/>
                  <a:gd name="T25" fmla="*/ 3 h 39"/>
                  <a:gd name="T26" fmla="*/ 11 w 26"/>
                  <a:gd name="T27" fmla="*/ 8 h 39"/>
                  <a:gd name="T28" fmla="*/ 25 w 26"/>
                  <a:gd name="T29" fmla="*/ 11 h 39"/>
                  <a:gd name="T30" fmla="*/ 23 w 26"/>
                  <a:gd name="T31" fmla="*/ 13 h 39"/>
                  <a:gd name="T32" fmla="*/ 18 w 26"/>
                  <a:gd name="T33" fmla="*/ 19 h 39"/>
                  <a:gd name="T34" fmla="*/ 22 w 26"/>
                  <a:gd name="T35" fmla="*/ 20 h 39"/>
                  <a:gd name="T36" fmla="*/ 23 w 26"/>
                  <a:gd name="T37" fmla="*/ 20 h 39"/>
                  <a:gd name="T38" fmla="*/ 25 w 26"/>
                  <a:gd name="T39" fmla="*/ 30 h 39"/>
                  <a:gd name="T40" fmla="*/ 23 w 26"/>
                  <a:gd name="T41" fmla="*/ 34 h 39"/>
                  <a:gd name="T42" fmla="*/ 23 w 26"/>
                  <a:gd name="T43" fmla="*/ 34 h 39"/>
                  <a:gd name="T44" fmla="*/ 22 w 26"/>
                  <a:gd name="T45" fmla="*/ 31 h 39"/>
                  <a:gd name="T46" fmla="*/ 22 w 26"/>
                  <a:gd name="T47" fmla="*/ 30 h 39"/>
                  <a:gd name="T48" fmla="*/ 19 w 26"/>
                  <a:gd name="T49" fmla="*/ 25 h 39"/>
                  <a:gd name="T50" fmla="*/ 16 w 26"/>
                  <a:gd name="T51" fmla="*/ 24 h 39"/>
                  <a:gd name="T52" fmla="*/ 15 w 26"/>
                  <a:gd name="T53" fmla="*/ 20 h 39"/>
                  <a:gd name="T54" fmla="*/ 14 w 26"/>
                  <a:gd name="T55" fmla="*/ 20 h 39"/>
                  <a:gd name="T56" fmla="*/ 15 w 26"/>
                  <a:gd name="T57" fmla="*/ 25 h 39"/>
                  <a:gd name="T58" fmla="*/ 12 w 26"/>
                  <a:gd name="T59" fmla="*/ 30 h 39"/>
                  <a:gd name="T60" fmla="*/ 9 w 26"/>
                  <a:gd name="T61" fmla="*/ 30 h 39"/>
                  <a:gd name="T62" fmla="*/ 7 w 26"/>
                  <a:gd name="T63" fmla="*/ 30 h 39"/>
                  <a:gd name="T64" fmla="*/ 5 w 26"/>
                  <a:gd name="T6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9">
                    <a:moveTo>
                      <a:pt x="5" y="25"/>
                    </a:moveTo>
                    <a:cubicBezTo>
                      <a:pt x="5" y="22"/>
                      <a:pt x="7" y="22"/>
                      <a:pt x="5" y="22"/>
                    </a:cubicBezTo>
                    <a:cubicBezTo>
                      <a:pt x="4" y="22"/>
                      <a:pt x="5" y="20"/>
                      <a:pt x="5" y="19"/>
                    </a:cubicBezTo>
                    <a:cubicBezTo>
                      <a:pt x="3" y="17"/>
                      <a:pt x="5" y="19"/>
                      <a:pt x="5" y="16"/>
                    </a:cubicBezTo>
                    <a:cubicBezTo>
                      <a:pt x="5" y="13"/>
                      <a:pt x="1" y="14"/>
                      <a:pt x="1" y="13"/>
                    </a:cubicBezTo>
                    <a:cubicBezTo>
                      <a:pt x="1" y="10"/>
                      <a:pt x="4" y="13"/>
                      <a:pt x="4" y="10"/>
                    </a:cubicBezTo>
                    <a:cubicBezTo>
                      <a:pt x="3" y="8"/>
                      <a:pt x="8" y="11"/>
                      <a:pt x="5" y="8"/>
                    </a:cubicBezTo>
                    <a:cubicBezTo>
                      <a:pt x="5" y="8"/>
                      <a:pt x="5" y="8"/>
                      <a:pt x="5" y="8"/>
                    </a:cubicBezTo>
                    <a:cubicBezTo>
                      <a:pt x="4" y="8"/>
                      <a:pt x="4" y="6"/>
                      <a:pt x="1" y="6"/>
                    </a:cubicBezTo>
                    <a:cubicBezTo>
                      <a:pt x="0" y="5"/>
                      <a:pt x="5" y="2"/>
                      <a:pt x="4" y="2"/>
                    </a:cubicBezTo>
                    <a:cubicBezTo>
                      <a:pt x="3" y="2"/>
                      <a:pt x="3" y="0"/>
                      <a:pt x="4" y="2"/>
                    </a:cubicBezTo>
                    <a:cubicBezTo>
                      <a:pt x="5" y="2"/>
                      <a:pt x="4" y="3"/>
                      <a:pt x="7" y="2"/>
                    </a:cubicBezTo>
                    <a:cubicBezTo>
                      <a:pt x="8" y="2"/>
                      <a:pt x="9" y="6"/>
                      <a:pt x="9" y="3"/>
                    </a:cubicBezTo>
                    <a:cubicBezTo>
                      <a:pt x="11" y="2"/>
                      <a:pt x="11" y="6"/>
                      <a:pt x="11" y="8"/>
                    </a:cubicBezTo>
                    <a:cubicBezTo>
                      <a:pt x="11" y="11"/>
                      <a:pt x="23" y="8"/>
                      <a:pt x="25" y="11"/>
                    </a:cubicBezTo>
                    <a:cubicBezTo>
                      <a:pt x="26" y="13"/>
                      <a:pt x="23" y="10"/>
                      <a:pt x="23" y="13"/>
                    </a:cubicBezTo>
                    <a:cubicBezTo>
                      <a:pt x="23" y="16"/>
                      <a:pt x="16" y="14"/>
                      <a:pt x="18" y="19"/>
                    </a:cubicBezTo>
                    <a:cubicBezTo>
                      <a:pt x="19" y="24"/>
                      <a:pt x="21" y="25"/>
                      <a:pt x="22" y="20"/>
                    </a:cubicBezTo>
                    <a:cubicBezTo>
                      <a:pt x="22" y="17"/>
                      <a:pt x="23" y="17"/>
                      <a:pt x="23" y="20"/>
                    </a:cubicBezTo>
                    <a:cubicBezTo>
                      <a:pt x="23" y="24"/>
                      <a:pt x="25" y="24"/>
                      <a:pt x="25" y="30"/>
                    </a:cubicBezTo>
                    <a:cubicBezTo>
                      <a:pt x="26" y="39"/>
                      <a:pt x="23" y="28"/>
                      <a:pt x="23" y="34"/>
                    </a:cubicBezTo>
                    <a:cubicBezTo>
                      <a:pt x="23" y="36"/>
                      <a:pt x="23" y="36"/>
                      <a:pt x="23" y="34"/>
                    </a:cubicBezTo>
                    <a:cubicBezTo>
                      <a:pt x="22" y="34"/>
                      <a:pt x="22" y="33"/>
                      <a:pt x="22" y="31"/>
                    </a:cubicBezTo>
                    <a:cubicBezTo>
                      <a:pt x="23" y="31"/>
                      <a:pt x="22" y="31"/>
                      <a:pt x="22" y="30"/>
                    </a:cubicBezTo>
                    <a:cubicBezTo>
                      <a:pt x="19" y="25"/>
                      <a:pt x="19" y="24"/>
                      <a:pt x="19" y="25"/>
                    </a:cubicBezTo>
                    <a:cubicBezTo>
                      <a:pt x="16" y="27"/>
                      <a:pt x="16" y="25"/>
                      <a:pt x="16" y="24"/>
                    </a:cubicBezTo>
                    <a:cubicBezTo>
                      <a:pt x="15" y="22"/>
                      <a:pt x="15" y="19"/>
                      <a:pt x="15" y="20"/>
                    </a:cubicBezTo>
                    <a:cubicBezTo>
                      <a:pt x="14" y="20"/>
                      <a:pt x="14" y="20"/>
                      <a:pt x="14" y="20"/>
                    </a:cubicBezTo>
                    <a:cubicBezTo>
                      <a:pt x="15" y="24"/>
                      <a:pt x="14" y="24"/>
                      <a:pt x="15" y="25"/>
                    </a:cubicBezTo>
                    <a:cubicBezTo>
                      <a:pt x="15" y="28"/>
                      <a:pt x="14" y="31"/>
                      <a:pt x="12" y="30"/>
                    </a:cubicBezTo>
                    <a:cubicBezTo>
                      <a:pt x="11" y="28"/>
                      <a:pt x="9" y="31"/>
                      <a:pt x="9" y="30"/>
                    </a:cubicBezTo>
                    <a:cubicBezTo>
                      <a:pt x="9" y="30"/>
                      <a:pt x="8" y="31"/>
                      <a:pt x="7" y="30"/>
                    </a:cubicBezTo>
                    <a:cubicBezTo>
                      <a:pt x="7" y="28"/>
                      <a:pt x="7" y="28"/>
                      <a:pt x="5" y="2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62" name="Freeform 2207">
                <a:extLst>
                  <a:ext uri="{FF2B5EF4-FFF2-40B4-BE49-F238E27FC236}">
                    <a16:creationId xmlns:a16="http://schemas.microsoft.com/office/drawing/2014/main" id="{06E9A5D2-B01E-2B02-2498-E6E47D58E10B}"/>
                  </a:ext>
                </a:extLst>
              </p:cNvPr>
              <p:cNvSpPr>
                <a:spLocks/>
              </p:cNvSpPr>
              <p:nvPr/>
            </p:nvSpPr>
            <p:spPr bwMode="auto">
              <a:xfrm>
                <a:off x="4098429" y="2333067"/>
                <a:ext cx="351864" cy="250959"/>
              </a:xfrm>
              <a:custGeom>
                <a:avLst/>
                <a:gdLst>
                  <a:gd name="T0" fmla="*/ 4 w 75"/>
                  <a:gd name="T1" fmla="*/ 20 h 62"/>
                  <a:gd name="T2" fmla="*/ 0 w 75"/>
                  <a:gd name="T3" fmla="*/ 29 h 62"/>
                  <a:gd name="T4" fmla="*/ 1 w 75"/>
                  <a:gd name="T5" fmla="*/ 45 h 62"/>
                  <a:gd name="T6" fmla="*/ 7 w 75"/>
                  <a:gd name="T7" fmla="*/ 48 h 62"/>
                  <a:gd name="T8" fmla="*/ 1 w 75"/>
                  <a:gd name="T9" fmla="*/ 56 h 62"/>
                  <a:gd name="T10" fmla="*/ 19 w 75"/>
                  <a:gd name="T11" fmla="*/ 59 h 62"/>
                  <a:gd name="T12" fmla="*/ 30 w 75"/>
                  <a:gd name="T13" fmla="*/ 53 h 62"/>
                  <a:gd name="T14" fmla="*/ 39 w 75"/>
                  <a:gd name="T15" fmla="*/ 45 h 62"/>
                  <a:gd name="T16" fmla="*/ 46 w 75"/>
                  <a:gd name="T17" fmla="*/ 45 h 62"/>
                  <a:gd name="T18" fmla="*/ 46 w 75"/>
                  <a:gd name="T19" fmla="*/ 39 h 62"/>
                  <a:gd name="T20" fmla="*/ 50 w 75"/>
                  <a:gd name="T21" fmla="*/ 33 h 62"/>
                  <a:gd name="T22" fmla="*/ 55 w 75"/>
                  <a:gd name="T23" fmla="*/ 28 h 62"/>
                  <a:gd name="T24" fmla="*/ 57 w 75"/>
                  <a:gd name="T25" fmla="*/ 20 h 62"/>
                  <a:gd name="T26" fmla="*/ 62 w 75"/>
                  <a:gd name="T27" fmla="*/ 12 h 62"/>
                  <a:gd name="T28" fmla="*/ 73 w 75"/>
                  <a:gd name="T29" fmla="*/ 9 h 62"/>
                  <a:gd name="T30" fmla="*/ 75 w 75"/>
                  <a:gd name="T31" fmla="*/ 9 h 62"/>
                  <a:gd name="T32" fmla="*/ 71 w 75"/>
                  <a:gd name="T33" fmla="*/ 8 h 62"/>
                  <a:gd name="T34" fmla="*/ 69 w 75"/>
                  <a:gd name="T35" fmla="*/ 8 h 62"/>
                  <a:gd name="T36" fmla="*/ 67 w 75"/>
                  <a:gd name="T37" fmla="*/ 8 h 62"/>
                  <a:gd name="T38" fmla="*/ 64 w 75"/>
                  <a:gd name="T39" fmla="*/ 9 h 62"/>
                  <a:gd name="T40" fmla="*/ 60 w 75"/>
                  <a:gd name="T41" fmla="*/ 12 h 62"/>
                  <a:gd name="T42" fmla="*/ 58 w 75"/>
                  <a:gd name="T43" fmla="*/ 6 h 62"/>
                  <a:gd name="T44" fmla="*/ 55 w 75"/>
                  <a:gd name="T45" fmla="*/ 5 h 62"/>
                  <a:gd name="T46" fmla="*/ 55 w 75"/>
                  <a:gd name="T47" fmla="*/ 1 h 62"/>
                  <a:gd name="T48" fmla="*/ 51 w 75"/>
                  <a:gd name="T49" fmla="*/ 5 h 62"/>
                  <a:gd name="T50" fmla="*/ 51 w 75"/>
                  <a:gd name="T51" fmla="*/ 6 h 62"/>
                  <a:gd name="T52" fmla="*/ 47 w 75"/>
                  <a:gd name="T53" fmla="*/ 6 h 62"/>
                  <a:gd name="T54" fmla="*/ 46 w 75"/>
                  <a:gd name="T55" fmla="*/ 9 h 62"/>
                  <a:gd name="T56" fmla="*/ 44 w 75"/>
                  <a:gd name="T57" fmla="*/ 9 h 62"/>
                  <a:gd name="T58" fmla="*/ 40 w 75"/>
                  <a:gd name="T59" fmla="*/ 9 h 62"/>
                  <a:gd name="T60" fmla="*/ 37 w 75"/>
                  <a:gd name="T61" fmla="*/ 9 h 62"/>
                  <a:gd name="T62" fmla="*/ 36 w 75"/>
                  <a:gd name="T63" fmla="*/ 9 h 62"/>
                  <a:gd name="T64" fmla="*/ 32 w 75"/>
                  <a:gd name="T65" fmla="*/ 8 h 62"/>
                  <a:gd name="T66" fmla="*/ 26 w 75"/>
                  <a:gd name="T67" fmla="*/ 8 h 62"/>
                  <a:gd name="T68" fmla="*/ 22 w 75"/>
                  <a:gd name="T69" fmla="*/ 12 h 62"/>
                  <a:gd name="T70" fmla="*/ 15 w 75"/>
                  <a:gd name="T71" fmla="*/ 17 h 62"/>
                  <a:gd name="T72" fmla="*/ 11 w 75"/>
                  <a:gd name="T73" fmla="*/ 22 h 62"/>
                  <a:gd name="T74" fmla="*/ 7 w 75"/>
                  <a:gd name="T75" fmla="*/ 22 h 62"/>
                  <a:gd name="T76" fmla="*/ 4 w 75"/>
                  <a:gd name="T77"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2">
                    <a:moveTo>
                      <a:pt x="4" y="20"/>
                    </a:moveTo>
                    <a:cubicBezTo>
                      <a:pt x="3" y="28"/>
                      <a:pt x="0" y="26"/>
                      <a:pt x="0" y="29"/>
                    </a:cubicBezTo>
                    <a:cubicBezTo>
                      <a:pt x="0" y="36"/>
                      <a:pt x="1" y="40"/>
                      <a:pt x="1" y="45"/>
                    </a:cubicBezTo>
                    <a:cubicBezTo>
                      <a:pt x="0" y="48"/>
                      <a:pt x="7" y="45"/>
                      <a:pt x="7" y="48"/>
                    </a:cubicBezTo>
                    <a:cubicBezTo>
                      <a:pt x="8" y="51"/>
                      <a:pt x="1" y="54"/>
                      <a:pt x="1" y="56"/>
                    </a:cubicBezTo>
                    <a:cubicBezTo>
                      <a:pt x="4" y="56"/>
                      <a:pt x="8" y="62"/>
                      <a:pt x="19" y="59"/>
                    </a:cubicBezTo>
                    <a:cubicBezTo>
                      <a:pt x="30" y="56"/>
                      <a:pt x="30" y="56"/>
                      <a:pt x="30" y="53"/>
                    </a:cubicBezTo>
                    <a:cubicBezTo>
                      <a:pt x="30" y="48"/>
                      <a:pt x="36" y="47"/>
                      <a:pt x="39" y="45"/>
                    </a:cubicBezTo>
                    <a:cubicBezTo>
                      <a:pt x="42" y="42"/>
                      <a:pt x="44" y="47"/>
                      <a:pt x="46" y="45"/>
                    </a:cubicBezTo>
                    <a:cubicBezTo>
                      <a:pt x="46" y="43"/>
                      <a:pt x="46" y="42"/>
                      <a:pt x="46" y="39"/>
                    </a:cubicBezTo>
                    <a:cubicBezTo>
                      <a:pt x="48" y="34"/>
                      <a:pt x="53" y="37"/>
                      <a:pt x="50" y="33"/>
                    </a:cubicBezTo>
                    <a:cubicBezTo>
                      <a:pt x="46" y="26"/>
                      <a:pt x="55" y="33"/>
                      <a:pt x="55" y="28"/>
                    </a:cubicBezTo>
                    <a:cubicBezTo>
                      <a:pt x="55" y="25"/>
                      <a:pt x="60" y="23"/>
                      <a:pt x="57" y="20"/>
                    </a:cubicBezTo>
                    <a:cubicBezTo>
                      <a:pt x="55" y="17"/>
                      <a:pt x="55" y="14"/>
                      <a:pt x="62" y="12"/>
                    </a:cubicBezTo>
                    <a:cubicBezTo>
                      <a:pt x="69" y="9"/>
                      <a:pt x="71" y="14"/>
                      <a:pt x="73" y="9"/>
                    </a:cubicBezTo>
                    <a:cubicBezTo>
                      <a:pt x="72" y="9"/>
                      <a:pt x="72" y="9"/>
                      <a:pt x="75" y="9"/>
                    </a:cubicBezTo>
                    <a:cubicBezTo>
                      <a:pt x="75" y="8"/>
                      <a:pt x="73" y="6"/>
                      <a:pt x="71" y="8"/>
                    </a:cubicBezTo>
                    <a:cubicBezTo>
                      <a:pt x="69" y="9"/>
                      <a:pt x="68" y="9"/>
                      <a:pt x="69" y="8"/>
                    </a:cubicBezTo>
                    <a:cubicBezTo>
                      <a:pt x="71" y="6"/>
                      <a:pt x="67" y="6"/>
                      <a:pt x="67" y="8"/>
                    </a:cubicBezTo>
                    <a:cubicBezTo>
                      <a:pt x="65" y="9"/>
                      <a:pt x="64" y="9"/>
                      <a:pt x="64" y="9"/>
                    </a:cubicBezTo>
                    <a:cubicBezTo>
                      <a:pt x="64" y="11"/>
                      <a:pt x="62" y="11"/>
                      <a:pt x="60" y="12"/>
                    </a:cubicBezTo>
                    <a:cubicBezTo>
                      <a:pt x="58" y="14"/>
                      <a:pt x="57" y="12"/>
                      <a:pt x="58" y="6"/>
                    </a:cubicBezTo>
                    <a:cubicBezTo>
                      <a:pt x="58" y="3"/>
                      <a:pt x="57" y="5"/>
                      <a:pt x="55" y="5"/>
                    </a:cubicBezTo>
                    <a:cubicBezTo>
                      <a:pt x="55" y="3"/>
                      <a:pt x="58" y="3"/>
                      <a:pt x="55" y="1"/>
                    </a:cubicBezTo>
                    <a:cubicBezTo>
                      <a:pt x="51" y="0"/>
                      <a:pt x="53" y="3"/>
                      <a:pt x="51" y="5"/>
                    </a:cubicBezTo>
                    <a:cubicBezTo>
                      <a:pt x="50" y="5"/>
                      <a:pt x="51" y="6"/>
                      <a:pt x="51" y="6"/>
                    </a:cubicBezTo>
                    <a:cubicBezTo>
                      <a:pt x="50" y="8"/>
                      <a:pt x="48" y="6"/>
                      <a:pt x="47" y="6"/>
                    </a:cubicBezTo>
                    <a:cubicBezTo>
                      <a:pt x="46" y="8"/>
                      <a:pt x="47" y="9"/>
                      <a:pt x="46" y="9"/>
                    </a:cubicBezTo>
                    <a:cubicBezTo>
                      <a:pt x="46" y="9"/>
                      <a:pt x="46" y="8"/>
                      <a:pt x="44" y="9"/>
                    </a:cubicBezTo>
                    <a:cubicBezTo>
                      <a:pt x="42" y="9"/>
                      <a:pt x="40" y="9"/>
                      <a:pt x="40" y="9"/>
                    </a:cubicBezTo>
                    <a:cubicBezTo>
                      <a:pt x="40" y="12"/>
                      <a:pt x="39" y="12"/>
                      <a:pt x="37" y="9"/>
                    </a:cubicBezTo>
                    <a:cubicBezTo>
                      <a:pt x="36" y="9"/>
                      <a:pt x="36" y="9"/>
                      <a:pt x="36" y="9"/>
                    </a:cubicBezTo>
                    <a:cubicBezTo>
                      <a:pt x="35" y="9"/>
                      <a:pt x="35" y="6"/>
                      <a:pt x="32" y="8"/>
                    </a:cubicBezTo>
                    <a:cubicBezTo>
                      <a:pt x="29" y="9"/>
                      <a:pt x="28" y="6"/>
                      <a:pt x="26" y="8"/>
                    </a:cubicBezTo>
                    <a:cubicBezTo>
                      <a:pt x="25" y="9"/>
                      <a:pt x="22" y="8"/>
                      <a:pt x="22" y="12"/>
                    </a:cubicBezTo>
                    <a:cubicBezTo>
                      <a:pt x="21" y="17"/>
                      <a:pt x="18" y="17"/>
                      <a:pt x="15" y="17"/>
                    </a:cubicBezTo>
                    <a:cubicBezTo>
                      <a:pt x="14" y="19"/>
                      <a:pt x="14" y="22"/>
                      <a:pt x="11" y="22"/>
                    </a:cubicBezTo>
                    <a:cubicBezTo>
                      <a:pt x="8" y="23"/>
                      <a:pt x="10" y="20"/>
                      <a:pt x="7" y="22"/>
                    </a:cubicBezTo>
                    <a:cubicBezTo>
                      <a:pt x="4" y="22"/>
                      <a:pt x="5" y="20"/>
                      <a:pt x="4" y="2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63" name="Freeform 2208">
                <a:extLst>
                  <a:ext uri="{FF2B5EF4-FFF2-40B4-BE49-F238E27FC236}">
                    <a16:creationId xmlns:a16="http://schemas.microsoft.com/office/drawing/2014/main" id="{47443191-029E-A117-89ED-7D3AAE010324}"/>
                  </a:ext>
                </a:extLst>
              </p:cNvPr>
              <p:cNvSpPr>
                <a:spLocks/>
              </p:cNvSpPr>
              <p:nvPr/>
            </p:nvSpPr>
            <p:spPr bwMode="auto">
              <a:xfrm>
                <a:off x="4103505" y="2368716"/>
                <a:ext cx="416148" cy="349347"/>
              </a:xfrm>
              <a:custGeom>
                <a:avLst/>
                <a:gdLst>
                  <a:gd name="T0" fmla="*/ 72 w 89"/>
                  <a:gd name="T1" fmla="*/ 0 h 86"/>
                  <a:gd name="T2" fmla="*/ 77 w 89"/>
                  <a:gd name="T3" fmla="*/ 3 h 86"/>
                  <a:gd name="T4" fmla="*/ 79 w 89"/>
                  <a:gd name="T5" fmla="*/ 5 h 86"/>
                  <a:gd name="T6" fmla="*/ 79 w 89"/>
                  <a:gd name="T7" fmla="*/ 8 h 86"/>
                  <a:gd name="T8" fmla="*/ 84 w 89"/>
                  <a:gd name="T9" fmla="*/ 10 h 86"/>
                  <a:gd name="T10" fmla="*/ 89 w 89"/>
                  <a:gd name="T11" fmla="*/ 11 h 86"/>
                  <a:gd name="T12" fmla="*/ 84 w 89"/>
                  <a:gd name="T13" fmla="*/ 16 h 86"/>
                  <a:gd name="T14" fmla="*/ 75 w 89"/>
                  <a:gd name="T15" fmla="*/ 17 h 86"/>
                  <a:gd name="T16" fmla="*/ 68 w 89"/>
                  <a:gd name="T17" fmla="*/ 19 h 86"/>
                  <a:gd name="T18" fmla="*/ 70 w 89"/>
                  <a:gd name="T19" fmla="*/ 20 h 86"/>
                  <a:gd name="T20" fmla="*/ 70 w 89"/>
                  <a:gd name="T21" fmla="*/ 24 h 86"/>
                  <a:gd name="T22" fmla="*/ 70 w 89"/>
                  <a:gd name="T23" fmla="*/ 27 h 86"/>
                  <a:gd name="T24" fmla="*/ 72 w 89"/>
                  <a:gd name="T25" fmla="*/ 30 h 86"/>
                  <a:gd name="T26" fmla="*/ 74 w 89"/>
                  <a:gd name="T27" fmla="*/ 31 h 86"/>
                  <a:gd name="T28" fmla="*/ 74 w 89"/>
                  <a:gd name="T29" fmla="*/ 33 h 86"/>
                  <a:gd name="T30" fmla="*/ 70 w 89"/>
                  <a:gd name="T31" fmla="*/ 42 h 86"/>
                  <a:gd name="T32" fmla="*/ 68 w 89"/>
                  <a:gd name="T33" fmla="*/ 45 h 86"/>
                  <a:gd name="T34" fmla="*/ 63 w 89"/>
                  <a:gd name="T35" fmla="*/ 53 h 86"/>
                  <a:gd name="T36" fmla="*/ 60 w 89"/>
                  <a:gd name="T37" fmla="*/ 56 h 86"/>
                  <a:gd name="T38" fmla="*/ 57 w 89"/>
                  <a:gd name="T39" fmla="*/ 59 h 86"/>
                  <a:gd name="T40" fmla="*/ 52 w 89"/>
                  <a:gd name="T41" fmla="*/ 59 h 86"/>
                  <a:gd name="T42" fmla="*/ 47 w 89"/>
                  <a:gd name="T43" fmla="*/ 63 h 86"/>
                  <a:gd name="T44" fmla="*/ 47 w 89"/>
                  <a:gd name="T45" fmla="*/ 67 h 86"/>
                  <a:gd name="T46" fmla="*/ 50 w 89"/>
                  <a:gd name="T47" fmla="*/ 73 h 86"/>
                  <a:gd name="T48" fmla="*/ 54 w 89"/>
                  <a:gd name="T49" fmla="*/ 78 h 86"/>
                  <a:gd name="T50" fmla="*/ 54 w 89"/>
                  <a:gd name="T51" fmla="*/ 81 h 86"/>
                  <a:gd name="T52" fmla="*/ 52 w 89"/>
                  <a:gd name="T53" fmla="*/ 81 h 86"/>
                  <a:gd name="T54" fmla="*/ 49 w 89"/>
                  <a:gd name="T55" fmla="*/ 81 h 86"/>
                  <a:gd name="T56" fmla="*/ 45 w 89"/>
                  <a:gd name="T57" fmla="*/ 81 h 86"/>
                  <a:gd name="T58" fmla="*/ 42 w 89"/>
                  <a:gd name="T59" fmla="*/ 83 h 86"/>
                  <a:gd name="T60" fmla="*/ 39 w 89"/>
                  <a:gd name="T61" fmla="*/ 86 h 86"/>
                  <a:gd name="T62" fmla="*/ 35 w 89"/>
                  <a:gd name="T63" fmla="*/ 84 h 86"/>
                  <a:gd name="T64" fmla="*/ 35 w 89"/>
                  <a:gd name="T65" fmla="*/ 83 h 86"/>
                  <a:gd name="T66" fmla="*/ 34 w 89"/>
                  <a:gd name="T67" fmla="*/ 81 h 86"/>
                  <a:gd name="T68" fmla="*/ 32 w 89"/>
                  <a:gd name="T69" fmla="*/ 78 h 86"/>
                  <a:gd name="T70" fmla="*/ 29 w 89"/>
                  <a:gd name="T71" fmla="*/ 75 h 86"/>
                  <a:gd name="T72" fmla="*/ 20 w 89"/>
                  <a:gd name="T73" fmla="*/ 75 h 86"/>
                  <a:gd name="T74" fmla="*/ 16 w 89"/>
                  <a:gd name="T75" fmla="*/ 75 h 86"/>
                  <a:gd name="T76" fmla="*/ 11 w 89"/>
                  <a:gd name="T77" fmla="*/ 77 h 86"/>
                  <a:gd name="T78" fmla="*/ 9 w 89"/>
                  <a:gd name="T79" fmla="*/ 77 h 86"/>
                  <a:gd name="T80" fmla="*/ 4 w 89"/>
                  <a:gd name="T81" fmla="*/ 77 h 86"/>
                  <a:gd name="T82" fmla="*/ 4 w 89"/>
                  <a:gd name="T83" fmla="*/ 72 h 86"/>
                  <a:gd name="T84" fmla="*/ 9 w 89"/>
                  <a:gd name="T85" fmla="*/ 69 h 86"/>
                  <a:gd name="T86" fmla="*/ 11 w 89"/>
                  <a:gd name="T87" fmla="*/ 67 h 86"/>
                  <a:gd name="T88" fmla="*/ 13 w 89"/>
                  <a:gd name="T89" fmla="*/ 63 h 86"/>
                  <a:gd name="T90" fmla="*/ 10 w 89"/>
                  <a:gd name="T91" fmla="*/ 63 h 86"/>
                  <a:gd name="T92" fmla="*/ 10 w 89"/>
                  <a:gd name="T93" fmla="*/ 58 h 86"/>
                  <a:gd name="T94" fmla="*/ 9 w 89"/>
                  <a:gd name="T95" fmla="*/ 56 h 86"/>
                  <a:gd name="T96" fmla="*/ 4 w 89"/>
                  <a:gd name="T97" fmla="*/ 53 h 86"/>
                  <a:gd name="T98" fmla="*/ 0 w 89"/>
                  <a:gd name="T99" fmla="*/ 47 h 86"/>
                  <a:gd name="T100" fmla="*/ 17 w 89"/>
                  <a:gd name="T101" fmla="*/ 50 h 86"/>
                  <a:gd name="T102" fmla="*/ 29 w 89"/>
                  <a:gd name="T103" fmla="*/ 44 h 86"/>
                  <a:gd name="T104" fmla="*/ 38 w 89"/>
                  <a:gd name="T105" fmla="*/ 36 h 86"/>
                  <a:gd name="T106" fmla="*/ 43 w 89"/>
                  <a:gd name="T107" fmla="*/ 36 h 86"/>
                  <a:gd name="T108" fmla="*/ 45 w 89"/>
                  <a:gd name="T109" fmla="*/ 30 h 86"/>
                  <a:gd name="T110" fmla="*/ 49 w 89"/>
                  <a:gd name="T111" fmla="*/ 24 h 86"/>
                  <a:gd name="T112" fmla="*/ 54 w 89"/>
                  <a:gd name="T113" fmla="*/ 19 h 86"/>
                  <a:gd name="T114" fmla="*/ 56 w 89"/>
                  <a:gd name="T115" fmla="*/ 11 h 86"/>
                  <a:gd name="T116" fmla="*/ 61 w 89"/>
                  <a:gd name="T117" fmla="*/ 3 h 86"/>
                  <a:gd name="T118" fmla="*/ 72 w 89"/>
                  <a:gd name="T1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 h="86">
                    <a:moveTo>
                      <a:pt x="72" y="0"/>
                    </a:moveTo>
                    <a:cubicBezTo>
                      <a:pt x="74" y="3"/>
                      <a:pt x="75" y="0"/>
                      <a:pt x="77" y="3"/>
                    </a:cubicBezTo>
                    <a:cubicBezTo>
                      <a:pt x="77" y="5"/>
                      <a:pt x="78" y="2"/>
                      <a:pt x="79" y="5"/>
                    </a:cubicBezTo>
                    <a:cubicBezTo>
                      <a:pt x="81" y="8"/>
                      <a:pt x="79" y="6"/>
                      <a:pt x="79" y="8"/>
                    </a:cubicBezTo>
                    <a:cubicBezTo>
                      <a:pt x="82" y="11"/>
                      <a:pt x="84" y="8"/>
                      <a:pt x="84" y="10"/>
                    </a:cubicBezTo>
                    <a:cubicBezTo>
                      <a:pt x="84" y="11"/>
                      <a:pt x="88" y="11"/>
                      <a:pt x="89" y="11"/>
                    </a:cubicBezTo>
                    <a:cubicBezTo>
                      <a:pt x="84" y="14"/>
                      <a:pt x="86" y="17"/>
                      <a:pt x="84" y="16"/>
                    </a:cubicBezTo>
                    <a:cubicBezTo>
                      <a:pt x="81" y="16"/>
                      <a:pt x="79" y="19"/>
                      <a:pt x="75" y="17"/>
                    </a:cubicBezTo>
                    <a:cubicBezTo>
                      <a:pt x="70" y="14"/>
                      <a:pt x="67" y="17"/>
                      <a:pt x="68" y="19"/>
                    </a:cubicBezTo>
                    <a:cubicBezTo>
                      <a:pt x="71" y="20"/>
                      <a:pt x="67" y="20"/>
                      <a:pt x="70" y="20"/>
                    </a:cubicBezTo>
                    <a:cubicBezTo>
                      <a:pt x="74" y="22"/>
                      <a:pt x="67" y="22"/>
                      <a:pt x="70" y="24"/>
                    </a:cubicBezTo>
                    <a:cubicBezTo>
                      <a:pt x="72" y="25"/>
                      <a:pt x="68" y="25"/>
                      <a:pt x="70" y="27"/>
                    </a:cubicBezTo>
                    <a:cubicBezTo>
                      <a:pt x="72" y="28"/>
                      <a:pt x="71" y="30"/>
                      <a:pt x="72" y="30"/>
                    </a:cubicBezTo>
                    <a:cubicBezTo>
                      <a:pt x="75" y="28"/>
                      <a:pt x="72" y="31"/>
                      <a:pt x="74" y="31"/>
                    </a:cubicBezTo>
                    <a:cubicBezTo>
                      <a:pt x="77" y="31"/>
                      <a:pt x="78" y="31"/>
                      <a:pt x="74" y="33"/>
                    </a:cubicBezTo>
                    <a:cubicBezTo>
                      <a:pt x="68" y="36"/>
                      <a:pt x="75" y="36"/>
                      <a:pt x="70" y="42"/>
                    </a:cubicBezTo>
                    <a:cubicBezTo>
                      <a:pt x="68" y="45"/>
                      <a:pt x="72" y="45"/>
                      <a:pt x="68" y="45"/>
                    </a:cubicBezTo>
                    <a:cubicBezTo>
                      <a:pt x="64" y="47"/>
                      <a:pt x="66" y="53"/>
                      <a:pt x="63" y="53"/>
                    </a:cubicBezTo>
                    <a:cubicBezTo>
                      <a:pt x="60" y="55"/>
                      <a:pt x="60" y="56"/>
                      <a:pt x="60" y="56"/>
                    </a:cubicBezTo>
                    <a:cubicBezTo>
                      <a:pt x="57" y="58"/>
                      <a:pt x="60" y="59"/>
                      <a:pt x="57" y="59"/>
                    </a:cubicBezTo>
                    <a:cubicBezTo>
                      <a:pt x="54" y="59"/>
                      <a:pt x="53" y="61"/>
                      <a:pt x="52" y="59"/>
                    </a:cubicBezTo>
                    <a:cubicBezTo>
                      <a:pt x="49" y="56"/>
                      <a:pt x="49" y="61"/>
                      <a:pt x="47" y="63"/>
                    </a:cubicBezTo>
                    <a:cubicBezTo>
                      <a:pt x="45" y="64"/>
                      <a:pt x="43" y="67"/>
                      <a:pt x="47" y="67"/>
                    </a:cubicBezTo>
                    <a:cubicBezTo>
                      <a:pt x="52" y="69"/>
                      <a:pt x="46" y="73"/>
                      <a:pt x="50" y="73"/>
                    </a:cubicBezTo>
                    <a:cubicBezTo>
                      <a:pt x="54" y="73"/>
                      <a:pt x="49" y="73"/>
                      <a:pt x="54" y="78"/>
                    </a:cubicBezTo>
                    <a:cubicBezTo>
                      <a:pt x="54" y="80"/>
                      <a:pt x="53" y="80"/>
                      <a:pt x="54" y="81"/>
                    </a:cubicBezTo>
                    <a:cubicBezTo>
                      <a:pt x="54" y="81"/>
                      <a:pt x="52" y="83"/>
                      <a:pt x="52" y="81"/>
                    </a:cubicBezTo>
                    <a:cubicBezTo>
                      <a:pt x="50" y="80"/>
                      <a:pt x="49" y="81"/>
                      <a:pt x="49" y="81"/>
                    </a:cubicBezTo>
                    <a:cubicBezTo>
                      <a:pt x="47" y="84"/>
                      <a:pt x="47" y="81"/>
                      <a:pt x="45" y="81"/>
                    </a:cubicBezTo>
                    <a:cubicBezTo>
                      <a:pt x="43" y="81"/>
                      <a:pt x="42" y="81"/>
                      <a:pt x="42" y="83"/>
                    </a:cubicBezTo>
                    <a:cubicBezTo>
                      <a:pt x="42" y="84"/>
                      <a:pt x="39" y="83"/>
                      <a:pt x="39" y="86"/>
                    </a:cubicBezTo>
                    <a:cubicBezTo>
                      <a:pt x="36" y="84"/>
                      <a:pt x="36" y="86"/>
                      <a:pt x="35" y="84"/>
                    </a:cubicBezTo>
                    <a:cubicBezTo>
                      <a:pt x="35" y="84"/>
                      <a:pt x="35" y="84"/>
                      <a:pt x="35" y="83"/>
                    </a:cubicBezTo>
                    <a:cubicBezTo>
                      <a:pt x="34" y="81"/>
                      <a:pt x="35" y="81"/>
                      <a:pt x="34" y="81"/>
                    </a:cubicBezTo>
                    <a:cubicBezTo>
                      <a:pt x="32" y="80"/>
                      <a:pt x="35" y="78"/>
                      <a:pt x="32" y="78"/>
                    </a:cubicBezTo>
                    <a:cubicBezTo>
                      <a:pt x="29" y="78"/>
                      <a:pt x="31" y="78"/>
                      <a:pt x="29" y="75"/>
                    </a:cubicBezTo>
                    <a:cubicBezTo>
                      <a:pt x="29" y="75"/>
                      <a:pt x="21" y="75"/>
                      <a:pt x="20" y="75"/>
                    </a:cubicBezTo>
                    <a:cubicBezTo>
                      <a:pt x="20" y="78"/>
                      <a:pt x="20" y="77"/>
                      <a:pt x="16" y="75"/>
                    </a:cubicBezTo>
                    <a:cubicBezTo>
                      <a:pt x="11" y="75"/>
                      <a:pt x="16" y="78"/>
                      <a:pt x="11" y="77"/>
                    </a:cubicBezTo>
                    <a:cubicBezTo>
                      <a:pt x="9" y="75"/>
                      <a:pt x="9" y="78"/>
                      <a:pt x="9" y="77"/>
                    </a:cubicBezTo>
                    <a:cubicBezTo>
                      <a:pt x="7" y="75"/>
                      <a:pt x="4" y="80"/>
                      <a:pt x="4" y="77"/>
                    </a:cubicBezTo>
                    <a:cubicBezTo>
                      <a:pt x="4" y="75"/>
                      <a:pt x="4" y="73"/>
                      <a:pt x="4" y="72"/>
                    </a:cubicBezTo>
                    <a:cubicBezTo>
                      <a:pt x="6" y="69"/>
                      <a:pt x="9" y="70"/>
                      <a:pt x="9" y="69"/>
                    </a:cubicBezTo>
                    <a:cubicBezTo>
                      <a:pt x="9" y="67"/>
                      <a:pt x="11" y="69"/>
                      <a:pt x="11" y="67"/>
                    </a:cubicBezTo>
                    <a:cubicBezTo>
                      <a:pt x="11" y="66"/>
                      <a:pt x="13" y="64"/>
                      <a:pt x="13" y="63"/>
                    </a:cubicBezTo>
                    <a:cubicBezTo>
                      <a:pt x="11" y="63"/>
                      <a:pt x="9" y="64"/>
                      <a:pt x="10" y="63"/>
                    </a:cubicBezTo>
                    <a:cubicBezTo>
                      <a:pt x="11" y="61"/>
                      <a:pt x="10" y="59"/>
                      <a:pt x="10" y="58"/>
                    </a:cubicBezTo>
                    <a:cubicBezTo>
                      <a:pt x="10" y="56"/>
                      <a:pt x="10" y="59"/>
                      <a:pt x="9" y="56"/>
                    </a:cubicBezTo>
                    <a:cubicBezTo>
                      <a:pt x="9" y="55"/>
                      <a:pt x="4" y="56"/>
                      <a:pt x="4" y="53"/>
                    </a:cubicBezTo>
                    <a:cubicBezTo>
                      <a:pt x="3" y="50"/>
                      <a:pt x="2" y="50"/>
                      <a:pt x="0" y="47"/>
                    </a:cubicBezTo>
                    <a:cubicBezTo>
                      <a:pt x="3" y="47"/>
                      <a:pt x="7" y="53"/>
                      <a:pt x="17" y="50"/>
                    </a:cubicBezTo>
                    <a:cubicBezTo>
                      <a:pt x="28" y="47"/>
                      <a:pt x="29" y="47"/>
                      <a:pt x="29" y="44"/>
                    </a:cubicBezTo>
                    <a:cubicBezTo>
                      <a:pt x="28" y="39"/>
                      <a:pt x="35" y="38"/>
                      <a:pt x="38" y="36"/>
                    </a:cubicBezTo>
                    <a:cubicBezTo>
                      <a:pt x="41" y="33"/>
                      <a:pt x="42" y="38"/>
                      <a:pt x="43" y="36"/>
                    </a:cubicBezTo>
                    <a:cubicBezTo>
                      <a:pt x="45" y="34"/>
                      <a:pt x="43" y="33"/>
                      <a:pt x="45" y="30"/>
                    </a:cubicBezTo>
                    <a:cubicBezTo>
                      <a:pt x="46" y="25"/>
                      <a:pt x="52" y="28"/>
                      <a:pt x="49" y="24"/>
                    </a:cubicBezTo>
                    <a:cubicBezTo>
                      <a:pt x="45" y="17"/>
                      <a:pt x="54" y="24"/>
                      <a:pt x="54" y="19"/>
                    </a:cubicBezTo>
                    <a:cubicBezTo>
                      <a:pt x="54" y="16"/>
                      <a:pt x="57" y="14"/>
                      <a:pt x="56" y="11"/>
                    </a:cubicBezTo>
                    <a:cubicBezTo>
                      <a:pt x="54" y="8"/>
                      <a:pt x="54" y="6"/>
                      <a:pt x="61" y="3"/>
                    </a:cubicBezTo>
                    <a:cubicBezTo>
                      <a:pt x="68" y="0"/>
                      <a:pt x="70" y="5"/>
                      <a:pt x="72"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64" name="Freeform 2209">
                <a:extLst>
                  <a:ext uri="{FF2B5EF4-FFF2-40B4-BE49-F238E27FC236}">
                    <a16:creationId xmlns:a16="http://schemas.microsoft.com/office/drawing/2014/main" id="{F4323D00-50EA-51F3-2E9C-BF174D5D6DB8}"/>
                  </a:ext>
                </a:extLst>
              </p:cNvPr>
              <p:cNvSpPr>
                <a:spLocks/>
              </p:cNvSpPr>
              <p:nvPr/>
            </p:nvSpPr>
            <p:spPr bwMode="auto">
              <a:xfrm>
                <a:off x="3680589" y="2295996"/>
                <a:ext cx="483814" cy="384993"/>
              </a:xfrm>
              <a:custGeom>
                <a:avLst/>
                <a:gdLst>
                  <a:gd name="T0" fmla="*/ 33 w 103"/>
                  <a:gd name="T1" fmla="*/ 18 h 95"/>
                  <a:gd name="T2" fmla="*/ 53 w 103"/>
                  <a:gd name="T3" fmla="*/ 20 h 95"/>
                  <a:gd name="T4" fmla="*/ 53 w 103"/>
                  <a:gd name="T5" fmla="*/ 17 h 95"/>
                  <a:gd name="T6" fmla="*/ 67 w 103"/>
                  <a:gd name="T7" fmla="*/ 12 h 95"/>
                  <a:gd name="T8" fmla="*/ 71 w 103"/>
                  <a:gd name="T9" fmla="*/ 12 h 95"/>
                  <a:gd name="T10" fmla="*/ 79 w 103"/>
                  <a:gd name="T11" fmla="*/ 15 h 95"/>
                  <a:gd name="T12" fmla="*/ 88 w 103"/>
                  <a:gd name="T13" fmla="*/ 21 h 95"/>
                  <a:gd name="T14" fmla="*/ 92 w 103"/>
                  <a:gd name="T15" fmla="*/ 24 h 95"/>
                  <a:gd name="T16" fmla="*/ 92 w 103"/>
                  <a:gd name="T17" fmla="*/ 29 h 95"/>
                  <a:gd name="T18" fmla="*/ 90 w 103"/>
                  <a:gd name="T19" fmla="*/ 52 h 95"/>
                  <a:gd name="T20" fmla="*/ 90 w 103"/>
                  <a:gd name="T21" fmla="*/ 65 h 95"/>
                  <a:gd name="T22" fmla="*/ 99 w 103"/>
                  <a:gd name="T23" fmla="*/ 74 h 95"/>
                  <a:gd name="T24" fmla="*/ 100 w 103"/>
                  <a:gd name="T25" fmla="*/ 81 h 95"/>
                  <a:gd name="T26" fmla="*/ 101 w 103"/>
                  <a:gd name="T27" fmla="*/ 85 h 95"/>
                  <a:gd name="T28" fmla="*/ 94 w 103"/>
                  <a:gd name="T29" fmla="*/ 88 h 95"/>
                  <a:gd name="T30" fmla="*/ 92 w 103"/>
                  <a:gd name="T31" fmla="*/ 95 h 95"/>
                  <a:gd name="T32" fmla="*/ 88 w 103"/>
                  <a:gd name="T33" fmla="*/ 93 h 95"/>
                  <a:gd name="T34" fmla="*/ 78 w 103"/>
                  <a:gd name="T35" fmla="*/ 91 h 95"/>
                  <a:gd name="T36" fmla="*/ 71 w 103"/>
                  <a:gd name="T37" fmla="*/ 90 h 95"/>
                  <a:gd name="T38" fmla="*/ 64 w 103"/>
                  <a:gd name="T39" fmla="*/ 84 h 95"/>
                  <a:gd name="T40" fmla="*/ 56 w 103"/>
                  <a:gd name="T41" fmla="*/ 87 h 95"/>
                  <a:gd name="T42" fmla="*/ 46 w 103"/>
                  <a:gd name="T43" fmla="*/ 81 h 95"/>
                  <a:gd name="T44" fmla="*/ 38 w 103"/>
                  <a:gd name="T45" fmla="*/ 71 h 95"/>
                  <a:gd name="T46" fmla="*/ 31 w 103"/>
                  <a:gd name="T47" fmla="*/ 63 h 95"/>
                  <a:gd name="T48" fmla="*/ 25 w 103"/>
                  <a:gd name="T49" fmla="*/ 65 h 95"/>
                  <a:gd name="T50" fmla="*/ 21 w 103"/>
                  <a:gd name="T51" fmla="*/ 57 h 95"/>
                  <a:gd name="T52" fmla="*/ 13 w 103"/>
                  <a:gd name="T53" fmla="*/ 45 h 95"/>
                  <a:gd name="T54" fmla="*/ 13 w 103"/>
                  <a:gd name="T55" fmla="*/ 31 h 95"/>
                  <a:gd name="T56" fmla="*/ 9 w 103"/>
                  <a:gd name="T57" fmla="*/ 26 h 95"/>
                  <a:gd name="T58" fmla="*/ 3 w 103"/>
                  <a:gd name="T59" fmla="*/ 15 h 95"/>
                  <a:gd name="T60" fmla="*/ 3 w 103"/>
                  <a:gd name="T61" fmla="*/ 12 h 95"/>
                  <a:gd name="T62" fmla="*/ 3 w 103"/>
                  <a:gd name="T63" fmla="*/ 7 h 95"/>
                  <a:gd name="T64" fmla="*/ 2 w 103"/>
                  <a:gd name="T65" fmla="*/ 6 h 95"/>
                  <a:gd name="T66" fmla="*/ 3 w 103"/>
                  <a:gd name="T67" fmla="*/ 4 h 95"/>
                  <a:gd name="T68" fmla="*/ 4 w 103"/>
                  <a:gd name="T69" fmla="*/ 3 h 95"/>
                  <a:gd name="T70" fmla="*/ 13 w 103"/>
                  <a:gd name="T71" fmla="*/ 7 h 95"/>
                  <a:gd name="T72" fmla="*/ 14 w 103"/>
                  <a:gd name="T73" fmla="*/ 7 h 95"/>
                  <a:gd name="T74" fmla="*/ 15 w 103"/>
                  <a:gd name="T75" fmla="*/ 6 h 95"/>
                  <a:gd name="T76" fmla="*/ 18 w 103"/>
                  <a:gd name="T77" fmla="*/ 4 h 95"/>
                  <a:gd name="T78" fmla="*/ 24 w 103"/>
                  <a:gd name="T79" fmla="*/ 4 h 95"/>
                  <a:gd name="T80" fmla="*/ 24 w 103"/>
                  <a:gd name="T81" fmla="*/ 6 h 95"/>
                  <a:gd name="T82" fmla="*/ 22 w 103"/>
                  <a:gd name="T83" fmla="*/ 7 h 95"/>
                  <a:gd name="T84" fmla="*/ 24 w 103"/>
                  <a:gd name="T85" fmla="*/ 9 h 95"/>
                  <a:gd name="T86" fmla="*/ 27 w 103"/>
                  <a:gd name="T87" fmla="*/ 1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95">
                    <a:moveTo>
                      <a:pt x="27" y="10"/>
                    </a:moveTo>
                    <a:cubicBezTo>
                      <a:pt x="27" y="20"/>
                      <a:pt x="32" y="14"/>
                      <a:pt x="33" y="18"/>
                    </a:cubicBezTo>
                    <a:cubicBezTo>
                      <a:pt x="35" y="21"/>
                      <a:pt x="42" y="23"/>
                      <a:pt x="43" y="23"/>
                    </a:cubicBezTo>
                    <a:cubicBezTo>
                      <a:pt x="46" y="21"/>
                      <a:pt x="52" y="20"/>
                      <a:pt x="53" y="20"/>
                    </a:cubicBezTo>
                    <a:cubicBezTo>
                      <a:pt x="53" y="21"/>
                      <a:pt x="50" y="21"/>
                      <a:pt x="53" y="21"/>
                    </a:cubicBezTo>
                    <a:cubicBezTo>
                      <a:pt x="56" y="21"/>
                      <a:pt x="53" y="18"/>
                      <a:pt x="53" y="17"/>
                    </a:cubicBezTo>
                    <a:cubicBezTo>
                      <a:pt x="61" y="17"/>
                      <a:pt x="56" y="15"/>
                      <a:pt x="61" y="14"/>
                    </a:cubicBezTo>
                    <a:cubicBezTo>
                      <a:pt x="64" y="12"/>
                      <a:pt x="65" y="14"/>
                      <a:pt x="67" y="12"/>
                    </a:cubicBezTo>
                    <a:cubicBezTo>
                      <a:pt x="67" y="12"/>
                      <a:pt x="68" y="10"/>
                      <a:pt x="70" y="12"/>
                    </a:cubicBezTo>
                    <a:cubicBezTo>
                      <a:pt x="70" y="12"/>
                      <a:pt x="71" y="10"/>
                      <a:pt x="71" y="12"/>
                    </a:cubicBezTo>
                    <a:cubicBezTo>
                      <a:pt x="71" y="14"/>
                      <a:pt x="75" y="14"/>
                      <a:pt x="75" y="15"/>
                    </a:cubicBezTo>
                    <a:cubicBezTo>
                      <a:pt x="76" y="15"/>
                      <a:pt x="76" y="14"/>
                      <a:pt x="79" y="15"/>
                    </a:cubicBezTo>
                    <a:cubicBezTo>
                      <a:pt x="83" y="15"/>
                      <a:pt x="81" y="18"/>
                      <a:pt x="83" y="18"/>
                    </a:cubicBezTo>
                    <a:cubicBezTo>
                      <a:pt x="86" y="20"/>
                      <a:pt x="85" y="21"/>
                      <a:pt x="88" y="21"/>
                    </a:cubicBezTo>
                    <a:cubicBezTo>
                      <a:pt x="90" y="21"/>
                      <a:pt x="90" y="21"/>
                      <a:pt x="92" y="23"/>
                    </a:cubicBezTo>
                    <a:cubicBezTo>
                      <a:pt x="92" y="23"/>
                      <a:pt x="90" y="23"/>
                      <a:pt x="92" y="24"/>
                    </a:cubicBezTo>
                    <a:cubicBezTo>
                      <a:pt x="92" y="26"/>
                      <a:pt x="90" y="26"/>
                      <a:pt x="92" y="26"/>
                    </a:cubicBezTo>
                    <a:cubicBezTo>
                      <a:pt x="93" y="28"/>
                      <a:pt x="92" y="28"/>
                      <a:pt x="92" y="29"/>
                    </a:cubicBezTo>
                    <a:cubicBezTo>
                      <a:pt x="90" y="37"/>
                      <a:pt x="88" y="34"/>
                      <a:pt x="88" y="40"/>
                    </a:cubicBezTo>
                    <a:cubicBezTo>
                      <a:pt x="89" y="45"/>
                      <a:pt x="90" y="49"/>
                      <a:pt x="90" y="52"/>
                    </a:cubicBezTo>
                    <a:cubicBezTo>
                      <a:pt x="89" y="57"/>
                      <a:pt x="94" y="52"/>
                      <a:pt x="94" y="57"/>
                    </a:cubicBezTo>
                    <a:cubicBezTo>
                      <a:pt x="96" y="60"/>
                      <a:pt x="90" y="63"/>
                      <a:pt x="90" y="65"/>
                    </a:cubicBezTo>
                    <a:cubicBezTo>
                      <a:pt x="92" y="68"/>
                      <a:pt x="93" y="68"/>
                      <a:pt x="94" y="71"/>
                    </a:cubicBezTo>
                    <a:cubicBezTo>
                      <a:pt x="94" y="74"/>
                      <a:pt x="99" y="73"/>
                      <a:pt x="99" y="74"/>
                    </a:cubicBezTo>
                    <a:cubicBezTo>
                      <a:pt x="100" y="76"/>
                      <a:pt x="100" y="73"/>
                      <a:pt x="100" y="76"/>
                    </a:cubicBezTo>
                    <a:cubicBezTo>
                      <a:pt x="100" y="77"/>
                      <a:pt x="100" y="79"/>
                      <a:pt x="100" y="81"/>
                    </a:cubicBezTo>
                    <a:cubicBezTo>
                      <a:pt x="99" y="82"/>
                      <a:pt x="101" y="82"/>
                      <a:pt x="103" y="82"/>
                    </a:cubicBezTo>
                    <a:cubicBezTo>
                      <a:pt x="103" y="82"/>
                      <a:pt x="101" y="84"/>
                      <a:pt x="101" y="85"/>
                    </a:cubicBezTo>
                    <a:cubicBezTo>
                      <a:pt x="101" y="87"/>
                      <a:pt x="99" y="85"/>
                      <a:pt x="99" y="87"/>
                    </a:cubicBezTo>
                    <a:cubicBezTo>
                      <a:pt x="99" y="88"/>
                      <a:pt x="96" y="87"/>
                      <a:pt x="94" y="88"/>
                    </a:cubicBezTo>
                    <a:cubicBezTo>
                      <a:pt x="94" y="90"/>
                      <a:pt x="94" y="91"/>
                      <a:pt x="94" y="95"/>
                    </a:cubicBezTo>
                    <a:cubicBezTo>
                      <a:pt x="93" y="93"/>
                      <a:pt x="94" y="95"/>
                      <a:pt x="92" y="95"/>
                    </a:cubicBezTo>
                    <a:cubicBezTo>
                      <a:pt x="90" y="93"/>
                      <a:pt x="89" y="95"/>
                      <a:pt x="89" y="93"/>
                    </a:cubicBezTo>
                    <a:cubicBezTo>
                      <a:pt x="88" y="91"/>
                      <a:pt x="88" y="91"/>
                      <a:pt x="88" y="93"/>
                    </a:cubicBezTo>
                    <a:cubicBezTo>
                      <a:pt x="88" y="95"/>
                      <a:pt x="82" y="91"/>
                      <a:pt x="82" y="91"/>
                    </a:cubicBezTo>
                    <a:cubicBezTo>
                      <a:pt x="79" y="93"/>
                      <a:pt x="81" y="91"/>
                      <a:pt x="78" y="91"/>
                    </a:cubicBezTo>
                    <a:cubicBezTo>
                      <a:pt x="75" y="91"/>
                      <a:pt x="76" y="91"/>
                      <a:pt x="75" y="91"/>
                    </a:cubicBezTo>
                    <a:cubicBezTo>
                      <a:pt x="74" y="90"/>
                      <a:pt x="71" y="91"/>
                      <a:pt x="71" y="90"/>
                    </a:cubicBezTo>
                    <a:cubicBezTo>
                      <a:pt x="71" y="88"/>
                      <a:pt x="71" y="84"/>
                      <a:pt x="67" y="82"/>
                    </a:cubicBezTo>
                    <a:cubicBezTo>
                      <a:pt x="65" y="82"/>
                      <a:pt x="65" y="84"/>
                      <a:pt x="64" y="84"/>
                    </a:cubicBezTo>
                    <a:cubicBezTo>
                      <a:pt x="61" y="84"/>
                      <a:pt x="63" y="84"/>
                      <a:pt x="61" y="84"/>
                    </a:cubicBezTo>
                    <a:cubicBezTo>
                      <a:pt x="60" y="84"/>
                      <a:pt x="58" y="87"/>
                      <a:pt x="56" y="87"/>
                    </a:cubicBezTo>
                    <a:cubicBezTo>
                      <a:pt x="54" y="84"/>
                      <a:pt x="53" y="87"/>
                      <a:pt x="50" y="84"/>
                    </a:cubicBezTo>
                    <a:cubicBezTo>
                      <a:pt x="49" y="82"/>
                      <a:pt x="46" y="82"/>
                      <a:pt x="46" y="81"/>
                    </a:cubicBezTo>
                    <a:cubicBezTo>
                      <a:pt x="47" y="79"/>
                      <a:pt x="42" y="79"/>
                      <a:pt x="39" y="76"/>
                    </a:cubicBezTo>
                    <a:cubicBezTo>
                      <a:pt x="38" y="73"/>
                      <a:pt x="39" y="73"/>
                      <a:pt x="38" y="71"/>
                    </a:cubicBezTo>
                    <a:cubicBezTo>
                      <a:pt x="36" y="70"/>
                      <a:pt x="38" y="68"/>
                      <a:pt x="35" y="66"/>
                    </a:cubicBezTo>
                    <a:cubicBezTo>
                      <a:pt x="32" y="65"/>
                      <a:pt x="33" y="62"/>
                      <a:pt x="31" y="63"/>
                    </a:cubicBezTo>
                    <a:cubicBezTo>
                      <a:pt x="29" y="65"/>
                      <a:pt x="27" y="60"/>
                      <a:pt x="27" y="63"/>
                    </a:cubicBezTo>
                    <a:cubicBezTo>
                      <a:pt x="27" y="65"/>
                      <a:pt x="27" y="63"/>
                      <a:pt x="25" y="65"/>
                    </a:cubicBezTo>
                    <a:cubicBezTo>
                      <a:pt x="25" y="63"/>
                      <a:pt x="24" y="63"/>
                      <a:pt x="22" y="62"/>
                    </a:cubicBezTo>
                    <a:cubicBezTo>
                      <a:pt x="22" y="62"/>
                      <a:pt x="22" y="60"/>
                      <a:pt x="21" y="57"/>
                    </a:cubicBezTo>
                    <a:cubicBezTo>
                      <a:pt x="20" y="56"/>
                      <a:pt x="22" y="54"/>
                      <a:pt x="20" y="51"/>
                    </a:cubicBezTo>
                    <a:cubicBezTo>
                      <a:pt x="18" y="48"/>
                      <a:pt x="13" y="46"/>
                      <a:pt x="13" y="45"/>
                    </a:cubicBezTo>
                    <a:cubicBezTo>
                      <a:pt x="13" y="40"/>
                      <a:pt x="9" y="42"/>
                      <a:pt x="9" y="37"/>
                    </a:cubicBezTo>
                    <a:cubicBezTo>
                      <a:pt x="9" y="34"/>
                      <a:pt x="14" y="32"/>
                      <a:pt x="13" y="31"/>
                    </a:cubicBezTo>
                    <a:cubicBezTo>
                      <a:pt x="11" y="28"/>
                      <a:pt x="14" y="28"/>
                      <a:pt x="14" y="28"/>
                    </a:cubicBezTo>
                    <a:cubicBezTo>
                      <a:pt x="13" y="26"/>
                      <a:pt x="9" y="28"/>
                      <a:pt x="9" y="26"/>
                    </a:cubicBezTo>
                    <a:cubicBezTo>
                      <a:pt x="9" y="23"/>
                      <a:pt x="6" y="21"/>
                      <a:pt x="4" y="18"/>
                    </a:cubicBezTo>
                    <a:cubicBezTo>
                      <a:pt x="4" y="17"/>
                      <a:pt x="3" y="17"/>
                      <a:pt x="3" y="15"/>
                    </a:cubicBezTo>
                    <a:cubicBezTo>
                      <a:pt x="4" y="14"/>
                      <a:pt x="2" y="14"/>
                      <a:pt x="2" y="14"/>
                    </a:cubicBezTo>
                    <a:cubicBezTo>
                      <a:pt x="2" y="12"/>
                      <a:pt x="3" y="12"/>
                      <a:pt x="3" y="12"/>
                    </a:cubicBezTo>
                    <a:cubicBezTo>
                      <a:pt x="3" y="10"/>
                      <a:pt x="3" y="10"/>
                      <a:pt x="3" y="10"/>
                    </a:cubicBezTo>
                    <a:cubicBezTo>
                      <a:pt x="3" y="9"/>
                      <a:pt x="3" y="9"/>
                      <a:pt x="3" y="7"/>
                    </a:cubicBezTo>
                    <a:cubicBezTo>
                      <a:pt x="2" y="7"/>
                      <a:pt x="2" y="7"/>
                      <a:pt x="2" y="7"/>
                    </a:cubicBezTo>
                    <a:cubicBezTo>
                      <a:pt x="2" y="6"/>
                      <a:pt x="2" y="6"/>
                      <a:pt x="2" y="6"/>
                    </a:cubicBezTo>
                    <a:cubicBezTo>
                      <a:pt x="2" y="6"/>
                      <a:pt x="0" y="6"/>
                      <a:pt x="0" y="4"/>
                    </a:cubicBezTo>
                    <a:cubicBezTo>
                      <a:pt x="0" y="3"/>
                      <a:pt x="3" y="4"/>
                      <a:pt x="3" y="4"/>
                    </a:cubicBezTo>
                    <a:cubicBezTo>
                      <a:pt x="3" y="3"/>
                      <a:pt x="3" y="0"/>
                      <a:pt x="4" y="3"/>
                    </a:cubicBezTo>
                    <a:cubicBezTo>
                      <a:pt x="4" y="3"/>
                      <a:pt x="4" y="3"/>
                      <a:pt x="4" y="3"/>
                    </a:cubicBezTo>
                    <a:cubicBezTo>
                      <a:pt x="7" y="4"/>
                      <a:pt x="9" y="7"/>
                      <a:pt x="11" y="7"/>
                    </a:cubicBezTo>
                    <a:cubicBezTo>
                      <a:pt x="13" y="7"/>
                      <a:pt x="13" y="7"/>
                      <a:pt x="13" y="7"/>
                    </a:cubicBezTo>
                    <a:cubicBezTo>
                      <a:pt x="13" y="7"/>
                      <a:pt x="13" y="7"/>
                      <a:pt x="14" y="7"/>
                    </a:cubicBezTo>
                    <a:cubicBezTo>
                      <a:pt x="14" y="7"/>
                      <a:pt x="14" y="7"/>
                      <a:pt x="14" y="7"/>
                    </a:cubicBezTo>
                    <a:cubicBezTo>
                      <a:pt x="15" y="7"/>
                      <a:pt x="15" y="7"/>
                      <a:pt x="15" y="7"/>
                    </a:cubicBezTo>
                    <a:cubicBezTo>
                      <a:pt x="15" y="6"/>
                      <a:pt x="15" y="6"/>
                      <a:pt x="15" y="6"/>
                    </a:cubicBezTo>
                    <a:cubicBezTo>
                      <a:pt x="17" y="6"/>
                      <a:pt x="17" y="6"/>
                      <a:pt x="17" y="6"/>
                    </a:cubicBezTo>
                    <a:cubicBezTo>
                      <a:pt x="18" y="4"/>
                      <a:pt x="18" y="4"/>
                      <a:pt x="18" y="4"/>
                    </a:cubicBezTo>
                    <a:cubicBezTo>
                      <a:pt x="18" y="3"/>
                      <a:pt x="21" y="1"/>
                      <a:pt x="22" y="3"/>
                    </a:cubicBezTo>
                    <a:cubicBezTo>
                      <a:pt x="24" y="4"/>
                      <a:pt x="24" y="4"/>
                      <a:pt x="24" y="4"/>
                    </a:cubicBezTo>
                    <a:cubicBezTo>
                      <a:pt x="24" y="4"/>
                      <a:pt x="22" y="4"/>
                      <a:pt x="22" y="6"/>
                    </a:cubicBezTo>
                    <a:cubicBezTo>
                      <a:pt x="24" y="6"/>
                      <a:pt x="24" y="6"/>
                      <a:pt x="24" y="6"/>
                    </a:cubicBezTo>
                    <a:cubicBezTo>
                      <a:pt x="24" y="7"/>
                      <a:pt x="22" y="7"/>
                      <a:pt x="22" y="7"/>
                    </a:cubicBezTo>
                    <a:cubicBezTo>
                      <a:pt x="22" y="7"/>
                      <a:pt x="22" y="7"/>
                      <a:pt x="22" y="7"/>
                    </a:cubicBezTo>
                    <a:cubicBezTo>
                      <a:pt x="22" y="7"/>
                      <a:pt x="22" y="7"/>
                      <a:pt x="22" y="9"/>
                    </a:cubicBezTo>
                    <a:cubicBezTo>
                      <a:pt x="22" y="9"/>
                      <a:pt x="22" y="9"/>
                      <a:pt x="24" y="9"/>
                    </a:cubicBezTo>
                    <a:cubicBezTo>
                      <a:pt x="24" y="9"/>
                      <a:pt x="24" y="9"/>
                      <a:pt x="24" y="9"/>
                    </a:cubicBezTo>
                    <a:cubicBezTo>
                      <a:pt x="25" y="9"/>
                      <a:pt x="24" y="12"/>
                      <a:pt x="27" y="1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65" name="Freeform 2210">
                <a:extLst>
                  <a:ext uri="{FF2B5EF4-FFF2-40B4-BE49-F238E27FC236}">
                    <a16:creationId xmlns:a16="http://schemas.microsoft.com/office/drawing/2014/main" id="{6D762042-B39B-041B-9AA2-7B7CA827F785}"/>
                  </a:ext>
                </a:extLst>
              </p:cNvPr>
              <p:cNvSpPr>
                <a:spLocks/>
              </p:cNvSpPr>
              <p:nvPr/>
            </p:nvSpPr>
            <p:spPr bwMode="auto">
              <a:xfrm>
                <a:off x="3244144" y="2231828"/>
                <a:ext cx="465206" cy="178238"/>
              </a:xfrm>
              <a:custGeom>
                <a:avLst/>
                <a:gdLst>
                  <a:gd name="T0" fmla="*/ 92 w 99"/>
                  <a:gd name="T1" fmla="*/ 9 h 44"/>
                  <a:gd name="T2" fmla="*/ 93 w 99"/>
                  <a:gd name="T3" fmla="*/ 12 h 44"/>
                  <a:gd name="T4" fmla="*/ 93 w 99"/>
                  <a:gd name="T5" fmla="*/ 14 h 44"/>
                  <a:gd name="T6" fmla="*/ 97 w 99"/>
                  <a:gd name="T7" fmla="*/ 17 h 44"/>
                  <a:gd name="T8" fmla="*/ 99 w 99"/>
                  <a:gd name="T9" fmla="*/ 19 h 44"/>
                  <a:gd name="T10" fmla="*/ 95 w 99"/>
                  <a:gd name="T11" fmla="*/ 20 h 44"/>
                  <a:gd name="T12" fmla="*/ 95 w 99"/>
                  <a:gd name="T13" fmla="*/ 23 h 44"/>
                  <a:gd name="T14" fmla="*/ 96 w 99"/>
                  <a:gd name="T15" fmla="*/ 26 h 44"/>
                  <a:gd name="T16" fmla="*/ 95 w 99"/>
                  <a:gd name="T17" fmla="*/ 30 h 44"/>
                  <a:gd name="T18" fmla="*/ 99 w 99"/>
                  <a:gd name="T19" fmla="*/ 34 h 44"/>
                  <a:gd name="T20" fmla="*/ 96 w 99"/>
                  <a:gd name="T21" fmla="*/ 36 h 44"/>
                  <a:gd name="T22" fmla="*/ 92 w 99"/>
                  <a:gd name="T23" fmla="*/ 34 h 44"/>
                  <a:gd name="T24" fmla="*/ 89 w 99"/>
                  <a:gd name="T25" fmla="*/ 33 h 44"/>
                  <a:gd name="T26" fmla="*/ 89 w 99"/>
                  <a:gd name="T27" fmla="*/ 33 h 44"/>
                  <a:gd name="T28" fmla="*/ 89 w 99"/>
                  <a:gd name="T29" fmla="*/ 33 h 44"/>
                  <a:gd name="T30" fmla="*/ 86 w 99"/>
                  <a:gd name="T31" fmla="*/ 34 h 44"/>
                  <a:gd name="T32" fmla="*/ 82 w 99"/>
                  <a:gd name="T33" fmla="*/ 34 h 44"/>
                  <a:gd name="T34" fmla="*/ 70 w 99"/>
                  <a:gd name="T35" fmla="*/ 37 h 44"/>
                  <a:gd name="T36" fmla="*/ 60 w 99"/>
                  <a:gd name="T37" fmla="*/ 37 h 44"/>
                  <a:gd name="T38" fmla="*/ 56 w 99"/>
                  <a:gd name="T39" fmla="*/ 37 h 44"/>
                  <a:gd name="T40" fmla="*/ 56 w 99"/>
                  <a:gd name="T41" fmla="*/ 40 h 44"/>
                  <a:gd name="T42" fmla="*/ 53 w 99"/>
                  <a:gd name="T43" fmla="*/ 44 h 44"/>
                  <a:gd name="T44" fmla="*/ 52 w 99"/>
                  <a:gd name="T45" fmla="*/ 40 h 44"/>
                  <a:gd name="T46" fmla="*/ 50 w 99"/>
                  <a:gd name="T47" fmla="*/ 37 h 44"/>
                  <a:gd name="T48" fmla="*/ 36 w 99"/>
                  <a:gd name="T49" fmla="*/ 42 h 44"/>
                  <a:gd name="T50" fmla="*/ 24 w 99"/>
                  <a:gd name="T51" fmla="*/ 40 h 44"/>
                  <a:gd name="T52" fmla="*/ 16 w 99"/>
                  <a:gd name="T53" fmla="*/ 39 h 44"/>
                  <a:gd name="T54" fmla="*/ 10 w 99"/>
                  <a:gd name="T55" fmla="*/ 37 h 44"/>
                  <a:gd name="T56" fmla="*/ 10 w 99"/>
                  <a:gd name="T57" fmla="*/ 36 h 44"/>
                  <a:gd name="T58" fmla="*/ 7 w 99"/>
                  <a:gd name="T59" fmla="*/ 34 h 44"/>
                  <a:gd name="T60" fmla="*/ 6 w 99"/>
                  <a:gd name="T61" fmla="*/ 30 h 44"/>
                  <a:gd name="T62" fmla="*/ 2 w 99"/>
                  <a:gd name="T63" fmla="*/ 28 h 44"/>
                  <a:gd name="T64" fmla="*/ 4 w 99"/>
                  <a:gd name="T65" fmla="*/ 25 h 44"/>
                  <a:gd name="T66" fmla="*/ 3 w 99"/>
                  <a:gd name="T67" fmla="*/ 22 h 44"/>
                  <a:gd name="T68" fmla="*/ 0 w 99"/>
                  <a:gd name="T69" fmla="*/ 17 h 44"/>
                  <a:gd name="T70" fmla="*/ 7 w 99"/>
                  <a:gd name="T71" fmla="*/ 14 h 44"/>
                  <a:gd name="T72" fmla="*/ 10 w 99"/>
                  <a:gd name="T73" fmla="*/ 12 h 44"/>
                  <a:gd name="T74" fmla="*/ 17 w 99"/>
                  <a:gd name="T75" fmla="*/ 12 h 44"/>
                  <a:gd name="T76" fmla="*/ 16 w 99"/>
                  <a:gd name="T77" fmla="*/ 9 h 44"/>
                  <a:gd name="T78" fmla="*/ 25 w 99"/>
                  <a:gd name="T79" fmla="*/ 8 h 44"/>
                  <a:gd name="T80" fmla="*/ 36 w 99"/>
                  <a:gd name="T81" fmla="*/ 3 h 44"/>
                  <a:gd name="T82" fmla="*/ 50 w 99"/>
                  <a:gd name="T83" fmla="*/ 5 h 44"/>
                  <a:gd name="T84" fmla="*/ 59 w 99"/>
                  <a:gd name="T85" fmla="*/ 9 h 44"/>
                  <a:gd name="T86" fmla="*/ 72 w 99"/>
                  <a:gd name="T87" fmla="*/ 9 h 44"/>
                  <a:gd name="T88" fmla="*/ 85 w 99"/>
                  <a:gd name="T89" fmla="*/ 6 h 44"/>
                  <a:gd name="T90" fmla="*/ 88 w 99"/>
                  <a:gd name="T91" fmla="*/ 5 h 44"/>
                  <a:gd name="T92" fmla="*/ 90 w 99"/>
                  <a:gd name="T93" fmla="*/ 8 h 44"/>
                  <a:gd name="T94" fmla="*/ 92 w 99"/>
                  <a:gd name="T95"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44">
                    <a:moveTo>
                      <a:pt x="92" y="9"/>
                    </a:moveTo>
                    <a:cubicBezTo>
                      <a:pt x="92" y="9"/>
                      <a:pt x="92" y="9"/>
                      <a:pt x="92" y="9"/>
                    </a:cubicBezTo>
                    <a:cubicBezTo>
                      <a:pt x="92" y="9"/>
                      <a:pt x="92" y="9"/>
                      <a:pt x="92" y="9"/>
                    </a:cubicBezTo>
                    <a:cubicBezTo>
                      <a:pt x="92" y="9"/>
                      <a:pt x="93" y="11"/>
                      <a:pt x="93" y="12"/>
                    </a:cubicBezTo>
                    <a:cubicBezTo>
                      <a:pt x="93" y="12"/>
                      <a:pt x="92" y="12"/>
                      <a:pt x="92" y="14"/>
                    </a:cubicBezTo>
                    <a:cubicBezTo>
                      <a:pt x="93" y="14"/>
                      <a:pt x="93" y="14"/>
                      <a:pt x="93" y="14"/>
                    </a:cubicBezTo>
                    <a:cubicBezTo>
                      <a:pt x="93" y="16"/>
                      <a:pt x="92" y="16"/>
                      <a:pt x="92" y="16"/>
                    </a:cubicBezTo>
                    <a:cubicBezTo>
                      <a:pt x="95" y="17"/>
                      <a:pt x="96" y="16"/>
                      <a:pt x="97" y="17"/>
                    </a:cubicBezTo>
                    <a:cubicBezTo>
                      <a:pt x="99" y="17"/>
                      <a:pt x="99" y="17"/>
                      <a:pt x="99" y="19"/>
                    </a:cubicBezTo>
                    <a:cubicBezTo>
                      <a:pt x="99" y="19"/>
                      <a:pt x="99" y="19"/>
                      <a:pt x="99" y="19"/>
                    </a:cubicBezTo>
                    <a:cubicBezTo>
                      <a:pt x="96" y="17"/>
                      <a:pt x="97" y="20"/>
                      <a:pt x="96" y="20"/>
                    </a:cubicBezTo>
                    <a:cubicBezTo>
                      <a:pt x="95" y="20"/>
                      <a:pt x="95" y="20"/>
                      <a:pt x="95" y="20"/>
                    </a:cubicBezTo>
                    <a:cubicBezTo>
                      <a:pt x="95" y="22"/>
                      <a:pt x="95" y="22"/>
                      <a:pt x="95" y="22"/>
                    </a:cubicBezTo>
                    <a:cubicBezTo>
                      <a:pt x="95" y="23"/>
                      <a:pt x="95" y="23"/>
                      <a:pt x="95" y="23"/>
                    </a:cubicBezTo>
                    <a:cubicBezTo>
                      <a:pt x="96" y="23"/>
                      <a:pt x="96" y="23"/>
                      <a:pt x="96" y="23"/>
                    </a:cubicBezTo>
                    <a:cubicBezTo>
                      <a:pt x="96" y="25"/>
                      <a:pt x="96" y="25"/>
                      <a:pt x="96" y="26"/>
                    </a:cubicBezTo>
                    <a:cubicBezTo>
                      <a:pt x="96" y="26"/>
                      <a:pt x="97" y="26"/>
                      <a:pt x="97" y="28"/>
                    </a:cubicBezTo>
                    <a:cubicBezTo>
                      <a:pt x="97" y="28"/>
                      <a:pt x="95" y="28"/>
                      <a:pt x="95" y="30"/>
                    </a:cubicBezTo>
                    <a:cubicBezTo>
                      <a:pt x="95" y="30"/>
                      <a:pt x="99" y="30"/>
                      <a:pt x="97" y="31"/>
                    </a:cubicBezTo>
                    <a:cubicBezTo>
                      <a:pt x="97" y="33"/>
                      <a:pt x="99" y="33"/>
                      <a:pt x="99" y="34"/>
                    </a:cubicBezTo>
                    <a:cubicBezTo>
                      <a:pt x="99" y="34"/>
                      <a:pt x="99" y="34"/>
                      <a:pt x="97" y="34"/>
                    </a:cubicBezTo>
                    <a:cubicBezTo>
                      <a:pt x="96" y="36"/>
                      <a:pt x="96" y="36"/>
                      <a:pt x="96" y="36"/>
                    </a:cubicBezTo>
                    <a:cubicBezTo>
                      <a:pt x="95" y="34"/>
                      <a:pt x="96" y="34"/>
                      <a:pt x="95" y="34"/>
                    </a:cubicBezTo>
                    <a:cubicBezTo>
                      <a:pt x="95" y="33"/>
                      <a:pt x="95" y="34"/>
                      <a:pt x="92" y="34"/>
                    </a:cubicBezTo>
                    <a:cubicBezTo>
                      <a:pt x="92" y="34"/>
                      <a:pt x="92" y="33"/>
                      <a:pt x="90" y="33"/>
                    </a:cubicBezTo>
                    <a:cubicBezTo>
                      <a:pt x="90" y="33"/>
                      <a:pt x="90" y="33"/>
                      <a:pt x="89" y="33"/>
                    </a:cubicBezTo>
                    <a:cubicBezTo>
                      <a:pt x="89" y="34"/>
                      <a:pt x="89" y="34"/>
                      <a:pt x="89" y="34"/>
                    </a:cubicBezTo>
                    <a:cubicBezTo>
                      <a:pt x="89" y="33"/>
                      <a:pt x="89" y="33"/>
                      <a:pt x="89" y="33"/>
                    </a:cubicBezTo>
                    <a:cubicBezTo>
                      <a:pt x="89" y="33"/>
                      <a:pt x="89" y="33"/>
                      <a:pt x="89" y="33"/>
                    </a:cubicBezTo>
                    <a:cubicBezTo>
                      <a:pt x="89" y="33"/>
                      <a:pt x="89" y="33"/>
                      <a:pt x="89" y="33"/>
                    </a:cubicBezTo>
                    <a:cubicBezTo>
                      <a:pt x="88" y="34"/>
                      <a:pt x="88" y="34"/>
                      <a:pt x="86" y="34"/>
                    </a:cubicBezTo>
                    <a:cubicBezTo>
                      <a:pt x="86" y="34"/>
                      <a:pt x="86" y="34"/>
                      <a:pt x="86" y="34"/>
                    </a:cubicBezTo>
                    <a:cubicBezTo>
                      <a:pt x="86" y="34"/>
                      <a:pt x="85" y="33"/>
                      <a:pt x="85" y="34"/>
                    </a:cubicBezTo>
                    <a:cubicBezTo>
                      <a:pt x="85" y="34"/>
                      <a:pt x="84" y="34"/>
                      <a:pt x="82" y="34"/>
                    </a:cubicBezTo>
                    <a:cubicBezTo>
                      <a:pt x="81" y="34"/>
                      <a:pt x="79" y="34"/>
                      <a:pt x="78" y="34"/>
                    </a:cubicBezTo>
                    <a:cubicBezTo>
                      <a:pt x="75" y="36"/>
                      <a:pt x="74" y="37"/>
                      <a:pt x="70" y="37"/>
                    </a:cubicBezTo>
                    <a:cubicBezTo>
                      <a:pt x="67" y="37"/>
                      <a:pt x="67" y="37"/>
                      <a:pt x="65" y="36"/>
                    </a:cubicBezTo>
                    <a:cubicBezTo>
                      <a:pt x="63" y="36"/>
                      <a:pt x="61" y="37"/>
                      <a:pt x="60" y="37"/>
                    </a:cubicBezTo>
                    <a:cubicBezTo>
                      <a:pt x="59" y="37"/>
                      <a:pt x="59" y="37"/>
                      <a:pt x="59" y="37"/>
                    </a:cubicBezTo>
                    <a:cubicBezTo>
                      <a:pt x="56" y="37"/>
                      <a:pt x="56" y="37"/>
                      <a:pt x="56" y="37"/>
                    </a:cubicBezTo>
                    <a:cubicBezTo>
                      <a:pt x="56" y="37"/>
                      <a:pt x="54" y="39"/>
                      <a:pt x="56" y="39"/>
                    </a:cubicBezTo>
                    <a:cubicBezTo>
                      <a:pt x="56" y="40"/>
                      <a:pt x="56" y="40"/>
                      <a:pt x="56" y="40"/>
                    </a:cubicBezTo>
                    <a:cubicBezTo>
                      <a:pt x="54" y="40"/>
                      <a:pt x="54" y="40"/>
                      <a:pt x="54" y="40"/>
                    </a:cubicBezTo>
                    <a:cubicBezTo>
                      <a:pt x="54" y="40"/>
                      <a:pt x="54" y="44"/>
                      <a:pt x="53" y="44"/>
                    </a:cubicBezTo>
                    <a:cubicBezTo>
                      <a:pt x="53" y="44"/>
                      <a:pt x="53" y="42"/>
                      <a:pt x="52" y="42"/>
                    </a:cubicBezTo>
                    <a:cubicBezTo>
                      <a:pt x="53" y="42"/>
                      <a:pt x="52" y="42"/>
                      <a:pt x="52" y="40"/>
                    </a:cubicBezTo>
                    <a:cubicBezTo>
                      <a:pt x="50" y="39"/>
                      <a:pt x="54" y="39"/>
                      <a:pt x="54" y="37"/>
                    </a:cubicBezTo>
                    <a:cubicBezTo>
                      <a:pt x="53" y="36"/>
                      <a:pt x="53" y="36"/>
                      <a:pt x="50" y="37"/>
                    </a:cubicBezTo>
                    <a:cubicBezTo>
                      <a:pt x="47" y="40"/>
                      <a:pt x="47" y="34"/>
                      <a:pt x="42" y="39"/>
                    </a:cubicBezTo>
                    <a:cubicBezTo>
                      <a:pt x="41" y="42"/>
                      <a:pt x="41" y="40"/>
                      <a:pt x="36" y="42"/>
                    </a:cubicBezTo>
                    <a:cubicBezTo>
                      <a:pt x="34" y="44"/>
                      <a:pt x="34" y="39"/>
                      <a:pt x="27" y="37"/>
                    </a:cubicBezTo>
                    <a:cubicBezTo>
                      <a:pt x="21" y="34"/>
                      <a:pt x="25" y="39"/>
                      <a:pt x="24" y="40"/>
                    </a:cubicBezTo>
                    <a:cubicBezTo>
                      <a:pt x="23" y="42"/>
                      <a:pt x="23" y="39"/>
                      <a:pt x="21" y="42"/>
                    </a:cubicBezTo>
                    <a:cubicBezTo>
                      <a:pt x="20" y="42"/>
                      <a:pt x="16" y="40"/>
                      <a:pt x="16" y="39"/>
                    </a:cubicBezTo>
                    <a:cubicBezTo>
                      <a:pt x="16" y="36"/>
                      <a:pt x="16" y="39"/>
                      <a:pt x="13" y="37"/>
                    </a:cubicBezTo>
                    <a:cubicBezTo>
                      <a:pt x="11" y="36"/>
                      <a:pt x="10" y="39"/>
                      <a:pt x="10" y="37"/>
                    </a:cubicBezTo>
                    <a:cubicBezTo>
                      <a:pt x="10" y="37"/>
                      <a:pt x="7" y="39"/>
                      <a:pt x="7" y="37"/>
                    </a:cubicBezTo>
                    <a:cubicBezTo>
                      <a:pt x="6" y="37"/>
                      <a:pt x="9" y="37"/>
                      <a:pt x="10" y="36"/>
                    </a:cubicBezTo>
                    <a:cubicBezTo>
                      <a:pt x="11" y="34"/>
                      <a:pt x="7" y="37"/>
                      <a:pt x="6" y="36"/>
                    </a:cubicBezTo>
                    <a:cubicBezTo>
                      <a:pt x="6" y="34"/>
                      <a:pt x="9" y="36"/>
                      <a:pt x="7" y="34"/>
                    </a:cubicBezTo>
                    <a:cubicBezTo>
                      <a:pt x="7" y="33"/>
                      <a:pt x="6" y="34"/>
                      <a:pt x="6" y="33"/>
                    </a:cubicBezTo>
                    <a:cubicBezTo>
                      <a:pt x="6" y="31"/>
                      <a:pt x="6" y="31"/>
                      <a:pt x="6" y="30"/>
                    </a:cubicBezTo>
                    <a:cubicBezTo>
                      <a:pt x="7" y="28"/>
                      <a:pt x="6" y="30"/>
                      <a:pt x="4" y="28"/>
                    </a:cubicBezTo>
                    <a:cubicBezTo>
                      <a:pt x="3" y="28"/>
                      <a:pt x="3" y="30"/>
                      <a:pt x="2" y="28"/>
                    </a:cubicBezTo>
                    <a:cubicBezTo>
                      <a:pt x="2" y="26"/>
                      <a:pt x="2" y="23"/>
                      <a:pt x="3" y="25"/>
                    </a:cubicBezTo>
                    <a:cubicBezTo>
                      <a:pt x="3" y="28"/>
                      <a:pt x="6" y="26"/>
                      <a:pt x="4" y="25"/>
                    </a:cubicBezTo>
                    <a:cubicBezTo>
                      <a:pt x="2" y="25"/>
                      <a:pt x="6" y="23"/>
                      <a:pt x="4" y="23"/>
                    </a:cubicBezTo>
                    <a:cubicBezTo>
                      <a:pt x="3" y="23"/>
                      <a:pt x="6" y="22"/>
                      <a:pt x="3" y="22"/>
                    </a:cubicBezTo>
                    <a:cubicBezTo>
                      <a:pt x="2" y="20"/>
                      <a:pt x="6" y="19"/>
                      <a:pt x="3" y="20"/>
                    </a:cubicBezTo>
                    <a:cubicBezTo>
                      <a:pt x="0" y="20"/>
                      <a:pt x="0" y="20"/>
                      <a:pt x="0" y="17"/>
                    </a:cubicBezTo>
                    <a:cubicBezTo>
                      <a:pt x="2" y="16"/>
                      <a:pt x="2" y="17"/>
                      <a:pt x="2" y="16"/>
                    </a:cubicBezTo>
                    <a:cubicBezTo>
                      <a:pt x="4" y="12"/>
                      <a:pt x="6" y="12"/>
                      <a:pt x="7" y="14"/>
                    </a:cubicBezTo>
                    <a:cubicBezTo>
                      <a:pt x="9" y="14"/>
                      <a:pt x="9" y="14"/>
                      <a:pt x="9" y="14"/>
                    </a:cubicBezTo>
                    <a:cubicBezTo>
                      <a:pt x="7" y="12"/>
                      <a:pt x="11" y="12"/>
                      <a:pt x="10" y="12"/>
                    </a:cubicBezTo>
                    <a:cubicBezTo>
                      <a:pt x="10" y="14"/>
                      <a:pt x="16" y="14"/>
                      <a:pt x="16" y="14"/>
                    </a:cubicBezTo>
                    <a:cubicBezTo>
                      <a:pt x="16" y="12"/>
                      <a:pt x="11" y="12"/>
                      <a:pt x="17" y="12"/>
                    </a:cubicBezTo>
                    <a:cubicBezTo>
                      <a:pt x="23" y="11"/>
                      <a:pt x="18" y="12"/>
                      <a:pt x="17" y="11"/>
                    </a:cubicBezTo>
                    <a:cubicBezTo>
                      <a:pt x="16" y="9"/>
                      <a:pt x="16" y="9"/>
                      <a:pt x="16" y="9"/>
                    </a:cubicBezTo>
                    <a:cubicBezTo>
                      <a:pt x="16" y="8"/>
                      <a:pt x="16" y="8"/>
                      <a:pt x="20" y="8"/>
                    </a:cubicBezTo>
                    <a:cubicBezTo>
                      <a:pt x="21" y="9"/>
                      <a:pt x="21" y="8"/>
                      <a:pt x="25" y="8"/>
                    </a:cubicBezTo>
                    <a:cubicBezTo>
                      <a:pt x="27" y="9"/>
                      <a:pt x="27" y="9"/>
                      <a:pt x="28" y="8"/>
                    </a:cubicBezTo>
                    <a:cubicBezTo>
                      <a:pt x="28" y="8"/>
                      <a:pt x="31" y="5"/>
                      <a:pt x="36" y="3"/>
                    </a:cubicBezTo>
                    <a:cubicBezTo>
                      <a:pt x="42" y="2"/>
                      <a:pt x="43" y="5"/>
                      <a:pt x="46" y="3"/>
                    </a:cubicBezTo>
                    <a:cubicBezTo>
                      <a:pt x="50" y="0"/>
                      <a:pt x="46" y="6"/>
                      <a:pt x="50" y="5"/>
                    </a:cubicBezTo>
                    <a:cubicBezTo>
                      <a:pt x="54" y="3"/>
                      <a:pt x="53" y="8"/>
                      <a:pt x="56" y="8"/>
                    </a:cubicBezTo>
                    <a:cubicBezTo>
                      <a:pt x="59" y="6"/>
                      <a:pt x="56" y="8"/>
                      <a:pt x="59" y="9"/>
                    </a:cubicBezTo>
                    <a:cubicBezTo>
                      <a:pt x="61" y="9"/>
                      <a:pt x="60" y="8"/>
                      <a:pt x="63" y="9"/>
                    </a:cubicBezTo>
                    <a:cubicBezTo>
                      <a:pt x="65" y="12"/>
                      <a:pt x="70" y="8"/>
                      <a:pt x="72" y="9"/>
                    </a:cubicBezTo>
                    <a:cubicBezTo>
                      <a:pt x="75" y="12"/>
                      <a:pt x="81" y="8"/>
                      <a:pt x="81" y="6"/>
                    </a:cubicBezTo>
                    <a:cubicBezTo>
                      <a:pt x="84" y="8"/>
                      <a:pt x="82" y="6"/>
                      <a:pt x="85" y="6"/>
                    </a:cubicBezTo>
                    <a:cubicBezTo>
                      <a:pt x="85" y="6"/>
                      <a:pt x="86" y="8"/>
                      <a:pt x="86" y="6"/>
                    </a:cubicBezTo>
                    <a:cubicBezTo>
                      <a:pt x="88" y="5"/>
                      <a:pt x="88" y="5"/>
                      <a:pt x="88" y="5"/>
                    </a:cubicBezTo>
                    <a:cubicBezTo>
                      <a:pt x="88" y="5"/>
                      <a:pt x="89" y="5"/>
                      <a:pt x="90" y="8"/>
                    </a:cubicBezTo>
                    <a:cubicBezTo>
                      <a:pt x="90" y="8"/>
                      <a:pt x="90" y="8"/>
                      <a:pt x="90" y="8"/>
                    </a:cubicBezTo>
                    <a:cubicBezTo>
                      <a:pt x="90" y="8"/>
                      <a:pt x="90" y="8"/>
                      <a:pt x="90" y="8"/>
                    </a:cubicBezTo>
                    <a:cubicBezTo>
                      <a:pt x="92" y="9"/>
                      <a:pt x="92" y="8"/>
                      <a:pt x="92" y="8"/>
                    </a:cubicBezTo>
                    <a:cubicBezTo>
                      <a:pt x="92" y="9"/>
                      <a:pt x="92" y="9"/>
                      <a:pt x="92" y="9"/>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66" name="Freeform 2211">
                <a:extLst>
                  <a:ext uri="{FF2B5EF4-FFF2-40B4-BE49-F238E27FC236}">
                    <a16:creationId xmlns:a16="http://schemas.microsoft.com/office/drawing/2014/main" id="{B96F5034-9B4E-0DF2-BAF3-A57720F53931}"/>
                  </a:ext>
                </a:extLst>
              </p:cNvPr>
              <p:cNvSpPr>
                <a:spLocks/>
              </p:cNvSpPr>
              <p:nvPr/>
            </p:nvSpPr>
            <p:spPr bwMode="auto">
              <a:xfrm>
                <a:off x="3892048" y="2218997"/>
                <a:ext cx="360323" cy="206755"/>
              </a:xfrm>
              <a:custGeom>
                <a:avLst/>
                <a:gdLst>
                  <a:gd name="T0" fmla="*/ 1 w 77"/>
                  <a:gd name="T1" fmla="*/ 9 h 51"/>
                  <a:gd name="T2" fmla="*/ 4 w 77"/>
                  <a:gd name="T3" fmla="*/ 8 h 51"/>
                  <a:gd name="T4" fmla="*/ 8 w 77"/>
                  <a:gd name="T5" fmla="*/ 6 h 51"/>
                  <a:gd name="T6" fmla="*/ 11 w 77"/>
                  <a:gd name="T7" fmla="*/ 14 h 51"/>
                  <a:gd name="T8" fmla="*/ 7 w 77"/>
                  <a:gd name="T9" fmla="*/ 14 h 51"/>
                  <a:gd name="T10" fmla="*/ 5 w 77"/>
                  <a:gd name="T11" fmla="*/ 14 h 51"/>
                  <a:gd name="T12" fmla="*/ 2 w 77"/>
                  <a:gd name="T13" fmla="*/ 17 h 51"/>
                  <a:gd name="T14" fmla="*/ 5 w 77"/>
                  <a:gd name="T15" fmla="*/ 20 h 51"/>
                  <a:gd name="T16" fmla="*/ 5 w 77"/>
                  <a:gd name="T17" fmla="*/ 22 h 51"/>
                  <a:gd name="T18" fmla="*/ 5 w 77"/>
                  <a:gd name="T19" fmla="*/ 22 h 51"/>
                  <a:gd name="T20" fmla="*/ 5 w 77"/>
                  <a:gd name="T21" fmla="*/ 23 h 51"/>
                  <a:gd name="T22" fmla="*/ 8 w 77"/>
                  <a:gd name="T23" fmla="*/ 26 h 51"/>
                  <a:gd name="T24" fmla="*/ 8 w 77"/>
                  <a:gd name="T25" fmla="*/ 36 h 51"/>
                  <a:gd name="T26" fmla="*/ 22 w 77"/>
                  <a:gd name="T27" fmla="*/ 31 h 51"/>
                  <a:gd name="T28" fmla="*/ 26 w 77"/>
                  <a:gd name="T29" fmla="*/ 31 h 51"/>
                  <a:gd name="T30" fmla="*/ 34 w 77"/>
                  <a:gd name="T31" fmla="*/ 34 h 51"/>
                  <a:gd name="T32" fmla="*/ 43 w 77"/>
                  <a:gd name="T33" fmla="*/ 40 h 51"/>
                  <a:gd name="T34" fmla="*/ 47 w 77"/>
                  <a:gd name="T35" fmla="*/ 43 h 51"/>
                  <a:gd name="T36" fmla="*/ 47 w 77"/>
                  <a:gd name="T37" fmla="*/ 48 h 51"/>
                  <a:gd name="T38" fmla="*/ 54 w 77"/>
                  <a:gd name="T39" fmla="*/ 50 h 51"/>
                  <a:gd name="T40" fmla="*/ 66 w 77"/>
                  <a:gd name="T41" fmla="*/ 40 h 51"/>
                  <a:gd name="T42" fmla="*/ 76 w 77"/>
                  <a:gd name="T43" fmla="*/ 36 h 51"/>
                  <a:gd name="T44" fmla="*/ 72 w 77"/>
                  <a:gd name="T45" fmla="*/ 31 h 51"/>
                  <a:gd name="T46" fmla="*/ 56 w 77"/>
                  <a:gd name="T47" fmla="*/ 20 h 51"/>
                  <a:gd name="T48" fmla="*/ 49 w 77"/>
                  <a:gd name="T49" fmla="*/ 11 h 51"/>
                  <a:gd name="T50" fmla="*/ 43 w 77"/>
                  <a:gd name="T51" fmla="*/ 9 h 51"/>
                  <a:gd name="T52" fmla="*/ 43 w 77"/>
                  <a:gd name="T53" fmla="*/ 6 h 51"/>
                  <a:gd name="T54" fmla="*/ 36 w 77"/>
                  <a:gd name="T55" fmla="*/ 3 h 51"/>
                  <a:gd name="T56" fmla="*/ 30 w 77"/>
                  <a:gd name="T57" fmla="*/ 1 h 51"/>
                  <a:gd name="T58" fmla="*/ 25 w 77"/>
                  <a:gd name="T59" fmla="*/ 6 h 51"/>
                  <a:gd name="T60" fmla="*/ 19 w 77"/>
                  <a:gd name="T61" fmla="*/ 9 h 51"/>
                  <a:gd name="T62" fmla="*/ 12 w 77"/>
                  <a:gd name="T63" fmla="*/ 6 h 51"/>
                  <a:gd name="T64" fmla="*/ 4 w 77"/>
                  <a:gd name="T65"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51">
                    <a:moveTo>
                      <a:pt x="0" y="8"/>
                    </a:moveTo>
                    <a:cubicBezTo>
                      <a:pt x="2" y="8"/>
                      <a:pt x="1" y="8"/>
                      <a:pt x="1" y="9"/>
                    </a:cubicBezTo>
                    <a:cubicBezTo>
                      <a:pt x="2" y="9"/>
                      <a:pt x="2" y="12"/>
                      <a:pt x="2" y="9"/>
                    </a:cubicBezTo>
                    <a:cubicBezTo>
                      <a:pt x="4" y="8"/>
                      <a:pt x="4" y="8"/>
                      <a:pt x="4" y="8"/>
                    </a:cubicBezTo>
                    <a:cubicBezTo>
                      <a:pt x="2" y="8"/>
                      <a:pt x="2" y="6"/>
                      <a:pt x="5" y="6"/>
                    </a:cubicBezTo>
                    <a:cubicBezTo>
                      <a:pt x="7" y="5"/>
                      <a:pt x="8" y="5"/>
                      <a:pt x="8" y="6"/>
                    </a:cubicBezTo>
                    <a:cubicBezTo>
                      <a:pt x="8" y="8"/>
                      <a:pt x="8" y="9"/>
                      <a:pt x="11" y="11"/>
                    </a:cubicBezTo>
                    <a:cubicBezTo>
                      <a:pt x="15" y="12"/>
                      <a:pt x="11" y="15"/>
                      <a:pt x="11" y="14"/>
                    </a:cubicBezTo>
                    <a:cubicBezTo>
                      <a:pt x="11" y="12"/>
                      <a:pt x="9" y="12"/>
                      <a:pt x="11" y="14"/>
                    </a:cubicBezTo>
                    <a:cubicBezTo>
                      <a:pt x="11" y="15"/>
                      <a:pt x="7" y="15"/>
                      <a:pt x="7" y="14"/>
                    </a:cubicBezTo>
                    <a:cubicBezTo>
                      <a:pt x="7" y="12"/>
                      <a:pt x="5" y="15"/>
                      <a:pt x="5" y="14"/>
                    </a:cubicBezTo>
                    <a:cubicBezTo>
                      <a:pt x="5" y="12"/>
                      <a:pt x="5" y="15"/>
                      <a:pt x="5" y="14"/>
                    </a:cubicBezTo>
                    <a:cubicBezTo>
                      <a:pt x="5" y="12"/>
                      <a:pt x="2" y="11"/>
                      <a:pt x="4" y="12"/>
                    </a:cubicBezTo>
                    <a:cubicBezTo>
                      <a:pt x="4" y="15"/>
                      <a:pt x="1" y="17"/>
                      <a:pt x="2" y="17"/>
                    </a:cubicBezTo>
                    <a:cubicBezTo>
                      <a:pt x="2" y="19"/>
                      <a:pt x="4" y="22"/>
                      <a:pt x="4" y="20"/>
                    </a:cubicBezTo>
                    <a:cubicBezTo>
                      <a:pt x="5" y="20"/>
                      <a:pt x="4" y="20"/>
                      <a:pt x="5" y="20"/>
                    </a:cubicBezTo>
                    <a:cubicBezTo>
                      <a:pt x="5" y="20"/>
                      <a:pt x="5" y="19"/>
                      <a:pt x="5" y="20"/>
                    </a:cubicBezTo>
                    <a:cubicBezTo>
                      <a:pt x="5" y="22"/>
                      <a:pt x="5" y="22"/>
                      <a:pt x="5" y="22"/>
                    </a:cubicBezTo>
                    <a:cubicBezTo>
                      <a:pt x="7" y="22"/>
                      <a:pt x="7" y="23"/>
                      <a:pt x="5" y="23"/>
                    </a:cubicBezTo>
                    <a:cubicBezTo>
                      <a:pt x="5" y="22"/>
                      <a:pt x="5" y="22"/>
                      <a:pt x="5" y="22"/>
                    </a:cubicBezTo>
                    <a:cubicBezTo>
                      <a:pt x="5" y="22"/>
                      <a:pt x="4" y="25"/>
                      <a:pt x="5" y="25"/>
                    </a:cubicBezTo>
                    <a:cubicBezTo>
                      <a:pt x="5" y="23"/>
                      <a:pt x="5" y="23"/>
                      <a:pt x="5" y="23"/>
                    </a:cubicBezTo>
                    <a:cubicBezTo>
                      <a:pt x="5" y="25"/>
                      <a:pt x="5" y="25"/>
                      <a:pt x="7" y="25"/>
                    </a:cubicBezTo>
                    <a:cubicBezTo>
                      <a:pt x="7" y="26"/>
                      <a:pt x="9" y="26"/>
                      <a:pt x="8" y="26"/>
                    </a:cubicBezTo>
                    <a:cubicBezTo>
                      <a:pt x="7" y="28"/>
                      <a:pt x="7" y="31"/>
                      <a:pt x="8" y="36"/>
                    </a:cubicBezTo>
                    <a:cubicBezTo>
                      <a:pt x="8" y="36"/>
                      <a:pt x="8" y="36"/>
                      <a:pt x="8" y="36"/>
                    </a:cubicBezTo>
                    <a:cubicBezTo>
                      <a:pt x="15" y="36"/>
                      <a:pt x="11" y="34"/>
                      <a:pt x="15" y="33"/>
                    </a:cubicBezTo>
                    <a:cubicBezTo>
                      <a:pt x="19" y="31"/>
                      <a:pt x="20" y="34"/>
                      <a:pt x="22" y="31"/>
                    </a:cubicBezTo>
                    <a:cubicBezTo>
                      <a:pt x="22" y="31"/>
                      <a:pt x="23" y="29"/>
                      <a:pt x="25" y="31"/>
                    </a:cubicBezTo>
                    <a:cubicBezTo>
                      <a:pt x="25" y="31"/>
                      <a:pt x="26" y="29"/>
                      <a:pt x="26" y="31"/>
                    </a:cubicBezTo>
                    <a:cubicBezTo>
                      <a:pt x="26" y="34"/>
                      <a:pt x="30" y="33"/>
                      <a:pt x="30" y="34"/>
                    </a:cubicBezTo>
                    <a:cubicBezTo>
                      <a:pt x="31" y="36"/>
                      <a:pt x="31" y="34"/>
                      <a:pt x="34" y="34"/>
                    </a:cubicBezTo>
                    <a:cubicBezTo>
                      <a:pt x="38" y="36"/>
                      <a:pt x="36" y="37"/>
                      <a:pt x="38" y="39"/>
                    </a:cubicBezTo>
                    <a:cubicBezTo>
                      <a:pt x="43" y="39"/>
                      <a:pt x="41" y="40"/>
                      <a:pt x="43" y="40"/>
                    </a:cubicBezTo>
                    <a:cubicBezTo>
                      <a:pt x="45" y="40"/>
                      <a:pt x="47" y="40"/>
                      <a:pt x="47" y="42"/>
                    </a:cubicBezTo>
                    <a:cubicBezTo>
                      <a:pt x="47" y="43"/>
                      <a:pt x="47" y="42"/>
                      <a:pt x="47" y="43"/>
                    </a:cubicBezTo>
                    <a:cubicBezTo>
                      <a:pt x="47" y="45"/>
                      <a:pt x="47" y="45"/>
                      <a:pt x="47" y="45"/>
                    </a:cubicBezTo>
                    <a:cubicBezTo>
                      <a:pt x="48" y="47"/>
                      <a:pt x="47" y="47"/>
                      <a:pt x="47" y="48"/>
                    </a:cubicBezTo>
                    <a:cubicBezTo>
                      <a:pt x="49" y="48"/>
                      <a:pt x="48" y="50"/>
                      <a:pt x="49" y="50"/>
                    </a:cubicBezTo>
                    <a:cubicBezTo>
                      <a:pt x="54" y="48"/>
                      <a:pt x="51" y="51"/>
                      <a:pt x="54" y="50"/>
                    </a:cubicBezTo>
                    <a:cubicBezTo>
                      <a:pt x="58" y="50"/>
                      <a:pt x="58" y="47"/>
                      <a:pt x="59" y="45"/>
                    </a:cubicBezTo>
                    <a:cubicBezTo>
                      <a:pt x="62" y="45"/>
                      <a:pt x="65" y="45"/>
                      <a:pt x="66" y="40"/>
                    </a:cubicBezTo>
                    <a:cubicBezTo>
                      <a:pt x="68" y="36"/>
                      <a:pt x="69" y="39"/>
                      <a:pt x="70" y="36"/>
                    </a:cubicBezTo>
                    <a:cubicBezTo>
                      <a:pt x="72" y="34"/>
                      <a:pt x="73" y="37"/>
                      <a:pt x="76" y="36"/>
                    </a:cubicBezTo>
                    <a:cubicBezTo>
                      <a:pt x="74" y="33"/>
                      <a:pt x="77" y="33"/>
                      <a:pt x="76" y="33"/>
                    </a:cubicBezTo>
                    <a:cubicBezTo>
                      <a:pt x="73" y="31"/>
                      <a:pt x="73" y="29"/>
                      <a:pt x="72" y="31"/>
                    </a:cubicBezTo>
                    <a:cubicBezTo>
                      <a:pt x="69" y="31"/>
                      <a:pt x="65" y="26"/>
                      <a:pt x="63" y="26"/>
                    </a:cubicBezTo>
                    <a:cubicBezTo>
                      <a:pt x="62" y="26"/>
                      <a:pt x="59" y="23"/>
                      <a:pt x="56" y="20"/>
                    </a:cubicBezTo>
                    <a:cubicBezTo>
                      <a:pt x="54" y="19"/>
                      <a:pt x="54" y="17"/>
                      <a:pt x="52" y="15"/>
                    </a:cubicBezTo>
                    <a:cubicBezTo>
                      <a:pt x="51" y="15"/>
                      <a:pt x="52" y="12"/>
                      <a:pt x="49" y="11"/>
                    </a:cubicBezTo>
                    <a:cubicBezTo>
                      <a:pt x="47" y="9"/>
                      <a:pt x="48" y="12"/>
                      <a:pt x="47" y="11"/>
                    </a:cubicBezTo>
                    <a:cubicBezTo>
                      <a:pt x="45" y="9"/>
                      <a:pt x="44" y="12"/>
                      <a:pt x="43" y="9"/>
                    </a:cubicBezTo>
                    <a:cubicBezTo>
                      <a:pt x="40" y="8"/>
                      <a:pt x="43" y="9"/>
                      <a:pt x="41" y="8"/>
                    </a:cubicBezTo>
                    <a:cubicBezTo>
                      <a:pt x="40" y="8"/>
                      <a:pt x="43" y="8"/>
                      <a:pt x="43" y="6"/>
                    </a:cubicBezTo>
                    <a:cubicBezTo>
                      <a:pt x="38" y="5"/>
                      <a:pt x="43" y="5"/>
                      <a:pt x="40" y="5"/>
                    </a:cubicBezTo>
                    <a:cubicBezTo>
                      <a:pt x="34" y="5"/>
                      <a:pt x="38" y="3"/>
                      <a:pt x="36" y="3"/>
                    </a:cubicBezTo>
                    <a:cubicBezTo>
                      <a:pt x="34" y="1"/>
                      <a:pt x="34" y="0"/>
                      <a:pt x="33" y="1"/>
                    </a:cubicBezTo>
                    <a:cubicBezTo>
                      <a:pt x="31" y="1"/>
                      <a:pt x="30" y="1"/>
                      <a:pt x="30" y="1"/>
                    </a:cubicBezTo>
                    <a:cubicBezTo>
                      <a:pt x="34" y="5"/>
                      <a:pt x="30" y="1"/>
                      <a:pt x="30" y="5"/>
                    </a:cubicBezTo>
                    <a:cubicBezTo>
                      <a:pt x="30" y="6"/>
                      <a:pt x="26" y="5"/>
                      <a:pt x="25" y="6"/>
                    </a:cubicBezTo>
                    <a:cubicBezTo>
                      <a:pt x="23" y="9"/>
                      <a:pt x="26" y="9"/>
                      <a:pt x="26" y="9"/>
                    </a:cubicBezTo>
                    <a:cubicBezTo>
                      <a:pt x="25" y="11"/>
                      <a:pt x="22" y="9"/>
                      <a:pt x="19" y="9"/>
                    </a:cubicBezTo>
                    <a:cubicBezTo>
                      <a:pt x="18" y="9"/>
                      <a:pt x="16" y="11"/>
                      <a:pt x="16" y="9"/>
                    </a:cubicBezTo>
                    <a:cubicBezTo>
                      <a:pt x="13" y="6"/>
                      <a:pt x="15" y="6"/>
                      <a:pt x="12" y="6"/>
                    </a:cubicBezTo>
                    <a:cubicBezTo>
                      <a:pt x="11" y="5"/>
                      <a:pt x="11" y="3"/>
                      <a:pt x="8" y="5"/>
                    </a:cubicBezTo>
                    <a:cubicBezTo>
                      <a:pt x="5" y="5"/>
                      <a:pt x="5" y="5"/>
                      <a:pt x="4" y="6"/>
                    </a:cubicBezTo>
                    <a:cubicBezTo>
                      <a:pt x="1" y="6"/>
                      <a:pt x="0" y="8"/>
                      <a:pt x="0" y="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67" name="Freeform 2212">
                <a:extLst>
                  <a:ext uri="{FF2B5EF4-FFF2-40B4-BE49-F238E27FC236}">
                    <a16:creationId xmlns:a16="http://schemas.microsoft.com/office/drawing/2014/main" id="{76E53F6B-F1DF-AF94-8EB5-B1B16A9718AA}"/>
                  </a:ext>
                </a:extLst>
              </p:cNvPr>
              <p:cNvSpPr>
                <a:spLocks/>
              </p:cNvSpPr>
              <p:nvPr/>
            </p:nvSpPr>
            <p:spPr bwMode="auto">
              <a:xfrm>
                <a:off x="3981705" y="2141997"/>
                <a:ext cx="436447" cy="226719"/>
              </a:xfrm>
              <a:custGeom>
                <a:avLst/>
                <a:gdLst>
                  <a:gd name="T0" fmla="*/ 28 w 93"/>
                  <a:gd name="T1" fmla="*/ 13 h 56"/>
                  <a:gd name="T2" fmla="*/ 21 w 93"/>
                  <a:gd name="T3" fmla="*/ 16 h 56"/>
                  <a:gd name="T4" fmla="*/ 14 w 93"/>
                  <a:gd name="T5" fmla="*/ 13 h 56"/>
                  <a:gd name="T6" fmla="*/ 14 w 93"/>
                  <a:gd name="T7" fmla="*/ 0 h 56"/>
                  <a:gd name="T8" fmla="*/ 1 w 93"/>
                  <a:gd name="T9" fmla="*/ 6 h 56"/>
                  <a:gd name="T10" fmla="*/ 7 w 93"/>
                  <a:gd name="T11" fmla="*/ 28 h 56"/>
                  <a:gd name="T12" fmla="*/ 11 w 93"/>
                  <a:gd name="T13" fmla="*/ 22 h 56"/>
                  <a:gd name="T14" fmla="*/ 14 w 93"/>
                  <a:gd name="T15" fmla="*/ 20 h 56"/>
                  <a:gd name="T16" fmla="*/ 21 w 93"/>
                  <a:gd name="T17" fmla="*/ 22 h 56"/>
                  <a:gd name="T18" fmla="*/ 22 w 93"/>
                  <a:gd name="T19" fmla="*/ 27 h 56"/>
                  <a:gd name="T20" fmla="*/ 29 w 93"/>
                  <a:gd name="T21" fmla="*/ 30 h 56"/>
                  <a:gd name="T22" fmla="*/ 33 w 93"/>
                  <a:gd name="T23" fmla="*/ 34 h 56"/>
                  <a:gd name="T24" fmla="*/ 44 w 93"/>
                  <a:gd name="T25" fmla="*/ 45 h 56"/>
                  <a:gd name="T26" fmla="*/ 57 w 93"/>
                  <a:gd name="T27" fmla="*/ 52 h 56"/>
                  <a:gd name="T28" fmla="*/ 60 w 93"/>
                  <a:gd name="T29" fmla="*/ 56 h 56"/>
                  <a:gd name="T30" fmla="*/ 64 w 93"/>
                  <a:gd name="T31" fmla="*/ 53 h 56"/>
                  <a:gd name="T32" fmla="*/ 64 w 93"/>
                  <a:gd name="T33" fmla="*/ 45 h 56"/>
                  <a:gd name="T34" fmla="*/ 60 w 93"/>
                  <a:gd name="T35" fmla="*/ 44 h 56"/>
                  <a:gd name="T36" fmla="*/ 68 w 93"/>
                  <a:gd name="T37" fmla="*/ 39 h 56"/>
                  <a:gd name="T38" fmla="*/ 72 w 93"/>
                  <a:gd name="T39" fmla="*/ 33 h 56"/>
                  <a:gd name="T40" fmla="*/ 76 w 93"/>
                  <a:gd name="T41" fmla="*/ 31 h 56"/>
                  <a:gd name="T42" fmla="*/ 78 w 93"/>
                  <a:gd name="T43" fmla="*/ 33 h 56"/>
                  <a:gd name="T44" fmla="*/ 79 w 93"/>
                  <a:gd name="T45" fmla="*/ 36 h 56"/>
                  <a:gd name="T46" fmla="*/ 86 w 93"/>
                  <a:gd name="T47" fmla="*/ 36 h 56"/>
                  <a:gd name="T48" fmla="*/ 86 w 93"/>
                  <a:gd name="T49" fmla="*/ 31 h 56"/>
                  <a:gd name="T50" fmla="*/ 75 w 93"/>
                  <a:gd name="T51" fmla="*/ 28 h 56"/>
                  <a:gd name="T52" fmla="*/ 79 w 93"/>
                  <a:gd name="T53" fmla="*/ 24 h 56"/>
                  <a:gd name="T54" fmla="*/ 76 w 93"/>
                  <a:gd name="T55" fmla="*/ 24 h 56"/>
                  <a:gd name="T56" fmla="*/ 71 w 93"/>
                  <a:gd name="T57" fmla="*/ 28 h 56"/>
                  <a:gd name="T58" fmla="*/ 67 w 93"/>
                  <a:gd name="T59" fmla="*/ 33 h 56"/>
                  <a:gd name="T60" fmla="*/ 64 w 93"/>
                  <a:gd name="T61" fmla="*/ 33 h 56"/>
                  <a:gd name="T62" fmla="*/ 64 w 93"/>
                  <a:gd name="T63" fmla="*/ 31 h 56"/>
                  <a:gd name="T64" fmla="*/ 57 w 93"/>
                  <a:gd name="T65" fmla="*/ 28 h 56"/>
                  <a:gd name="T66" fmla="*/ 54 w 93"/>
                  <a:gd name="T67" fmla="*/ 24 h 56"/>
                  <a:gd name="T68" fmla="*/ 54 w 93"/>
                  <a:gd name="T69" fmla="*/ 19 h 56"/>
                  <a:gd name="T70" fmla="*/ 46 w 93"/>
                  <a:gd name="T71" fmla="*/ 13 h 56"/>
                  <a:gd name="T72" fmla="*/ 30 w 93"/>
                  <a:gd name="T73" fmla="*/ 13 h 56"/>
                  <a:gd name="T74" fmla="*/ 29 w 93"/>
                  <a:gd name="T7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56">
                    <a:moveTo>
                      <a:pt x="29" y="8"/>
                    </a:moveTo>
                    <a:cubicBezTo>
                      <a:pt x="24" y="13"/>
                      <a:pt x="26" y="11"/>
                      <a:pt x="28" y="13"/>
                    </a:cubicBezTo>
                    <a:cubicBezTo>
                      <a:pt x="29" y="13"/>
                      <a:pt x="25" y="14"/>
                      <a:pt x="24" y="14"/>
                    </a:cubicBezTo>
                    <a:cubicBezTo>
                      <a:pt x="22" y="13"/>
                      <a:pt x="24" y="16"/>
                      <a:pt x="21" y="16"/>
                    </a:cubicBezTo>
                    <a:cubicBezTo>
                      <a:pt x="19" y="16"/>
                      <a:pt x="22" y="13"/>
                      <a:pt x="19" y="13"/>
                    </a:cubicBezTo>
                    <a:cubicBezTo>
                      <a:pt x="15" y="13"/>
                      <a:pt x="14" y="16"/>
                      <a:pt x="14" y="13"/>
                    </a:cubicBezTo>
                    <a:cubicBezTo>
                      <a:pt x="14" y="9"/>
                      <a:pt x="12" y="8"/>
                      <a:pt x="14" y="8"/>
                    </a:cubicBezTo>
                    <a:cubicBezTo>
                      <a:pt x="14" y="6"/>
                      <a:pt x="11" y="6"/>
                      <a:pt x="14" y="0"/>
                    </a:cubicBezTo>
                    <a:cubicBezTo>
                      <a:pt x="14" y="0"/>
                      <a:pt x="4" y="3"/>
                      <a:pt x="1" y="3"/>
                    </a:cubicBezTo>
                    <a:cubicBezTo>
                      <a:pt x="0" y="3"/>
                      <a:pt x="1" y="3"/>
                      <a:pt x="1" y="6"/>
                    </a:cubicBezTo>
                    <a:cubicBezTo>
                      <a:pt x="1" y="8"/>
                      <a:pt x="1" y="28"/>
                      <a:pt x="1" y="28"/>
                    </a:cubicBezTo>
                    <a:cubicBezTo>
                      <a:pt x="3" y="28"/>
                      <a:pt x="6" y="30"/>
                      <a:pt x="7" y="28"/>
                    </a:cubicBezTo>
                    <a:cubicBezTo>
                      <a:pt x="7" y="28"/>
                      <a:pt x="4" y="28"/>
                      <a:pt x="6" y="25"/>
                    </a:cubicBezTo>
                    <a:cubicBezTo>
                      <a:pt x="7" y="22"/>
                      <a:pt x="11" y="24"/>
                      <a:pt x="11" y="22"/>
                    </a:cubicBezTo>
                    <a:cubicBezTo>
                      <a:pt x="11" y="20"/>
                      <a:pt x="15" y="22"/>
                      <a:pt x="12" y="20"/>
                    </a:cubicBezTo>
                    <a:cubicBezTo>
                      <a:pt x="11" y="20"/>
                      <a:pt x="14" y="20"/>
                      <a:pt x="14" y="20"/>
                    </a:cubicBezTo>
                    <a:cubicBezTo>
                      <a:pt x="15" y="19"/>
                      <a:pt x="15" y="20"/>
                      <a:pt x="17" y="22"/>
                    </a:cubicBezTo>
                    <a:cubicBezTo>
                      <a:pt x="19" y="22"/>
                      <a:pt x="15" y="22"/>
                      <a:pt x="21" y="22"/>
                    </a:cubicBezTo>
                    <a:cubicBezTo>
                      <a:pt x="24" y="22"/>
                      <a:pt x="19" y="24"/>
                      <a:pt x="24" y="25"/>
                    </a:cubicBezTo>
                    <a:cubicBezTo>
                      <a:pt x="24" y="27"/>
                      <a:pt x="21" y="27"/>
                      <a:pt x="22" y="27"/>
                    </a:cubicBezTo>
                    <a:cubicBezTo>
                      <a:pt x="24" y="28"/>
                      <a:pt x="21" y="27"/>
                      <a:pt x="24" y="28"/>
                    </a:cubicBezTo>
                    <a:cubicBezTo>
                      <a:pt x="25" y="31"/>
                      <a:pt x="26" y="28"/>
                      <a:pt x="29" y="30"/>
                    </a:cubicBezTo>
                    <a:cubicBezTo>
                      <a:pt x="29" y="31"/>
                      <a:pt x="29" y="28"/>
                      <a:pt x="30" y="30"/>
                    </a:cubicBezTo>
                    <a:cubicBezTo>
                      <a:pt x="33" y="31"/>
                      <a:pt x="32" y="33"/>
                      <a:pt x="33" y="34"/>
                    </a:cubicBezTo>
                    <a:cubicBezTo>
                      <a:pt x="35" y="36"/>
                      <a:pt x="35" y="38"/>
                      <a:pt x="37" y="39"/>
                    </a:cubicBezTo>
                    <a:cubicBezTo>
                      <a:pt x="40" y="42"/>
                      <a:pt x="43" y="45"/>
                      <a:pt x="44" y="45"/>
                    </a:cubicBezTo>
                    <a:cubicBezTo>
                      <a:pt x="44" y="45"/>
                      <a:pt x="50" y="50"/>
                      <a:pt x="53" y="50"/>
                    </a:cubicBezTo>
                    <a:cubicBezTo>
                      <a:pt x="54" y="48"/>
                      <a:pt x="54" y="50"/>
                      <a:pt x="57" y="52"/>
                    </a:cubicBezTo>
                    <a:cubicBezTo>
                      <a:pt x="58" y="52"/>
                      <a:pt x="55" y="52"/>
                      <a:pt x="57" y="55"/>
                    </a:cubicBezTo>
                    <a:cubicBezTo>
                      <a:pt x="60" y="55"/>
                      <a:pt x="60" y="56"/>
                      <a:pt x="60" y="56"/>
                    </a:cubicBezTo>
                    <a:cubicBezTo>
                      <a:pt x="61" y="56"/>
                      <a:pt x="61" y="56"/>
                      <a:pt x="62" y="56"/>
                    </a:cubicBezTo>
                    <a:cubicBezTo>
                      <a:pt x="62" y="56"/>
                      <a:pt x="62" y="55"/>
                      <a:pt x="64" y="53"/>
                    </a:cubicBezTo>
                    <a:cubicBezTo>
                      <a:pt x="65" y="50"/>
                      <a:pt x="67" y="50"/>
                      <a:pt x="64" y="48"/>
                    </a:cubicBezTo>
                    <a:cubicBezTo>
                      <a:pt x="64" y="47"/>
                      <a:pt x="65" y="45"/>
                      <a:pt x="64" y="45"/>
                    </a:cubicBezTo>
                    <a:cubicBezTo>
                      <a:pt x="64" y="44"/>
                      <a:pt x="62" y="45"/>
                      <a:pt x="62" y="44"/>
                    </a:cubicBezTo>
                    <a:cubicBezTo>
                      <a:pt x="62" y="44"/>
                      <a:pt x="61" y="44"/>
                      <a:pt x="60" y="44"/>
                    </a:cubicBezTo>
                    <a:cubicBezTo>
                      <a:pt x="60" y="44"/>
                      <a:pt x="61" y="41"/>
                      <a:pt x="64" y="41"/>
                    </a:cubicBezTo>
                    <a:cubicBezTo>
                      <a:pt x="65" y="41"/>
                      <a:pt x="67" y="41"/>
                      <a:pt x="68" y="39"/>
                    </a:cubicBezTo>
                    <a:cubicBezTo>
                      <a:pt x="69" y="36"/>
                      <a:pt x="67" y="36"/>
                      <a:pt x="69" y="36"/>
                    </a:cubicBezTo>
                    <a:cubicBezTo>
                      <a:pt x="72" y="36"/>
                      <a:pt x="69" y="33"/>
                      <a:pt x="72" y="33"/>
                    </a:cubicBezTo>
                    <a:cubicBezTo>
                      <a:pt x="72" y="31"/>
                      <a:pt x="72" y="33"/>
                      <a:pt x="75" y="33"/>
                    </a:cubicBezTo>
                    <a:cubicBezTo>
                      <a:pt x="76" y="31"/>
                      <a:pt x="75" y="31"/>
                      <a:pt x="76" y="31"/>
                    </a:cubicBezTo>
                    <a:cubicBezTo>
                      <a:pt x="78" y="31"/>
                      <a:pt x="78" y="33"/>
                      <a:pt x="78" y="33"/>
                    </a:cubicBezTo>
                    <a:cubicBezTo>
                      <a:pt x="79" y="33"/>
                      <a:pt x="79" y="33"/>
                      <a:pt x="78" y="33"/>
                    </a:cubicBezTo>
                    <a:cubicBezTo>
                      <a:pt x="76" y="34"/>
                      <a:pt x="75" y="36"/>
                      <a:pt x="76" y="36"/>
                    </a:cubicBezTo>
                    <a:cubicBezTo>
                      <a:pt x="78" y="36"/>
                      <a:pt x="76" y="38"/>
                      <a:pt x="79" y="36"/>
                    </a:cubicBezTo>
                    <a:cubicBezTo>
                      <a:pt x="80" y="36"/>
                      <a:pt x="80" y="36"/>
                      <a:pt x="83" y="38"/>
                    </a:cubicBezTo>
                    <a:cubicBezTo>
                      <a:pt x="85" y="39"/>
                      <a:pt x="85" y="34"/>
                      <a:pt x="86" y="36"/>
                    </a:cubicBezTo>
                    <a:cubicBezTo>
                      <a:pt x="87" y="36"/>
                      <a:pt x="87" y="34"/>
                      <a:pt x="90" y="33"/>
                    </a:cubicBezTo>
                    <a:cubicBezTo>
                      <a:pt x="93" y="31"/>
                      <a:pt x="90" y="33"/>
                      <a:pt x="86" y="31"/>
                    </a:cubicBezTo>
                    <a:cubicBezTo>
                      <a:pt x="83" y="28"/>
                      <a:pt x="83" y="27"/>
                      <a:pt x="82" y="28"/>
                    </a:cubicBezTo>
                    <a:cubicBezTo>
                      <a:pt x="80" y="31"/>
                      <a:pt x="78" y="28"/>
                      <a:pt x="75" y="28"/>
                    </a:cubicBezTo>
                    <a:cubicBezTo>
                      <a:pt x="73" y="27"/>
                      <a:pt x="83" y="24"/>
                      <a:pt x="79" y="22"/>
                    </a:cubicBezTo>
                    <a:cubicBezTo>
                      <a:pt x="79" y="24"/>
                      <a:pt x="79" y="24"/>
                      <a:pt x="79" y="24"/>
                    </a:cubicBezTo>
                    <a:cubicBezTo>
                      <a:pt x="78" y="24"/>
                      <a:pt x="79" y="24"/>
                      <a:pt x="78" y="24"/>
                    </a:cubicBezTo>
                    <a:cubicBezTo>
                      <a:pt x="76" y="24"/>
                      <a:pt x="78" y="24"/>
                      <a:pt x="76" y="24"/>
                    </a:cubicBezTo>
                    <a:cubicBezTo>
                      <a:pt x="75" y="25"/>
                      <a:pt x="73" y="27"/>
                      <a:pt x="72" y="27"/>
                    </a:cubicBezTo>
                    <a:cubicBezTo>
                      <a:pt x="72" y="28"/>
                      <a:pt x="72" y="28"/>
                      <a:pt x="71" y="28"/>
                    </a:cubicBezTo>
                    <a:cubicBezTo>
                      <a:pt x="69" y="28"/>
                      <a:pt x="69" y="30"/>
                      <a:pt x="69" y="30"/>
                    </a:cubicBezTo>
                    <a:cubicBezTo>
                      <a:pt x="68" y="31"/>
                      <a:pt x="67" y="31"/>
                      <a:pt x="67" y="33"/>
                    </a:cubicBezTo>
                    <a:cubicBezTo>
                      <a:pt x="68" y="33"/>
                      <a:pt x="67" y="34"/>
                      <a:pt x="65" y="33"/>
                    </a:cubicBezTo>
                    <a:cubicBezTo>
                      <a:pt x="64" y="33"/>
                      <a:pt x="64" y="33"/>
                      <a:pt x="64" y="33"/>
                    </a:cubicBezTo>
                    <a:cubicBezTo>
                      <a:pt x="64" y="31"/>
                      <a:pt x="64" y="31"/>
                      <a:pt x="64" y="31"/>
                    </a:cubicBezTo>
                    <a:cubicBezTo>
                      <a:pt x="64" y="31"/>
                      <a:pt x="64" y="31"/>
                      <a:pt x="64" y="31"/>
                    </a:cubicBezTo>
                    <a:cubicBezTo>
                      <a:pt x="64" y="30"/>
                      <a:pt x="64" y="30"/>
                      <a:pt x="60" y="30"/>
                    </a:cubicBezTo>
                    <a:cubicBezTo>
                      <a:pt x="57" y="31"/>
                      <a:pt x="57" y="30"/>
                      <a:pt x="57" y="28"/>
                    </a:cubicBezTo>
                    <a:cubicBezTo>
                      <a:pt x="57" y="27"/>
                      <a:pt x="57" y="24"/>
                      <a:pt x="55" y="24"/>
                    </a:cubicBezTo>
                    <a:cubicBezTo>
                      <a:pt x="54" y="24"/>
                      <a:pt x="54" y="24"/>
                      <a:pt x="54" y="24"/>
                    </a:cubicBezTo>
                    <a:cubicBezTo>
                      <a:pt x="54" y="24"/>
                      <a:pt x="54" y="24"/>
                      <a:pt x="54" y="22"/>
                    </a:cubicBezTo>
                    <a:cubicBezTo>
                      <a:pt x="54" y="19"/>
                      <a:pt x="54" y="17"/>
                      <a:pt x="54" y="19"/>
                    </a:cubicBezTo>
                    <a:cubicBezTo>
                      <a:pt x="51" y="20"/>
                      <a:pt x="53" y="16"/>
                      <a:pt x="50" y="16"/>
                    </a:cubicBezTo>
                    <a:cubicBezTo>
                      <a:pt x="49" y="14"/>
                      <a:pt x="49" y="13"/>
                      <a:pt x="46" y="13"/>
                    </a:cubicBezTo>
                    <a:cubicBezTo>
                      <a:pt x="43" y="16"/>
                      <a:pt x="42" y="13"/>
                      <a:pt x="36" y="14"/>
                    </a:cubicBezTo>
                    <a:cubicBezTo>
                      <a:pt x="32" y="16"/>
                      <a:pt x="32" y="16"/>
                      <a:pt x="30" y="13"/>
                    </a:cubicBezTo>
                    <a:cubicBezTo>
                      <a:pt x="29" y="11"/>
                      <a:pt x="29" y="9"/>
                      <a:pt x="29" y="9"/>
                    </a:cubicBezTo>
                    <a:cubicBezTo>
                      <a:pt x="28" y="9"/>
                      <a:pt x="29" y="8"/>
                      <a:pt x="29" y="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68" name="Freeform 2213">
                <a:extLst>
                  <a:ext uri="{FF2B5EF4-FFF2-40B4-BE49-F238E27FC236}">
                    <a16:creationId xmlns:a16="http://schemas.microsoft.com/office/drawing/2014/main" id="{2D288064-3043-748D-184B-3150820801EF}"/>
                  </a:ext>
                </a:extLst>
              </p:cNvPr>
              <p:cNvSpPr>
                <a:spLocks/>
              </p:cNvSpPr>
              <p:nvPr/>
            </p:nvSpPr>
            <p:spPr bwMode="auto">
              <a:xfrm>
                <a:off x="4314961" y="2211866"/>
                <a:ext cx="267283" cy="108369"/>
              </a:xfrm>
              <a:custGeom>
                <a:avLst/>
                <a:gdLst>
                  <a:gd name="T0" fmla="*/ 8 w 57"/>
                  <a:gd name="T1" fmla="*/ 5 h 27"/>
                  <a:gd name="T2" fmla="*/ 4 w 57"/>
                  <a:gd name="T3" fmla="*/ 11 h 27"/>
                  <a:gd name="T4" fmla="*/ 11 w 57"/>
                  <a:gd name="T5" fmla="*/ 11 h 27"/>
                  <a:gd name="T6" fmla="*/ 15 w 57"/>
                  <a:gd name="T7" fmla="*/ 14 h 27"/>
                  <a:gd name="T8" fmla="*/ 19 w 57"/>
                  <a:gd name="T9" fmla="*/ 16 h 27"/>
                  <a:gd name="T10" fmla="*/ 14 w 57"/>
                  <a:gd name="T11" fmla="*/ 19 h 27"/>
                  <a:gd name="T12" fmla="*/ 12 w 57"/>
                  <a:gd name="T13" fmla="*/ 21 h 27"/>
                  <a:gd name="T14" fmla="*/ 8 w 57"/>
                  <a:gd name="T15" fmla="*/ 19 h 27"/>
                  <a:gd name="T16" fmla="*/ 7 w 57"/>
                  <a:gd name="T17" fmla="*/ 21 h 27"/>
                  <a:gd name="T18" fmla="*/ 5 w 57"/>
                  <a:gd name="T19" fmla="*/ 21 h 27"/>
                  <a:gd name="T20" fmla="*/ 0 w 57"/>
                  <a:gd name="T21" fmla="*/ 21 h 27"/>
                  <a:gd name="T22" fmla="*/ 0 w 57"/>
                  <a:gd name="T23" fmla="*/ 22 h 27"/>
                  <a:gd name="T24" fmla="*/ 7 w 57"/>
                  <a:gd name="T25" fmla="*/ 24 h 27"/>
                  <a:gd name="T26" fmla="*/ 12 w 57"/>
                  <a:gd name="T27" fmla="*/ 24 h 27"/>
                  <a:gd name="T28" fmla="*/ 14 w 57"/>
                  <a:gd name="T29" fmla="*/ 25 h 27"/>
                  <a:gd name="T30" fmla="*/ 19 w 57"/>
                  <a:gd name="T31" fmla="*/ 25 h 27"/>
                  <a:gd name="T32" fmla="*/ 23 w 57"/>
                  <a:gd name="T33" fmla="*/ 25 h 27"/>
                  <a:gd name="T34" fmla="*/ 26 w 57"/>
                  <a:gd name="T35" fmla="*/ 21 h 27"/>
                  <a:gd name="T36" fmla="*/ 30 w 57"/>
                  <a:gd name="T37" fmla="*/ 17 h 27"/>
                  <a:gd name="T38" fmla="*/ 33 w 57"/>
                  <a:gd name="T39" fmla="*/ 17 h 27"/>
                  <a:gd name="T40" fmla="*/ 36 w 57"/>
                  <a:gd name="T41" fmla="*/ 19 h 27"/>
                  <a:gd name="T42" fmla="*/ 39 w 57"/>
                  <a:gd name="T43" fmla="*/ 14 h 27"/>
                  <a:gd name="T44" fmla="*/ 47 w 57"/>
                  <a:gd name="T45" fmla="*/ 11 h 27"/>
                  <a:gd name="T46" fmla="*/ 55 w 57"/>
                  <a:gd name="T47" fmla="*/ 8 h 27"/>
                  <a:gd name="T48" fmla="*/ 57 w 57"/>
                  <a:gd name="T49" fmla="*/ 7 h 27"/>
                  <a:gd name="T50" fmla="*/ 52 w 57"/>
                  <a:gd name="T51" fmla="*/ 3 h 27"/>
                  <a:gd name="T52" fmla="*/ 41 w 57"/>
                  <a:gd name="T53" fmla="*/ 2 h 27"/>
                  <a:gd name="T54" fmla="*/ 30 w 57"/>
                  <a:gd name="T55" fmla="*/ 2 h 27"/>
                  <a:gd name="T56" fmla="*/ 23 w 57"/>
                  <a:gd name="T57" fmla="*/ 0 h 27"/>
                  <a:gd name="T58" fmla="*/ 21 w 57"/>
                  <a:gd name="T59" fmla="*/ 5 h 27"/>
                  <a:gd name="T60" fmla="*/ 12 w 57"/>
                  <a:gd name="T61" fmla="*/ 2 h 27"/>
                  <a:gd name="T62" fmla="*/ 8 w 57"/>
                  <a:gd name="T6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27">
                    <a:moveTo>
                      <a:pt x="8" y="5"/>
                    </a:moveTo>
                    <a:cubicBezTo>
                      <a:pt x="12" y="7"/>
                      <a:pt x="2" y="10"/>
                      <a:pt x="4" y="11"/>
                    </a:cubicBezTo>
                    <a:cubicBezTo>
                      <a:pt x="7" y="11"/>
                      <a:pt x="9" y="14"/>
                      <a:pt x="11" y="11"/>
                    </a:cubicBezTo>
                    <a:cubicBezTo>
                      <a:pt x="12" y="10"/>
                      <a:pt x="12" y="11"/>
                      <a:pt x="15" y="14"/>
                    </a:cubicBezTo>
                    <a:cubicBezTo>
                      <a:pt x="19" y="16"/>
                      <a:pt x="22" y="14"/>
                      <a:pt x="19" y="16"/>
                    </a:cubicBezTo>
                    <a:cubicBezTo>
                      <a:pt x="16" y="17"/>
                      <a:pt x="16" y="19"/>
                      <a:pt x="14" y="19"/>
                    </a:cubicBezTo>
                    <a:cubicBezTo>
                      <a:pt x="14" y="17"/>
                      <a:pt x="14" y="21"/>
                      <a:pt x="12" y="21"/>
                    </a:cubicBezTo>
                    <a:cubicBezTo>
                      <a:pt x="9" y="19"/>
                      <a:pt x="9" y="19"/>
                      <a:pt x="8" y="19"/>
                    </a:cubicBezTo>
                    <a:cubicBezTo>
                      <a:pt x="8" y="21"/>
                      <a:pt x="8" y="19"/>
                      <a:pt x="7" y="21"/>
                    </a:cubicBezTo>
                    <a:cubicBezTo>
                      <a:pt x="5" y="22"/>
                      <a:pt x="7" y="21"/>
                      <a:pt x="5" y="21"/>
                    </a:cubicBezTo>
                    <a:cubicBezTo>
                      <a:pt x="4" y="19"/>
                      <a:pt x="0" y="19"/>
                      <a:pt x="0" y="21"/>
                    </a:cubicBezTo>
                    <a:cubicBezTo>
                      <a:pt x="0" y="22"/>
                      <a:pt x="0" y="21"/>
                      <a:pt x="0" y="22"/>
                    </a:cubicBezTo>
                    <a:cubicBezTo>
                      <a:pt x="0" y="25"/>
                      <a:pt x="7" y="24"/>
                      <a:pt x="7" y="24"/>
                    </a:cubicBezTo>
                    <a:cubicBezTo>
                      <a:pt x="8" y="25"/>
                      <a:pt x="11" y="22"/>
                      <a:pt x="12" y="24"/>
                    </a:cubicBezTo>
                    <a:cubicBezTo>
                      <a:pt x="12" y="27"/>
                      <a:pt x="14" y="25"/>
                      <a:pt x="14" y="25"/>
                    </a:cubicBezTo>
                    <a:cubicBezTo>
                      <a:pt x="15" y="27"/>
                      <a:pt x="15" y="24"/>
                      <a:pt x="19" y="25"/>
                    </a:cubicBezTo>
                    <a:cubicBezTo>
                      <a:pt x="22" y="25"/>
                      <a:pt x="21" y="24"/>
                      <a:pt x="23" y="25"/>
                    </a:cubicBezTo>
                    <a:cubicBezTo>
                      <a:pt x="27" y="24"/>
                      <a:pt x="21" y="21"/>
                      <a:pt x="26" y="21"/>
                    </a:cubicBezTo>
                    <a:cubicBezTo>
                      <a:pt x="30" y="19"/>
                      <a:pt x="27" y="17"/>
                      <a:pt x="30" y="17"/>
                    </a:cubicBezTo>
                    <a:cubicBezTo>
                      <a:pt x="33" y="19"/>
                      <a:pt x="32" y="14"/>
                      <a:pt x="33" y="17"/>
                    </a:cubicBezTo>
                    <a:cubicBezTo>
                      <a:pt x="33" y="21"/>
                      <a:pt x="34" y="17"/>
                      <a:pt x="36" y="19"/>
                    </a:cubicBezTo>
                    <a:cubicBezTo>
                      <a:pt x="37" y="19"/>
                      <a:pt x="37" y="17"/>
                      <a:pt x="39" y="14"/>
                    </a:cubicBezTo>
                    <a:cubicBezTo>
                      <a:pt x="40" y="13"/>
                      <a:pt x="45" y="16"/>
                      <a:pt x="47" y="11"/>
                    </a:cubicBezTo>
                    <a:cubicBezTo>
                      <a:pt x="47" y="10"/>
                      <a:pt x="52" y="10"/>
                      <a:pt x="55" y="8"/>
                    </a:cubicBezTo>
                    <a:cubicBezTo>
                      <a:pt x="57" y="7"/>
                      <a:pt x="57" y="8"/>
                      <a:pt x="57" y="7"/>
                    </a:cubicBezTo>
                    <a:cubicBezTo>
                      <a:pt x="55" y="3"/>
                      <a:pt x="52" y="5"/>
                      <a:pt x="52" y="3"/>
                    </a:cubicBezTo>
                    <a:cubicBezTo>
                      <a:pt x="52" y="2"/>
                      <a:pt x="47" y="2"/>
                      <a:pt x="41" y="2"/>
                    </a:cubicBezTo>
                    <a:cubicBezTo>
                      <a:pt x="33" y="2"/>
                      <a:pt x="33" y="3"/>
                      <a:pt x="30" y="2"/>
                    </a:cubicBezTo>
                    <a:cubicBezTo>
                      <a:pt x="30" y="2"/>
                      <a:pt x="27" y="0"/>
                      <a:pt x="23" y="0"/>
                    </a:cubicBezTo>
                    <a:cubicBezTo>
                      <a:pt x="19" y="2"/>
                      <a:pt x="23" y="5"/>
                      <a:pt x="21" y="5"/>
                    </a:cubicBezTo>
                    <a:cubicBezTo>
                      <a:pt x="19" y="3"/>
                      <a:pt x="14" y="2"/>
                      <a:pt x="12" y="2"/>
                    </a:cubicBezTo>
                    <a:cubicBezTo>
                      <a:pt x="8" y="3"/>
                      <a:pt x="8" y="5"/>
                      <a:pt x="8"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69" name="Freeform 2214">
                <a:extLst>
                  <a:ext uri="{FF2B5EF4-FFF2-40B4-BE49-F238E27FC236}">
                    <a16:creationId xmlns:a16="http://schemas.microsoft.com/office/drawing/2014/main" id="{E4ADEB9A-2E79-C876-FE97-E0AED105211D}"/>
                  </a:ext>
                </a:extLst>
              </p:cNvPr>
              <p:cNvSpPr>
                <a:spLocks/>
              </p:cNvSpPr>
              <p:nvPr/>
            </p:nvSpPr>
            <p:spPr bwMode="auto">
              <a:xfrm>
                <a:off x="4262520" y="2267477"/>
                <a:ext cx="192848" cy="122628"/>
              </a:xfrm>
              <a:custGeom>
                <a:avLst/>
                <a:gdLst>
                  <a:gd name="T0" fmla="*/ 20 w 41"/>
                  <a:gd name="T1" fmla="*/ 5 h 30"/>
                  <a:gd name="T2" fmla="*/ 16 w 41"/>
                  <a:gd name="T3" fmla="*/ 5 h 30"/>
                  <a:gd name="T4" fmla="*/ 18 w 41"/>
                  <a:gd name="T5" fmla="*/ 3 h 30"/>
                  <a:gd name="T6" fmla="*/ 18 w 41"/>
                  <a:gd name="T7" fmla="*/ 2 h 30"/>
                  <a:gd name="T8" fmla="*/ 16 w 41"/>
                  <a:gd name="T9" fmla="*/ 0 h 30"/>
                  <a:gd name="T10" fmla="*/ 15 w 41"/>
                  <a:gd name="T11" fmla="*/ 2 h 30"/>
                  <a:gd name="T12" fmla="*/ 11 w 41"/>
                  <a:gd name="T13" fmla="*/ 2 h 30"/>
                  <a:gd name="T14" fmla="*/ 9 w 41"/>
                  <a:gd name="T15" fmla="*/ 5 h 30"/>
                  <a:gd name="T16" fmla="*/ 8 w 41"/>
                  <a:gd name="T17" fmla="*/ 8 h 30"/>
                  <a:gd name="T18" fmla="*/ 4 w 41"/>
                  <a:gd name="T19" fmla="*/ 10 h 30"/>
                  <a:gd name="T20" fmla="*/ 0 w 41"/>
                  <a:gd name="T21" fmla="*/ 11 h 30"/>
                  <a:gd name="T22" fmla="*/ 2 w 41"/>
                  <a:gd name="T23" fmla="*/ 13 h 30"/>
                  <a:gd name="T24" fmla="*/ 4 w 41"/>
                  <a:gd name="T25" fmla="*/ 13 h 30"/>
                  <a:gd name="T26" fmla="*/ 4 w 41"/>
                  <a:gd name="T27" fmla="*/ 17 h 30"/>
                  <a:gd name="T28" fmla="*/ 4 w 41"/>
                  <a:gd name="T29" fmla="*/ 22 h 30"/>
                  <a:gd name="T30" fmla="*/ 2 w 41"/>
                  <a:gd name="T31" fmla="*/ 27 h 30"/>
                  <a:gd name="T32" fmla="*/ 4 w 41"/>
                  <a:gd name="T33" fmla="*/ 27 h 30"/>
                  <a:gd name="T34" fmla="*/ 8 w 41"/>
                  <a:gd name="T35" fmla="*/ 25 h 30"/>
                  <a:gd name="T36" fmla="*/ 11 w 41"/>
                  <a:gd name="T37" fmla="*/ 27 h 30"/>
                  <a:gd name="T38" fmla="*/ 11 w 41"/>
                  <a:gd name="T39" fmla="*/ 24 h 30"/>
                  <a:gd name="T40" fmla="*/ 15 w 41"/>
                  <a:gd name="T41" fmla="*/ 24 h 30"/>
                  <a:gd name="T42" fmla="*/ 15 w 41"/>
                  <a:gd name="T43" fmla="*/ 21 h 30"/>
                  <a:gd name="T44" fmla="*/ 20 w 41"/>
                  <a:gd name="T45" fmla="*/ 17 h 30"/>
                  <a:gd name="T46" fmla="*/ 20 w 41"/>
                  <a:gd name="T47" fmla="*/ 21 h 30"/>
                  <a:gd name="T48" fmla="*/ 23 w 41"/>
                  <a:gd name="T49" fmla="*/ 22 h 30"/>
                  <a:gd name="T50" fmla="*/ 25 w 41"/>
                  <a:gd name="T51" fmla="*/ 28 h 30"/>
                  <a:gd name="T52" fmla="*/ 29 w 41"/>
                  <a:gd name="T53" fmla="*/ 27 h 30"/>
                  <a:gd name="T54" fmla="*/ 30 w 41"/>
                  <a:gd name="T55" fmla="*/ 24 h 30"/>
                  <a:gd name="T56" fmla="*/ 34 w 41"/>
                  <a:gd name="T57" fmla="*/ 24 h 30"/>
                  <a:gd name="T58" fmla="*/ 36 w 41"/>
                  <a:gd name="T59" fmla="*/ 24 h 30"/>
                  <a:gd name="T60" fmla="*/ 40 w 41"/>
                  <a:gd name="T61" fmla="*/ 25 h 30"/>
                  <a:gd name="T62" fmla="*/ 41 w 41"/>
                  <a:gd name="T63" fmla="*/ 24 h 30"/>
                  <a:gd name="T64" fmla="*/ 40 w 41"/>
                  <a:gd name="T65" fmla="*/ 19 h 30"/>
                  <a:gd name="T66" fmla="*/ 40 w 41"/>
                  <a:gd name="T67" fmla="*/ 16 h 30"/>
                  <a:gd name="T68" fmla="*/ 36 w 41"/>
                  <a:gd name="T69" fmla="*/ 16 h 30"/>
                  <a:gd name="T70" fmla="*/ 36 w 41"/>
                  <a:gd name="T71" fmla="*/ 13 h 30"/>
                  <a:gd name="T72" fmla="*/ 34 w 41"/>
                  <a:gd name="T73" fmla="*/ 11 h 30"/>
                  <a:gd name="T74" fmla="*/ 30 w 41"/>
                  <a:gd name="T75" fmla="*/ 11 h 30"/>
                  <a:gd name="T76" fmla="*/ 26 w 41"/>
                  <a:gd name="T77" fmla="*/ 11 h 30"/>
                  <a:gd name="T78" fmla="*/ 23 w 41"/>
                  <a:gd name="T79" fmla="*/ 10 h 30"/>
                  <a:gd name="T80" fmla="*/ 18 w 41"/>
                  <a:gd name="T81" fmla="*/ 10 h 30"/>
                  <a:gd name="T82" fmla="*/ 11 w 41"/>
                  <a:gd name="T83" fmla="*/ 8 h 30"/>
                  <a:gd name="T84" fmla="*/ 11 w 41"/>
                  <a:gd name="T85" fmla="*/ 7 h 30"/>
                  <a:gd name="T86" fmla="*/ 16 w 41"/>
                  <a:gd name="T87" fmla="*/ 7 h 30"/>
                  <a:gd name="T88" fmla="*/ 18 w 41"/>
                  <a:gd name="T89" fmla="*/ 8 h 30"/>
                  <a:gd name="T90" fmla="*/ 20 w 41"/>
                  <a:gd name="T9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30">
                    <a:moveTo>
                      <a:pt x="20" y="5"/>
                    </a:moveTo>
                    <a:cubicBezTo>
                      <a:pt x="16" y="7"/>
                      <a:pt x="18" y="5"/>
                      <a:pt x="16" y="5"/>
                    </a:cubicBezTo>
                    <a:cubicBezTo>
                      <a:pt x="15" y="5"/>
                      <a:pt x="16" y="3"/>
                      <a:pt x="18" y="3"/>
                    </a:cubicBezTo>
                    <a:cubicBezTo>
                      <a:pt x="19" y="2"/>
                      <a:pt x="19" y="2"/>
                      <a:pt x="18" y="2"/>
                    </a:cubicBezTo>
                    <a:cubicBezTo>
                      <a:pt x="18" y="2"/>
                      <a:pt x="18" y="0"/>
                      <a:pt x="16" y="0"/>
                    </a:cubicBezTo>
                    <a:cubicBezTo>
                      <a:pt x="15" y="0"/>
                      <a:pt x="16" y="0"/>
                      <a:pt x="15" y="2"/>
                    </a:cubicBezTo>
                    <a:cubicBezTo>
                      <a:pt x="11" y="3"/>
                      <a:pt x="11" y="0"/>
                      <a:pt x="11" y="2"/>
                    </a:cubicBezTo>
                    <a:cubicBezTo>
                      <a:pt x="9" y="3"/>
                      <a:pt x="11" y="5"/>
                      <a:pt x="9" y="5"/>
                    </a:cubicBezTo>
                    <a:cubicBezTo>
                      <a:pt x="7" y="5"/>
                      <a:pt x="9" y="5"/>
                      <a:pt x="8" y="8"/>
                    </a:cubicBezTo>
                    <a:cubicBezTo>
                      <a:pt x="7" y="10"/>
                      <a:pt x="5" y="10"/>
                      <a:pt x="4" y="10"/>
                    </a:cubicBezTo>
                    <a:cubicBezTo>
                      <a:pt x="1" y="10"/>
                      <a:pt x="0" y="11"/>
                      <a:pt x="0" y="11"/>
                    </a:cubicBezTo>
                    <a:cubicBezTo>
                      <a:pt x="1" y="11"/>
                      <a:pt x="2" y="11"/>
                      <a:pt x="2" y="13"/>
                    </a:cubicBezTo>
                    <a:cubicBezTo>
                      <a:pt x="2" y="14"/>
                      <a:pt x="4" y="13"/>
                      <a:pt x="4" y="13"/>
                    </a:cubicBezTo>
                    <a:cubicBezTo>
                      <a:pt x="5" y="14"/>
                      <a:pt x="4" y="16"/>
                      <a:pt x="4" y="17"/>
                    </a:cubicBezTo>
                    <a:cubicBezTo>
                      <a:pt x="7" y="19"/>
                      <a:pt x="5" y="19"/>
                      <a:pt x="4" y="22"/>
                    </a:cubicBezTo>
                    <a:cubicBezTo>
                      <a:pt x="2" y="24"/>
                      <a:pt x="2" y="25"/>
                      <a:pt x="2" y="27"/>
                    </a:cubicBezTo>
                    <a:cubicBezTo>
                      <a:pt x="4" y="28"/>
                      <a:pt x="4" y="28"/>
                      <a:pt x="4" y="27"/>
                    </a:cubicBezTo>
                    <a:cubicBezTo>
                      <a:pt x="5" y="25"/>
                      <a:pt x="7" y="25"/>
                      <a:pt x="8" y="25"/>
                    </a:cubicBezTo>
                    <a:cubicBezTo>
                      <a:pt x="9" y="24"/>
                      <a:pt x="11" y="27"/>
                      <a:pt x="11" y="27"/>
                    </a:cubicBezTo>
                    <a:cubicBezTo>
                      <a:pt x="11" y="24"/>
                      <a:pt x="11" y="24"/>
                      <a:pt x="11" y="24"/>
                    </a:cubicBezTo>
                    <a:cubicBezTo>
                      <a:pt x="13" y="22"/>
                      <a:pt x="15" y="24"/>
                      <a:pt x="15" y="24"/>
                    </a:cubicBezTo>
                    <a:cubicBezTo>
                      <a:pt x="16" y="22"/>
                      <a:pt x="15" y="21"/>
                      <a:pt x="15" y="21"/>
                    </a:cubicBezTo>
                    <a:cubicBezTo>
                      <a:pt x="18" y="19"/>
                      <a:pt x="16" y="16"/>
                      <a:pt x="20" y="17"/>
                    </a:cubicBezTo>
                    <a:cubicBezTo>
                      <a:pt x="23" y="19"/>
                      <a:pt x="20" y="19"/>
                      <a:pt x="20" y="21"/>
                    </a:cubicBezTo>
                    <a:cubicBezTo>
                      <a:pt x="22" y="21"/>
                      <a:pt x="23" y="19"/>
                      <a:pt x="23" y="22"/>
                    </a:cubicBezTo>
                    <a:cubicBezTo>
                      <a:pt x="22" y="28"/>
                      <a:pt x="23" y="30"/>
                      <a:pt x="25" y="28"/>
                    </a:cubicBezTo>
                    <a:cubicBezTo>
                      <a:pt x="26" y="27"/>
                      <a:pt x="29" y="27"/>
                      <a:pt x="29" y="27"/>
                    </a:cubicBezTo>
                    <a:cubicBezTo>
                      <a:pt x="29" y="25"/>
                      <a:pt x="30" y="25"/>
                      <a:pt x="30" y="24"/>
                    </a:cubicBezTo>
                    <a:cubicBezTo>
                      <a:pt x="32" y="24"/>
                      <a:pt x="36" y="24"/>
                      <a:pt x="34" y="24"/>
                    </a:cubicBezTo>
                    <a:cubicBezTo>
                      <a:pt x="33" y="27"/>
                      <a:pt x="34" y="27"/>
                      <a:pt x="36" y="24"/>
                    </a:cubicBezTo>
                    <a:cubicBezTo>
                      <a:pt x="38" y="24"/>
                      <a:pt x="40" y="24"/>
                      <a:pt x="40" y="25"/>
                    </a:cubicBezTo>
                    <a:cubicBezTo>
                      <a:pt x="41" y="25"/>
                      <a:pt x="41" y="24"/>
                      <a:pt x="41" y="24"/>
                    </a:cubicBezTo>
                    <a:cubicBezTo>
                      <a:pt x="40" y="22"/>
                      <a:pt x="41" y="21"/>
                      <a:pt x="40" y="19"/>
                    </a:cubicBezTo>
                    <a:cubicBezTo>
                      <a:pt x="40" y="19"/>
                      <a:pt x="40" y="17"/>
                      <a:pt x="40" y="16"/>
                    </a:cubicBezTo>
                    <a:cubicBezTo>
                      <a:pt x="40" y="16"/>
                      <a:pt x="36" y="14"/>
                      <a:pt x="36" y="16"/>
                    </a:cubicBezTo>
                    <a:cubicBezTo>
                      <a:pt x="36" y="17"/>
                      <a:pt x="34" y="16"/>
                      <a:pt x="36" y="13"/>
                    </a:cubicBezTo>
                    <a:cubicBezTo>
                      <a:pt x="36" y="13"/>
                      <a:pt x="33" y="13"/>
                      <a:pt x="34" y="11"/>
                    </a:cubicBezTo>
                    <a:cubicBezTo>
                      <a:pt x="32" y="10"/>
                      <a:pt x="33" y="11"/>
                      <a:pt x="30" y="11"/>
                    </a:cubicBezTo>
                    <a:cubicBezTo>
                      <a:pt x="26" y="10"/>
                      <a:pt x="26" y="13"/>
                      <a:pt x="26" y="11"/>
                    </a:cubicBezTo>
                    <a:cubicBezTo>
                      <a:pt x="25" y="11"/>
                      <a:pt x="25" y="13"/>
                      <a:pt x="23" y="10"/>
                    </a:cubicBezTo>
                    <a:cubicBezTo>
                      <a:pt x="22" y="8"/>
                      <a:pt x="19" y="11"/>
                      <a:pt x="18" y="10"/>
                    </a:cubicBezTo>
                    <a:cubicBezTo>
                      <a:pt x="18" y="10"/>
                      <a:pt x="11" y="11"/>
                      <a:pt x="11" y="8"/>
                    </a:cubicBezTo>
                    <a:cubicBezTo>
                      <a:pt x="11" y="7"/>
                      <a:pt x="11" y="8"/>
                      <a:pt x="11" y="7"/>
                    </a:cubicBezTo>
                    <a:cubicBezTo>
                      <a:pt x="11" y="5"/>
                      <a:pt x="15" y="5"/>
                      <a:pt x="16" y="7"/>
                    </a:cubicBezTo>
                    <a:cubicBezTo>
                      <a:pt x="18" y="7"/>
                      <a:pt x="16" y="8"/>
                      <a:pt x="18" y="8"/>
                    </a:cubicBezTo>
                    <a:cubicBezTo>
                      <a:pt x="19" y="5"/>
                      <a:pt x="19" y="7"/>
                      <a:pt x="20"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70" name="Freeform 2215">
                <a:extLst>
                  <a:ext uri="{FF2B5EF4-FFF2-40B4-BE49-F238E27FC236}">
                    <a16:creationId xmlns:a16="http://schemas.microsoft.com/office/drawing/2014/main" id="{0DDABF21-5ECA-217E-A92D-D40441325886}"/>
                  </a:ext>
                </a:extLst>
              </p:cNvPr>
              <p:cNvSpPr>
                <a:spLocks/>
              </p:cNvSpPr>
              <p:nvPr/>
            </p:nvSpPr>
            <p:spPr bwMode="auto">
              <a:xfrm>
                <a:off x="5561711" y="2672434"/>
                <a:ext cx="50750" cy="94109"/>
              </a:xfrm>
              <a:custGeom>
                <a:avLst/>
                <a:gdLst>
                  <a:gd name="T0" fmla="*/ 1 w 11"/>
                  <a:gd name="T1" fmla="*/ 6 h 23"/>
                  <a:gd name="T2" fmla="*/ 7 w 11"/>
                  <a:gd name="T3" fmla="*/ 2 h 23"/>
                  <a:gd name="T4" fmla="*/ 10 w 11"/>
                  <a:gd name="T5" fmla="*/ 2 h 23"/>
                  <a:gd name="T6" fmla="*/ 11 w 11"/>
                  <a:gd name="T7" fmla="*/ 5 h 23"/>
                  <a:gd name="T8" fmla="*/ 8 w 11"/>
                  <a:gd name="T9" fmla="*/ 12 h 23"/>
                  <a:gd name="T10" fmla="*/ 5 w 11"/>
                  <a:gd name="T11" fmla="*/ 20 h 23"/>
                  <a:gd name="T12" fmla="*/ 3 w 11"/>
                  <a:gd name="T13" fmla="*/ 19 h 23"/>
                  <a:gd name="T14" fmla="*/ 1 w 11"/>
                  <a:gd name="T15" fmla="*/ 16 h 23"/>
                  <a:gd name="T16" fmla="*/ 1 w 11"/>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1" y="6"/>
                    </a:moveTo>
                    <a:cubicBezTo>
                      <a:pt x="5" y="3"/>
                      <a:pt x="7" y="2"/>
                      <a:pt x="7" y="2"/>
                    </a:cubicBezTo>
                    <a:cubicBezTo>
                      <a:pt x="8" y="2"/>
                      <a:pt x="8" y="0"/>
                      <a:pt x="10" y="2"/>
                    </a:cubicBezTo>
                    <a:cubicBezTo>
                      <a:pt x="11" y="3"/>
                      <a:pt x="10" y="3"/>
                      <a:pt x="11" y="5"/>
                    </a:cubicBezTo>
                    <a:cubicBezTo>
                      <a:pt x="11" y="6"/>
                      <a:pt x="10" y="8"/>
                      <a:pt x="8" y="12"/>
                    </a:cubicBezTo>
                    <a:cubicBezTo>
                      <a:pt x="7" y="19"/>
                      <a:pt x="5" y="16"/>
                      <a:pt x="5" y="20"/>
                    </a:cubicBezTo>
                    <a:cubicBezTo>
                      <a:pt x="5" y="23"/>
                      <a:pt x="4" y="20"/>
                      <a:pt x="3" y="19"/>
                    </a:cubicBezTo>
                    <a:cubicBezTo>
                      <a:pt x="3" y="17"/>
                      <a:pt x="1" y="19"/>
                      <a:pt x="1" y="16"/>
                    </a:cubicBezTo>
                    <a:cubicBezTo>
                      <a:pt x="0" y="12"/>
                      <a:pt x="0" y="11"/>
                      <a:pt x="1" y="6"/>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71" name="Freeform 2216">
                <a:extLst>
                  <a:ext uri="{FF2B5EF4-FFF2-40B4-BE49-F238E27FC236}">
                    <a16:creationId xmlns:a16="http://schemas.microsoft.com/office/drawing/2014/main" id="{FDE3E281-88D1-985E-97EA-95026350272E}"/>
                  </a:ext>
                </a:extLst>
              </p:cNvPr>
              <p:cNvSpPr>
                <a:spLocks/>
              </p:cNvSpPr>
              <p:nvPr/>
            </p:nvSpPr>
            <p:spPr bwMode="auto">
              <a:xfrm>
                <a:off x="5669979" y="2211867"/>
                <a:ext cx="159015" cy="153998"/>
              </a:xfrm>
              <a:custGeom>
                <a:avLst/>
                <a:gdLst>
                  <a:gd name="T0" fmla="*/ 0 w 34"/>
                  <a:gd name="T1" fmla="*/ 22 h 38"/>
                  <a:gd name="T2" fmla="*/ 3 w 34"/>
                  <a:gd name="T3" fmla="*/ 24 h 38"/>
                  <a:gd name="T4" fmla="*/ 6 w 34"/>
                  <a:gd name="T5" fmla="*/ 27 h 38"/>
                  <a:gd name="T6" fmla="*/ 5 w 34"/>
                  <a:gd name="T7" fmla="*/ 30 h 38"/>
                  <a:gd name="T8" fmla="*/ 3 w 34"/>
                  <a:gd name="T9" fmla="*/ 31 h 38"/>
                  <a:gd name="T10" fmla="*/ 3 w 34"/>
                  <a:gd name="T11" fmla="*/ 33 h 38"/>
                  <a:gd name="T12" fmla="*/ 5 w 34"/>
                  <a:gd name="T13" fmla="*/ 35 h 38"/>
                  <a:gd name="T14" fmla="*/ 7 w 34"/>
                  <a:gd name="T15" fmla="*/ 36 h 38"/>
                  <a:gd name="T16" fmla="*/ 9 w 34"/>
                  <a:gd name="T17" fmla="*/ 35 h 38"/>
                  <a:gd name="T18" fmla="*/ 10 w 34"/>
                  <a:gd name="T19" fmla="*/ 35 h 38"/>
                  <a:gd name="T20" fmla="*/ 13 w 34"/>
                  <a:gd name="T21" fmla="*/ 35 h 38"/>
                  <a:gd name="T22" fmla="*/ 14 w 34"/>
                  <a:gd name="T23" fmla="*/ 33 h 38"/>
                  <a:gd name="T24" fmla="*/ 21 w 34"/>
                  <a:gd name="T25" fmla="*/ 31 h 38"/>
                  <a:gd name="T26" fmla="*/ 23 w 34"/>
                  <a:gd name="T27" fmla="*/ 30 h 38"/>
                  <a:gd name="T28" fmla="*/ 18 w 34"/>
                  <a:gd name="T29" fmla="*/ 28 h 38"/>
                  <a:gd name="T30" fmla="*/ 17 w 34"/>
                  <a:gd name="T31" fmla="*/ 27 h 38"/>
                  <a:gd name="T32" fmla="*/ 17 w 34"/>
                  <a:gd name="T33" fmla="*/ 24 h 38"/>
                  <a:gd name="T34" fmla="*/ 18 w 34"/>
                  <a:gd name="T35" fmla="*/ 22 h 38"/>
                  <a:gd name="T36" fmla="*/ 23 w 34"/>
                  <a:gd name="T37" fmla="*/ 19 h 38"/>
                  <a:gd name="T38" fmla="*/ 28 w 34"/>
                  <a:gd name="T39" fmla="*/ 16 h 38"/>
                  <a:gd name="T40" fmla="*/ 30 w 34"/>
                  <a:gd name="T41" fmla="*/ 13 h 38"/>
                  <a:gd name="T42" fmla="*/ 30 w 34"/>
                  <a:gd name="T43" fmla="*/ 10 h 38"/>
                  <a:gd name="T44" fmla="*/ 32 w 34"/>
                  <a:gd name="T45" fmla="*/ 7 h 38"/>
                  <a:gd name="T46" fmla="*/ 34 w 34"/>
                  <a:gd name="T47" fmla="*/ 7 h 38"/>
                  <a:gd name="T48" fmla="*/ 34 w 34"/>
                  <a:gd name="T49" fmla="*/ 5 h 38"/>
                  <a:gd name="T50" fmla="*/ 32 w 34"/>
                  <a:gd name="T51" fmla="*/ 3 h 38"/>
                  <a:gd name="T52" fmla="*/ 30 w 34"/>
                  <a:gd name="T53" fmla="*/ 0 h 38"/>
                  <a:gd name="T54" fmla="*/ 28 w 34"/>
                  <a:gd name="T55" fmla="*/ 5 h 38"/>
                  <a:gd name="T56" fmla="*/ 24 w 34"/>
                  <a:gd name="T57" fmla="*/ 8 h 38"/>
                  <a:gd name="T58" fmla="*/ 23 w 34"/>
                  <a:gd name="T59" fmla="*/ 8 h 38"/>
                  <a:gd name="T60" fmla="*/ 20 w 34"/>
                  <a:gd name="T61" fmla="*/ 8 h 38"/>
                  <a:gd name="T62" fmla="*/ 21 w 34"/>
                  <a:gd name="T63" fmla="*/ 11 h 38"/>
                  <a:gd name="T64" fmla="*/ 18 w 34"/>
                  <a:gd name="T65" fmla="*/ 11 h 38"/>
                  <a:gd name="T66" fmla="*/ 16 w 34"/>
                  <a:gd name="T67" fmla="*/ 11 h 38"/>
                  <a:gd name="T68" fmla="*/ 14 w 34"/>
                  <a:gd name="T69" fmla="*/ 10 h 38"/>
                  <a:gd name="T70" fmla="*/ 13 w 34"/>
                  <a:gd name="T71" fmla="*/ 10 h 38"/>
                  <a:gd name="T72" fmla="*/ 12 w 34"/>
                  <a:gd name="T73" fmla="*/ 13 h 38"/>
                  <a:gd name="T74" fmla="*/ 9 w 34"/>
                  <a:gd name="T75" fmla="*/ 14 h 38"/>
                  <a:gd name="T76" fmla="*/ 7 w 34"/>
                  <a:gd name="T77" fmla="*/ 16 h 38"/>
                  <a:gd name="T78" fmla="*/ 6 w 34"/>
                  <a:gd name="T79" fmla="*/ 16 h 38"/>
                  <a:gd name="T80" fmla="*/ 3 w 34"/>
                  <a:gd name="T81" fmla="*/ 17 h 38"/>
                  <a:gd name="T82" fmla="*/ 0 w 34"/>
                  <a:gd name="T83" fmla="*/ 21 h 38"/>
                  <a:gd name="T84" fmla="*/ 0 w 34"/>
                  <a:gd name="T8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 h="38">
                    <a:moveTo>
                      <a:pt x="0" y="22"/>
                    </a:moveTo>
                    <a:cubicBezTo>
                      <a:pt x="0" y="22"/>
                      <a:pt x="2" y="24"/>
                      <a:pt x="3" y="24"/>
                    </a:cubicBezTo>
                    <a:cubicBezTo>
                      <a:pt x="3" y="22"/>
                      <a:pt x="7" y="24"/>
                      <a:pt x="6" y="27"/>
                    </a:cubicBezTo>
                    <a:cubicBezTo>
                      <a:pt x="6" y="28"/>
                      <a:pt x="3" y="30"/>
                      <a:pt x="5" y="30"/>
                    </a:cubicBezTo>
                    <a:cubicBezTo>
                      <a:pt x="6" y="31"/>
                      <a:pt x="3" y="30"/>
                      <a:pt x="3" y="31"/>
                    </a:cubicBezTo>
                    <a:cubicBezTo>
                      <a:pt x="3" y="33"/>
                      <a:pt x="0" y="33"/>
                      <a:pt x="3" y="33"/>
                    </a:cubicBezTo>
                    <a:cubicBezTo>
                      <a:pt x="6" y="35"/>
                      <a:pt x="2" y="35"/>
                      <a:pt x="5" y="35"/>
                    </a:cubicBezTo>
                    <a:cubicBezTo>
                      <a:pt x="7" y="35"/>
                      <a:pt x="5" y="38"/>
                      <a:pt x="7" y="36"/>
                    </a:cubicBezTo>
                    <a:cubicBezTo>
                      <a:pt x="7" y="35"/>
                      <a:pt x="7" y="33"/>
                      <a:pt x="9" y="35"/>
                    </a:cubicBezTo>
                    <a:cubicBezTo>
                      <a:pt x="10" y="36"/>
                      <a:pt x="10" y="36"/>
                      <a:pt x="10" y="35"/>
                    </a:cubicBezTo>
                    <a:cubicBezTo>
                      <a:pt x="10" y="35"/>
                      <a:pt x="12" y="35"/>
                      <a:pt x="13" y="35"/>
                    </a:cubicBezTo>
                    <a:cubicBezTo>
                      <a:pt x="13" y="35"/>
                      <a:pt x="13" y="33"/>
                      <a:pt x="14" y="33"/>
                    </a:cubicBezTo>
                    <a:cubicBezTo>
                      <a:pt x="18" y="31"/>
                      <a:pt x="18" y="33"/>
                      <a:pt x="21" y="31"/>
                    </a:cubicBezTo>
                    <a:cubicBezTo>
                      <a:pt x="23" y="31"/>
                      <a:pt x="20" y="31"/>
                      <a:pt x="23" y="30"/>
                    </a:cubicBezTo>
                    <a:cubicBezTo>
                      <a:pt x="21" y="30"/>
                      <a:pt x="21" y="30"/>
                      <a:pt x="18" y="28"/>
                    </a:cubicBezTo>
                    <a:cubicBezTo>
                      <a:pt x="18" y="27"/>
                      <a:pt x="17" y="27"/>
                      <a:pt x="17" y="27"/>
                    </a:cubicBezTo>
                    <a:cubicBezTo>
                      <a:pt x="16" y="25"/>
                      <a:pt x="18" y="27"/>
                      <a:pt x="17" y="24"/>
                    </a:cubicBezTo>
                    <a:cubicBezTo>
                      <a:pt x="17" y="22"/>
                      <a:pt x="18" y="24"/>
                      <a:pt x="18" y="22"/>
                    </a:cubicBezTo>
                    <a:cubicBezTo>
                      <a:pt x="20" y="19"/>
                      <a:pt x="20" y="22"/>
                      <a:pt x="23" y="19"/>
                    </a:cubicBezTo>
                    <a:cubicBezTo>
                      <a:pt x="25" y="17"/>
                      <a:pt x="27" y="16"/>
                      <a:pt x="28" y="16"/>
                    </a:cubicBezTo>
                    <a:cubicBezTo>
                      <a:pt x="30" y="16"/>
                      <a:pt x="30" y="13"/>
                      <a:pt x="30" y="13"/>
                    </a:cubicBezTo>
                    <a:cubicBezTo>
                      <a:pt x="30" y="11"/>
                      <a:pt x="28" y="11"/>
                      <a:pt x="30" y="10"/>
                    </a:cubicBezTo>
                    <a:cubicBezTo>
                      <a:pt x="31" y="8"/>
                      <a:pt x="31" y="7"/>
                      <a:pt x="32" y="7"/>
                    </a:cubicBezTo>
                    <a:cubicBezTo>
                      <a:pt x="34" y="7"/>
                      <a:pt x="34" y="7"/>
                      <a:pt x="34" y="7"/>
                    </a:cubicBezTo>
                    <a:cubicBezTo>
                      <a:pt x="34" y="5"/>
                      <a:pt x="34" y="5"/>
                      <a:pt x="34" y="5"/>
                    </a:cubicBezTo>
                    <a:cubicBezTo>
                      <a:pt x="34" y="3"/>
                      <a:pt x="34" y="5"/>
                      <a:pt x="32" y="3"/>
                    </a:cubicBezTo>
                    <a:cubicBezTo>
                      <a:pt x="31" y="3"/>
                      <a:pt x="32" y="2"/>
                      <a:pt x="30" y="0"/>
                    </a:cubicBezTo>
                    <a:cubicBezTo>
                      <a:pt x="28" y="0"/>
                      <a:pt x="30" y="7"/>
                      <a:pt x="28" y="5"/>
                    </a:cubicBezTo>
                    <a:cubicBezTo>
                      <a:pt x="25" y="5"/>
                      <a:pt x="27" y="7"/>
                      <a:pt x="24" y="8"/>
                    </a:cubicBezTo>
                    <a:cubicBezTo>
                      <a:pt x="24" y="8"/>
                      <a:pt x="24" y="8"/>
                      <a:pt x="23" y="8"/>
                    </a:cubicBezTo>
                    <a:cubicBezTo>
                      <a:pt x="23" y="8"/>
                      <a:pt x="20" y="7"/>
                      <a:pt x="20" y="8"/>
                    </a:cubicBezTo>
                    <a:cubicBezTo>
                      <a:pt x="20" y="10"/>
                      <a:pt x="23" y="10"/>
                      <a:pt x="21" y="11"/>
                    </a:cubicBezTo>
                    <a:cubicBezTo>
                      <a:pt x="20" y="13"/>
                      <a:pt x="20" y="11"/>
                      <a:pt x="18" y="11"/>
                    </a:cubicBezTo>
                    <a:cubicBezTo>
                      <a:pt x="18" y="13"/>
                      <a:pt x="17" y="11"/>
                      <a:pt x="16" y="11"/>
                    </a:cubicBezTo>
                    <a:cubicBezTo>
                      <a:pt x="14" y="11"/>
                      <a:pt x="14" y="8"/>
                      <a:pt x="14" y="10"/>
                    </a:cubicBezTo>
                    <a:cubicBezTo>
                      <a:pt x="13" y="10"/>
                      <a:pt x="14" y="10"/>
                      <a:pt x="13" y="10"/>
                    </a:cubicBezTo>
                    <a:cubicBezTo>
                      <a:pt x="12" y="11"/>
                      <a:pt x="13" y="11"/>
                      <a:pt x="12" y="13"/>
                    </a:cubicBezTo>
                    <a:cubicBezTo>
                      <a:pt x="10" y="13"/>
                      <a:pt x="10" y="14"/>
                      <a:pt x="9" y="14"/>
                    </a:cubicBezTo>
                    <a:cubicBezTo>
                      <a:pt x="7" y="14"/>
                      <a:pt x="7" y="16"/>
                      <a:pt x="7" y="16"/>
                    </a:cubicBezTo>
                    <a:cubicBezTo>
                      <a:pt x="6" y="16"/>
                      <a:pt x="7" y="16"/>
                      <a:pt x="6" y="16"/>
                    </a:cubicBezTo>
                    <a:cubicBezTo>
                      <a:pt x="3" y="17"/>
                      <a:pt x="5" y="17"/>
                      <a:pt x="3" y="17"/>
                    </a:cubicBezTo>
                    <a:cubicBezTo>
                      <a:pt x="3" y="17"/>
                      <a:pt x="2" y="19"/>
                      <a:pt x="0" y="21"/>
                    </a:cubicBezTo>
                    <a:cubicBezTo>
                      <a:pt x="0" y="22"/>
                      <a:pt x="0" y="22"/>
                      <a:pt x="0" y="2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72" name="Freeform 2217">
                <a:extLst>
                  <a:ext uri="{FF2B5EF4-FFF2-40B4-BE49-F238E27FC236}">
                    <a16:creationId xmlns:a16="http://schemas.microsoft.com/office/drawing/2014/main" id="{51EAA3A1-B991-60A6-89F3-9E15AAD51A2B}"/>
                  </a:ext>
                </a:extLst>
              </p:cNvPr>
              <p:cNvSpPr>
                <a:spLocks/>
              </p:cNvSpPr>
              <p:nvPr/>
            </p:nvSpPr>
            <p:spPr bwMode="auto">
              <a:xfrm>
                <a:off x="5712267" y="2333069"/>
                <a:ext cx="87966" cy="112646"/>
              </a:xfrm>
              <a:custGeom>
                <a:avLst/>
                <a:gdLst>
                  <a:gd name="T0" fmla="*/ 4 w 19"/>
                  <a:gd name="T1" fmla="*/ 6 h 28"/>
                  <a:gd name="T2" fmla="*/ 3 w 19"/>
                  <a:gd name="T3" fmla="*/ 6 h 28"/>
                  <a:gd name="T4" fmla="*/ 4 w 19"/>
                  <a:gd name="T5" fmla="*/ 9 h 28"/>
                  <a:gd name="T6" fmla="*/ 4 w 19"/>
                  <a:gd name="T7" fmla="*/ 12 h 28"/>
                  <a:gd name="T8" fmla="*/ 4 w 19"/>
                  <a:gd name="T9" fmla="*/ 11 h 28"/>
                  <a:gd name="T10" fmla="*/ 1 w 19"/>
                  <a:gd name="T11" fmla="*/ 11 h 28"/>
                  <a:gd name="T12" fmla="*/ 1 w 19"/>
                  <a:gd name="T13" fmla="*/ 12 h 28"/>
                  <a:gd name="T14" fmla="*/ 0 w 19"/>
                  <a:gd name="T15" fmla="*/ 12 h 28"/>
                  <a:gd name="T16" fmla="*/ 3 w 19"/>
                  <a:gd name="T17" fmla="*/ 14 h 28"/>
                  <a:gd name="T18" fmla="*/ 3 w 19"/>
                  <a:gd name="T19" fmla="*/ 17 h 28"/>
                  <a:gd name="T20" fmla="*/ 4 w 19"/>
                  <a:gd name="T21" fmla="*/ 19 h 28"/>
                  <a:gd name="T22" fmla="*/ 3 w 19"/>
                  <a:gd name="T23" fmla="*/ 20 h 28"/>
                  <a:gd name="T24" fmla="*/ 1 w 19"/>
                  <a:gd name="T25" fmla="*/ 23 h 28"/>
                  <a:gd name="T26" fmla="*/ 1 w 19"/>
                  <a:gd name="T27" fmla="*/ 25 h 28"/>
                  <a:gd name="T28" fmla="*/ 1 w 19"/>
                  <a:gd name="T29" fmla="*/ 26 h 28"/>
                  <a:gd name="T30" fmla="*/ 3 w 19"/>
                  <a:gd name="T31" fmla="*/ 26 h 28"/>
                  <a:gd name="T32" fmla="*/ 4 w 19"/>
                  <a:gd name="T33" fmla="*/ 26 h 28"/>
                  <a:gd name="T34" fmla="*/ 4 w 19"/>
                  <a:gd name="T35" fmla="*/ 28 h 28"/>
                  <a:gd name="T36" fmla="*/ 5 w 19"/>
                  <a:gd name="T37" fmla="*/ 26 h 28"/>
                  <a:gd name="T38" fmla="*/ 7 w 19"/>
                  <a:gd name="T39" fmla="*/ 26 h 28"/>
                  <a:gd name="T40" fmla="*/ 8 w 19"/>
                  <a:gd name="T41" fmla="*/ 26 h 28"/>
                  <a:gd name="T42" fmla="*/ 8 w 19"/>
                  <a:gd name="T43" fmla="*/ 26 h 28"/>
                  <a:gd name="T44" fmla="*/ 8 w 19"/>
                  <a:gd name="T45" fmla="*/ 25 h 28"/>
                  <a:gd name="T46" fmla="*/ 9 w 19"/>
                  <a:gd name="T47" fmla="*/ 26 h 28"/>
                  <a:gd name="T48" fmla="*/ 9 w 19"/>
                  <a:gd name="T49" fmla="*/ 23 h 28"/>
                  <a:gd name="T50" fmla="*/ 14 w 19"/>
                  <a:gd name="T51" fmla="*/ 25 h 28"/>
                  <a:gd name="T52" fmla="*/ 14 w 19"/>
                  <a:gd name="T53" fmla="*/ 23 h 28"/>
                  <a:gd name="T54" fmla="*/ 16 w 19"/>
                  <a:gd name="T55" fmla="*/ 23 h 28"/>
                  <a:gd name="T56" fmla="*/ 19 w 19"/>
                  <a:gd name="T57" fmla="*/ 17 h 28"/>
                  <a:gd name="T58" fmla="*/ 18 w 19"/>
                  <a:gd name="T59" fmla="*/ 17 h 28"/>
                  <a:gd name="T60" fmla="*/ 18 w 19"/>
                  <a:gd name="T61" fmla="*/ 12 h 28"/>
                  <a:gd name="T62" fmla="*/ 15 w 19"/>
                  <a:gd name="T63" fmla="*/ 5 h 28"/>
                  <a:gd name="T64" fmla="*/ 14 w 19"/>
                  <a:gd name="T65" fmla="*/ 0 h 28"/>
                  <a:gd name="T66" fmla="*/ 12 w 19"/>
                  <a:gd name="T67" fmla="*/ 1 h 28"/>
                  <a:gd name="T68" fmla="*/ 5 w 19"/>
                  <a:gd name="T69" fmla="*/ 3 h 28"/>
                  <a:gd name="T70" fmla="*/ 4 w 19"/>
                  <a:gd name="T7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28">
                    <a:moveTo>
                      <a:pt x="4" y="6"/>
                    </a:moveTo>
                    <a:cubicBezTo>
                      <a:pt x="4" y="6"/>
                      <a:pt x="4" y="6"/>
                      <a:pt x="3" y="6"/>
                    </a:cubicBezTo>
                    <a:cubicBezTo>
                      <a:pt x="3" y="8"/>
                      <a:pt x="4" y="9"/>
                      <a:pt x="4" y="9"/>
                    </a:cubicBezTo>
                    <a:cubicBezTo>
                      <a:pt x="3" y="11"/>
                      <a:pt x="5" y="11"/>
                      <a:pt x="4" y="12"/>
                    </a:cubicBezTo>
                    <a:cubicBezTo>
                      <a:pt x="4" y="11"/>
                      <a:pt x="4" y="11"/>
                      <a:pt x="4" y="11"/>
                    </a:cubicBezTo>
                    <a:cubicBezTo>
                      <a:pt x="1" y="11"/>
                      <a:pt x="1" y="11"/>
                      <a:pt x="1" y="11"/>
                    </a:cubicBezTo>
                    <a:cubicBezTo>
                      <a:pt x="3" y="12"/>
                      <a:pt x="1" y="12"/>
                      <a:pt x="1" y="12"/>
                    </a:cubicBezTo>
                    <a:cubicBezTo>
                      <a:pt x="0" y="11"/>
                      <a:pt x="0" y="12"/>
                      <a:pt x="0" y="12"/>
                    </a:cubicBezTo>
                    <a:cubicBezTo>
                      <a:pt x="1" y="14"/>
                      <a:pt x="3" y="12"/>
                      <a:pt x="3" y="14"/>
                    </a:cubicBezTo>
                    <a:cubicBezTo>
                      <a:pt x="3" y="15"/>
                      <a:pt x="3" y="17"/>
                      <a:pt x="3" y="17"/>
                    </a:cubicBezTo>
                    <a:cubicBezTo>
                      <a:pt x="4" y="17"/>
                      <a:pt x="3" y="17"/>
                      <a:pt x="4" y="19"/>
                    </a:cubicBezTo>
                    <a:cubicBezTo>
                      <a:pt x="4" y="19"/>
                      <a:pt x="3" y="19"/>
                      <a:pt x="3" y="20"/>
                    </a:cubicBezTo>
                    <a:cubicBezTo>
                      <a:pt x="1" y="22"/>
                      <a:pt x="0" y="23"/>
                      <a:pt x="1" y="23"/>
                    </a:cubicBezTo>
                    <a:cubicBezTo>
                      <a:pt x="1" y="23"/>
                      <a:pt x="1" y="23"/>
                      <a:pt x="1" y="25"/>
                    </a:cubicBezTo>
                    <a:cubicBezTo>
                      <a:pt x="3" y="26"/>
                      <a:pt x="1" y="25"/>
                      <a:pt x="1" y="26"/>
                    </a:cubicBezTo>
                    <a:cubicBezTo>
                      <a:pt x="3" y="26"/>
                      <a:pt x="3" y="26"/>
                      <a:pt x="3" y="26"/>
                    </a:cubicBezTo>
                    <a:cubicBezTo>
                      <a:pt x="3" y="28"/>
                      <a:pt x="3" y="28"/>
                      <a:pt x="4" y="26"/>
                    </a:cubicBezTo>
                    <a:cubicBezTo>
                      <a:pt x="4" y="25"/>
                      <a:pt x="4" y="28"/>
                      <a:pt x="4" y="28"/>
                    </a:cubicBezTo>
                    <a:cubicBezTo>
                      <a:pt x="4" y="28"/>
                      <a:pt x="4" y="26"/>
                      <a:pt x="5" y="26"/>
                    </a:cubicBezTo>
                    <a:cubicBezTo>
                      <a:pt x="7" y="25"/>
                      <a:pt x="8" y="25"/>
                      <a:pt x="7" y="26"/>
                    </a:cubicBezTo>
                    <a:cubicBezTo>
                      <a:pt x="5" y="26"/>
                      <a:pt x="7" y="28"/>
                      <a:pt x="8" y="26"/>
                    </a:cubicBezTo>
                    <a:cubicBezTo>
                      <a:pt x="8" y="26"/>
                      <a:pt x="8" y="26"/>
                      <a:pt x="8" y="26"/>
                    </a:cubicBezTo>
                    <a:cubicBezTo>
                      <a:pt x="8" y="25"/>
                      <a:pt x="8" y="23"/>
                      <a:pt x="8" y="25"/>
                    </a:cubicBezTo>
                    <a:cubicBezTo>
                      <a:pt x="9" y="26"/>
                      <a:pt x="9" y="26"/>
                      <a:pt x="9" y="26"/>
                    </a:cubicBezTo>
                    <a:cubicBezTo>
                      <a:pt x="9" y="25"/>
                      <a:pt x="8" y="25"/>
                      <a:pt x="9" y="23"/>
                    </a:cubicBezTo>
                    <a:cubicBezTo>
                      <a:pt x="11" y="23"/>
                      <a:pt x="12" y="25"/>
                      <a:pt x="14" y="25"/>
                    </a:cubicBezTo>
                    <a:cubicBezTo>
                      <a:pt x="14" y="23"/>
                      <a:pt x="14" y="23"/>
                      <a:pt x="14" y="23"/>
                    </a:cubicBezTo>
                    <a:cubicBezTo>
                      <a:pt x="15" y="23"/>
                      <a:pt x="15" y="23"/>
                      <a:pt x="16" y="23"/>
                    </a:cubicBezTo>
                    <a:cubicBezTo>
                      <a:pt x="16" y="22"/>
                      <a:pt x="19" y="19"/>
                      <a:pt x="19" y="17"/>
                    </a:cubicBezTo>
                    <a:cubicBezTo>
                      <a:pt x="19" y="15"/>
                      <a:pt x="18" y="19"/>
                      <a:pt x="18" y="17"/>
                    </a:cubicBezTo>
                    <a:cubicBezTo>
                      <a:pt x="18" y="14"/>
                      <a:pt x="19" y="14"/>
                      <a:pt x="18" y="12"/>
                    </a:cubicBezTo>
                    <a:cubicBezTo>
                      <a:pt x="18" y="9"/>
                      <a:pt x="15" y="6"/>
                      <a:pt x="15" y="5"/>
                    </a:cubicBezTo>
                    <a:cubicBezTo>
                      <a:pt x="14" y="3"/>
                      <a:pt x="14" y="1"/>
                      <a:pt x="14" y="0"/>
                    </a:cubicBezTo>
                    <a:cubicBezTo>
                      <a:pt x="11" y="1"/>
                      <a:pt x="14" y="1"/>
                      <a:pt x="12" y="1"/>
                    </a:cubicBezTo>
                    <a:cubicBezTo>
                      <a:pt x="9" y="3"/>
                      <a:pt x="9" y="1"/>
                      <a:pt x="5" y="3"/>
                    </a:cubicBezTo>
                    <a:cubicBezTo>
                      <a:pt x="4" y="3"/>
                      <a:pt x="4" y="5"/>
                      <a:pt x="4" y="6"/>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73" name="Freeform 2218">
                <a:extLst>
                  <a:ext uri="{FF2B5EF4-FFF2-40B4-BE49-F238E27FC236}">
                    <a16:creationId xmlns:a16="http://schemas.microsoft.com/office/drawing/2014/main" id="{4854F3CC-8966-8D5E-EFB4-ABF9D475CD0B}"/>
                  </a:ext>
                </a:extLst>
              </p:cNvPr>
              <p:cNvSpPr>
                <a:spLocks/>
              </p:cNvSpPr>
              <p:nvPr/>
            </p:nvSpPr>
            <p:spPr bwMode="auto">
              <a:xfrm>
                <a:off x="5712269" y="2467105"/>
                <a:ext cx="21993" cy="11407"/>
              </a:xfrm>
              <a:custGeom>
                <a:avLst/>
                <a:gdLst>
                  <a:gd name="T0" fmla="*/ 0 w 5"/>
                  <a:gd name="T1" fmla="*/ 3 h 3"/>
                  <a:gd name="T2" fmla="*/ 5 w 5"/>
                  <a:gd name="T3" fmla="*/ 1 h 3"/>
                  <a:gd name="T4" fmla="*/ 0 w 5"/>
                  <a:gd name="T5" fmla="*/ 3 h 3"/>
                </a:gdLst>
                <a:ahLst/>
                <a:cxnLst>
                  <a:cxn ang="0">
                    <a:pos x="T0" y="T1"/>
                  </a:cxn>
                  <a:cxn ang="0">
                    <a:pos x="T2" y="T3"/>
                  </a:cxn>
                  <a:cxn ang="0">
                    <a:pos x="T4" y="T5"/>
                  </a:cxn>
                </a:cxnLst>
                <a:rect l="0" t="0" r="r" b="b"/>
                <a:pathLst>
                  <a:path w="5" h="3">
                    <a:moveTo>
                      <a:pt x="0" y="3"/>
                    </a:moveTo>
                    <a:cubicBezTo>
                      <a:pt x="0" y="1"/>
                      <a:pt x="5" y="0"/>
                      <a:pt x="5" y="1"/>
                    </a:cubicBezTo>
                    <a:cubicBezTo>
                      <a:pt x="5" y="1"/>
                      <a:pt x="1" y="3"/>
                      <a:pt x="0"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74" name="Freeform 2219">
                <a:extLst>
                  <a:ext uri="{FF2B5EF4-FFF2-40B4-BE49-F238E27FC236}">
                    <a16:creationId xmlns:a16="http://schemas.microsoft.com/office/drawing/2014/main" id="{E86E4C8B-3868-38B8-5F40-BB37CD39BF7C}"/>
                  </a:ext>
                </a:extLst>
              </p:cNvPr>
              <p:cNvSpPr>
                <a:spLocks/>
              </p:cNvSpPr>
              <p:nvPr/>
            </p:nvSpPr>
            <p:spPr bwMode="auto">
              <a:xfrm>
                <a:off x="5786702" y="2438586"/>
                <a:ext cx="13533" cy="11407"/>
              </a:xfrm>
              <a:custGeom>
                <a:avLst/>
                <a:gdLst>
                  <a:gd name="T0" fmla="*/ 0 w 3"/>
                  <a:gd name="T1" fmla="*/ 3 h 3"/>
                  <a:gd name="T2" fmla="*/ 0 w 3"/>
                  <a:gd name="T3" fmla="*/ 2 h 3"/>
                  <a:gd name="T4" fmla="*/ 2 w 3"/>
                  <a:gd name="T5" fmla="*/ 0 h 3"/>
                  <a:gd name="T6" fmla="*/ 2 w 3"/>
                  <a:gd name="T7" fmla="*/ 2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0" y="3"/>
                      <a:pt x="0" y="3"/>
                      <a:pt x="0" y="2"/>
                    </a:cubicBezTo>
                    <a:cubicBezTo>
                      <a:pt x="2" y="0"/>
                      <a:pt x="0" y="0"/>
                      <a:pt x="2" y="0"/>
                    </a:cubicBezTo>
                    <a:cubicBezTo>
                      <a:pt x="3" y="0"/>
                      <a:pt x="3" y="0"/>
                      <a:pt x="2" y="2"/>
                    </a:cubicBezTo>
                    <a:cubicBezTo>
                      <a:pt x="0" y="3"/>
                      <a:pt x="2" y="3"/>
                      <a:pt x="0"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75" name="Freeform 2220">
                <a:extLst>
                  <a:ext uri="{FF2B5EF4-FFF2-40B4-BE49-F238E27FC236}">
                    <a16:creationId xmlns:a16="http://schemas.microsoft.com/office/drawing/2014/main" id="{787F289A-9C68-779C-7B54-5A1428792A2D}"/>
                  </a:ext>
                </a:extLst>
              </p:cNvPr>
              <p:cNvSpPr>
                <a:spLocks/>
              </p:cNvSpPr>
              <p:nvPr/>
            </p:nvSpPr>
            <p:spPr bwMode="auto">
              <a:xfrm>
                <a:off x="5712270" y="2438587"/>
                <a:ext cx="13533" cy="7129"/>
              </a:xfrm>
              <a:custGeom>
                <a:avLst/>
                <a:gdLst>
                  <a:gd name="T0" fmla="*/ 0 w 3"/>
                  <a:gd name="T1" fmla="*/ 2 h 2"/>
                  <a:gd name="T2" fmla="*/ 1 w 3"/>
                  <a:gd name="T3" fmla="*/ 0 h 2"/>
                  <a:gd name="T4" fmla="*/ 0 w 3"/>
                  <a:gd name="T5" fmla="*/ 2 h 2"/>
                </a:gdLst>
                <a:ahLst/>
                <a:cxnLst>
                  <a:cxn ang="0">
                    <a:pos x="T0" y="T1"/>
                  </a:cxn>
                  <a:cxn ang="0">
                    <a:pos x="T2" y="T3"/>
                  </a:cxn>
                  <a:cxn ang="0">
                    <a:pos x="T4" y="T5"/>
                  </a:cxn>
                </a:cxnLst>
                <a:rect l="0" t="0" r="r" b="b"/>
                <a:pathLst>
                  <a:path w="3" h="2">
                    <a:moveTo>
                      <a:pt x="0" y="2"/>
                    </a:moveTo>
                    <a:cubicBezTo>
                      <a:pt x="1" y="0"/>
                      <a:pt x="1" y="0"/>
                      <a:pt x="1" y="0"/>
                    </a:cubicBezTo>
                    <a:cubicBezTo>
                      <a:pt x="3" y="2"/>
                      <a:pt x="0" y="2"/>
                      <a:pt x="0"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76" name="Freeform 2221">
                <a:extLst>
                  <a:ext uri="{FF2B5EF4-FFF2-40B4-BE49-F238E27FC236}">
                    <a16:creationId xmlns:a16="http://schemas.microsoft.com/office/drawing/2014/main" id="{1A2E8E16-7693-F511-7262-DAB924A09994}"/>
                  </a:ext>
                </a:extLst>
              </p:cNvPr>
              <p:cNvSpPr>
                <a:spLocks/>
              </p:cNvSpPr>
              <p:nvPr/>
            </p:nvSpPr>
            <p:spPr bwMode="auto">
              <a:xfrm>
                <a:off x="5715652" y="2390104"/>
                <a:ext cx="10151" cy="2852"/>
              </a:xfrm>
              <a:custGeom>
                <a:avLst/>
                <a:gdLst>
                  <a:gd name="T0" fmla="*/ 0 w 2"/>
                  <a:gd name="T1" fmla="*/ 1 h 1"/>
                  <a:gd name="T2" fmla="*/ 0 w 2"/>
                  <a:gd name="T3" fmla="*/ 0 h 1"/>
                  <a:gd name="T4" fmla="*/ 0 w 2"/>
                  <a:gd name="T5" fmla="*/ 1 h 1"/>
                </a:gdLst>
                <a:ahLst/>
                <a:cxnLst>
                  <a:cxn ang="0">
                    <a:pos x="T0" y="T1"/>
                  </a:cxn>
                  <a:cxn ang="0">
                    <a:pos x="T2" y="T3"/>
                  </a:cxn>
                  <a:cxn ang="0">
                    <a:pos x="T4" y="T5"/>
                  </a:cxn>
                </a:cxnLst>
                <a:rect l="0" t="0" r="r" b="b"/>
                <a:pathLst>
                  <a:path w="2" h="1">
                    <a:moveTo>
                      <a:pt x="0" y="1"/>
                    </a:moveTo>
                    <a:cubicBezTo>
                      <a:pt x="0" y="0"/>
                      <a:pt x="0" y="0"/>
                      <a:pt x="0" y="0"/>
                    </a:cubicBezTo>
                    <a:cubicBezTo>
                      <a:pt x="2" y="0"/>
                      <a:pt x="2" y="1"/>
                      <a:pt x="0"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77" name="Freeform 2222">
                <a:extLst>
                  <a:ext uri="{FF2B5EF4-FFF2-40B4-BE49-F238E27FC236}">
                    <a16:creationId xmlns:a16="http://schemas.microsoft.com/office/drawing/2014/main" id="{61383AD7-BF3F-059F-62B7-EA7F75746BFB}"/>
                  </a:ext>
                </a:extLst>
              </p:cNvPr>
              <p:cNvSpPr>
                <a:spLocks/>
              </p:cNvSpPr>
              <p:nvPr/>
            </p:nvSpPr>
            <p:spPr bwMode="auto">
              <a:xfrm>
                <a:off x="5776553" y="2434308"/>
                <a:ext cx="5075" cy="4277"/>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0" y="0"/>
                    </a:cubicBezTo>
                    <a:cubicBezTo>
                      <a:pt x="1" y="0"/>
                      <a:pt x="1" y="0"/>
                      <a:pt x="0"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78" name="Freeform 2223">
                <a:extLst>
                  <a:ext uri="{FF2B5EF4-FFF2-40B4-BE49-F238E27FC236}">
                    <a16:creationId xmlns:a16="http://schemas.microsoft.com/office/drawing/2014/main" id="{C7166BEF-5516-DC3B-FFE9-78488325D55C}"/>
                  </a:ext>
                </a:extLst>
              </p:cNvPr>
              <p:cNvSpPr>
                <a:spLocks/>
              </p:cNvSpPr>
              <p:nvPr/>
            </p:nvSpPr>
            <p:spPr bwMode="auto">
              <a:xfrm>
                <a:off x="5754560" y="2434308"/>
                <a:ext cx="8459" cy="4277"/>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2" y="0"/>
                      <a:pt x="2" y="0"/>
                      <a:pt x="2" y="0"/>
                    </a:cubicBezTo>
                    <a:cubicBezTo>
                      <a:pt x="2" y="1"/>
                      <a:pt x="2" y="1"/>
                      <a:pt x="2"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79" name="Freeform 2224">
                <a:extLst>
                  <a:ext uri="{FF2B5EF4-FFF2-40B4-BE49-F238E27FC236}">
                    <a16:creationId xmlns:a16="http://schemas.microsoft.com/office/drawing/2014/main" id="{C0B62D37-B4A4-25C4-D101-49195ABBDD5E}"/>
                  </a:ext>
                </a:extLst>
              </p:cNvPr>
              <p:cNvSpPr>
                <a:spLocks/>
              </p:cNvSpPr>
              <p:nvPr/>
            </p:nvSpPr>
            <p:spPr bwMode="auto">
              <a:xfrm>
                <a:off x="5725803" y="2445714"/>
                <a:ext cx="5075" cy="427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0"/>
                      <a:pt x="1" y="1"/>
                      <a:pt x="1"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80" name="Freeform 2225">
                <a:extLst>
                  <a:ext uri="{FF2B5EF4-FFF2-40B4-BE49-F238E27FC236}">
                    <a16:creationId xmlns:a16="http://schemas.microsoft.com/office/drawing/2014/main" id="{A30981C3-E9E1-FDB9-3954-88366D2AAB7B}"/>
                  </a:ext>
                </a:extLst>
              </p:cNvPr>
              <p:cNvSpPr>
                <a:spLocks/>
              </p:cNvSpPr>
              <p:nvPr/>
            </p:nvSpPr>
            <p:spPr bwMode="auto">
              <a:xfrm>
                <a:off x="5715652" y="2357309"/>
                <a:ext cx="10151" cy="8555"/>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0" y="2"/>
                      <a:pt x="0" y="0"/>
                      <a:pt x="0" y="0"/>
                    </a:cubicBezTo>
                    <a:cubicBezTo>
                      <a:pt x="2" y="0"/>
                      <a:pt x="2" y="2"/>
                      <a:pt x="2"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81" name="Freeform 2227">
                <a:extLst>
                  <a:ext uri="{FF2B5EF4-FFF2-40B4-BE49-F238E27FC236}">
                    <a16:creationId xmlns:a16="http://schemas.microsoft.com/office/drawing/2014/main" id="{72AC3D96-0AED-6068-BF5D-1E734BE35890}"/>
                  </a:ext>
                </a:extLst>
              </p:cNvPr>
              <p:cNvSpPr>
                <a:spLocks/>
              </p:cNvSpPr>
              <p:nvPr/>
            </p:nvSpPr>
            <p:spPr bwMode="auto">
              <a:xfrm>
                <a:off x="4567018" y="3050297"/>
                <a:ext cx="55825" cy="101238"/>
              </a:xfrm>
              <a:custGeom>
                <a:avLst/>
                <a:gdLst>
                  <a:gd name="T0" fmla="*/ 3 w 12"/>
                  <a:gd name="T1" fmla="*/ 24 h 25"/>
                  <a:gd name="T2" fmla="*/ 0 w 12"/>
                  <a:gd name="T3" fmla="*/ 11 h 25"/>
                  <a:gd name="T4" fmla="*/ 1 w 12"/>
                  <a:gd name="T5" fmla="*/ 10 h 25"/>
                  <a:gd name="T6" fmla="*/ 1 w 12"/>
                  <a:gd name="T7" fmla="*/ 7 h 25"/>
                  <a:gd name="T8" fmla="*/ 3 w 12"/>
                  <a:gd name="T9" fmla="*/ 4 h 25"/>
                  <a:gd name="T10" fmla="*/ 1 w 12"/>
                  <a:gd name="T11" fmla="*/ 0 h 25"/>
                  <a:gd name="T12" fmla="*/ 5 w 12"/>
                  <a:gd name="T13" fmla="*/ 0 h 25"/>
                  <a:gd name="T14" fmla="*/ 8 w 12"/>
                  <a:gd name="T15" fmla="*/ 7 h 25"/>
                  <a:gd name="T16" fmla="*/ 9 w 12"/>
                  <a:gd name="T17" fmla="*/ 11 h 25"/>
                  <a:gd name="T18" fmla="*/ 11 w 12"/>
                  <a:gd name="T19" fmla="*/ 13 h 25"/>
                  <a:gd name="T20" fmla="*/ 9 w 12"/>
                  <a:gd name="T21" fmla="*/ 21 h 25"/>
                  <a:gd name="T22" fmla="*/ 3 w 12"/>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5">
                    <a:moveTo>
                      <a:pt x="3" y="24"/>
                    </a:moveTo>
                    <a:cubicBezTo>
                      <a:pt x="0" y="21"/>
                      <a:pt x="1" y="14"/>
                      <a:pt x="0" y="11"/>
                    </a:cubicBezTo>
                    <a:cubicBezTo>
                      <a:pt x="0" y="8"/>
                      <a:pt x="1" y="8"/>
                      <a:pt x="1" y="10"/>
                    </a:cubicBezTo>
                    <a:cubicBezTo>
                      <a:pt x="1" y="11"/>
                      <a:pt x="1" y="8"/>
                      <a:pt x="1" y="7"/>
                    </a:cubicBezTo>
                    <a:cubicBezTo>
                      <a:pt x="1" y="5"/>
                      <a:pt x="3" y="5"/>
                      <a:pt x="3" y="4"/>
                    </a:cubicBezTo>
                    <a:cubicBezTo>
                      <a:pt x="3" y="0"/>
                      <a:pt x="1" y="0"/>
                      <a:pt x="1" y="0"/>
                    </a:cubicBezTo>
                    <a:cubicBezTo>
                      <a:pt x="1" y="0"/>
                      <a:pt x="3" y="0"/>
                      <a:pt x="5" y="0"/>
                    </a:cubicBezTo>
                    <a:cubicBezTo>
                      <a:pt x="7" y="4"/>
                      <a:pt x="7" y="4"/>
                      <a:pt x="8" y="7"/>
                    </a:cubicBezTo>
                    <a:cubicBezTo>
                      <a:pt x="9" y="7"/>
                      <a:pt x="9" y="11"/>
                      <a:pt x="9" y="11"/>
                    </a:cubicBezTo>
                    <a:cubicBezTo>
                      <a:pt x="11" y="13"/>
                      <a:pt x="9" y="13"/>
                      <a:pt x="11" y="13"/>
                    </a:cubicBezTo>
                    <a:cubicBezTo>
                      <a:pt x="12" y="16"/>
                      <a:pt x="12" y="21"/>
                      <a:pt x="9" y="21"/>
                    </a:cubicBezTo>
                    <a:cubicBezTo>
                      <a:pt x="8" y="24"/>
                      <a:pt x="5" y="25"/>
                      <a:pt x="3" y="2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82" name="Freeform 2228">
                <a:extLst>
                  <a:ext uri="{FF2B5EF4-FFF2-40B4-BE49-F238E27FC236}">
                    <a16:creationId xmlns:a16="http://schemas.microsoft.com/office/drawing/2014/main" id="{2790C21C-1509-51A1-3A75-9E9A70F0C271}"/>
                  </a:ext>
                </a:extLst>
              </p:cNvPr>
              <p:cNvSpPr>
                <a:spLocks/>
              </p:cNvSpPr>
              <p:nvPr/>
            </p:nvSpPr>
            <p:spPr bwMode="auto">
              <a:xfrm>
                <a:off x="4876591" y="2592582"/>
                <a:ext cx="219914" cy="457715"/>
              </a:xfrm>
              <a:custGeom>
                <a:avLst/>
                <a:gdLst>
                  <a:gd name="T0" fmla="*/ 4 w 47"/>
                  <a:gd name="T1" fmla="*/ 40 h 113"/>
                  <a:gd name="T2" fmla="*/ 6 w 47"/>
                  <a:gd name="T3" fmla="*/ 31 h 113"/>
                  <a:gd name="T4" fmla="*/ 10 w 47"/>
                  <a:gd name="T5" fmla="*/ 28 h 113"/>
                  <a:gd name="T6" fmla="*/ 16 w 47"/>
                  <a:gd name="T7" fmla="*/ 17 h 113"/>
                  <a:gd name="T8" fmla="*/ 18 w 47"/>
                  <a:gd name="T9" fmla="*/ 12 h 113"/>
                  <a:gd name="T10" fmla="*/ 25 w 47"/>
                  <a:gd name="T11" fmla="*/ 8 h 113"/>
                  <a:gd name="T12" fmla="*/ 31 w 47"/>
                  <a:gd name="T13" fmla="*/ 3 h 113"/>
                  <a:gd name="T14" fmla="*/ 35 w 47"/>
                  <a:gd name="T15" fmla="*/ 9 h 113"/>
                  <a:gd name="T16" fmla="*/ 35 w 47"/>
                  <a:gd name="T17" fmla="*/ 18 h 113"/>
                  <a:gd name="T18" fmla="*/ 31 w 47"/>
                  <a:gd name="T19" fmla="*/ 20 h 113"/>
                  <a:gd name="T20" fmla="*/ 29 w 47"/>
                  <a:gd name="T21" fmla="*/ 28 h 113"/>
                  <a:gd name="T22" fmla="*/ 35 w 47"/>
                  <a:gd name="T23" fmla="*/ 28 h 113"/>
                  <a:gd name="T24" fmla="*/ 38 w 47"/>
                  <a:gd name="T25" fmla="*/ 36 h 113"/>
                  <a:gd name="T26" fmla="*/ 38 w 47"/>
                  <a:gd name="T27" fmla="*/ 39 h 113"/>
                  <a:gd name="T28" fmla="*/ 42 w 47"/>
                  <a:gd name="T29" fmla="*/ 43 h 113"/>
                  <a:gd name="T30" fmla="*/ 45 w 47"/>
                  <a:gd name="T31" fmla="*/ 43 h 113"/>
                  <a:gd name="T32" fmla="*/ 45 w 47"/>
                  <a:gd name="T33" fmla="*/ 46 h 113"/>
                  <a:gd name="T34" fmla="*/ 39 w 47"/>
                  <a:gd name="T35" fmla="*/ 51 h 113"/>
                  <a:gd name="T36" fmla="*/ 36 w 47"/>
                  <a:gd name="T37" fmla="*/ 53 h 113"/>
                  <a:gd name="T38" fmla="*/ 31 w 47"/>
                  <a:gd name="T39" fmla="*/ 56 h 113"/>
                  <a:gd name="T40" fmla="*/ 29 w 47"/>
                  <a:gd name="T41" fmla="*/ 60 h 113"/>
                  <a:gd name="T42" fmla="*/ 29 w 47"/>
                  <a:gd name="T43" fmla="*/ 64 h 113"/>
                  <a:gd name="T44" fmla="*/ 34 w 47"/>
                  <a:gd name="T45" fmla="*/ 71 h 113"/>
                  <a:gd name="T46" fmla="*/ 35 w 47"/>
                  <a:gd name="T47" fmla="*/ 76 h 113"/>
                  <a:gd name="T48" fmla="*/ 32 w 47"/>
                  <a:gd name="T49" fmla="*/ 81 h 113"/>
                  <a:gd name="T50" fmla="*/ 36 w 47"/>
                  <a:gd name="T51" fmla="*/ 93 h 113"/>
                  <a:gd name="T52" fmla="*/ 39 w 47"/>
                  <a:gd name="T53" fmla="*/ 101 h 113"/>
                  <a:gd name="T54" fmla="*/ 36 w 47"/>
                  <a:gd name="T55" fmla="*/ 107 h 113"/>
                  <a:gd name="T56" fmla="*/ 34 w 47"/>
                  <a:gd name="T57" fmla="*/ 112 h 113"/>
                  <a:gd name="T58" fmla="*/ 35 w 47"/>
                  <a:gd name="T59" fmla="*/ 103 h 113"/>
                  <a:gd name="T60" fmla="*/ 35 w 47"/>
                  <a:gd name="T61" fmla="*/ 95 h 113"/>
                  <a:gd name="T62" fmla="*/ 31 w 47"/>
                  <a:gd name="T63" fmla="*/ 88 h 113"/>
                  <a:gd name="T64" fmla="*/ 28 w 47"/>
                  <a:gd name="T65" fmla="*/ 74 h 113"/>
                  <a:gd name="T66" fmla="*/ 27 w 47"/>
                  <a:gd name="T67" fmla="*/ 73 h 113"/>
                  <a:gd name="T68" fmla="*/ 25 w 47"/>
                  <a:gd name="T69" fmla="*/ 68 h 113"/>
                  <a:gd name="T70" fmla="*/ 16 w 47"/>
                  <a:gd name="T71" fmla="*/ 78 h 113"/>
                  <a:gd name="T72" fmla="*/ 13 w 47"/>
                  <a:gd name="T73" fmla="*/ 74 h 113"/>
                  <a:gd name="T74" fmla="*/ 13 w 47"/>
                  <a:gd name="T75" fmla="*/ 68 h 113"/>
                  <a:gd name="T76" fmla="*/ 9 w 47"/>
                  <a:gd name="T77" fmla="*/ 60 h 113"/>
                  <a:gd name="T78" fmla="*/ 9 w 47"/>
                  <a:gd name="T79" fmla="*/ 57 h 113"/>
                  <a:gd name="T80" fmla="*/ 4 w 47"/>
                  <a:gd name="T81" fmla="*/ 53 h 113"/>
                  <a:gd name="T82" fmla="*/ 0 w 47"/>
                  <a:gd name="T83"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113">
                    <a:moveTo>
                      <a:pt x="2" y="40"/>
                    </a:moveTo>
                    <a:cubicBezTo>
                      <a:pt x="4" y="39"/>
                      <a:pt x="3" y="43"/>
                      <a:pt x="4" y="40"/>
                    </a:cubicBezTo>
                    <a:cubicBezTo>
                      <a:pt x="6" y="37"/>
                      <a:pt x="4" y="39"/>
                      <a:pt x="4" y="37"/>
                    </a:cubicBezTo>
                    <a:cubicBezTo>
                      <a:pt x="4" y="32"/>
                      <a:pt x="7" y="39"/>
                      <a:pt x="6" y="31"/>
                    </a:cubicBezTo>
                    <a:cubicBezTo>
                      <a:pt x="6" y="26"/>
                      <a:pt x="6" y="28"/>
                      <a:pt x="9" y="29"/>
                    </a:cubicBezTo>
                    <a:cubicBezTo>
                      <a:pt x="10" y="29"/>
                      <a:pt x="10" y="32"/>
                      <a:pt x="10" y="28"/>
                    </a:cubicBezTo>
                    <a:cubicBezTo>
                      <a:pt x="11" y="23"/>
                      <a:pt x="16" y="23"/>
                      <a:pt x="13" y="22"/>
                    </a:cubicBezTo>
                    <a:cubicBezTo>
                      <a:pt x="11" y="20"/>
                      <a:pt x="14" y="20"/>
                      <a:pt x="16" y="17"/>
                    </a:cubicBezTo>
                    <a:cubicBezTo>
                      <a:pt x="17" y="14"/>
                      <a:pt x="16" y="15"/>
                      <a:pt x="16" y="14"/>
                    </a:cubicBezTo>
                    <a:cubicBezTo>
                      <a:pt x="16" y="12"/>
                      <a:pt x="16" y="14"/>
                      <a:pt x="18" y="12"/>
                    </a:cubicBezTo>
                    <a:cubicBezTo>
                      <a:pt x="20" y="9"/>
                      <a:pt x="24" y="8"/>
                      <a:pt x="25" y="9"/>
                    </a:cubicBezTo>
                    <a:cubicBezTo>
                      <a:pt x="27" y="11"/>
                      <a:pt x="27" y="11"/>
                      <a:pt x="25" y="8"/>
                    </a:cubicBezTo>
                    <a:cubicBezTo>
                      <a:pt x="24" y="6"/>
                      <a:pt x="28" y="6"/>
                      <a:pt x="27" y="3"/>
                    </a:cubicBezTo>
                    <a:cubicBezTo>
                      <a:pt x="28" y="3"/>
                      <a:pt x="27" y="0"/>
                      <a:pt x="31" y="3"/>
                    </a:cubicBezTo>
                    <a:cubicBezTo>
                      <a:pt x="34" y="4"/>
                      <a:pt x="31" y="8"/>
                      <a:pt x="34" y="8"/>
                    </a:cubicBezTo>
                    <a:cubicBezTo>
                      <a:pt x="35" y="6"/>
                      <a:pt x="35" y="8"/>
                      <a:pt x="35" y="9"/>
                    </a:cubicBezTo>
                    <a:cubicBezTo>
                      <a:pt x="34" y="9"/>
                      <a:pt x="35" y="11"/>
                      <a:pt x="35" y="14"/>
                    </a:cubicBezTo>
                    <a:cubicBezTo>
                      <a:pt x="34" y="17"/>
                      <a:pt x="35" y="18"/>
                      <a:pt x="35" y="18"/>
                    </a:cubicBezTo>
                    <a:cubicBezTo>
                      <a:pt x="32" y="18"/>
                      <a:pt x="34" y="20"/>
                      <a:pt x="32" y="18"/>
                    </a:cubicBezTo>
                    <a:cubicBezTo>
                      <a:pt x="31" y="18"/>
                      <a:pt x="32" y="20"/>
                      <a:pt x="31" y="20"/>
                    </a:cubicBezTo>
                    <a:cubicBezTo>
                      <a:pt x="28" y="22"/>
                      <a:pt x="31" y="23"/>
                      <a:pt x="29" y="25"/>
                    </a:cubicBezTo>
                    <a:cubicBezTo>
                      <a:pt x="27" y="25"/>
                      <a:pt x="31" y="28"/>
                      <a:pt x="29" y="28"/>
                    </a:cubicBezTo>
                    <a:cubicBezTo>
                      <a:pt x="28" y="29"/>
                      <a:pt x="28" y="29"/>
                      <a:pt x="31" y="29"/>
                    </a:cubicBezTo>
                    <a:cubicBezTo>
                      <a:pt x="32" y="28"/>
                      <a:pt x="34" y="29"/>
                      <a:pt x="35" y="28"/>
                    </a:cubicBezTo>
                    <a:cubicBezTo>
                      <a:pt x="36" y="28"/>
                      <a:pt x="34" y="29"/>
                      <a:pt x="35" y="31"/>
                    </a:cubicBezTo>
                    <a:cubicBezTo>
                      <a:pt x="35" y="32"/>
                      <a:pt x="35" y="36"/>
                      <a:pt x="38" y="36"/>
                    </a:cubicBezTo>
                    <a:cubicBezTo>
                      <a:pt x="41" y="36"/>
                      <a:pt x="39" y="36"/>
                      <a:pt x="38" y="36"/>
                    </a:cubicBezTo>
                    <a:cubicBezTo>
                      <a:pt x="38" y="37"/>
                      <a:pt x="39" y="37"/>
                      <a:pt x="38" y="39"/>
                    </a:cubicBezTo>
                    <a:cubicBezTo>
                      <a:pt x="36" y="40"/>
                      <a:pt x="39" y="40"/>
                      <a:pt x="41" y="40"/>
                    </a:cubicBezTo>
                    <a:cubicBezTo>
                      <a:pt x="42" y="40"/>
                      <a:pt x="41" y="42"/>
                      <a:pt x="42" y="43"/>
                    </a:cubicBezTo>
                    <a:cubicBezTo>
                      <a:pt x="43" y="43"/>
                      <a:pt x="42" y="45"/>
                      <a:pt x="43" y="43"/>
                    </a:cubicBezTo>
                    <a:cubicBezTo>
                      <a:pt x="43" y="43"/>
                      <a:pt x="43" y="45"/>
                      <a:pt x="45" y="43"/>
                    </a:cubicBezTo>
                    <a:cubicBezTo>
                      <a:pt x="47" y="40"/>
                      <a:pt x="47" y="43"/>
                      <a:pt x="47" y="43"/>
                    </a:cubicBezTo>
                    <a:cubicBezTo>
                      <a:pt x="46" y="45"/>
                      <a:pt x="45" y="43"/>
                      <a:pt x="45" y="46"/>
                    </a:cubicBezTo>
                    <a:cubicBezTo>
                      <a:pt x="43" y="50"/>
                      <a:pt x="43" y="46"/>
                      <a:pt x="43" y="50"/>
                    </a:cubicBezTo>
                    <a:cubicBezTo>
                      <a:pt x="41" y="50"/>
                      <a:pt x="42" y="51"/>
                      <a:pt x="39" y="51"/>
                    </a:cubicBezTo>
                    <a:cubicBezTo>
                      <a:pt x="38" y="50"/>
                      <a:pt x="39" y="53"/>
                      <a:pt x="39" y="53"/>
                    </a:cubicBezTo>
                    <a:cubicBezTo>
                      <a:pt x="38" y="53"/>
                      <a:pt x="38" y="51"/>
                      <a:pt x="36" y="53"/>
                    </a:cubicBezTo>
                    <a:cubicBezTo>
                      <a:pt x="36" y="56"/>
                      <a:pt x="35" y="54"/>
                      <a:pt x="34" y="56"/>
                    </a:cubicBezTo>
                    <a:cubicBezTo>
                      <a:pt x="31" y="56"/>
                      <a:pt x="31" y="53"/>
                      <a:pt x="31" y="56"/>
                    </a:cubicBezTo>
                    <a:cubicBezTo>
                      <a:pt x="31" y="57"/>
                      <a:pt x="29" y="56"/>
                      <a:pt x="31" y="57"/>
                    </a:cubicBezTo>
                    <a:cubicBezTo>
                      <a:pt x="31" y="60"/>
                      <a:pt x="28" y="57"/>
                      <a:pt x="29" y="60"/>
                    </a:cubicBezTo>
                    <a:cubicBezTo>
                      <a:pt x="31" y="64"/>
                      <a:pt x="27" y="60"/>
                      <a:pt x="27" y="62"/>
                    </a:cubicBezTo>
                    <a:cubicBezTo>
                      <a:pt x="28" y="64"/>
                      <a:pt x="29" y="62"/>
                      <a:pt x="29" y="64"/>
                    </a:cubicBezTo>
                    <a:cubicBezTo>
                      <a:pt x="29" y="67"/>
                      <a:pt x="31" y="68"/>
                      <a:pt x="32" y="70"/>
                    </a:cubicBezTo>
                    <a:cubicBezTo>
                      <a:pt x="34" y="71"/>
                      <a:pt x="34" y="70"/>
                      <a:pt x="34" y="71"/>
                    </a:cubicBezTo>
                    <a:cubicBezTo>
                      <a:pt x="34" y="73"/>
                      <a:pt x="35" y="74"/>
                      <a:pt x="35" y="74"/>
                    </a:cubicBezTo>
                    <a:cubicBezTo>
                      <a:pt x="36" y="73"/>
                      <a:pt x="36" y="76"/>
                      <a:pt x="35" y="76"/>
                    </a:cubicBezTo>
                    <a:cubicBezTo>
                      <a:pt x="34" y="76"/>
                      <a:pt x="35" y="81"/>
                      <a:pt x="34" y="81"/>
                    </a:cubicBezTo>
                    <a:cubicBezTo>
                      <a:pt x="32" y="81"/>
                      <a:pt x="34" y="82"/>
                      <a:pt x="32" y="81"/>
                    </a:cubicBezTo>
                    <a:cubicBezTo>
                      <a:pt x="31" y="81"/>
                      <a:pt x="31" y="84"/>
                      <a:pt x="35" y="87"/>
                    </a:cubicBezTo>
                    <a:cubicBezTo>
                      <a:pt x="38" y="88"/>
                      <a:pt x="39" y="90"/>
                      <a:pt x="36" y="93"/>
                    </a:cubicBezTo>
                    <a:cubicBezTo>
                      <a:pt x="39" y="96"/>
                      <a:pt x="39" y="98"/>
                      <a:pt x="39" y="99"/>
                    </a:cubicBezTo>
                    <a:cubicBezTo>
                      <a:pt x="39" y="101"/>
                      <a:pt x="39" y="99"/>
                      <a:pt x="39" y="101"/>
                    </a:cubicBezTo>
                    <a:cubicBezTo>
                      <a:pt x="39" y="103"/>
                      <a:pt x="41" y="101"/>
                      <a:pt x="39" y="103"/>
                    </a:cubicBezTo>
                    <a:cubicBezTo>
                      <a:pt x="38" y="104"/>
                      <a:pt x="39" y="104"/>
                      <a:pt x="36" y="107"/>
                    </a:cubicBezTo>
                    <a:cubicBezTo>
                      <a:pt x="35" y="109"/>
                      <a:pt x="35" y="109"/>
                      <a:pt x="35" y="110"/>
                    </a:cubicBezTo>
                    <a:cubicBezTo>
                      <a:pt x="35" y="112"/>
                      <a:pt x="34" y="113"/>
                      <a:pt x="34" y="112"/>
                    </a:cubicBezTo>
                    <a:cubicBezTo>
                      <a:pt x="34" y="106"/>
                      <a:pt x="35" y="107"/>
                      <a:pt x="35" y="106"/>
                    </a:cubicBezTo>
                    <a:cubicBezTo>
                      <a:pt x="35" y="104"/>
                      <a:pt x="36" y="103"/>
                      <a:pt x="35" y="103"/>
                    </a:cubicBezTo>
                    <a:cubicBezTo>
                      <a:pt x="32" y="103"/>
                      <a:pt x="35" y="101"/>
                      <a:pt x="35" y="99"/>
                    </a:cubicBezTo>
                    <a:cubicBezTo>
                      <a:pt x="34" y="98"/>
                      <a:pt x="35" y="98"/>
                      <a:pt x="35" y="95"/>
                    </a:cubicBezTo>
                    <a:cubicBezTo>
                      <a:pt x="34" y="95"/>
                      <a:pt x="34" y="93"/>
                      <a:pt x="32" y="90"/>
                    </a:cubicBezTo>
                    <a:cubicBezTo>
                      <a:pt x="31" y="88"/>
                      <a:pt x="31" y="93"/>
                      <a:pt x="31" y="88"/>
                    </a:cubicBezTo>
                    <a:cubicBezTo>
                      <a:pt x="31" y="87"/>
                      <a:pt x="29" y="85"/>
                      <a:pt x="29" y="81"/>
                    </a:cubicBezTo>
                    <a:cubicBezTo>
                      <a:pt x="29" y="78"/>
                      <a:pt x="28" y="78"/>
                      <a:pt x="28" y="74"/>
                    </a:cubicBezTo>
                    <a:cubicBezTo>
                      <a:pt x="28" y="74"/>
                      <a:pt x="31" y="73"/>
                      <a:pt x="29" y="73"/>
                    </a:cubicBezTo>
                    <a:cubicBezTo>
                      <a:pt x="28" y="73"/>
                      <a:pt x="27" y="74"/>
                      <a:pt x="27" y="73"/>
                    </a:cubicBezTo>
                    <a:cubicBezTo>
                      <a:pt x="27" y="70"/>
                      <a:pt x="27" y="70"/>
                      <a:pt x="27" y="70"/>
                    </a:cubicBezTo>
                    <a:cubicBezTo>
                      <a:pt x="27" y="68"/>
                      <a:pt x="25" y="68"/>
                      <a:pt x="25" y="68"/>
                    </a:cubicBezTo>
                    <a:cubicBezTo>
                      <a:pt x="27" y="73"/>
                      <a:pt x="24" y="73"/>
                      <a:pt x="21" y="74"/>
                    </a:cubicBezTo>
                    <a:cubicBezTo>
                      <a:pt x="18" y="74"/>
                      <a:pt x="18" y="81"/>
                      <a:pt x="16" y="78"/>
                    </a:cubicBezTo>
                    <a:cubicBezTo>
                      <a:pt x="14" y="76"/>
                      <a:pt x="16" y="79"/>
                      <a:pt x="13" y="78"/>
                    </a:cubicBezTo>
                    <a:cubicBezTo>
                      <a:pt x="11" y="76"/>
                      <a:pt x="14" y="74"/>
                      <a:pt x="13" y="74"/>
                    </a:cubicBezTo>
                    <a:cubicBezTo>
                      <a:pt x="11" y="74"/>
                      <a:pt x="11" y="78"/>
                      <a:pt x="10" y="78"/>
                    </a:cubicBezTo>
                    <a:cubicBezTo>
                      <a:pt x="10" y="78"/>
                      <a:pt x="11" y="73"/>
                      <a:pt x="13" y="68"/>
                    </a:cubicBezTo>
                    <a:cubicBezTo>
                      <a:pt x="14" y="65"/>
                      <a:pt x="10" y="62"/>
                      <a:pt x="10" y="60"/>
                    </a:cubicBezTo>
                    <a:cubicBezTo>
                      <a:pt x="10" y="57"/>
                      <a:pt x="9" y="59"/>
                      <a:pt x="9" y="60"/>
                    </a:cubicBezTo>
                    <a:cubicBezTo>
                      <a:pt x="9" y="60"/>
                      <a:pt x="6" y="57"/>
                      <a:pt x="7" y="57"/>
                    </a:cubicBezTo>
                    <a:cubicBezTo>
                      <a:pt x="9" y="56"/>
                      <a:pt x="9" y="57"/>
                      <a:pt x="9" y="57"/>
                    </a:cubicBezTo>
                    <a:cubicBezTo>
                      <a:pt x="10" y="56"/>
                      <a:pt x="9" y="56"/>
                      <a:pt x="9" y="56"/>
                    </a:cubicBezTo>
                    <a:cubicBezTo>
                      <a:pt x="7" y="53"/>
                      <a:pt x="6" y="51"/>
                      <a:pt x="4" y="53"/>
                    </a:cubicBezTo>
                    <a:cubicBezTo>
                      <a:pt x="4" y="56"/>
                      <a:pt x="4" y="53"/>
                      <a:pt x="3" y="51"/>
                    </a:cubicBezTo>
                    <a:cubicBezTo>
                      <a:pt x="0" y="50"/>
                      <a:pt x="0" y="46"/>
                      <a:pt x="0" y="46"/>
                    </a:cubicBezTo>
                    <a:cubicBezTo>
                      <a:pt x="0" y="40"/>
                      <a:pt x="3" y="50"/>
                      <a:pt x="2" y="4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83" name="Freeform 2229">
                <a:extLst>
                  <a:ext uri="{FF2B5EF4-FFF2-40B4-BE49-F238E27FC236}">
                    <a16:creationId xmlns:a16="http://schemas.microsoft.com/office/drawing/2014/main" id="{CD24E4C3-B408-3DE7-9DB0-8C07595CCC02}"/>
                  </a:ext>
                </a:extLst>
              </p:cNvPr>
              <p:cNvSpPr>
                <a:spLocks/>
              </p:cNvSpPr>
              <p:nvPr/>
            </p:nvSpPr>
            <p:spPr bwMode="auto">
              <a:xfrm>
                <a:off x="5003462" y="2797913"/>
                <a:ext cx="211457" cy="353624"/>
              </a:xfrm>
              <a:custGeom>
                <a:avLst/>
                <a:gdLst>
                  <a:gd name="T0" fmla="*/ 27 w 45"/>
                  <a:gd name="T1" fmla="*/ 48 h 87"/>
                  <a:gd name="T2" fmla="*/ 22 w 45"/>
                  <a:gd name="T3" fmla="*/ 45 h 87"/>
                  <a:gd name="T4" fmla="*/ 18 w 45"/>
                  <a:gd name="T5" fmla="*/ 41 h 87"/>
                  <a:gd name="T6" fmla="*/ 12 w 45"/>
                  <a:gd name="T7" fmla="*/ 53 h 87"/>
                  <a:gd name="T8" fmla="*/ 11 w 45"/>
                  <a:gd name="T9" fmla="*/ 66 h 87"/>
                  <a:gd name="T10" fmla="*/ 16 w 45"/>
                  <a:gd name="T11" fmla="*/ 72 h 87"/>
                  <a:gd name="T12" fmla="*/ 23 w 45"/>
                  <a:gd name="T13" fmla="*/ 80 h 87"/>
                  <a:gd name="T14" fmla="*/ 23 w 45"/>
                  <a:gd name="T15" fmla="*/ 86 h 87"/>
                  <a:gd name="T16" fmla="*/ 20 w 45"/>
                  <a:gd name="T17" fmla="*/ 84 h 87"/>
                  <a:gd name="T18" fmla="*/ 16 w 45"/>
                  <a:gd name="T19" fmla="*/ 81 h 87"/>
                  <a:gd name="T20" fmla="*/ 14 w 45"/>
                  <a:gd name="T21" fmla="*/ 80 h 87"/>
                  <a:gd name="T22" fmla="*/ 11 w 45"/>
                  <a:gd name="T23" fmla="*/ 76 h 87"/>
                  <a:gd name="T24" fmla="*/ 5 w 45"/>
                  <a:gd name="T25" fmla="*/ 72 h 87"/>
                  <a:gd name="T26" fmla="*/ 7 w 45"/>
                  <a:gd name="T27" fmla="*/ 64 h 87"/>
                  <a:gd name="T28" fmla="*/ 8 w 45"/>
                  <a:gd name="T29" fmla="*/ 59 h 87"/>
                  <a:gd name="T30" fmla="*/ 12 w 45"/>
                  <a:gd name="T31" fmla="*/ 52 h 87"/>
                  <a:gd name="T32" fmla="*/ 12 w 45"/>
                  <a:gd name="T33" fmla="*/ 48 h 87"/>
                  <a:gd name="T34" fmla="*/ 8 w 45"/>
                  <a:gd name="T35" fmla="*/ 36 h 87"/>
                  <a:gd name="T36" fmla="*/ 7 w 45"/>
                  <a:gd name="T37" fmla="*/ 30 h 87"/>
                  <a:gd name="T38" fmla="*/ 8 w 45"/>
                  <a:gd name="T39" fmla="*/ 25 h 87"/>
                  <a:gd name="T40" fmla="*/ 5 w 45"/>
                  <a:gd name="T41" fmla="*/ 19 h 87"/>
                  <a:gd name="T42" fmla="*/ 0 w 45"/>
                  <a:gd name="T43" fmla="*/ 11 h 87"/>
                  <a:gd name="T44" fmla="*/ 4 w 45"/>
                  <a:gd name="T45" fmla="*/ 8 h 87"/>
                  <a:gd name="T46" fmla="*/ 7 w 45"/>
                  <a:gd name="T47" fmla="*/ 5 h 87"/>
                  <a:gd name="T48" fmla="*/ 12 w 45"/>
                  <a:gd name="T49" fmla="*/ 2 h 87"/>
                  <a:gd name="T50" fmla="*/ 16 w 45"/>
                  <a:gd name="T51" fmla="*/ 0 h 87"/>
                  <a:gd name="T52" fmla="*/ 18 w 45"/>
                  <a:gd name="T53" fmla="*/ 5 h 87"/>
                  <a:gd name="T54" fmla="*/ 22 w 45"/>
                  <a:gd name="T55" fmla="*/ 8 h 87"/>
                  <a:gd name="T56" fmla="*/ 19 w 45"/>
                  <a:gd name="T57" fmla="*/ 17 h 87"/>
                  <a:gd name="T58" fmla="*/ 27 w 45"/>
                  <a:gd name="T59" fmla="*/ 14 h 87"/>
                  <a:gd name="T60" fmla="*/ 33 w 45"/>
                  <a:gd name="T61" fmla="*/ 11 h 87"/>
                  <a:gd name="T62" fmla="*/ 40 w 45"/>
                  <a:gd name="T63" fmla="*/ 20 h 87"/>
                  <a:gd name="T64" fmla="*/ 44 w 45"/>
                  <a:gd name="T65" fmla="*/ 33 h 87"/>
                  <a:gd name="T66" fmla="*/ 38 w 45"/>
                  <a:gd name="T67" fmla="*/ 36 h 87"/>
                  <a:gd name="T68" fmla="*/ 27 w 45"/>
                  <a:gd name="T69" fmla="*/ 41 h 87"/>
                  <a:gd name="T70" fmla="*/ 29 w 45"/>
                  <a:gd name="T71" fmla="*/ 4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87">
                    <a:moveTo>
                      <a:pt x="30" y="52"/>
                    </a:moveTo>
                    <a:cubicBezTo>
                      <a:pt x="29" y="52"/>
                      <a:pt x="30" y="50"/>
                      <a:pt x="27" y="48"/>
                    </a:cubicBezTo>
                    <a:cubicBezTo>
                      <a:pt x="27" y="48"/>
                      <a:pt x="26" y="47"/>
                      <a:pt x="23" y="45"/>
                    </a:cubicBezTo>
                    <a:cubicBezTo>
                      <a:pt x="23" y="45"/>
                      <a:pt x="23" y="47"/>
                      <a:pt x="22" y="45"/>
                    </a:cubicBezTo>
                    <a:cubicBezTo>
                      <a:pt x="19" y="45"/>
                      <a:pt x="18" y="48"/>
                      <a:pt x="18" y="45"/>
                    </a:cubicBezTo>
                    <a:cubicBezTo>
                      <a:pt x="19" y="41"/>
                      <a:pt x="20" y="41"/>
                      <a:pt x="18" y="41"/>
                    </a:cubicBezTo>
                    <a:cubicBezTo>
                      <a:pt x="15" y="41"/>
                      <a:pt x="14" y="42"/>
                      <a:pt x="15" y="44"/>
                    </a:cubicBezTo>
                    <a:cubicBezTo>
                      <a:pt x="16" y="44"/>
                      <a:pt x="14" y="52"/>
                      <a:pt x="12" y="53"/>
                    </a:cubicBezTo>
                    <a:cubicBezTo>
                      <a:pt x="12" y="56"/>
                      <a:pt x="12" y="56"/>
                      <a:pt x="12" y="56"/>
                    </a:cubicBezTo>
                    <a:cubicBezTo>
                      <a:pt x="9" y="59"/>
                      <a:pt x="11" y="64"/>
                      <a:pt x="11" y="66"/>
                    </a:cubicBezTo>
                    <a:cubicBezTo>
                      <a:pt x="11" y="69"/>
                      <a:pt x="14" y="64"/>
                      <a:pt x="14" y="66"/>
                    </a:cubicBezTo>
                    <a:cubicBezTo>
                      <a:pt x="14" y="69"/>
                      <a:pt x="15" y="72"/>
                      <a:pt x="16" y="72"/>
                    </a:cubicBezTo>
                    <a:cubicBezTo>
                      <a:pt x="16" y="70"/>
                      <a:pt x="16" y="76"/>
                      <a:pt x="18" y="78"/>
                    </a:cubicBezTo>
                    <a:cubicBezTo>
                      <a:pt x="22" y="81"/>
                      <a:pt x="20" y="78"/>
                      <a:pt x="23" y="80"/>
                    </a:cubicBezTo>
                    <a:cubicBezTo>
                      <a:pt x="25" y="81"/>
                      <a:pt x="25" y="83"/>
                      <a:pt x="26" y="84"/>
                    </a:cubicBezTo>
                    <a:cubicBezTo>
                      <a:pt x="25" y="86"/>
                      <a:pt x="25" y="86"/>
                      <a:pt x="23" y="86"/>
                    </a:cubicBezTo>
                    <a:cubicBezTo>
                      <a:pt x="22" y="84"/>
                      <a:pt x="22" y="87"/>
                      <a:pt x="20" y="86"/>
                    </a:cubicBezTo>
                    <a:cubicBezTo>
                      <a:pt x="19" y="86"/>
                      <a:pt x="20" y="84"/>
                      <a:pt x="20" y="84"/>
                    </a:cubicBezTo>
                    <a:cubicBezTo>
                      <a:pt x="20" y="81"/>
                      <a:pt x="19" y="84"/>
                      <a:pt x="18" y="83"/>
                    </a:cubicBezTo>
                    <a:cubicBezTo>
                      <a:pt x="18" y="81"/>
                      <a:pt x="18" y="81"/>
                      <a:pt x="16" y="81"/>
                    </a:cubicBezTo>
                    <a:cubicBezTo>
                      <a:pt x="16" y="80"/>
                      <a:pt x="16" y="80"/>
                      <a:pt x="16" y="81"/>
                    </a:cubicBezTo>
                    <a:cubicBezTo>
                      <a:pt x="15" y="81"/>
                      <a:pt x="15" y="81"/>
                      <a:pt x="14" y="80"/>
                    </a:cubicBezTo>
                    <a:cubicBezTo>
                      <a:pt x="12" y="80"/>
                      <a:pt x="12" y="78"/>
                      <a:pt x="12" y="78"/>
                    </a:cubicBezTo>
                    <a:cubicBezTo>
                      <a:pt x="12" y="78"/>
                      <a:pt x="12" y="78"/>
                      <a:pt x="11" y="76"/>
                    </a:cubicBezTo>
                    <a:cubicBezTo>
                      <a:pt x="8" y="75"/>
                      <a:pt x="8" y="72"/>
                      <a:pt x="8" y="72"/>
                    </a:cubicBezTo>
                    <a:cubicBezTo>
                      <a:pt x="7" y="72"/>
                      <a:pt x="7" y="73"/>
                      <a:pt x="5" y="72"/>
                    </a:cubicBezTo>
                    <a:cubicBezTo>
                      <a:pt x="5" y="72"/>
                      <a:pt x="4" y="70"/>
                      <a:pt x="5" y="69"/>
                    </a:cubicBezTo>
                    <a:cubicBezTo>
                      <a:pt x="7" y="66"/>
                      <a:pt x="5" y="67"/>
                      <a:pt x="7" y="64"/>
                    </a:cubicBezTo>
                    <a:cubicBezTo>
                      <a:pt x="8" y="64"/>
                      <a:pt x="5" y="64"/>
                      <a:pt x="7" y="62"/>
                    </a:cubicBezTo>
                    <a:cubicBezTo>
                      <a:pt x="8" y="61"/>
                      <a:pt x="8" y="61"/>
                      <a:pt x="8" y="59"/>
                    </a:cubicBezTo>
                    <a:cubicBezTo>
                      <a:pt x="8" y="58"/>
                      <a:pt x="8" y="58"/>
                      <a:pt x="9" y="56"/>
                    </a:cubicBezTo>
                    <a:cubicBezTo>
                      <a:pt x="12" y="53"/>
                      <a:pt x="11" y="53"/>
                      <a:pt x="12" y="52"/>
                    </a:cubicBezTo>
                    <a:cubicBezTo>
                      <a:pt x="14" y="52"/>
                      <a:pt x="12" y="52"/>
                      <a:pt x="12" y="50"/>
                    </a:cubicBezTo>
                    <a:cubicBezTo>
                      <a:pt x="12" y="48"/>
                      <a:pt x="12" y="50"/>
                      <a:pt x="12" y="48"/>
                    </a:cubicBezTo>
                    <a:cubicBezTo>
                      <a:pt x="12" y="48"/>
                      <a:pt x="12" y="45"/>
                      <a:pt x="9" y="44"/>
                    </a:cubicBezTo>
                    <a:cubicBezTo>
                      <a:pt x="12" y="41"/>
                      <a:pt x="11" y="37"/>
                      <a:pt x="8" y="36"/>
                    </a:cubicBezTo>
                    <a:cubicBezTo>
                      <a:pt x="4" y="33"/>
                      <a:pt x="4" y="30"/>
                      <a:pt x="5" y="30"/>
                    </a:cubicBezTo>
                    <a:cubicBezTo>
                      <a:pt x="7" y="31"/>
                      <a:pt x="5" y="30"/>
                      <a:pt x="7" y="30"/>
                    </a:cubicBezTo>
                    <a:cubicBezTo>
                      <a:pt x="8" y="30"/>
                      <a:pt x="7" y="25"/>
                      <a:pt x="8" y="25"/>
                    </a:cubicBezTo>
                    <a:cubicBezTo>
                      <a:pt x="9" y="25"/>
                      <a:pt x="9" y="22"/>
                      <a:pt x="8" y="25"/>
                    </a:cubicBezTo>
                    <a:cubicBezTo>
                      <a:pt x="8" y="25"/>
                      <a:pt x="7" y="23"/>
                      <a:pt x="7" y="20"/>
                    </a:cubicBezTo>
                    <a:cubicBezTo>
                      <a:pt x="7" y="19"/>
                      <a:pt x="7" y="20"/>
                      <a:pt x="5" y="19"/>
                    </a:cubicBezTo>
                    <a:cubicBezTo>
                      <a:pt x="4" y="17"/>
                      <a:pt x="2" y="16"/>
                      <a:pt x="2" y="13"/>
                    </a:cubicBezTo>
                    <a:cubicBezTo>
                      <a:pt x="2" y="11"/>
                      <a:pt x="1" y="13"/>
                      <a:pt x="0" y="11"/>
                    </a:cubicBezTo>
                    <a:cubicBezTo>
                      <a:pt x="0" y="9"/>
                      <a:pt x="4" y="13"/>
                      <a:pt x="2" y="9"/>
                    </a:cubicBezTo>
                    <a:cubicBezTo>
                      <a:pt x="1" y="8"/>
                      <a:pt x="4" y="9"/>
                      <a:pt x="4" y="8"/>
                    </a:cubicBezTo>
                    <a:cubicBezTo>
                      <a:pt x="2" y="5"/>
                      <a:pt x="4" y="6"/>
                      <a:pt x="4" y="5"/>
                    </a:cubicBezTo>
                    <a:cubicBezTo>
                      <a:pt x="4" y="3"/>
                      <a:pt x="4" y="5"/>
                      <a:pt x="7" y="5"/>
                    </a:cubicBezTo>
                    <a:cubicBezTo>
                      <a:pt x="8" y="3"/>
                      <a:pt x="9" y="5"/>
                      <a:pt x="9" y="3"/>
                    </a:cubicBezTo>
                    <a:cubicBezTo>
                      <a:pt x="11" y="0"/>
                      <a:pt x="11" y="3"/>
                      <a:pt x="12" y="2"/>
                    </a:cubicBezTo>
                    <a:cubicBezTo>
                      <a:pt x="12" y="2"/>
                      <a:pt x="11" y="0"/>
                      <a:pt x="12" y="0"/>
                    </a:cubicBezTo>
                    <a:cubicBezTo>
                      <a:pt x="15" y="0"/>
                      <a:pt x="14" y="0"/>
                      <a:pt x="16" y="0"/>
                    </a:cubicBezTo>
                    <a:cubicBezTo>
                      <a:pt x="16" y="2"/>
                      <a:pt x="16" y="0"/>
                      <a:pt x="16" y="0"/>
                    </a:cubicBezTo>
                    <a:cubicBezTo>
                      <a:pt x="18" y="3"/>
                      <a:pt x="16" y="5"/>
                      <a:pt x="18" y="5"/>
                    </a:cubicBezTo>
                    <a:cubicBezTo>
                      <a:pt x="19" y="5"/>
                      <a:pt x="18" y="5"/>
                      <a:pt x="20" y="5"/>
                    </a:cubicBezTo>
                    <a:cubicBezTo>
                      <a:pt x="23" y="5"/>
                      <a:pt x="20" y="6"/>
                      <a:pt x="22" y="8"/>
                    </a:cubicBezTo>
                    <a:cubicBezTo>
                      <a:pt x="23" y="9"/>
                      <a:pt x="19" y="11"/>
                      <a:pt x="20" y="13"/>
                    </a:cubicBezTo>
                    <a:cubicBezTo>
                      <a:pt x="22" y="13"/>
                      <a:pt x="18" y="16"/>
                      <a:pt x="19" y="17"/>
                    </a:cubicBezTo>
                    <a:cubicBezTo>
                      <a:pt x="20" y="17"/>
                      <a:pt x="20" y="17"/>
                      <a:pt x="23" y="14"/>
                    </a:cubicBezTo>
                    <a:cubicBezTo>
                      <a:pt x="27" y="11"/>
                      <a:pt x="26" y="14"/>
                      <a:pt x="27" y="14"/>
                    </a:cubicBezTo>
                    <a:cubicBezTo>
                      <a:pt x="29" y="14"/>
                      <a:pt x="27" y="16"/>
                      <a:pt x="29" y="14"/>
                    </a:cubicBezTo>
                    <a:cubicBezTo>
                      <a:pt x="32" y="13"/>
                      <a:pt x="32" y="11"/>
                      <a:pt x="33" y="11"/>
                    </a:cubicBezTo>
                    <a:cubicBezTo>
                      <a:pt x="36" y="13"/>
                      <a:pt x="36" y="11"/>
                      <a:pt x="37" y="13"/>
                    </a:cubicBezTo>
                    <a:cubicBezTo>
                      <a:pt x="37" y="17"/>
                      <a:pt x="41" y="16"/>
                      <a:pt x="40" y="20"/>
                    </a:cubicBezTo>
                    <a:cubicBezTo>
                      <a:pt x="38" y="25"/>
                      <a:pt x="43" y="25"/>
                      <a:pt x="43" y="27"/>
                    </a:cubicBezTo>
                    <a:cubicBezTo>
                      <a:pt x="43" y="28"/>
                      <a:pt x="45" y="28"/>
                      <a:pt x="44" y="33"/>
                    </a:cubicBezTo>
                    <a:cubicBezTo>
                      <a:pt x="44" y="34"/>
                      <a:pt x="45" y="34"/>
                      <a:pt x="41" y="36"/>
                    </a:cubicBezTo>
                    <a:cubicBezTo>
                      <a:pt x="41" y="36"/>
                      <a:pt x="41" y="34"/>
                      <a:pt x="38" y="36"/>
                    </a:cubicBezTo>
                    <a:cubicBezTo>
                      <a:pt x="36" y="36"/>
                      <a:pt x="32" y="34"/>
                      <a:pt x="30" y="37"/>
                    </a:cubicBezTo>
                    <a:cubicBezTo>
                      <a:pt x="29" y="41"/>
                      <a:pt x="27" y="39"/>
                      <a:pt x="27" y="41"/>
                    </a:cubicBezTo>
                    <a:cubicBezTo>
                      <a:pt x="27" y="41"/>
                      <a:pt x="26" y="39"/>
                      <a:pt x="27" y="42"/>
                    </a:cubicBezTo>
                    <a:cubicBezTo>
                      <a:pt x="29" y="45"/>
                      <a:pt x="27" y="45"/>
                      <a:pt x="29" y="47"/>
                    </a:cubicBezTo>
                    <a:cubicBezTo>
                      <a:pt x="30" y="48"/>
                      <a:pt x="27" y="48"/>
                      <a:pt x="30" y="5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84" name="Freeform 2230">
                <a:extLst>
                  <a:ext uri="{FF2B5EF4-FFF2-40B4-BE49-F238E27FC236}">
                    <a16:creationId xmlns:a16="http://schemas.microsoft.com/office/drawing/2014/main" id="{C511FE36-06F7-2E51-220C-9F69ECC4E01C}"/>
                  </a:ext>
                </a:extLst>
              </p:cNvPr>
              <p:cNvSpPr>
                <a:spLocks/>
              </p:cNvSpPr>
              <p:nvPr/>
            </p:nvSpPr>
            <p:spPr bwMode="auto">
              <a:xfrm>
                <a:off x="4886743" y="2964744"/>
                <a:ext cx="18608" cy="57036"/>
              </a:xfrm>
              <a:custGeom>
                <a:avLst/>
                <a:gdLst>
                  <a:gd name="T0" fmla="*/ 2 w 4"/>
                  <a:gd name="T1" fmla="*/ 0 h 14"/>
                  <a:gd name="T2" fmla="*/ 2 w 4"/>
                  <a:gd name="T3" fmla="*/ 3 h 14"/>
                  <a:gd name="T4" fmla="*/ 2 w 4"/>
                  <a:gd name="T5" fmla="*/ 6 h 14"/>
                  <a:gd name="T6" fmla="*/ 2 w 4"/>
                  <a:gd name="T7" fmla="*/ 9 h 14"/>
                  <a:gd name="T8" fmla="*/ 1 w 4"/>
                  <a:gd name="T9" fmla="*/ 12 h 14"/>
                  <a:gd name="T10" fmla="*/ 1 w 4"/>
                  <a:gd name="T11" fmla="*/ 4 h 14"/>
                  <a:gd name="T12" fmla="*/ 2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0"/>
                    </a:moveTo>
                    <a:cubicBezTo>
                      <a:pt x="4" y="0"/>
                      <a:pt x="4" y="3"/>
                      <a:pt x="2" y="3"/>
                    </a:cubicBezTo>
                    <a:cubicBezTo>
                      <a:pt x="2" y="3"/>
                      <a:pt x="4" y="6"/>
                      <a:pt x="2" y="6"/>
                    </a:cubicBezTo>
                    <a:cubicBezTo>
                      <a:pt x="1" y="7"/>
                      <a:pt x="2" y="7"/>
                      <a:pt x="2" y="9"/>
                    </a:cubicBezTo>
                    <a:cubicBezTo>
                      <a:pt x="1" y="9"/>
                      <a:pt x="1" y="14"/>
                      <a:pt x="1" y="12"/>
                    </a:cubicBezTo>
                    <a:cubicBezTo>
                      <a:pt x="0" y="9"/>
                      <a:pt x="1" y="9"/>
                      <a:pt x="1" y="4"/>
                    </a:cubicBezTo>
                    <a:cubicBezTo>
                      <a:pt x="1" y="1"/>
                      <a:pt x="2" y="0"/>
                      <a:pt x="2"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85" name="Freeform 2231">
                <a:extLst>
                  <a:ext uri="{FF2B5EF4-FFF2-40B4-BE49-F238E27FC236}">
                    <a16:creationId xmlns:a16="http://schemas.microsoft.com/office/drawing/2014/main" id="{D44036D8-B3D4-33C7-C634-3B4A76C94334}"/>
                  </a:ext>
                </a:extLst>
              </p:cNvPr>
              <p:cNvSpPr>
                <a:spLocks/>
              </p:cNvSpPr>
              <p:nvPr/>
            </p:nvSpPr>
            <p:spPr bwMode="auto">
              <a:xfrm>
                <a:off x="4876592" y="3024630"/>
                <a:ext cx="13533" cy="12832"/>
              </a:xfrm>
              <a:custGeom>
                <a:avLst/>
                <a:gdLst>
                  <a:gd name="T0" fmla="*/ 2 w 3"/>
                  <a:gd name="T1" fmla="*/ 0 h 3"/>
                  <a:gd name="T2" fmla="*/ 0 w 3"/>
                  <a:gd name="T3" fmla="*/ 3 h 3"/>
                  <a:gd name="T4" fmla="*/ 2 w 3"/>
                  <a:gd name="T5" fmla="*/ 0 h 3"/>
                </a:gdLst>
                <a:ahLst/>
                <a:cxnLst>
                  <a:cxn ang="0">
                    <a:pos x="T0" y="T1"/>
                  </a:cxn>
                  <a:cxn ang="0">
                    <a:pos x="T2" y="T3"/>
                  </a:cxn>
                  <a:cxn ang="0">
                    <a:pos x="T4" y="T5"/>
                  </a:cxn>
                </a:cxnLst>
                <a:rect l="0" t="0" r="r" b="b"/>
                <a:pathLst>
                  <a:path w="3" h="3">
                    <a:moveTo>
                      <a:pt x="2" y="0"/>
                    </a:moveTo>
                    <a:cubicBezTo>
                      <a:pt x="3" y="0"/>
                      <a:pt x="2" y="3"/>
                      <a:pt x="0" y="3"/>
                    </a:cubicBezTo>
                    <a:cubicBezTo>
                      <a:pt x="0" y="2"/>
                      <a:pt x="0" y="0"/>
                      <a:pt x="2"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86" name="Freeform 2232">
                <a:extLst>
                  <a:ext uri="{FF2B5EF4-FFF2-40B4-BE49-F238E27FC236}">
                    <a16:creationId xmlns:a16="http://schemas.microsoft.com/office/drawing/2014/main" id="{B68DBC0F-1F38-9C92-639A-A1C0741D09F9}"/>
                  </a:ext>
                </a:extLst>
              </p:cNvPr>
              <p:cNvSpPr>
                <a:spLocks/>
              </p:cNvSpPr>
              <p:nvPr/>
            </p:nvSpPr>
            <p:spPr bwMode="auto">
              <a:xfrm>
                <a:off x="4910425" y="3114465"/>
                <a:ext cx="13533" cy="11407"/>
              </a:xfrm>
              <a:custGeom>
                <a:avLst/>
                <a:gdLst>
                  <a:gd name="T0" fmla="*/ 2 w 3"/>
                  <a:gd name="T1" fmla="*/ 0 h 3"/>
                  <a:gd name="T2" fmla="*/ 3 w 3"/>
                  <a:gd name="T3" fmla="*/ 2 h 3"/>
                  <a:gd name="T4" fmla="*/ 2 w 3"/>
                  <a:gd name="T5" fmla="*/ 0 h 3"/>
                </a:gdLst>
                <a:ahLst/>
                <a:cxnLst>
                  <a:cxn ang="0">
                    <a:pos x="T0" y="T1"/>
                  </a:cxn>
                  <a:cxn ang="0">
                    <a:pos x="T2" y="T3"/>
                  </a:cxn>
                  <a:cxn ang="0">
                    <a:pos x="T4" y="T5"/>
                  </a:cxn>
                </a:cxnLst>
                <a:rect l="0" t="0" r="r" b="b"/>
                <a:pathLst>
                  <a:path w="3" h="3">
                    <a:moveTo>
                      <a:pt x="2" y="0"/>
                    </a:moveTo>
                    <a:cubicBezTo>
                      <a:pt x="3" y="0"/>
                      <a:pt x="3" y="2"/>
                      <a:pt x="3" y="2"/>
                    </a:cubicBezTo>
                    <a:cubicBezTo>
                      <a:pt x="2" y="3"/>
                      <a:pt x="0" y="0"/>
                      <a:pt x="2"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87" name="Freeform 2233">
                <a:extLst>
                  <a:ext uri="{FF2B5EF4-FFF2-40B4-BE49-F238E27FC236}">
                    <a16:creationId xmlns:a16="http://schemas.microsoft.com/office/drawing/2014/main" id="{57D50889-C1E7-E931-B6F0-9AC6BCE49E7D}"/>
                  </a:ext>
                </a:extLst>
              </p:cNvPr>
              <p:cNvSpPr>
                <a:spLocks/>
              </p:cNvSpPr>
              <p:nvPr/>
            </p:nvSpPr>
            <p:spPr bwMode="auto">
              <a:xfrm>
                <a:off x="4886742" y="3065984"/>
                <a:ext cx="8459" cy="4277"/>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2" y="1"/>
                      <a:pt x="1" y="1"/>
                    </a:cubicBezTo>
                    <a:cubicBezTo>
                      <a:pt x="1" y="1"/>
                      <a:pt x="0" y="1"/>
                      <a:pt x="1"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88" name="Freeform 2234">
                <a:extLst>
                  <a:ext uri="{FF2B5EF4-FFF2-40B4-BE49-F238E27FC236}">
                    <a16:creationId xmlns:a16="http://schemas.microsoft.com/office/drawing/2014/main" id="{219F91DB-AD47-5657-C951-76FF4030A3B6}"/>
                  </a:ext>
                </a:extLst>
              </p:cNvPr>
              <p:cNvSpPr>
                <a:spLocks/>
              </p:cNvSpPr>
              <p:nvPr/>
            </p:nvSpPr>
            <p:spPr bwMode="auto">
              <a:xfrm>
                <a:off x="4905350" y="3094502"/>
                <a:ext cx="5075" cy="7129"/>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0"/>
                      <a:pt x="1" y="0"/>
                    </a:cubicBezTo>
                    <a:cubicBezTo>
                      <a:pt x="1" y="2"/>
                      <a:pt x="1" y="2"/>
                      <a:pt x="0"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89" name="Freeform 2235">
                <a:extLst>
                  <a:ext uri="{FF2B5EF4-FFF2-40B4-BE49-F238E27FC236}">
                    <a16:creationId xmlns:a16="http://schemas.microsoft.com/office/drawing/2014/main" id="{5594F3F3-9079-025F-F26A-1EA49C8E826C}"/>
                  </a:ext>
                </a:extLst>
              </p:cNvPr>
              <p:cNvSpPr>
                <a:spLocks/>
              </p:cNvSpPr>
              <p:nvPr/>
            </p:nvSpPr>
            <p:spPr bwMode="auto">
              <a:xfrm>
                <a:off x="5125265" y="2720913"/>
                <a:ext cx="182698" cy="369308"/>
              </a:xfrm>
              <a:custGeom>
                <a:avLst/>
                <a:gdLst>
                  <a:gd name="T0" fmla="*/ 26 w 39"/>
                  <a:gd name="T1" fmla="*/ 14 h 91"/>
                  <a:gd name="T2" fmla="*/ 22 w 39"/>
                  <a:gd name="T3" fmla="*/ 21 h 91"/>
                  <a:gd name="T4" fmla="*/ 22 w 39"/>
                  <a:gd name="T5" fmla="*/ 33 h 91"/>
                  <a:gd name="T6" fmla="*/ 32 w 39"/>
                  <a:gd name="T7" fmla="*/ 46 h 91"/>
                  <a:gd name="T8" fmla="*/ 36 w 39"/>
                  <a:gd name="T9" fmla="*/ 61 h 91"/>
                  <a:gd name="T10" fmla="*/ 36 w 39"/>
                  <a:gd name="T11" fmla="*/ 71 h 91"/>
                  <a:gd name="T12" fmla="*/ 25 w 39"/>
                  <a:gd name="T13" fmla="*/ 77 h 91"/>
                  <a:gd name="T14" fmla="*/ 21 w 39"/>
                  <a:gd name="T15" fmla="*/ 83 h 91"/>
                  <a:gd name="T16" fmla="*/ 14 w 39"/>
                  <a:gd name="T17" fmla="*/ 85 h 91"/>
                  <a:gd name="T18" fmla="*/ 11 w 39"/>
                  <a:gd name="T19" fmla="*/ 77 h 91"/>
                  <a:gd name="T20" fmla="*/ 15 w 39"/>
                  <a:gd name="T21" fmla="*/ 75 h 91"/>
                  <a:gd name="T22" fmla="*/ 19 w 39"/>
                  <a:gd name="T23" fmla="*/ 74 h 91"/>
                  <a:gd name="T24" fmla="*/ 22 w 39"/>
                  <a:gd name="T25" fmla="*/ 71 h 91"/>
                  <a:gd name="T26" fmla="*/ 26 w 39"/>
                  <a:gd name="T27" fmla="*/ 66 h 91"/>
                  <a:gd name="T28" fmla="*/ 28 w 39"/>
                  <a:gd name="T29" fmla="*/ 58 h 91"/>
                  <a:gd name="T30" fmla="*/ 28 w 39"/>
                  <a:gd name="T31" fmla="*/ 53 h 91"/>
                  <a:gd name="T32" fmla="*/ 26 w 39"/>
                  <a:gd name="T33" fmla="*/ 46 h 91"/>
                  <a:gd name="T34" fmla="*/ 24 w 39"/>
                  <a:gd name="T35" fmla="*/ 42 h 91"/>
                  <a:gd name="T36" fmla="*/ 17 w 39"/>
                  <a:gd name="T37" fmla="*/ 33 h 91"/>
                  <a:gd name="T38" fmla="*/ 15 w 39"/>
                  <a:gd name="T39" fmla="*/ 28 h 91"/>
                  <a:gd name="T40" fmla="*/ 10 w 39"/>
                  <a:gd name="T41" fmla="*/ 24 h 91"/>
                  <a:gd name="T42" fmla="*/ 15 w 39"/>
                  <a:gd name="T43" fmla="*/ 21 h 91"/>
                  <a:gd name="T44" fmla="*/ 11 w 39"/>
                  <a:gd name="T45" fmla="*/ 18 h 91"/>
                  <a:gd name="T46" fmla="*/ 8 w 39"/>
                  <a:gd name="T47" fmla="*/ 16 h 91"/>
                  <a:gd name="T48" fmla="*/ 4 w 39"/>
                  <a:gd name="T49" fmla="*/ 13 h 91"/>
                  <a:gd name="T50" fmla="*/ 4 w 39"/>
                  <a:gd name="T51" fmla="*/ 11 h 91"/>
                  <a:gd name="T52" fmla="*/ 0 w 39"/>
                  <a:gd name="T53" fmla="*/ 7 h 91"/>
                  <a:gd name="T54" fmla="*/ 4 w 39"/>
                  <a:gd name="T55" fmla="*/ 7 h 91"/>
                  <a:gd name="T56" fmla="*/ 7 w 39"/>
                  <a:gd name="T57" fmla="*/ 5 h 91"/>
                  <a:gd name="T58" fmla="*/ 11 w 39"/>
                  <a:gd name="T59" fmla="*/ 5 h 91"/>
                  <a:gd name="T60" fmla="*/ 15 w 39"/>
                  <a:gd name="T61" fmla="*/ 0 h 91"/>
                  <a:gd name="T62" fmla="*/ 22 w 39"/>
                  <a:gd name="T63" fmla="*/ 4 h 91"/>
                  <a:gd name="T64" fmla="*/ 24 w 39"/>
                  <a:gd name="T65" fmla="*/ 8 h 91"/>
                  <a:gd name="T66" fmla="*/ 26 w 39"/>
                  <a:gd name="T67" fmla="*/ 11 h 91"/>
                  <a:gd name="T68" fmla="*/ 28 w 39"/>
                  <a:gd name="T69"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91">
                    <a:moveTo>
                      <a:pt x="28" y="13"/>
                    </a:moveTo>
                    <a:cubicBezTo>
                      <a:pt x="26" y="13"/>
                      <a:pt x="28" y="14"/>
                      <a:pt x="26" y="14"/>
                    </a:cubicBezTo>
                    <a:cubicBezTo>
                      <a:pt x="26" y="16"/>
                      <a:pt x="26" y="14"/>
                      <a:pt x="25" y="16"/>
                    </a:cubicBezTo>
                    <a:cubicBezTo>
                      <a:pt x="22" y="16"/>
                      <a:pt x="25" y="18"/>
                      <a:pt x="22" y="21"/>
                    </a:cubicBezTo>
                    <a:cubicBezTo>
                      <a:pt x="19" y="22"/>
                      <a:pt x="17" y="25"/>
                      <a:pt x="18" y="30"/>
                    </a:cubicBezTo>
                    <a:cubicBezTo>
                      <a:pt x="21" y="32"/>
                      <a:pt x="22" y="32"/>
                      <a:pt x="22" y="33"/>
                    </a:cubicBezTo>
                    <a:cubicBezTo>
                      <a:pt x="22" y="35"/>
                      <a:pt x="25" y="38"/>
                      <a:pt x="28" y="41"/>
                    </a:cubicBezTo>
                    <a:cubicBezTo>
                      <a:pt x="31" y="44"/>
                      <a:pt x="32" y="42"/>
                      <a:pt x="32" y="46"/>
                    </a:cubicBezTo>
                    <a:cubicBezTo>
                      <a:pt x="32" y="47"/>
                      <a:pt x="35" y="47"/>
                      <a:pt x="36" y="53"/>
                    </a:cubicBezTo>
                    <a:cubicBezTo>
                      <a:pt x="37" y="58"/>
                      <a:pt x="36" y="61"/>
                      <a:pt x="36" y="61"/>
                    </a:cubicBezTo>
                    <a:cubicBezTo>
                      <a:pt x="37" y="63"/>
                      <a:pt x="39" y="64"/>
                      <a:pt x="37" y="64"/>
                    </a:cubicBezTo>
                    <a:cubicBezTo>
                      <a:pt x="36" y="64"/>
                      <a:pt x="37" y="67"/>
                      <a:pt x="36" y="71"/>
                    </a:cubicBezTo>
                    <a:cubicBezTo>
                      <a:pt x="36" y="74"/>
                      <a:pt x="32" y="74"/>
                      <a:pt x="29" y="75"/>
                    </a:cubicBezTo>
                    <a:cubicBezTo>
                      <a:pt x="26" y="80"/>
                      <a:pt x="26" y="77"/>
                      <a:pt x="25" y="77"/>
                    </a:cubicBezTo>
                    <a:cubicBezTo>
                      <a:pt x="24" y="75"/>
                      <a:pt x="24" y="81"/>
                      <a:pt x="22" y="83"/>
                    </a:cubicBezTo>
                    <a:cubicBezTo>
                      <a:pt x="21" y="83"/>
                      <a:pt x="22" y="83"/>
                      <a:pt x="21" y="83"/>
                    </a:cubicBezTo>
                    <a:cubicBezTo>
                      <a:pt x="18" y="85"/>
                      <a:pt x="17" y="86"/>
                      <a:pt x="15" y="88"/>
                    </a:cubicBezTo>
                    <a:cubicBezTo>
                      <a:pt x="14" y="91"/>
                      <a:pt x="14" y="89"/>
                      <a:pt x="14" y="85"/>
                    </a:cubicBezTo>
                    <a:cubicBezTo>
                      <a:pt x="14" y="80"/>
                      <a:pt x="15" y="81"/>
                      <a:pt x="15" y="80"/>
                    </a:cubicBezTo>
                    <a:cubicBezTo>
                      <a:pt x="14" y="77"/>
                      <a:pt x="12" y="80"/>
                      <a:pt x="11" y="77"/>
                    </a:cubicBezTo>
                    <a:cubicBezTo>
                      <a:pt x="12" y="77"/>
                      <a:pt x="15" y="77"/>
                      <a:pt x="15" y="75"/>
                    </a:cubicBezTo>
                    <a:cubicBezTo>
                      <a:pt x="15" y="75"/>
                      <a:pt x="15" y="74"/>
                      <a:pt x="15" y="75"/>
                    </a:cubicBezTo>
                    <a:cubicBezTo>
                      <a:pt x="17" y="75"/>
                      <a:pt x="18" y="74"/>
                      <a:pt x="18" y="75"/>
                    </a:cubicBezTo>
                    <a:cubicBezTo>
                      <a:pt x="19" y="75"/>
                      <a:pt x="22" y="75"/>
                      <a:pt x="19" y="74"/>
                    </a:cubicBezTo>
                    <a:cubicBezTo>
                      <a:pt x="18" y="74"/>
                      <a:pt x="19" y="72"/>
                      <a:pt x="19" y="71"/>
                    </a:cubicBezTo>
                    <a:cubicBezTo>
                      <a:pt x="18" y="71"/>
                      <a:pt x="19" y="69"/>
                      <a:pt x="22" y="71"/>
                    </a:cubicBezTo>
                    <a:cubicBezTo>
                      <a:pt x="24" y="71"/>
                      <a:pt x="21" y="69"/>
                      <a:pt x="24" y="69"/>
                    </a:cubicBezTo>
                    <a:cubicBezTo>
                      <a:pt x="26" y="69"/>
                      <a:pt x="26" y="66"/>
                      <a:pt x="26" y="66"/>
                    </a:cubicBezTo>
                    <a:cubicBezTo>
                      <a:pt x="28" y="67"/>
                      <a:pt x="28" y="66"/>
                      <a:pt x="28" y="64"/>
                    </a:cubicBezTo>
                    <a:cubicBezTo>
                      <a:pt x="28" y="61"/>
                      <a:pt x="28" y="61"/>
                      <a:pt x="28" y="58"/>
                    </a:cubicBezTo>
                    <a:cubicBezTo>
                      <a:pt x="28" y="56"/>
                      <a:pt x="28" y="56"/>
                      <a:pt x="26" y="56"/>
                    </a:cubicBezTo>
                    <a:cubicBezTo>
                      <a:pt x="28" y="53"/>
                      <a:pt x="28" y="53"/>
                      <a:pt x="28" y="53"/>
                    </a:cubicBezTo>
                    <a:cubicBezTo>
                      <a:pt x="28" y="50"/>
                      <a:pt x="29" y="50"/>
                      <a:pt x="28" y="49"/>
                    </a:cubicBezTo>
                    <a:cubicBezTo>
                      <a:pt x="26" y="46"/>
                      <a:pt x="26" y="46"/>
                      <a:pt x="26" y="46"/>
                    </a:cubicBezTo>
                    <a:cubicBezTo>
                      <a:pt x="28" y="46"/>
                      <a:pt x="28" y="44"/>
                      <a:pt x="26" y="44"/>
                    </a:cubicBezTo>
                    <a:cubicBezTo>
                      <a:pt x="26" y="46"/>
                      <a:pt x="25" y="41"/>
                      <a:pt x="24" y="42"/>
                    </a:cubicBezTo>
                    <a:cubicBezTo>
                      <a:pt x="22" y="42"/>
                      <a:pt x="24" y="38"/>
                      <a:pt x="22" y="36"/>
                    </a:cubicBezTo>
                    <a:cubicBezTo>
                      <a:pt x="19" y="36"/>
                      <a:pt x="17" y="35"/>
                      <a:pt x="17" y="33"/>
                    </a:cubicBezTo>
                    <a:cubicBezTo>
                      <a:pt x="17" y="30"/>
                      <a:pt x="17" y="32"/>
                      <a:pt x="15" y="30"/>
                    </a:cubicBezTo>
                    <a:cubicBezTo>
                      <a:pt x="15" y="30"/>
                      <a:pt x="15" y="30"/>
                      <a:pt x="15" y="28"/>
                    </a:cubicBezTo>
                    <a:cubicBezTo>
                      <a:pt x="15" y="28"/>
                      <a:pt x="14" y="28"/>
                      <a:pt x="11" y="27"/>
                    </a:cubicBezTo>
                    <a:cubicBezTo>
                      <a:pt x="7" y="24"/>
                      <a:pt x="11" y="25"/>
                      <a:pt x="10" y="24"/>
                    </a:cubicBezTo>
                    <a:cubicBezTo>
                      <a:pt x="8" y="21"/>
                      <a:pt x="12" y="24"/>
                      <a:pt x="14" y="24"/>
                    </a:cubicBezTo>
                    <a:cubicBezTo>
                      <a:pt x="14" y="21"/>
                      <a:pt x="15" y="21"/>
                      <a:pt x="15" y="21"/>
                    </a:cubicBezTo>
                    <a:cubicBezTo>
                      <a:pt x="14" y="19"/>
                      <a:pt x="14" y="21"/>
                      <a:pt x="12" y="19"/>
                    </a:cubicBezTo>
                    <a:cubicBezTo>
                      <a:pt x="12" y="18"/>
                      <a:pt x="11" y="19"/>
                      <a:pt x="11" y="18"/>
                    </a:cubicBezTo>
                    <a:cubicBezTo>
                      <a:pt x="14" y="18"/>
                      <a:pt x="14" y="16"/>
                      <a:pt x="11" y="16"/>
                    </a:cubicBezTo>
                    <a:cubicBezTo>
                      <a:pt x="10" y="14"/>
                      <a:pt x="10" y="14"/>
                      <a:pt x="8" y="16"/>
                    </a:cubicBezTo>
                    <a:cubicBezTo>
                      <a:pt x="7" y="18"/>
                      <a:pt x="7" y="16"/>
                      <a:pt x="6" y="16"/>
                    </a:cubicBezTo>
                    <a:cubicBezTo>
                      <a:pt x="4" y="16"/>
                      <a:pt x="4" y="14"/>
                      <a:pt x="4" y="13"/>
                    </a:cubicBezTo>
                    <a:cubicBezTo>
                      <a:pt x="4" y="13"/>
                      <a:pt x="4" y="13"/>
                      <a:pt x="4" y="13"/>
                    </a:cubicBezTo>
                    <a:cubicBezTo>
                      <a:pt x="4" y="11"/>
                      <a:pt x="4" y="11"/>
                      <a:pt x="4" y="11"/>
                    </a:cubicBezTo>
                    <a:cubicBezTo>
                      <a:pt x="4" y="11"/>
                      <a:pt x="4" y="10"/>
                      <a:pt x="3" y="11"/>
                    </a:cubicBezTo>
                    <a:cubicBezTo>
                      <a:pt x="3" y="11"/>
                      <a:pt x="4" y="10"/>
                      <a:pt x="0" y="7"/>
                    </a:cubicBezTo>
                    <a:cubicBezTo>
                      <a:pt x="1" y="7"/>
                      <a:pt x="1" y="4"/>
                      <a:pt x="3" y="5"/>
                    </a:cubicBezTo>
                    <a:cubicBezTo>
                      <a:pt x="4" y="5"/>
                      <a:pt x="4" y="7"/>
                      <a:pt x="4" y="7"/>
                    </a:cubicBezTo>
                    <a:cubicBezTo>
                      <a:pt x="6" y="7"/>
                      <a:pt x="6" y="4"/>
                      <a:pt x="7" y="5"/>
                    </a:cubicBezTo>
                    <a:cubicBezTo>
                      <a:pt x="7" y="5"/>
                      <a:pt x="7" y="5"/>
                      <a:pt x="7" y="5"/>
                    </a:cubicBezTo>
                    <a:cubicBezTo>
                      <a:pt x="8" y="5"/>
                      <a:pt x="10" y="8"/>
                      <a:pt x="10" y="5"/>
                    </a:cubicBezTo>
                    <a:cubicBezTo>
                      <a:pt x="10" y="4"/>
                      <a:pt x="11" y="4"/>
                      <a:pt x="11" y="5"/>
                    </a:cubicBezTo>
                    <a:cubicBezTo>
                      <a:pt x="11" y="5"/>
                      <a:pt x="15" y="4"/>
                      <a:pt x="14" y="4"/>
                    </a:cubicBezTo>
                    <a:cubicBezTo>
                      <a:pt x="14" y="2"/>
                      <a:pt x="15" y="4"/>
                      <a:pt x="15" y="0"/>
                    </a:cubicBezTo>
                    <a:cubicBezTo>
                      <a:pt x="17" y="0"/>
                      <a:pt x="17" y="4"/>
                      <a:pt x="19" y="4"/>
                    </a:cubicBezTo>
                    <a:cubicBezTo>
                      <a:pt x="22" y="4"/>
                      <a:pt x="21" y="5"/>
                      <a:pt x="22" y="4"/>
                    </a:cubicBezTo>
                    <a:cubicBezTo>
                      <a:pt x="24" y="4"/>
                      <a:pt x="25" y="4"/>
                      <a:pt x="24" y="5"/>
                    </a:cubicBezTo>
                    <a:cubicBezTo>
                      <a:pt x="22" y="8"/>
                      <a:pt x="24" y="7"/>
                      <a:pt x="24" y="8"/>
                    </a:cubicBezTo>
                    <a:cubicBezTo>
                      <a:pt x="24" y="10"/>
                      <a:pt x="25" y="8"/>
                      <a:pt x="26" y="10"/>
                    </a:cubicBezTo>
                    <a:cubicBezTo>
                      <a:pt x="26" y="11"/>
                      <a:pt x="26" y="10"/>
                      <a:pt x="26" y="11"/>
                    </a:cubicBezTo>
                    <a:cubicBezTo>
                      <a:pt x="28" y="11"/>
                      <a:pt x="28" y="11"/>
                      <a:pt x="31" y="11"/>
                    </a:cubicBezTo>
                    <a:cubicBezTo>
                      <a:pt x="31" y="11"/>
                      <a:pt x="29" y="11"/>
                      <a:pt x="28" y="1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90" name="Freeform 2236">
                <a:extLst>
                  <a:ext uri="{FF2B5EF4-FFF2-40B4-BE49-F238E27FC236}">
                    <a16:creationId xmlns:a16="http://schemas.microsoft.com/office/drawing/2014/main" id="{CB48FA59-B3FB-E5FE-6AD1-36726A8105E2}"/>
                  </a:ext>
                </a:extLst>
              </p:cNvPr>
              <p:cNvSpPr>
                <a:spLocks/>
              </p:cNvSpPr>
              <p:nvPr/>
            </p:nvSpPr>
            <p:spPr bwMode="auto">
              <a:xfrm>
                <a:off x="5077897" y="2749433"/>
                <a:ext cx="182698" cy="206755"/>
              </a:xfrm>
              <a:custGeom>
                <a:avLst/>
                <a:gdLst>
                  <a:gd name="T0" fmla="*/ 0 w 39"/>
                  <a:gd name="T1" fmla="*/ 12 h 51"/>
                  <a:gd name="T2" fmla="*/ 0 w 39"/>
                  <a:gd name="T3" fmla="*/ 12 h 51"/>
                  <a:gd name="T4" fmla="*/ 2 w 39"/>
                  <a:gd name="T5" fmla="*/ 17 h 51"/>
                  <a:gd name="T6" fmla="*/ 4 w 39"/>
                  <a:gd name="T7" fmla="*/ 17 h 51"/>
                  <a:gd name="T8" fmla="*/ 6 w 39"/>
                  <a:gd name="T9" fmla="*/ 18 h 51"/>
                  <a:gd name="T10" fmla="*/ 4 w 39"/>
                  <a:gd name="T11" fmla="*/ 25 h 51"/>
                  <a:gd name="T12" fmla="*/ 3 w 39"/>
                  <a:gd name="T13" fmla="*/ 29 h 51"/>
                  <a:gd name="T14" fmla="*/ 7 w 39"/>
                  <a:gd name="T15" fmla="*/ 26 h 51"/>
                  <a:gd name="T16" fmla="*/ 11 w 39"/>
                  <a:gd name="T17" fmla="*/ 26 h 51"/>
                  <a:gd name="T18" fmla="*/ 13 w 39"/>
                  <a:gd name="T19" fmla="*/ 26 h 51"/>
                  <a:gd name="T20" fmla="*/ 17 w 39"/>
                  <a:gd name="T21" fmla="*/ 23 h 51"/>
                  <a:gd name="T22" fmla="*/ 21 w 39"/>
                  <a:gd name="T23" fmla="*/ 25 h 51"/>
                  <a:gd name="T24" fmla="*/ 24 w 39"/>
                  <a:gd name="T25" fmla="*/ 32 h 51"/>
                  <a:gd name="T26" fmla="*/ 27 w 39"/>
                  <a:gd name="T27" fmla="*/ 39 h 51"/>
                  <a:gd name="T28" fmla="*/ 28 w 39"/>
                  <a:gd name="T29" fmla="*/ 45 h 51"/>
                  <a:gd name="T30" fmla="*/ 25 w 39"/>
                  <a:gd name="T31" fmla="*/ 48 h 51"/>
                  <a:gd name="T32" fmla="*/ 29 w 39"/>
                  <a:gd name="T33" fmla="*/ 49 h 51"/>
                  <a:gd name="T34" fmla="*/ 31 w 39"/>
                  <a:gd name="T35" fmla="*/ 49 h 51"/>
                  <a:gd name="T36" fmla="*/ 34 w 39"/>
                  <a:gd name="T37" fmla="*/ 46 h 51"/>
                  <a:gd name="T38" fmla="*/ 35 w 39"/>
                  <a:gd name="T39" fmla="*/ 48 h 51"/>
                  <a:gd name="T40" fmla="*/ 36 w 39"/>
                  <a:gd name="T41" fmla="*/ 46 h 51"/>
                  <a:gd name="T42" fmla="*/ 38 w 39"/>
                  <a:gd name="T43" fmla="*/ 46 h 51"/>
                  <a:gd name="T44" fmla="*/ 38 w 39"/>
                  <a:gd name="T45" fmla="*/ 42 h 51"/>
                  <a:gd name="T46" fmla="*/ 36 w 39"/>
                  <a:gd name="T47" fmla="*/ 39 h 51"/>
                  <a:gd name="T48" fmla="*/ 36 w 39"/>
                  <a:gd name="T49" fmla="*/ 37 h 51"/>
                  <a:gd name="T50" fmla="*/ 34 w 39"/>
                  <a:gd name="T51" fmla="*/ 35 h 51"/>
                  <a:gd name="T52" fmla="*/ 32 w 39"/>
                  <a:gd name="T53" fmla="*/ 29 h 51"/>
                  <a:gd name="T54" fmla="*/ 28 w 39"/>
                  <a:gd name="T55" fmla="*/ 26 h 51"/>
                  <a:gd name="T56" fmla="*/ 25 w 39"/>
                  <a:gd name="T57" fmla="*/ 23 h 51"/>
                  <a:gd name="T58" fmla="*/ 25 w 39"/>
                  <a:gd name="T59" fmla="*/ 21 h 51"/>
                  <a:gd name="T60" fmla="*/ 21 w 39"/>
                  <a:gd name="T61" fmla="*/ 20 h 51"/>
                  <a:gd name="T62" fmla="*/ 20 w 39"/>
                  <a:gd name="T63" fmla="*/ 17 h 51"/>
                  <a:gd name="T64" fmla="*/ 24 w 39"/>
                  <a:gd name="T65" fmla="*/ 17 h 51"/>
                  <a:gd name="T66" fmla="*/ 25 w 39"/>
                  <a:gd name="T67" fmla="*/ 14 h 51"/>
                  <a:gd name="T68" fmla="*/ 22 w 39"/>
                  <a:gd name="T69" fmla="*/ 12 h 51"/>
                  <a:gd name="T70" fmla="*/ 21 w 39"/>
                  <a:gd name="T71" fmla="*/ 12 h 51"/>
                  <a:gd name="T72" fmla="*/ 21 w 39"/>
                  <a:gd name="T73" fmla="*/ 9 h 51"/>
                  <a:gd name="T74" fmla="*/ 18 w 39"/>
                  <a:gd name="T75" fmla="*/ 9 h 51"/>
                  <a:gd name="T76" fmla="*/ 16 w 39"/>
                  <a:gd name="T77" fmla="*/ 9 h 51"/>
                  <a:gd name="T78" fmla="*/ 14 w 39"/>
                  <a:gd name="T79" fmla="*/ 7 h 51"/>
                  <a:gd name="T80" fmla="*/ 14 w 39"/>
                  <a:gd name="T81" fmla="*/ 6 h 51"/>
                  <a:gd name="T82" fmla="*/ 14 w 39"/>
                  <a:gd name="T83" fmla="*/ 4 h 51"/>
                  <a:gd name="T84" fmla="*/ 13 w 39"/>
                  <a:gd name="T85" fmla="*/ 4 h 51"/>
                  <a:gd name="T86" fmla="*/ 10 w 39"/>
                  <a:gd name="T87" fmla="*/ 0 h 51"/>
                  <a:gd name="T88" fmla="*/ 7 w 39"/>
                  <a:gd name="T89" fmla="*/ 1 h 51"/>
                  <a:gd name="T90" fmla="*/ 7 w 39"/>
                  <a:gd name="T91" fmla="*/ 6 h 51"/>
                  <a:gd name="T92" fmla="*/ 7 w 39"/>
                  <a:gd name="T93" fmla="*/ 7 h 51"/>
                  <a:gd name="T94" fmla="*/ 4 w 39"/>
                  <a:gd name="T95" fmla="*/ 4 h 51"/>
                  <a:gd name="T96" fmla="*/ 2 w 39"/>
                  <a:gd name="T97" fmla="*/ 7 h 51"/>
                  <a:gd name="T98" fmla="*/ 0 w 39"/>
                  <a:gd name="T99"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1">
                    <a:moveTo>
                      <a:pt x="0" y="12"/>
                    </a:moveTo>
                    <a:cubicBezTo>
                      <a:pt x="0" y="14"/>
                      <a:pt x="0" y="12"/>
                      <a:pt x="0" y="12"/>
                    </a:cubicBezTo>
                    <a:cubicBezTo>
                      <a:pt x="3" y="14"/>
                      <a:pt x="0" y="17"/>
                      <a:pt x="2" y="17"/>
                    </a:cubicBezTo>
                    <a:cubicBezTo>
                      <a:pt x="3" y="17"/>
                      <a:pt x="3" y="17"/>
                      <a:pt x="4" y="17"/>
                    </a:cubicBezTo>
                    <a:cubicBezTo>
                      <a:pt x="7" y="17"/>
                      <a:pt x="4" y="18"/>
                      <a:pt x="6" y="18"/>
                    </a:cubicBezTo>
                    <a:cubicBezTo>
                      <a:pt x="7" y="21"/>
                      <a:pt x="3" y="23"/>
                      <a:pt x="4" y="25"/>
                    </a:cubicBezTo>
                    <a:cubicBezTo>
                      <a:pt x="6" y="25"/>
                      <a:pt x="3" y="28"/>
                      <a:pt x="3" y="29"/>
                    </a:cubicBezTo>
                    <a:cubicBezTo>
                      <a:pt x="4" y="29"/>
                      <a:pt x="4" y="29"/>
                      <a:pt x="7" y="26"/>
                    </a:cubicBezTo>
                    <a:cubicBezTo>
                      <a:pt x="11" y="23"/>
                      <a:pt x="10" y="26"/>
                      <a:pt x="11" y="26"/>
                    </a:cubicBezTo>
                    <a:cubicBezTo>
                      <a:pt x="13" y="26"/>
                      <a:pt x="11" y="26"/>
                      <a:pt x="13" y="26"/>
                    </a:cubicBezTo>
                    <a:cubicBezTo>
                      <a:pt x="16" y="25"/>
                      <a:pt x="16" y="23"/>
                      <a:pt x="17" y="23"/>
                    </a:cubicBezTo>
                    <a:cubicBezTo>
                      <a:pt x="20" y="25"/>
                      <a:pt x="20" y="23"/>
                      <a:pt x="21" y="25"/>
                    </a:cubicBezTo>
                    <a:cubicBezTo>
                      <a:pt x="21" y="29"/>
                      <a:pt x="25" y="28"/>
                      <a:pt x="24" y="32"/>
                    </a:cubicBezTo>
                    <a:cubicBezTo>
                      <a:pt x="22" y="37"/>
                      <a:pt x="27" y="37"/>
                      <a:pt x="27" y="39"/>
                    </a:cubicBezTo>
                    <a:cubicBezTo>
                      <a:pt x="27" y="39"/>
                      <a:pt x="29" y="39"/>
                      <a:pt x="28" y="45"/>
                    </a:cubicBezTo>
                    <a:cubicBezTo>
                      <a:pt x="28" y="46"/>
                      <a:pt x="29" y="46"/>
                      <a:pt x="25" y="48"/>
                    </a:cubicBezTo>
                    <a:cubicBezTo>
                      <a:pt x="27" y="51"/>
                      <a:pt x="28" y="48"/>
                      <a:pt x="29" y="49"/>
                    </a:cubicBezTo>
                    <a:cubicBezTo>
                      <a:pt x="29" y="51"/>
                      <a:pt x="32" y="51"/>
                      <a:pt x="31" y="49"/>
                    </a:cubicBezTo>
                    <a:cubicBezTo>
                      <a:pt x="29" y="46"/>
                      <a:pt x="32" y="48"/>
                      <a:pt x="34" y="46"/>
                    </a:cubicBezTo>
                    <a:cubicBezTo>
                      <a:pt x="34" y="46"/>
                      <a:pt x="34" y="49"/>
                      <a:pt x="35" y="48"/>
                    </a:cubicBezTo>
                    <a:cubicBezTo>
                      <a:pt x="36" y="46"/>
                      <a:pt x="36" y="46"/>
                      <a:pt x="36" y="46"/>
                    </a:cubicBezTo>
                    <a:cubicBezTo>
                      <a:pt x="38" y="46"/>
                      <a:pt x="38" y="46"/>
                      <a:pt x="38" y="46"/>
                    </a:cubicBezTo>
                    <a:cubicBezTo>
                      <a:pt x="38" y="43"/>
                      <a:pt x="39" y="43"/>
                      <a:pt x="38" y="42"/>
                    </a:cubicBezTo>
                    <a:cubicBezTo>
                      <a:pt x="35" y="39"/>
                      <a:pt x="35" y="39"/>
                      <a:pt x="36" y="39"/>
                    </a:cubicBezTo>
                    <a:cubicBezTo>
                      <a:pt x="38" y="39"/>
                      <a:pt x="38" y="37"/>
                      <a:pt x="36" y="37"/>
                    </a:cubicBezTo>
                    <a:cubicBezTo>
                      <a:pt x="36" y="39"/>
                      <a:pt x="35" y="34"/>
                      <a:pt x="34" y="35"/>
                    </a:cubicBezTo>
                    <a:cubicBezTo>
                      <a:pt x="34" y="35"/>
                      <a:pt x="34" y="31"/>
                      <a:pt x="32" y="29"/>
                    </a:cubicBezTo>
                    <a:cubicBezTo>
                      <a:pt x="29" y="29"/>
                      <a:pt x="28" y="28"/>
                      <a:pt x="28" y="26"/>
                    </a:cubicBezTo>
                    <a:cubicBezTo>
                      <a:pt x="27" y="23"/>
                      <a:pt x="27" y="25"/>
                      <a:pt x="25" y="23"/>
                    </a:cubicBezTo>
                    <a:cubicBezTo>
                      <a:pt x="25" y="23"/>
                      <a:pt x="25" y="23"/>
                      <a:pt x="25" y="21"/>
                    </a:cubicBezTo>
                    <a:cubicBezTo>
                      <a:pt x="25" y="21"/>
                      <a:pt x="24" y="21"/>
                      <a:pt x="21" y="20"/>
                    </a:cubicBezTo>
                    <a:cubicBezTo>
                      <a:pt x="17" y="17"/>
                      <a:pt x="21" y="18"/>
                      <a:pt x="20" y="17"/>
                    </a:cubicBezTo>
                    <a:cubicBezTo>
                      <a:pt x="18" y="14"/>
                      <a:pt x="22" y="17"/>
                      <a:pt x="24" y="17"/>
                    </a:cubicBezTo>
                    <a:cubicBezTo>
                      <a:pt x="24" y="14"/>
                      <a:pt x="25" y="14"/>
                      <a:pt x="25" y="14"/>
                    </a:cubicBezTo>
                    <a:cubicBezTo>
                      <a:pt x="24" y="12"/>
                      <a:pt x="24" y="14"/>
                      <a:pt x="22" y="12"/>
                    </a:cubicBezTo>
                    <a:cubicBezTo>
                      <a:pt x="21" y="12"/>
                      <a:pt x="21" y="12"/>
                      <a:pt x="21" y="12"/>
                    </a:cubicBezTo>
                    <a:cubicBezTo>
                      <a:pt x="24" y="11"/>
                      <a:pt x="24" y="9"/>
                      <a:pt x="21" y="9"/>
                    </a:cubicBezTo>
                    <a:cubicBezTo>
                      <a:pt x="20" y="7"/>
                      <a:pt x="20" y="7"/>
                      <a:pt x="18" y="9"/>
                    </a:cubicBezTo>
                    <a:cubicBezTo>
                      <a:pt x="17" y="12"/>
                      <a:pt x="17" y="9"/>
                      <a:pt x="16" y="9"/>
                    </a:cubicBezTo>
                    <a:cubicBezTo>
                      <a:pt x="16" y="9"/>
                      <a:pt x="16" y="7"/>
                      <a:pt x="14" y="7"/>
                    </a:cubicBezTo>
                    <a:cubicBezTo>
                      <a:pt x="14" y="6"/>
                      <a:pt x="16" y="6"/>
                      <a:pt x="14" y="6"/>
                    </a:cubicBezTo>
                    <a:cubicBezTo>
                      <a:pt x="14" y="4"/>
                      <a:pt x="16" y="4"/>
                      <a:pt x="14" y="4"/>
                    </a:cubicBezTo>
                    <a:cubicBezTo>
                      <a:pt x="14" y="4"/>
                      <a:pt x="14" y="1"/>
                      <a:pt x="13" y="4"/>
                    </a:cubicBezTo>
                    <a:cubicBezTo>
                      <a:pt x="13" y="4"/>
                      <a:pt x="14" y="3"/>
                      <a:pt x="10" y="0"/>
                    </a:cubicBezTo>
                    <a:cubicBezTo>
                      <a:pt x="9" y="0"/>
                      <a:pt x="6" y="0"/>
                      <a:pt x="7" y="1"/>
                    </a:cubicBezTo>
                    <a:cubicBezTo>
                      <a:pt x="9" y="6"/>
                      <a:pt x="7" y="4"/>
                      <a:pt x="7" y="6"/>
                    </a:cubicBezTo>
                    <a:cubicBezTo>
                      <a:pt x="9" y="7"/>
                      <a:pt x="7" y="7"/>
                      <a:pt x="7" y="7"/>
                    </a:cubicBezTo>
                    <a:cubicBezTo>
                      <a:pt x="7" y="6"/>
                      <a:pt x="6" y="9"/>
                      <a:pt x="4" y="4"/>
                    </a:cubicBezTo>
                    <a:cubicBezTo>
                      <a:pt x="3" y="6"/>
                      <a:pt x="2" y="4"/>
                      <a:pt x="2" y="7"/>
                    </a:cubicBezTo>
                    <a:cubicBezTo>
                      <a:pt x="0" y="11"/>
                      <a:pt x="0" y="7"/>
                      <a:pt x="0" y="1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91" name="Freeform 2237">
                <a:extLst>
                  <a:ext uri="{FF2B5EF4-FFF2-40B4-BE49-F238E27FC236}">
                    <a16:creationId xmlns:a16="http://schemas.microsoft.com/office/drawing/2014/main" id="{729D02D3-DC51-C403-06D0-F777B3175A39}"/>
                  </a:ext>
                </a:extLst>
              </p:cNvPr>
              <p:cNvSpPr>
                <a:spLocks/>
              </p:cNvSpPr>
              <p:nvPr/>
            </p:nvSpPr>
            <p:spPr bwMode="auto">
              <a:xfrm>
                <a:off x="5125264" y="2936224"/>
                <a:ext cx="135333" cy="101238"/>
              </a:xfrm>
              <a:custGeom>
                <a:avLst/>
                <a:gdLst>
                  <a:gd name="T0" fmla="*/ 28 w 29"/>
                  <a:gd name="T1" fmla="*/ 0 h 25"/>
                  <a:gd name="T2" fmla="*/ 26 w 29"/>
                  <a:gd name="T3" fmla="*/ 3 h 25"/>
                  <a:gd name="T4" fmla="*/ 28 w 29"/>
                  <a:gd name="T5" fmla="*/ 7 h 25"/>
                  <a:gd name="T6" fmla="*/ 28 w 29"/>
                  <a:gd name="T7" fmla="*/ 11 h 25"/>
                  <a:gd name="T8" fmla="*/ 26 w 29"/>
                  <a:gd name="T9" fmla="*/ 14 h 25"/>
                  <a:gd name="T10" fmla="*/ 24 w 29"/>
                  <a:gd name="T11" fmla="*/ 16 h 25"/>
                  <a:gd name="T12" fmla="*/ 22 w 29"/>
                  <a:gd name="T13" fmla="*/ 18 h 25"/>
                  <a:gd name="T14" fmla="*/ 19 w 29"/>
                  <a:gd name="T15" fmla="*/ 19 h 25"/>
                  <a:gd name="T16" fmla="*/ 19 w 29"/>
                  <a:gd name="T17" fmla="*/ 21 h 25"/>
                  <a:gd name="T18" fmla="*/ 19 w 29"/>
                  <a:gd name="T19" fmla="*/ 22 h 25"/>
                  <a:gd name="T20" fmla="*/ 15 w 29"/>
                  <a:gd name="T21" fmla="*/ 22 h 25"/>
                  <a:gd name="T22" fmla="*/ 15 w 29"/>
                  <a:gd name="T23" fmla="*/ 24 h 25"/>
                  <a:gd name="T24" fmla="*/ 11 w 29"/>
                  <a:gd name="T25" fmla="*/ 25 h 25"/>
                  <a:gd name="T26" fmla="*/ 8 w 29"/>
                  <a:gd name="T27" fmla="*/ 24 h 25"/>
                  <a:gd name="T28" fmla="*/ 7 w 29"/>
                  <a:gd name="T29" fmla="*/ 24 h 25"/>
                  <a:gd name="T30" fmla="*/ 7 w 29"/>
                  <a:gd name="T31" fmla="*/ 21 h 25"/>
                  <a:gd name="T32" fmla="*/ 7 w 29"/>
                  <a:gd name="T33" fmla="*/ 22 h 25"/>
                  <a:gd name="T34" fmla="*/ 6 w 29"/>
                  <a:gd name="T35" fmla="*/ 21 h 25"/>
                  <a:gd name="T36" fmla="*/ 4 w 29"/>
                  <a:gd name="T37" fmla="*/ 18 h 25"/>
                  <a:gd name="T38" fmla="*/ 3 w 29"/>
                  <a:gd name="T39" fmla="*/ 13 h 25"/>
                  <a:gd name="T40" fmla="*/ 1 w 29"/>
                  <a:gd name="T41" fmla="*/ 8 h 25"/>
                  <a:gd name="T42" fmla="*/ 1 w 29"/>
                  <a:gd name="T43" fmla="*/ 7 h 25"/>
                  <a:gd name="T44" fmla="*/ 4 w 29"/>
                  <a:gd name="T45" fmla="*/ 3 h 25"/>
                  <a:gd name="T46" fmla="*/ 12 w 29"/>
                  <a:gd name="T47" fmla="*/ 2 h 25"/>
                  <a:gd name="T48" fmla="*/ 15 w 29"/>
                  <a:gd name="T49" fmla="*/ 2 h 25"/>
                  <a:gd name="T50" fmla="*/ 19 w 29"/>
                  <a:gd name="T51" fmla="*/ 3 h 25"/>
                  <a:gd name="T52" fmla="*/ 21 w 29"/>
                  <a:gd name="T53" fmla="*/ 2 h 25"/>
                  <a:gd name="T54" fmla="*/ 24 w 29"/>
                  <a:gd name="T55" fmla="*/ 0 h 25"/>
                  <a:gd name="T56" fmla="*/ 25 w 29"/>
                  <a:gd name="T57" fmla="*/ 2 h 25"/>
                  <a:gd name="T58" fmla="*/ 26 w 29"/>
                  <a:gd name="T59" fmla="*/ 0 h 25"/>
                  <a:gd name="T60" fmla="*/ 28 w 29"/>
                  <a:gd name="T6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25">
                    <a:moveTo>
                      <a:pt x="28" y="0"/>
                    </a:moveTo>
                    <a:cubicBezTo>
                      <a:pt x="26" y="3"/>
                      <a:pt x="26" y="3"/>
                      <a:pt x="26" y="3"/>
                    </a:cubicBezTo>
                    <a:cubicBezTo>
                      <a:pt x="28" y="3"/>
                      <a:pt x="28" y="3"/>
                      <a:pt x="28" y="7"/>
                    </a:cubicBezTo>
                    <a:cubicBezTo>
                      <a:pt x="29" y="8"/>
                      <a:pt x="28" y="10"/>
                      <a:pt x="28" y="11"/>
                    </a:cubicBezTo>
                    <a:cubicBezTo>
                      <a:pt x="29" y="13"/>
                      <a:pt x="29" y="14"/>
                      <a:pt x="26" y="14"/>
                    </a:cubicBezTo>
                    <a:cubicBezTo>
                      <a:pt x="25" y="14"/>
                      <a:pt x="25" y="16"/>
                      <a:pt x="24" y="16"/>
                    </a:cubicBezTo>
                    <a:cubicBezTo>
                      <a:pt x="21" y="16"/>
                      <a:pt x="24" y="19"/>
                      <a:pt x="22" y="18"/>
                    </a:cubicBezTo>
                    <a:cubicBezTo>
                      <a:pt x="19" y="18"/>
                      <a:pt x="19" y="18"/>
                      <a:pt x="19" y="19"/>
                    </a:cubicBezTo>
                    <a:cubicBezTo>
                      <a:pt x="19" y="21"/>
                      <a:pt x="19" y="21"/>
                      <a:pt x="19" y="21"/>
                    </a:cubicBezTo>
                    <a:cubicBezTo>
                      <a:pt x="24" y="24"/>
                      <a:pt x="19" y="24"/>
                      <a:pt x="19" y="22"/>
                    </a:cubicBezTo>
                    <a:cubicBezTo>
                      <a:pt x="19" y="21"/>
                      <a:pt x="17" y="24"/>
                      <a:pt x="15" y="22"/>
                    </a:cubicBezTo>
                    <a:cubicBezTo>
                      <a:pt x="15" y="21"/>
                      <a:pt x="15" y="24"/>
                      <a:pt x="15" y="24"/>
                    </a:cubicBezTo>
                    <a:cubicBezTo>
                      <a:pt x="15" y="25"/>
                      <a:pt x="12" y="24"/>
                      <a:pt x="11" y="25"/>
                    </a:cubicBezTo>
                    <a:cubicBezTo>
                      <a:pt x="11" y="24"/>
                      <a:pt x="10" y="25"/>
                      <a:pt x="8" y="24"/>
                    </a:cubicBezTo>
                    <a:cubicBezTo>
                      <a:pt x="8" y="24"/>
                      <a:pt x="8" y="25"/>
                      <a:pt x="7" y="24"/>
                    </a:cubicBezTo>
                    <a:cubicBezTo>
                      <a:pt x="6" y="24"/>
                      <a:pt x="8" y="24"/>
                      <a:pt x="7" y="21"/>
                    </a:cubicBezTo>
                    <a:cubicBezTo>
                      <a:pt x="6" y="19"/>
                      <a:pt x="7" y="22"/>
                      <a:pt x="7" y="22"/>
                    </a:cubicBezTo>
                    <a:cubicBezTo>
                      <a:pt x="6" y="22"/>
                      <a:pt x="6" y="24"/>
                      <a:pt x="6" y="21"/>
                    </a:cubicBezTo>
                    <a:cubicBezTo>
                      <a:pt x="6" y="19"/>
                      <a:pt x="6" y="21"/>
                      <a:pt x="4" y="18"/>
                    </a:cubicBezTo>
                    <a:cubicBezTo>
                      <a:pt x="1" y="14"/>
                      <a:pt x="4" y="14"/>
                      <a:pt x="3" y="13"/>
                    </a:cubicBezTo>
                    <a:cubicBezTo>
                      <a:pt x="1" y="11"/>
                      <a:pt x="3" y="11"/>
                      <a:pt x="1" y="8"/>
                    </a:cubicBezTo>
                    <a:cubicBezTo>
                      <a:pt x="0" y="5"/>
                      <a:pt x="1" y="7"/>
                      <a:pt x="1" y="7"/>
                    </a:cubicBezTo>
                    <a:cubicBezTo>
                      <a:pt x="1" y="5"/>
                      <a:pt x="3" y="7"/>
                      <a:pt x="4" y="3"/>
                    </a:cubicBezTo>
                    <a:cubicBezTo>
                      <a:pt x="6" y="0"/>
                      <a:pt x="10" y="2"/>
                      <a:pt x="12" y="2"/>
                    </a:cubicBezTo>
                    <a:cubicBezTo>
                      <a:pt x="15" y="0"/>
                      <a:pt x="15" y="2"/>
                      <a:pt x="15" y="2"/>
                    </a:cubicBezTo>
                    <a:cubicBezTo>
                      <a:pt x="17" y="3"/>
                      <a:pt x="18" y="2"/>
                      <a:pt x="19" y="3"/>
                    </a:cubicBezTo>
                    <a:cubicBezTo>
                      <a:pt x="19" y="5"/>
                      <a:pt x="22" y="3"/>
                      <a:pt x="21" y="2"/>
                    </a:cubicBezTo>
                    <a:cubicBezTo>
                      <a:pt x="19" y="0"/>
                      <a:pt x="22" y="2"/>
                      <a:pt x="24" y="0"/>
                    </a:cubicBezTo>
                    <a:cubicBezTo>
                      <a:pt x="24" y="0"/>
                      <a:pt x="24" y="2"/>
                      <a:pt x="25" y="2"/>
                    </a:cubicBezTo>
                    <a:cubicBezTo>
                      <a:pt x="26" y="0"/>
                      <a:pt x="26" y="0"/>
                      <a:pt x="26" y="0"/>
                    </a:cubicBezTo>
                    <a:cubicBezTo>
                      <a:pt x="28" y="0"/>
                      <a:pt x="28" y="0"/>
                      <a:pt x="28"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92" name="Freeform 2238">
                <a:extLst>
                  <a:ext uri="{FF2B5EF4-FFF2-40B4-BE49-F238E27FC236}">
                    <a16:creationId xmlns:a16="http://schemas.microsoft.com/office/drawing/2014/main" id="{02C3FEAD-6627-5D30-E7DC-690B6389C65B}"/>
                  </a:ext>
                </a:extLst>
              </p:cNvPr>
              <p:cNvSpPr>
                <a:spLocks/>
              </p:cNvSpPr>
              <p:nvPr/>
            </p:nvSpPr>
            <p:spPr bwMode="auto">
              <a:xfrm>
                <a:off x="3455601" y="2502751"/>
                <a:ext cx="521030" cy="409234"/>
              </a:xfrm>
              <a:custGeom>
                <a:avLst/>
                <a:gdLst>
                  <a:gd name="T0" fmla="*/ 83 w 111"/>
                  <a:gd name="T1" fmla="*/ 84 h 101"/>
                  <a:gd name="T2" fmla="*/ 72 w 111"/>
                  <a:gd name="T3" fmla="*/ 90 h 101"/>
                  <a:gd name="T4" fmla="*/ 62 w 111"/>
                  <a:gd name="T5" fmla="*/ 96 h 101"/>
                  <a:gd name="T6" fmla="*/ 50 w 111"/>
                  <a:gd name="T7" fmla="*/ 90 h 101"/>
                  <a:gd name="T8" fmla="*/ 50 w 111"/>
                  <a:gd name="T9" fmla="*/ 90 h 101"/>
                  <a:gd name="T10" fmla="*/ 48 w 111"/>
                  <a:gd name="T11" fmla="*/ 90 h 101"/>
                  <a:gd name="T12" fmla="*/ 45 w 111"/>
                  <a:gd name="T13" fmla="*/ 90 h 101"/>
                  <a:gd name="T14" fmla="*/ 45 w 111"/>
                  <a:gd name="T15" fmla="*/ 93 h 101"/>
                  <a:gd name="T16" fmla="*/ 44 w 111"/>
                  <a:gd name="T17" fmla="*/ 96 h 101"/>
                  <a:gd name="T18" fmla="*/ 36 w 111"/>
                  <a:gd name="T19" fmla="*/ 86 h 101"/>
                  <a:gd name="T20" fmla="*/ 33 w 111"/>
                  <a:gd name="T21" fmla="*/ 79 h 101"/>
                  <a:gd name="T22" fmla="*/ 25 w 111"/>
                  <a:gd name="T23" fmla="*/ 70 h 101"/>
                  <a:gd name="T24" fmla="*/ 23 w 111"/>
                  <a:gd name="T25" fmla="*/ 59 h 101"/>
                  <a:gd name="T26" fmla="*/ 14 w 111"/>
                  <a:gd name="T27" fmla="*/ 45 h 101"/>
                  <a:gd name="T28" fmla="*/ 11 w 111"/>
                  <a:gd name="T29" fmla="*/ 37 h 101"/>
                  <a:gd name="T30" fmla="*/ 1 w 111"/>
                  <a:gd name="T31" fmla="*/ 23 h 101"/>
                  <a:gd name="T32" fmla="*/ 8 w 111"/>
                  <a:gd name="T33" fmla="*/ 19 h 101"/>
                  <a:gd name="T34" fmla="*/ 16 w 111"/>
                  <a:gd name="T35" fmla="*/ 14 h 101"/>
                  <a:gd name="T36" fmla="*/ 18 w 111"/>
                  <a:gd name="T37" fmla="*/ 9 h 101"/>
                  <a:gd name="T38" fmla="*/ 16 w 111"/>
                  <a:gd name="T39" fmla="*/ 3 h 101"/>
                  <a:gd name="T40" fmla="*/ 32 w 111"/>
                  <a:gd name="T41" fmla="*/ 1 h 101"/>
                  <a:gd name="T42" fmla="*/ 40 w 111"/>
                  <a:gd name="T43" fmla="*/ 6 h 101"/>
                  <a:gd name="T44" fmla="*/ 54 w 111"/>
                  <a:gd name="T45" fmla="*/ 19 h 101"/>
                  <a:gd name="T46" fmla="*/ 68 w 111"/>
                  <a:gd name="T47" fmla="*/ 20 h 101"/>
                  <a:gd name="T48" fmla="*/ 73 w 111"/>
                  <a:gd name="T49" fmla="*/ 23 h 101"/>
                  <a:gd name="T50" fmla="*/ 77 w 111"/>
                  <a:gd name="T51" fmla="*/ 30 h 101"/>
                  <a:gd name="T52" fmla="*/ 81 w 111"/>
                  <a:gd name="T53" fmla="*/ 36 h 101"/>
                  <a:gd name="T54" fmla="*/ 83 w 111"/>
                  <a:gd name="T55" fmla="*/ 42 h 101"/>
                  <a:gd name="T56" fmla="*/ 87 w 111"/>
                  <a:gd name="T57" fmla="*/ 47 h 101"/>
                  <a:gd name="T58" fmla="*/ 91 w 111"/>
                  <a:gd name="T59" fmla="*/ 54 h 101"/>
                  <a:gd name="T60" fmla="*/ 109 w 111"/>
                  <a:gd name="T61" fmla="*/ 59 h 101"/>
                  <a:gd name="T62" fmla="*/ 111 w 111"/>
                  <a:gd name="T63" fmla="*/ 67 h 101"/>
                  <a:gd name="T64" fmla="*/ 100 w 111"/>
                  <a:gd name="T65"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101">
                    <a:moveTo>
                      <a:pt x="93" y="81"/>
                    </a:moveTo>
                    <a:cubicBezTo>
                      <a:pt x="88" y="81"/>
                      <a:pt x="87" y="82"/>
                      <a:pt x="83" y="84"/>
                    </a:cubicBezTo>
                    <a:cubicBezTo>
                      <a:pt x="81" y="84"/>
                      <a:pt x="77" y="84"/>
                      <a:pt x="75" y="86"/>
                    </a:cubicBezTo>
                    <a:cubicBezTo>
                      <a:pt x="73" y="86"/>
                      <a:pt x="72" y="89"/>
                      <a:pt x="72" y="90"/>
                    </a:cubicBezTo>
                    <a:cubicBezTo>
                      <a:pt x="69" y="93"/>
                      <a:pt x="65" y="98"/>
                      <a:pt x="62" y="101"/>
                    </a:cubicBezTo>
                    <a:cubicBezTo>
                      <a:pt x="62" y="100"/>
                      <a:pt x="62" y="98"/>
                      <a:pt x="62" y="96"/>
                    </a:cubicBezTo>
                    <a:cubicBezTo>
                      <a:pt x="62" y="95"/>
                      <a:pt x="62" y="95"/>
                      <a:pt x="62" y="95"/>
                    </a:cubicBezTo>
                    <a:cubicBezTo>
                      <a:pt x="62" y="95"/>
                      <a:pt x="51" y="90"/>
                      <a:pt x="50" y="90"/>
                    </a:cubicBezTo>
                    <a:cubicBezTo>
                      <a:pt x="50" y="90"/>
                      <a:pt x="50" y="90"/>
                      <a:pt x="50" y="90"/>
                    </a:cubicBezTo>
                    <a:cubicBezTo>
                      <a:pt x="50" y="90"/>
                      <a:pt x="50" y="90"/>
                      <a:pt x="50" y="90"/>
                    </a:cubicBezTo>
                    <a:cubicBezTo>
                      <a:pt x="50" y="90"/>
                      <a:pt x="50" y="90"/>
                      <a:pt x="50" y="90"/>
                    </a:cubicBezTo>
                    <a:cubicBezTo>
                      <a:pt x="48" y="90"/>
                      <a:pt x="48" y="90"/>
                      <a:pt x="48" y="90"/>
                    </a:cubicBezTo>
                    <a:cubicBezTo>
                      <a:pt x="47" y="90"/>
                      <a:pt x="47" y="90"/>
                      <a:pt x="47" y="90"/>
                    </a:cubicBezTo>
                    <a:cubicBezTo>
                      <a:pt x="45" y="90"/>
                      <a:pt x="45" y="90"/>
                      <a:pt x="45" y="90"/>
                    </a:cubicBezTo>
                    <a:cubicBezTo>
                      <a:pt x="45" y="90"/>
                      <a:pt x="47" y="90"/>
                      <a:pt x="45" y="90"/>
                    </a:cubicBezTo>
                    <a:cubicBezTo>
                      <a:pt x="45" y="92"/>
                      <a:pt x="45" y="92"/>
                      <a:pt x="45" y="93"/>
                    </a:cubicBezTo>
                    <a:cubicBezTo>
                      <a:pt x="45" y="93"/>
                      <a:pt x="45" y="93"/>
                      <a:pt x="45" y="95"/>
                    </a:cubicBezTo>
                    <a:cubicBezTo>
                      <a:pt x="45" y="95"/>
                      <a:pt x="44" y="95"/>
                      <a:pt x="44" y="96"/>
                    </a:cubicBezTo>
                    <a:cubicBezTo>
                      <a:pt x="41" y="90"/>
                      <a:pt x="41" y="95"/>
                      <a:pt x="40" y="92"/>
                    </a:cubicBezTo>
                    <a:cubicBezTo>
                      <a:pt x="40" y="89"/>
                      <a:pt x="36" y="87"/>
                      <a:pt x="36" y="86"/>
                    </a:cubicBezTo>
                    <a:cubicBezTo>
                      <a:pt x="36" y="84"/>
                      <a:pt x="36" y="84"/>
                      <a:pt x="36" y="81"/>
                    </a:cubicBezTo>
                    <a:cubicBezTo>
                      <a:pt x="36" y="79"/>
                      <a:pt x="34" y="81"/>
                      <a:pt x="33" y="79"/>
                    </a:cubicBezTo>
                    <a:cubicBezTo>
                      <a:pt x="32" y="78"/>
                      <a:pt x="32" y="75"/>
                      <a:pt x="30" y="73"/>
                    </a:cubicBezTo>
                    <a:cubicBezTo>
                      <a:pt x="26" y="73"/>
                      <a:pt x="27" y="72"/>
                      <a:pt x="25" y="70"/>
                    </a:cubicBezTo>
                    <a:cubicBezTo>
                      <a:pt x="22" y="65"/>
                      <a:pt x="25" y="67"/>
                      <a:pt x="23" y="64"/>
                    </a:cubicBezTo>
                    <a:cubicBezTo>
                      <a:pt x="22" y="62"/>
                      <a:pt x="25" y="62"/>
                      <a:pt x="23" y="59"/>
                    </a:cubicBezTo>
                    <a:cubicBezTo>
                      <a:pt x="22" y="56"/>
                      <a:pt x="20" y="50"/>
                      <a:pt x="18" y="50"/>
                    </a:cubicBezTo>
                    <a:cubicBezTo>
                      <a:pt x="15" y="48"/>
                      <a:pt x="14" y="47"/>
                      <a:pt x="14" y="45"/>
                    </a:cubicBezTo>
                    <a:cubicBezTo>
                      <a:pt x="15" y="44"/>
                      <a:pt x="14" y="42"/>
                      <a:pt x="12" y="40"/>
                    </a:cubicBezTo>
                    <a:cubicBezTo>
                      <a:pt x="11" y="39"/>
                      <a:pt x="12" y="39"/>
                      <a:pt x="11" y="37"/>
                    </a:cubicBezTo>
                    <a:cubicBezTo>
                      <a:pt x="8" y="36"/>
                      <a:pt x="5" y="25"/>
                      <a:pt x="2" y="25"/>
                    </a:cubicBezTo>
                    <a:cubicBezTo>
                      <a:pt x="0" y="25"/>
                      <a:pt x="0" y="28"/>
                      <a:pt x="1" y="23"/>
                    </a:cubicBezTo>
                    <a:cubicBezTo>
                      <a:pt x="2" y="20"/>
                      <a:pt x="1" y="23"/>
                      <a:pt x="2" y="17"/>
                    </a:cubicBezTo>
                    <a:cubicBezTo>
                      <a:pt x="2" y="17"/>
                      <a:pt x="7" y="19"/>
                      <a:pt x="8" y="19"/>
                    </a:cubicBezTo>
                    <a:cubicBezTo>
                      <a:pt x="11" y="19"/>
                      <a:pt x="11" y="15"/>
                      <a:pt x="12" y="14"/>
                    </a:cubicBezTo>
                    <a:cubicBezTo>
                      <a:pt x="12" y="14"/>
                      <a:pt x="15" y="14"/>
                      <a:pt x="16" y="14"/>
                    </a:cubicBezTo>
                    <a:cubicBezTo>
                      <a:pt x="16" y="12"/>
                      <a:pt x="16" y="12"/>
                      <a:pt x="16" y="12"/>
                    </a:cubicBezTo>
                    <a:cubicBezTo>
                      <a:pt x="16" y="11"/>
                      <a:pt x="18" y="11"/>
                      <a:pt x="18" y="9"/>
                    </a:cubicBezTo>
                    <a:cubicBezTo>
                      <a:pt x="14" y="5"/>
                      <a:pt x="14" y="5"/>
                      <a:pt x="14" y="5"/>
                    </a:cubicBezTo>
                    <a:cubicBezTo>
                      <a:pt x="14" y="3"/>
                      <a:pt x="15" y="3"/>
                      <a:pt x="16" y="3"/>
                    </a:cubicBezTo>
                    <a:cubicBezTo>
                      <a:pt x="16" y="3"/>
                      <a:pt x="23" y="1"/>
                      <a:pt x="25" y="0"/>
                    </a:cubicBezTo>
                    <a:cubicBezTo>
                      <a:pt x="26" y="0"/>
                      <a:pt x="30" y="0"/>
                      <a:pt x="32" y="1"/>
                    </a:cubicBezTo>
                    <a:cubicBezTo>
                      <a:pt x="33" y="1"/>
                      <a:pt x="34" y="3"/>
                      <a:pt x="36" y="5"/>
                    </a:cubicBezTo>
                    <a:cubicBezTo>
                      <a:pt x="37" y="5"/>
                      <a:pt x="39" y="6"/>
                      <a:pt x="40" y="6"/>
                    </a:cubicBezTo>
                    <a:cubicBezTo>
                      <a:pt x="41" y="8"/>
                      <a:pt x="44" y="9"/>
                      <a:pt x="44" y="11"/>
                    </a:cubicBezTo>
                    <a:cubicBezTo>
                      <a:pt x="47" y="12"/>
                      <a:pt x="52" y="19"/>
                      <a:pt x="54" y="19"/>
                    </a:cubicBezTo>
                    <a:cubicBezTo>
                      <a:pt x="63" y="19"/>
                      <a:pt x="63" y="19"/>
                      <a:pt x="63" y="19"/>
                    </a:cubicBezTo>
                    <a:cubicBezTo>
                      <a:pt x="63" y="19"/>
                      <a:pt x="68" y="19"/>
                      <a:pt x="68" y="20"/>
                    </a:cubicBezTo>
                    <a:cubicBezTo>
                      <a:pt x="69" y="20"/>
                      <a:pt x="69" y="22"/>
                      <a:pt x="69" y="22"/>
                    </a:cubicBezTo>
                    <a:cubicBezTo>
                      <a:pt x="69" y="23"/>
                      <a:pt x="73" y="23"/>
                      <a:pt x="73" y="23"/>
                    </a:cubicBezTo>
                    <a:cubicBezTo>
                      <a:pt x="75" y="25"/>
                      <a:pt x="76" y="26"/>
                      <a:pt x="76" y="28"/>
                    </a:cubicBezTo>
                    <a:cubicBezTo>
                      <a:pt x="76" y="28"/>
                      <a:pt x="77" y="28"/>
                      <a:pt x="77" y="30"/>
                    </a:cubicBezTo>
                    <a:cubicBezTo>
                      <a:pt x="77" y="31"/>
                      <a:pt x="81" y="33"/>
                      <a:pt x="81" y="34"/>
                    </a:cubicBezTo>
                    <a:cubicBezTo>
                      <a:pt x="83" y="36"/>
                      <a:pt x="80" y="33"/>
                      <a:pt x="81" y="36"/>
                    </a:cubicBezTo>
                    <a:cubicBezTo>
                      <a:pt x="83" y="37"/>
                      <a:pt x="80" y="37"/>
                      <a:pt x="81" y="39"/>
                    </a:cubicBezTo>
                    <a:cubicBezTo>
                      <a:pt x="83" y="40"/>
                      <a:pt x="81" y="40"/>
                      <a:pt x="83" y="42"/>
                    </a:cubicBezTo>
                    <a:cubicBezTo>
                      <a:pt x="84" y="42"/>
                      <a:pt x="83" y="44"/>
                      <a:pt x="86" y="47"/>
                    </a:cubicBezTo>
                    <a:cubicBezTo>
                      <a:pt x="87" y="47"/>
                      <a:pt x="87" y="47"/>
                      <a:pt x="87" y="47"/>
                    </a:cubicBezTo>
                    <a:cubicBezTo>
                      <a:pt x="87" y="48"/>
                      <a:pt x="87" y="48"/>
                      <a:pt x="88" y="50"/>
                    </a:cubicBezTo>
                    <a:cubicBezTo>
                      <a:pt x="91" y="51"/>
                      <a:pt x="91" y="51"/>
                      <a:pt x="91" y="54"/>
                    </a:cubicBezTo>
                    <a:cubicBezTo>
                      <a:pt x="93" y="56"/>
                      <a:pt x="91" y="56"/>
                      <a:pt x="97" y="58"/>
                    </a:cubicBezTo>
                    <a:cubicBezTo>
                      <a:pt x="102" y="59"/>
                      <a:pt x="108" y="61"/>
                      <a:pt x="109" y="59"/>
                    </a:cubicBezTo>
                    <a:cubicBezTo>
                      <a:pt x="111" y="62"/>
                      <a:pt x="111" y="62"/>
                      <a:pt x="111" y="62"/>
                    </a:cubicBezTo>
                    <a:cubicBezTo>
                      <a:pt x="111" y="64"/>
                      <a:pt x="111" y="65"/>
                      <a:pt x="111" y="67"/>
                    </a:cubicBezTo>
                    <a:cubicBezTo>
                      <a:pt x="108" y="75"/>
                      <a:pt x="108" y="75"/>
                      <a:pt x="108" y="75"/>
                    </a:cubicBezTo>
                    <a:cubicBezTo>
                      <a:pt x="106" y="76"/>
                      <a:pt x="102" y="78"/>
                      <a:pt x="100" y="78"/>
                    </a:cubicBezTo>
                    <a:cubicBezTo>
                      <a:pt x="97" y="79"/>
                      <a:pt x="95" y="79"/>
                      <a:pt x="93" y="8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93" name="Freeform 2239">
                <a:extLst>
                  <a:ext uri="{FF2B5EF4-FFF2-40B4-BE49-F238E27FC236}">
                    <a16:creationId xmlns:a16="http://schemas.microsoft.com/office/drawing/2014/main" id="{A93E0D70-EB63-F214-82E9-4CFD4B998590}"/>
                  </a:ext>
                </a:extLst>
              </p:cNvPr>
              <p:cNvSpPr>
                <a:spLocks/>
              </p:cNvSpPr>
              <p:nvPr/>
            </p:nvSpPr>
            <p:spPr bwMode="auto">
              <a:xfrm>
                <a:off x="3558792" y="2365864"/>
                <a:ext cx="240215" cy="218163"/>
              </a:xfrm>
              <a:custGeom>
                <a:avLst/>
                <a:gdLst>
                  <a:gd name="T0" fmla="*/ 32 w 51"/>
                  <a:gd name="T1" fmla="*/ 3 h 54"/>
                  <a:gd name="T2" fmla="*/ 33 w 51"/>
                  <a:gd name="T3" fmla="*/ 9 h 54"/>
                  <a:gd name="T4" fmla="*/ 40 w 51"/>
                  <a:gd name="T5" fmla="*/ 11 h 54"/>
                  <a:gd name="T6" fmla="*/ 37 w 51"/>
                  <a:gd name="T7" fmla="*/ 14 h 54"/>
                  <a:gd name="T8" fmla="*/ 35 w 51"/>
                  <a:gd name="T9" fmla="*/ 20 h 54"/>
                  <a:gd name="T10" fmla="*/ 39 w 51"/>
                  <a:gd name="T11" fmla="*/ 28 h 54"/>
                  <a:gd name="T12" fmla="*/ 46 w 51"/>
                  <a:gd name="T13" fmla="*/ 34 h 54"/>
                  <a:gd name="T14" fmla="*/ 47 w 51"/>
                  <a:gd name="T15" fmla="*/ 42 h 54"/>
                  <a:gd name="T16" fmla="*/ 48 w 51"/>
                  <a:gd name="T17" fmla="*/ 45 h 54"/>
                  <a:gd name="T18" fmla="*/ 51 w 51"/>
                  <a:gd name="T19" fmla="*/ 48 h 54"/>
                  <a:gd name="T20" fmla="*/ 47 w 51"/>
                  <a:gd name="T21" fmla="*/ 48 h 54"/>
                  <a:gd name="T22" fmla="*/ 44 w 51"/>
                  <a:gd name="T23" fmla="*/ 48 h 54"/>
                  <a:gd name="T24" fmla="*/ 41 w 51"/>
                  <a:gd name="T25" fmla="*/ 54 h 54"/>
                  <a:gd name="T26" fmla="*/ 32 w 51"/>
                  <a:gd name="T27" fmla="*/ 53 h 54"/>
                  <a:gd name="T28" fmla="*/ 22 w 51"/>
                  <a:gd name="T29" fmla="*/ 45 h 54"/>
                  <a:gd name="T30" fmla="*/ 17 w 51"/>
                  <a:gd name="T31" fmla="*/ 40 h 54"/>
                  <a:gd name="T32" fmla="*/ 14 w 51"/>
                  <a:gd name="T33" fmla="*/ 39 h 54"/>
                  <a:gd name="T34" fmla="*/ 8 w 51"/>
                  <a:gd name="T35" fmla="*/ 35 h 54"/>
                  <a:gd name="T36" fmla="*/ 1 w 51"/>
                  <a:gd name="T37" fmla="*/ 34 h 54"/>
                  <a:gd name="T38" fmla="*/ 3 w 51"/>
                  <a:gd name="T39" fmla="*/ 34 h 54"/>
                  <a:gd name="T40" fmla="*/ 1 w 51"/>
                  <a:gd name="T41" fmla="*/ 32 h 54"/>
                  <a:gd name="T42" fmla="*/ 1 w 51"/>
                  <a:gd name="T43" fmla="*/ 32 h 54"/>
                  <a:gd name="T44" fmla="*/ 1 w 51"/>
                  <a:gd name="T45" fmla="*/ 32 h 54"/>
                  <a:gd name="T46" fmla="*/ 1 w 51"/>
                  <a:gd name="T47" fmla="*/ 31 h 54"/>
                  <a:gd name="T48" fmla="*/ 0 w 51"/>
                  <a:gd name="T49" fmla="*/ 26 h 54"/>
                  <a:gd name="T50" fmla="*/ 7 w 51"/>
                  <a:gd name="T51" fmla="*/ 23 h 54"/>
                  <a:gd name="T52" fmla="*/ 12 w 51"/>
                  <a:gd name="T53" fmla="*/ 20 h 54"/>
                  <a:gd name="T54" fmla="*/ 12 w 51"/>
                  <a:gd name="T55" fmla="*/ 17 h 54"/>
                  <a:gd name="T56" fmla="*/ 12 w 51"/>
                  <a:gd name="T57" fmla="*/ 17 h 54"/>
                  <a:gd name="T58" fmla="*/ 12 w 51"/>
                  <a:gd name="T59" fmla="*/ 15 h 54"/>
                  <a:gd name="T60" fmla="*/ 12 w 51"/>
                  <a:gd name="T61" fmla="*/ 14 h 54"/>
                  <a:gd name="T62" fmla="*/ 14 w 51"/>
                  <a:gd name="T63" fmla="*/ 11 h 54"/>
                  <a:gd name="T64" fmla="*/ 12 w 51"/>
                  <a:gd name="T65" fmla="*/ 7 h 54"/>
                  <a:gd name="T66" fmla="*/ 17 w 51"/>
                  <a:gd name="T67" fmla="*/ 6 h 54"/>
                  <a:gd name="T68" fmla="*/ 19 w 51"/>
                  <a:gd name="T69" fmla="*/ 3 h 54"/>
                  <a:gd name="T70" fmla="*/ 21 w 51"/>
                  <a:gd name="T71" fmla="*/ 0 h 54"/>
                  <a:gd name="T72" fmla="*/ 21 w 51"/>
                  <a:gd name="T73" fmla="*/ 0 h 54"/>
                  <a:gd name="T74" fmla="*/ 21 w 51"/>
                  <a:gd name="T75" fmla="*/ 0 h 54"/>
                  <a:gd name="T76" fmla="*/ 22 w 51"/>
                  <a:gd name="T77" fmla="*/ 1 h 54"/>
                  <a:gd name="T78" fmla="*/ 22 w 51"/>
                  <a:gd name="T79" fmla="*/ 0 h 54"/>
                  <a:gd name="T80" fmla="*/ 22 w 51"/>
                  <a:gd name="T81" fmla="*/ 0 h 54"/>
                  <a:gd name="T82" fmla="*/ 25 w 51"/>
                  <a:gd name="T83" fmla="*/ 1 h 54"/>
                  <a:gd name="T84" fmla="*/ 28 w 51"/>
                  <a:gd name="T85" fmla="*/ 1 h 54"/>
                  <a:gd name="T86" fmla="*/ 29 w 51"/>
                  <a:gd name="T87" fmla="*/ 3 h 54"/>
                  <a:gd name="T88" fmla="*/ 30 w 51"/>
                  <a:gd name="T89" fmla="*/ 3 h 54"/>
                  <a:gd name="T90" fmla="*/ 32 w 51"/>
                  <a:gd name="T91"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 h="54">
                    <a:moveTo>
                      <a:pt x="32" y="3"/>
                    </a:moveTo>
                    <a:cubicBezTo>
                      <a:pt x="32" y="6"/>
                      <a:pt x="33" y="7"/>
                      <a:pt x="33" y="9"/>
                    </a:cubicBezTo>
                    <a:cubicBezTo>
                      <a:pt x="33" y="11"/>
                      <a:pt x="39" y="11"/>
                      <a:pt x="40" y="11"/>
                    </a:cubicBezTo>
                    <a:cubicBezTo>
                      <a:pt x="40" y="12"/>
                      <a:pt x="37" y="11"/>
                      <a:pt x="37" y="14"/>
                    </a:cubicBezTo>
                    <a:cubicBezTo>
                      <a:pt x="40" y="15"/>
                      <a:pt x="35" y="17"/>
                      <a:pt x="35" y="20"/>
                    </a:cubicBezTo>
                    <a:cubicBezTo>
                      <a:pt x="33" y="25"/>
                      <a:pt x="37" y="23"/>
                      <a:pt x="39" y="28"/>
                    </a:cubicBezTo>
                    <a:cubicBezTo>
                      <a:pt x="39" y="31"/>
                      <a:pt x="44" y="31"/>
                      <a:pt x="46" y="34"/>
                    </a:cubicBezTo>
                    <a:cubicBezTo>
                      <a:pt x="47" y="37"/>
                      <a:pt x="46" y="39"/>
                      <a:pt x="47" y="42"/>
                    </a:cubicBezTo>
                    <a:cubicBezTo>
                      <a:pt x="47" y="43"/>
                      <a:pt x="47" y="45"/>
                      <a:pt x="48" y="45"/>
                    </a:cubicBezTo>
                    <a:cubicBezTo>
                      <a:pt x="50" y="46"/>
                      <a:pt x="51" y="46"/>
                      <a:pt x="51" y="48"/>
                    </a:cubicBezTo>
                    <a:cubicBezTo>
                      <a:pt x="50" y="48"/>
                      <a:pt x="47" y="46"/>
                      <a:pt x="47" y="48"/>
                    </a:cubicBezTo>
                    <a:cubicBezTo>
                      <a:pt x="47" y="48"/>
                      <a:pt x="44" y="46"/>
                      <a:pt x="44" y="48"/>
                    </a:cubicBezTo>
                    <a:cubicBezTo>
                      <a:pt x="43" y="48"/>
                      <a:pt x="41" y="53"/>
                      <a:pt x="41" y="54"/>
                    </a:cubicBezTo>
                    <a:cubicBezTo>
                      <a:pt x="40" y="54"/>
                      <a:pt x="32" y="54"/>
                      <a:pt x="32" y="53"/>
                    </a:cubicBezTo>
                    <a:cubicBezTo>
                      <a:pt x="30" y="53"/>
                      <a:pt x="23" y="46"/>
                      <a:pt x="22" y="45"/>
                    </a:cubicBezTo>
                    <a:cubicBezTo>
                      <a:pt x="21" y="43"/>
                      <a:pt x="19" y="42"/>
                      <a:pt x="17" y="40"/>
                    </a:cubicBezTo>
                    <a:cubicBezTo>
                      <a:pt x="17" y="40"/>
                      <a:pt x="15" y="39"/>
                      <a:pt x="14" y="39"/>
                    </a:cubicBezTo>
                    <a:cubicBezTo>
                      <a:pt x="12" y="37"/>
                      <a:pt x="11" y="35"/>
                      <a:pt x="8" y="35"/>
                    </a:cubicBezTo>
                    <a:cubicBezTo>
                      <a:pt x="7" y="34"/>
                      <a:pt x="4" y="34"/>
                      <a:pt x="1" y="34"/>
                    </a:cubicBezTo>
                    <a:cubicBezTo>
                      <a:pt x="3" y="34"/>
                      <a:pt x="3" y="34"/>
                      <a:pt x="3" y="34"/>
                    </a:cubicBezTo>
                    <a:cubicBezTo>
                      <a:pt x="3" y="32"/>
                      <a:pt x="1" y="32"/>
                      <a:pt x="1" y="32"/>
                    </a:cubicBezTo>
                    <a:cubicBezTo>
                      <a:pt x="1" y="32"/>
                      <a:pt x="1" y="32"/>
                      <a:pt x="1" y="32"/>
                    </a:cubicBezTo>
                    <a:cubicBezTo>
                      <a:pt x="1" y="32"/>
                      <a:pt x="1" y="32"/>
                      <a:pt x="1" y="32"/>
                    </a:cubicBezTo>
                    <a:cubicBezTo>
                      <a:pt x="1" y="32"/>
                      <a:pt x="1" y="32"/>
                      <a:pt x="1" y="31"/>
                    </a:cubicBezTo>
                    <a:cubicBezTo>
                      <a:pt x="1" y="31"/>
                      <a:pt x="1" y="28"/>
                      <a:pt x="0" y="26"/>
                    </a:cubicBezTo>
                    <a:cubicBezTo>
                      <a:pt x="1" y="25"/>
                      <a:pt x="5" y="23"/>
                      <a:pt x="7" y="23"/>
                    </a:cubicBezTo>
                    <a:cubicBezTo>
                      <a:pt x="8" y="21"/>
                      <a:pt x="10" y="20"/>
                      <a:pt x="12" y="20"/>
                    </a:cubicBezTo>
                    <a:cubicBezTo>
                      <a:pt x="12" y="18"/>
                      <a:pt x="12" y="18"/>
                      <a:pt x="12" y="17"/>
                    </a:cubicBezTo>
                    <a:cubicBezTo>
                      <a:pt x="12" y="17"/>
                      <a:pt x="12" y="17"/>
                      <a:pt x="12" y="17"/>
                    </a:cubicBezTo>
                    <a:cubicBezTo>
                      <a:pt x="12" y="17"/>
                      <a:pt x="12" y="17"/>
                      <a:pt x="12" y="15"/>
                    </a:cubicBezTo>
                    <a:cubicBezTo>
                      <a:pt x="12" y="15"/>
                      <a:pt x="12" y="15"/>
                      <a:pt x="12" y="14"/>
                    </a:cubicBezTo>
                    <a:cubicBezTo>
                      <a:pt x="12" y="14"/>
                      <a:pt x="14" y="12"/>
                      <a:pt x="14" y="11"/>
                    </a:cubicBezTo>
                    <a:cubicBezTo>
                      <a:pt x="12" y="11"/>
                      <a:pt x="12" y="9"/>
                      <a:pt x="12" y="7"/>
                    </a:cubicBezTo>
                    <a:cubicBezTo>
                      <a:pt x="14" y="6"/>
                      <a:pt x="15" y="6"/>
                      <a:pt x="17" y="6"/>
                    </a:cubicBezTo>
                    <a:cubicBezTo>
                      <a:pt x="17" y="6"/>
                      <a:pt x="18" y="3"/>
                      <a:pt x="19" y="3"/>
                    </a:cubicBezTo>
                    <a:cubicBezTo>
                      <a:pt x="19" y="3"/>
                      <a:pt x="19" y="1"/>
                      <a:pt x="21" y="0"/>
                    </a:cubicBezTo>
                    <a:cubicBezTo>
                      <a:pt x="21" y="0"/>
                      <a:pt x="21" y="0"/>
                      <a:pt x="21" y="0"/>
                    </a:cubicBezTo>
                    <a:cubicBezTo>
                      <a:pt x="21" y="0"/>
                      <a:pt x="21" y="0"/>
                      <a:pt x="21" y="0"/>
                    </a:cubicBezTo>
                    <a:cubicBezTo>
                      <a:pt x="22" y="0"/>
                      <a:pt x="22" y="1"/>
                      <a:pt x="22" y="1"/>
                    </a:cubicBezTo>
                    <a:cubicBezTo>
                      <a:pt x="22" y="0"/>
                      <a:pt x="22" y="0"/>
                      <a:pt x="22" y="0"/>
                    </a:cubicBezTo>
                    <a:cubicBezTo>
                      <a:pt x="22" y="0"/>
                      <a:pt x="22" y="0"/>
                      <a:pt x="22" y="0"/>
                    </a:cubicBezTo>
                    <a:cubicBezTo>
                      <a:pt x="23" y="0"/>
                      <a:pt x="23" y="1"/>
                      <a:pt x="25" y="1"/>
                    </a:cubicBezTo>
                    <a:cubicBezTo>
                      <a:pt x="26" y="3"/>
                      <a:pt x="26" y="0"/>
                      <a:pt x="28" y="1"/>
                    </a:cubicBezTo>
                    <a:cubicBezTo>
                      <a:pt x="29" y="1"/>
                      <a:pt x="28" y="3"/>
                      <a:pt x="29" y="3"/>
                    </a:cubicBezTo>
                    <a:cubicBezTo>
                      <a:pt x="30" y="3"/>
                      <a:pt x="30" y="3"/>
                      <a:pt x="30" y="3"/>
                    </a:cubicBezTo>
                    <a:cubicBezTo>
                      <a:pt x="32" y="3"/>
                      <a:pt x="32" y="3"/>
                      <a:pt x="32"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94" name="Freeform 2240">
                <a:extLst>
                  <a:ext uri="{FF2B5EF4-FFF2-40B4-BE49-F238E27FC236}">
                    <a16:creationId xmlns:a16="http://schemas.microsoft.com/office/drawing/2014/main" id="{4A3D7CA7-942B-630B-C465-608FDD3BC31E}"/>
                  </a:ext>
                </a:extLst>
              </p:cNvPr>
              <p:cNvSpPr>
                <a:spLocks/>
              </p:cNvSpPr>
              <p:nvPr/>
            </p:nvSpPr>
            <p:spPr bwMode="auto">
              <a:xfrm>
                <a:off x="3751639" y="2551230"/>
                <a:ext cx="42293" cy="44203"/>
              </a:xfrm>
              <a:custGeom>
                <a:avLst/>
                <a:gdLst>
                  <a:gd name="T0" fmla="*/ 9 w 9"/>
                  <a:gd name="T1" fmla="*/ 11 h 11"/>
                  <a:gd name="T2" fmla="*/ 6 w 9"/>
                  <a:gd name="T3" fmla="*/ 10 h 11"/>
                  <a:gd name="T4" fmla="*/ 5 w 9"/>
                  <a:gd name="T5" fmla="*/ 8 h 11"/>
                  <a:gd name="T6" fmla="*/ 0 w 9"/>
                  <a:gd name="T7" fmla="*/ 7 h 11"/>
                  <a:gd name="T8" fmla="*/ 3 w 9"/>
                  <a:gd name="T9" fmla="*/ 2 h 11"/>
                  <a:gd name="T10" fmla="*/ 7 w 9"/>
                  <a:gd name="T11" fmla="*/ 2 h 11"/>
                  <a:gd name="T12" fmla="*/ 6 w 9"/>
                  <a:gd name="T13" fmla="*/ 5 h 11"/>
                  <a:gd name="T14" fmla="*/ 7 w 9"/>
                  <a:gd name="T15" fmla="*/ 7 h 11"/>
                  <a:gd name="T16" fmla="*/ 9 w 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11"/>
                    </a:moveTo>
                    <a:cubicBezTo>
                      <a:pt x="9" y="11"/>
                      <a:pt x="6" y="11"/>
                      <a:pt x="6" y="10"/>
                    </a:cubicBezTo>
                    <a:cubicBezTo>
                      <a:pt x="6" y="10"/>
                      <a:pt x="6" y="8"/>
                      <a:pt x="5" y="8"/>
                    </a:cubicBezTo>
                    <a:cubicBezTo>
                      <a:pt x="5" y="7"/>
                      <a:pt x="0" y="7"/>
                      <a:pt x="0" y="7"/>
                    </a:cubicBezTo>
                    <a:cubicBezTo>
                      <a:pt x="0" y="7"/>
                      <a:pt x="2" y="2"/>
                      <a:pt x="3" y="2"/>
                    </a:cubicBezTo>
                    <a:cubicBezTo>
                      <a:pt x="5" y="0"/>
                      <a:pt x="6" y="2"/>
                      <a:pt x="7" y="2"/>
                    </a:cubicBezTo>
                    <a:cubicBezTo>
                      <a:pt x="9" y="7"/>
                      <a:pt x="7" y="2"/>
                      <a:pt x="6" y="5"/>
                    </a:cubicBezTo>
                    <a:cubicBezTo>
                      <a:pt x="6" y="7"/>
                      <a:pt x="7" y="5"/>
                      <a:pt x="7" y="7"/>
                    </a:cubicBezTo>
                    <a:cubicBezTo>
                      <a:pt x="7" y="8"/>
                      <a:pt x="9" y="7"/>
                      <a:pt x="9" y="1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95" name="Freeform 2241">
                <a:extLst>
                  <a:ext uri="{FF2B5EF4-FFF2-40B4-BE49-F238E27FC236}">
                    <a16:creationId xmlns:a16="http://schemas.microsoft.com/office/drawing/2014/main" id="{C3EE2180-638C-CFC9-EE4C-5CF0E86C08DD}"/>
                  </a:ext>
                </a:extLst>
              </p:cNvPr>
              <p:cNvSpPr>
                <a:spLocks/>
              </p:cNvSpPr>
              <p:nvPr/>
            </p:nvSpPr>
            <p:spPr bwMode="auto">
              <a:xfrm>
                <a:off x="3881897" y="2680990"/>
                <a:ext cx="197925" cy="206755"/>
              </a:xfrm>
              <a:custGeom>
                <a:avLst/>
                <a:gdLst>
                  <a:gd name="T0" fmla="*/ 0 w 42"/>
                  <a:gd name="T1" fmla="*/ 37 h 51"/>
                  <a:gd name="T2" fmla="*/ 0 w 42"/>
                  <a:gd name="T3" fmla="*/ 40 h 51"/>
                  <a:gd name="T4" fmla="*/ 4 w 42"/>
                  <a:gd name="T5" fmla="*/ 46 h 51"/>
                  <a:gd name="T6" fmla="*/ 4 w 42"/>
                  <a:gd name="T7" fmla="*/ 48 h 51"/>
                  <a:gd name="T8" fmla="*/ 7 w 42"/>
                  <a:gd name="T9" fmla="*/ 51 h 51"/>
                  <a:gd name="T10" fmla="*/ 9 w 42"/>
                  <a:gd name="T11" fmla="*/ 51 h 51"/>
                  <a:gd name="T12" fmla="*/ 15 w 42"/>
                  <a:gd name="T13" fmla="*/ 48 h 51"/>
                  <a:gd name="T14" fmla="*/ 21 w 42"/>
                  <a:gd name="T15" fmla="*/ 43 h 51"/>
                  <a:gd name="T16" fmla="*/ 28 w 42"/>
                  <a:gd name="T17" fmla="*/ 38 h 51"/>
                  <a:gd name="T18" fmla="*/ 31 w 42"/>
                  <a:gd name="T19" fmla="*/ 31 h 51"/>
                  <a:gd name="T20" fmla="*/ 35 w 42"/>
                  <a:gd name="T21" fmla="*/ 26 h 51"/>
                  <a:gd name="T22" fmla="*/ 40 w 42"/>
                  <a:gd name="T23" fmla="*/ 20 h 51"/>
                  <a:gd name="T24" fmla="*/ 40 w 42"/>
                  <a:gd name="T25" fmla="*/ 15 h 51"/>
                  <a:gd name="T26" fmla="*/ 35 w 42"/>
                  <a:gd name="T27" fmla="*/ 9 h 51"/>
                  <a:gd name="T28" fmla="*/ 29 w 42"/>
                  <a:gd name="T29" fmla="*/ 7 h 51"/>
                  <a:gd name="T30" fmla="*/ 24 w 42"/>
                  <a:gd name="T31" fmla="*/ 0 h 51"/>
                  <a:gd name="T32" fmla="*/ 22 w 42"/>
                  <a:gd name="T33" fmla="*/ 1 h 51"/>
                  <a:gd name="T34" fmla="*/ 21 w 42"/>
                  <a:gd name="T35" fmla="*/ 3 h 51"/>
                  <a:gd name="T36" fmla="*/ 21 w 42"/>
                  <a:gd name="T37" fmla="*/ 4 h 51"/>
                  <a:gd name="T38" fmla="*/ 21 w 42"/>
                  <a:gd name="T39" fmla="*/ 6 h 51"/>
                  <a:gd name="T40" fmla="*/ 18 w 42"/>
                  <a:gd name="T41" fmla="*/ 7 h 51"/>
                  <a:gd name="T42" fmla="*/ 18 w 42"/>
                  <a:gd name="T43" fmla="*/ 9 h 51"/>
                  <a:gd name="T44" fmla="*/ 18 w 42"/>
                  <a:gd name="T45" fmla="*/ 15 h 51"/>
                  <a:gd name="T46" fmla="*/ 20 w 42"/>
                  <a:gd name="T47" fmla="*/ 18 h 51"/>
                  <a:gd name="T48" fmla="*/ 18 w 42"/>
                  <a:gd name="T49" fmla="*/ 23 h 51"/>
                  <a:gd name="T50" fmla="*/ 17 w 42"/>
                  <a:gd name="T51" fmla="*/ 31 h 51"/>
                  <a:gd name="T52" fmla="*/ 9 w 42"/>
                  <a:gd name="T53" fmla="*/ 34 h 51"/>
                  <a:gd name="T54" fmla="*/ 0 w 42"/>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51">
                    <a:moveTo>
                      <a:pt x="0" y="37"/>
                    </a:moveTo>
                    <a:cubicBezTo>
                      <a:pt x="0" y="38"/>
                      <a:pt x="0" y="38"/>
                      <a:pt x="0" y="40"/>
                    </a:cubicBezTo>
                    <a:cubicBezTo>
                      <a:pt x="0" y="42"/>
                      <a:pt x="3" y="45"/>
                      <a:pt x="4" y="46"/>
                    </a:cubicBezTo>
                    <a:cubicBezTo>
                      <a:pt x="4" y="46"/>
                      <a:pt x="4" y="46"/>
                      <a:pt x="4" y="48"/>
                    </a:cubicBezTo>
                    <a:cubicBezTo>
                      <a:pt x="4" y="49"/>
                      <a:pt x="6" y="51"/>
                      <a:pt x="7" y="51"/>
                    </a:cubicBezTo>
                    <a:cubicBezTo>
                      <a:pt x="7" y="51"/>
                      <a:pt x="7" y="51"/>
                      <a:pt x="9" y="51"/>
                    </a:cubicBezTo>
                    <a:cubicBezTo>
                      <a:pt x="10" y="51"/>
                      <a:pt x="11" y="48"/>
                      <a:pt x="15" y="48"/>
                    </a:cubicBezTo>
                    <a:cubicBezTo>
                      <a:pt x="18" y="49"/>
                      <a:pt x="17" y="43"/>
                      <a:pt x="21" y="43"/>
                    </a:cubicBezTo>
                    <a:cubicBezTo>
                      <a:pt x="27" y="43"/>
                      <a:pt x="22" y="38"/>
                      <a:pt x="28" y="38"/>
                    </a:cubicBezTo>
                    <a:cubicBezTo>
                      <a:pt x="33" y="37"/>
                      <a:pt x="28" y="35"/>
                      <a:pt x="31" y="31"/>
                    </a:cubicBezTo>
                    <a:cubicBezTo>
                      <a:pt x="33" y="23"/>
                      <a:pt x="32" y="32"/>
                      <a:pt x="35" y="26"/>
                    </a:cubicBezTo>
                    <a:cubicBezTo>
                      <a:pt x="38" y="23"/>
                      <a:pt x="39" y="24"/>
                      <a:pt x="40" y="20"/>
                    </a:cubicBezTo>
                    <a:cubicBezTo>
                      <a:pt x="42" y="17"/>
                      <a:pt x="42" y="17"/>
                      <a:pt x="40" y="15"/>
                    </a:cubicBezTo>
                    <a:cubicBezTo>
                      <a:pt x="39" y="15"/>
                      <a:pt x="38" y="9"/>
                      <a:pt x="35" y="9"/>
                    </a:cubicBezTo>
                    <a:cubicBezTo>
                      <a:pt x="32" y="9"/>
                      <a:pt x="33" y="7"/>
                      <a:pt x="29" y="7"/>
                    </a:cubicBezTo>
                    <a:cubicBezTo>
                      <a:pt x="27" y="7"/>
                      <a:pt x="24" y="3"/>
                      <a:pt x="24" y="0"/>
                    </a:cubicBezTo>
                    <a:cubicBezTo>
                      <a:pt x="22" y="1"/>
                      <a:pt x="22" y="3"/>
                      <a:pt x="22" y="1"/>
                    </a:cubicBezTo>
                    <a:cubicBezTo>
                      <a:pt x="21" y="0"/>
                      <a:pt x="21" y="1"/>
                      <a:pt x="21" y="3"/>
                    </a:cubicBezTo>
                    <a:cubicBezTo>
                      <a:pt x="21" y="4"/>
                      <a:pt x="20" y="4"/>
                      <a:pt x="21" y="4"/>
                    </a:cubicBezTo>
                    <a:cubicBezTo>
                      <a:pt x="22" y="4"/>
                      <a:pt x="22" y="6"/>
                      <a:pt x="21" y="6"/>
                    </a:cubicBezTo>
                    <a:cubicBezTo>
                      <a:pt x="20" y="7"/>
                      <a:pt x="18" y="7"/>
                      <a:pt x="18" y="7"/>
                    </a:cubicBezTo>
                    <a:cubicBezTo>
                      <a:pt x="20" y="7"/>
                      <a:pt x="20" y="7"/>
                      <a:pt x="18" y="9"/>
                    </a:cubicBezTo>
                    <a:cubicBezTo>
                      <a:pt x="17" y="12"/>
                      <a:pt x="18" y="14"/>
                      <a:pt x="18" y="15"/>
                    </a:cubicBezTo>
                    <a:cubicBezTo>
                      <a:pt x="20" y="18"/>
                      <a:pt x="20" y="18"/>
                      <a:pt x="20" y="18"/>
                    </a:cubicBezTo>
                    <a:cubicBezTo>
                      <a:pt x="20" y="20"/>
                      <a:pt x="18" y="21"/>
                      <a:pt x="18" y="23"/>
                    </a:cubicBezTo>
                    <a:cubicBezTo>
                      <a:pt x="17" y="31"/>
                      <a:pt x="17" y="31"/>
                      <a:pt x="17" y="31"/>
                    </a:cubicBezTo>
                    <a:cubicBezTo>
                      <a:pt x="15" y="32"/>
                      <a:pt x="11" y="32"/>
                      <a:pt x="9" y="34"/>
                    </a:cubicBezTo>
                    <a:cubicBezTo>
                      <a:pt x="6" y="35"/>
                      <a:pt x="4" y="35"/>
                      <a:pt x="0" y="37"/>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96" name="Freeform 2242">
                <a:extLst>
                  <a:ext uri="{FF2B5EF4-FFF2-40B4-BE49-F238E27FC236}">
                    <a16:creationId xmlns:a16="http://schemas.microsoft.com/office/drawing/2014/main" id="{406ABDDC-E9BE-D90E-6092-738C0EC74C17}"/>
                  </a:ext>
                </a:extLst>
              </p:cNvPr>
              <p:cNvSpPr>
                <a:spLocks/>
              </p:cNvSpPr>
              <p:nvPr/>
            </p:nvSpPr>
            <p:spPr bwMode="auto">
              <a:xfrm>
                <a:off x="3648450" y="2830708"/>
                <a:ext cx="262207" cy="158275"/>
              </a:xfrm>
              <a:custGeom>
                <a:avLst/>
                <a:gdLst>
                  <a:gd name="T0" fmla="*/ 50 w 56"/>
                  <a:gd name="T1" fmla="*/ 0 h 39"/>
                  <a:gd name="T2" fmla="*/ 49 w 56"/>
                  <a:gd name="T3" fmla="*/ 3 h 39"/>
                  <a:gd name="T4" fmla="*/ 53 w 56"/>
                  <a:gd name="T5" fmla="*/ 9 h 39"/>
                  <a:gd name="T6" fmla="*/ 54 w 56"/>
                  <a:gd name="T7" fmla="*/ 12 h 39"/>
                  <a:gd name="T8" fmla="*/ 56 w 56"/>
                  <a:gd name="T9" fmla="*/ 14 h 39"/>
                  <a:gd name="T10" fmla="*/ 50 w 56"/>
                  <a:gd name="T11" fmla="*/ 22 h 39"/>
                  <a:gd name="T12" fmla="*/ 45 w 56"/>
                  <a:gd name="T13" fmla="*/ 23 h 39"/>
                  <a:gd name="T14" fmla="*/ 40 w 56"/>
                  <a:gd name="T15" fmla="*/ 25 h 39"/>
                  <a:gd name="T16" fmla="*/ 31 w 56"/>
                  <a:gd name="T17" fmla="*/ 29 h 39"/>
                  <a:gd name="T18" fmla="*/ 20 w 56"/>
                  <a:gd name="T19" fmla="*/ 33 h 39"/>
                  <a:gd name="T20" fmla="*/ 16 w 56"/>
                  <a:gd name="T21" fmla="*/ 36 h 39"/>
                  <a:gd name="T22" fmla="*/ 13 w 56"/>
                  <a:gd name="T23" fmla="*/ 37 h 39"/>
                  <a:gd name="T24" fmla="*/ 10 w 56"/>
                  <a:gd name="T25" fmla="*/ 37 h 39"/>
                  <a:gd name="T26" fmla="*/ 9 w 56"/>
                  <a:gd name="T27" fmla="*/ 37 h 39"/>
                  <a:gd name="T28" fmla="*/ 4 w 56"/>
                  <a:gd name="T29" fmla="*/ 37 h 39"/>
                  <a:gd name="T30" fmla="*/ 4 w 56"/>
                  <a:gd name="T31" fmla="*/ 33 h 39"/>
                  <a:gd name="T32" fmla="*/ 3 w 56"/>
                  <a:gd name="T33" fmla="*/ 28 h 39"/>
                  <a:gd name="T34" fmla="*/ 3 w 56"/>
                  <a:gd name="T35" fmla="*/ 23 h 39"/>
                  <a:gd name="T36" fmla="*/ 2 w 56"/>
                  <a:gd name="T37" fmla="*/ 22 h 39"/>
                  <a:gd name="T38" fmla="*/ 2 w 56"/>
                  <a:gd name="T39" fmla="*/ 20 h 39"/>
                  <a:gd name="T40" fmla="*/ 3 w 56"/>
                  <a:gd name="T41" fmla="*/ 15 h 39"/>
                  <a:gd name="T42" fmla="*/ 4 w 56"/>
                  <a:gd name="T43" fmla="*/ 14 h 39"/>
                  <a:gd name="T44" fmla="*/ 4 w 56"/>
                  <a:gd name="T45" fmla="*/ 12 h 39"/>
                  <a:gd name="T46" fmla="*/ 4 w 56"/>
                  <a:gd name="T47" fmla="*/ 9 h 39"/>
                  <a:gd name="T48" fmla="*/ 4 w 56"/>
                  <a:gd name="T49" fmla="*/ 9 h 39"/>
                  <a:gd name="T50" fmla="*/ 4 w 56"/>
                  <a:gd name="T51" fmla="*/ 9 h 39"/>
                  <a:gd name="T52" fmla="*/ 7 w 56"/>
                  <a:gd name="T53" fmla="*/ 9 h 39"/>
                  <a:gd name="T54" fmla="*/ 9 w 56"/>
                  <a:gd name="T55" fmla="*/ 9 h 39"/>
                  <a:gd name="T56" fmla="*/ 9 w 56"/>
                  <a:gd name="T57" fmla="*/ 9 h 39"/>
                  <a:gd name="T58" fmla="*/ 9 w 56"/>
                  <a:gd name="T59" fmla="*/ 9 h 39"/>
                  <a:gd name="T60" fmla="*/ 9 w 56"/>
                  <a:gd name="T61" fmla="*/ 9 h 39"/>
                  <a:gd name="T62" fmla="*/ 20 w 56"/>
                  <a:gd name="T63" fmla="*/ 14 h 39"/>
                  <a:gd name="T64" fmla="*/ 20 w 56"/>
                  <a:gd name="T65" fmla="*/ 15 h 39"/>
                  <a:gd name="T66" fmla="*/ 20 w 56"/>
                  <a:gd name="T67" fmla="*/ 20 h 39"/>
                  <a:gd name="T68" fmla="*/ 31 w 56"/>
                  <a:gd name="T69" fmla="*/ 9 h 39"/>
                  <a:gd name="T70" fmla="*/ 34 w 56"/>
                  <a:gd name="T71" fmla="*/ 5 h 39"/>
                  <a:gd name="T72" fmla="*/ 43 w 56"/>
                  <a:gd name="T73" fmla="*/ 3 h 39"/>
                  <a:gd name="T74" fmla="*/ 50 w 56"/>
                  <a:gd name="T7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39">
                    <a:moveTo>
                      <a:pt x="50" y="0"/>
                    </a:moveTo>
                    <a:cubicBezTo>
                      <a:pt x="50" y="1"/>
                      <a:pt x="49" y="1"/>
                      <a:pt x="49" y="3"/>
                    </a:cubicBezTo>
                    <a:cubicBezTo>
                      <a:pt x="50" y="5"/>
                      <a:pt x="53" y="8"/>
                      <a:pt x="53" y="9"/>
                    </a:cubicBezTo>
                    <a:cubicBezTo>
                      <a:pt x="54" y="9"/>
                      <a:pt x="53" y="9"/>
                      <a:pt x="54" y="12"/>
                    </a:cubicBezTo>
                    <a:cubicBezTo>
                      <a:pt x="56" y="14"/>
                      <a:pt x="56" y="14"/>
                      <a:pt x="56" y="14"/>
                    </a:cubicBezTo>
                    <a:cubicBezTo>
                      <a:pt x="49" y="17"/>
                      <a:pt x="54" y="20"/>
                      <a:pt x="50" y="22"/>
                    </a:cubicBezTo>
                    <a:cubicBezTo>
                      <a:pt x="49" y="22"/>
                      <a:pt x="50" y="22"/>
                      <a:pt x="45" y="23"/>
                    </a:cubicBezTo>
                    <a:cubicBezTo>
                      <a:pt x="42" y="23"/>
                      <a:pt x="42" y="25"/>
                      <a:pt x="40" y="25"/>
                    </a:cubicBezTo>
                    <a:cubicBezTo>
                      <a:pt x="35" y="25"/>
                      <a:pt x="34" y="31"/>
                      <a:pt x="31" y="29"/>
                    </a:cubicBezTo>
                    <a:cubicBezTo>
                      <a:pt x="28" y="28"/>
                      <a:pt x="27" y="34"/>
                      <a:pt x="20" y="33"/>
                    </a:cubicBezTo>
                    <a:cubicBezTo>
                      <a:pt x="17" y="33"/>
                      <a:pt x="17" y="36"/>
                      <a:pt x="16" y="36"/>
                    </a:cubicBezTo>
                    <a:cubicBezTo>
                      <a:pt x="13" y="36"/>
                      <a:pt x="16" y="37"/>
                      <a:pt x="13" y="37"/>
                    </a:cubicBezTo>
                    <a:cubicBezTo>
                      <a:pt x="10" y="37"/>
                      <a:pt x="11" y="37"/>
                      <a:pt x="10" y="37"/>
                    </a:cubicBezTo>
                    <a:cubicBezTo>
                      <a:pt x="9" y="37"/>
                      <a:pt x="9" y="39"/>
                      <a:pt x="9" y="37"/>
                    </a:cubicBezTo>
                    <a:cubicBezTo>
                      <a:pt x="6" y="37"/>
                      <a:pt x="6" y="39"/>
                      <a:pt x="4" y="37"/>
                    </a:cubicBezTo>
                    <a:cubicBezTo>
                      <a:pt x="4" y="34"/>
                      <a:pt x="4" y="36"/>
                      <a:pt x="4" y="33"/>
                    </a:cubicBezTo>
                    <a:cubicBezTo>
                      <a:pt x="4" y="31"/>
                      <a:pt x="3" y="29"/>
                      <a:pt x="3" y="28"/>
                    </a:cubicBezTo>
                    <a:cubicBezTo>
                      <a:pt x="3" y="25"/>
                      <a:pt x="3" y="25"/>
                      <a:pt x="3" y="23"/>
                    </a:cubicBezTo>
                    <a:cubicBezTo>
                      <a:pt x="3" y="23"/>
                      <a:pt x="0" y="23"/>
                      <a:pt x="2" y="22"/>
                    </a:cubicBezTo>
                    <a:cubicBezTo>
                      <a:pt x="3" y="22"/>
                      <a:pt x="2" y="22"/>
                      <a:pt x="2" y="20"/>
                    </a:cubicBezTo>
                    <a:cubicBezTo>
                      <a:pt x="3" y="19"/>
                      <a:pt x="3" y="17"/>
                      <a:pt x="3" y="15"/>
                    </a:cubicBezTo>
                    <a:cubicBezTo>
                      <a:pt x="4" y="14"/>
                      <a:pt x="4" y="14"/>
                      <a:pt x="4" y="14"/>
                    </a:cubicBezTo>
                    <a:cubicBezTo>
                      <a:pt x="4" y="12"/>
                      <a:pt x="4" y="12"/>
                      <a:pt x="4" y="12"/>
                    </a:cubicBezTo>
                    <a:cubicBezTo>
                      <a:pt x="4" y="12"/>
                      <a:pt x="4" y="11"/>
                      <a:pt x="4" y="9"/>
                    </a:cubicBezTo>
                    <a:cubicBezTo>
                      <a:pt x="4" y="9"/>
                      <a:pt x="4" y="9"/>
                      <a:pt x="4" y="9"/>
                    </a:cubicBezTo>
                    <a:cubicBezTo>
                      <a:pt x="4" y="9"/>
                      <a:pt x="4" y="9"/>
                      <a:pt x="4" y="9"/>
                    </a:cubicBezTo>
                    <a:cubicBezTo>
                      <a:pt x="6" y="9"/>
                      <a:pt x="7" y="9"/>
                      <a:pt x="7" y="9"/>
                    </a:cubicBezTo>
                    <a:cubicBezTo>
                      <a:pt x="9" y="9"/>
                      <a:pt x="9" y="9"/>
                      <a:pt x="9" y="9"/>
                    </a:cubicBezTo>
                    <a:cubicBezTo>
                      <a:pt x="9" y="9"/>
                      <a:pt x="9" y="9"/>
                      <a:pt x="9" y="9"/>
                    </a:cubicBezTo>
                    <a:cubicBezTo>
                      <a:pt x="9" y="9"/>
                      <a:pt x="9" y="9"/>
                      <a:pt x="9" y="9"/>
                    </a:cubicBezTo>
                    <a:cubicBezTo>
                      <a:pt x="9" y="9"/>
                      <a:pt x="9" y="9"/>
                      <a:pt x="9" y="9"/>
                    </a:cubicBezTo>
                    <a:cubicBezTo>
                      <a:pt x="10" y="9"/>
                      <a:pt x="20" y="14"/>
                      <a:pt x="20" y="14"/>
                    </a:cubicBezTo>
                    <a:cubicBezTo>
                      <a:pt x="20" y="15"/>
                      <a:pt x="20" y="15"/>
                      <a:pt x="20" y="15"/>
                    </a:cubicBezTo>
                    <a:cubicBezTo>
                      <a:pt x="20" y="17"/>
                      <a:pt x="20" y="19"/>
                      <a:pt x="20" y="20"/>
                    </a:cubicBezTo>
                    <a:cubicBezTo>
                      <a:pt x="24" y="17"/>
                      <a:pt x="28" y="12"/>
                      <a:pt x="31" y="9"/>
                    </a:cubicBezTo>
                    <a:cubicBezTo>
                      <a:pt x="31" y="8"/>
                      <a:pt x="32" y="5"/>
                      <a:pt x="34" y="5"/>
                    </a:cubicBezTo>
                    <a:cubicBezTo>
                      <a:pt x="35" y="3"/>
                      <a:pt x="40" y="3"/>
                      <a:pt x="43" y="3"/>
                    </a:cubicBezTo>
                    <a:cubicBezTo>
                      <a:pt x="45" y="1"/>
                      <a:pt x="47" y="1"/>
                      <a:pt x="5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97" name="Freeform 2243">
                <a:extLst>
                  <a:ext uri="{FF2B5EF4-FFF2-40B4-BE49-F238E27FC236}">
                    <a16:creationId xmlns:a16="http://schemas.microsoft.com/office/drawing/2014/main" id="{DB2A227A-F080-8DC8-1E95-7BC78754C849}"/>
                  </a:ext>
                </a:extLst>
              </p:cNvPr>
              <p:cNvSpPr>
                <a:spLocks/>
              </p:cNvSpPr>
              <p:nvPr/>
            </p:nvSpPr>
            <p:spPr bwMode="auto">
              <a:xfrm>
                <a:off x="2817845" y="2478511"/>
                <a:ext cx="407689" cy="340790"/>
              </a:xfrm>
              <a:custGeom>
                <a:avLst/>
                <a:gdLst>
                  <a:gd name="T0" fmla="*/ 80 w 87"/>
                  <a:gd name="T1" fmla="*/ 84 h 84"/>
                  <a:gd name="T2" fmla="*/ 80 w 87"/>
                  <a:gd name="T3" fmla="*/ 81 h 84"/>
                  <a:gd name="T4" fmla="*/ 86 w 87"/>
                  <a:gd name="T5" fmla="*/ 81 h 84"/>
                  <a:gd name="T6" fmla="*/ 86 w 87"/>
                  <a:gd name="T7" fmla="*/ 68 h 84"/>
                  <a:gd name="T8" fmla="*/ 86 w 87"/>
                  <a:gd name="T9" fmla="*/ 23 h 84"/>
                  <a:gd name="T10" fmla="*/ 84 w 87"/>
                  <a:gd name="T11" fmla="*/ 17 h 84"/>
                  <a:gd name="T12" fmla="*/ 86 w 87"/>
                  <a:gd name="T13" fmla="*/ 11 h 84"/>
                  <a:gd name="T14" fmla="*/ 86 w 87"/>
                  <a:gd name="T15" fmla="*/ 9 h 84"/>
                  <a:gd name="T16" fmla="*/ 83 w 87"/>
                  <a:gd name="T17" fmla="*/ 6 h 84"/>
                  <a:gd name="T18" fmla="*/ 77 w 87"/>
                  <a:gd name="T19" fmla="*/ 6 h 84"/>
                  <a:gd name="T20" fmla="*/ 73 w 87"/>
                  <a:gd name="T21" fmla="*/ 1 h 84"/>
                  <a:gd name="T22" fmla="*/ 66 w 87"/>
                  <a:gd name="T23" fmla="*/ 1 h 84"/>
                  <a:gd name="T24" fmla="*/ 59 w 87"/>
                  <a:gd name="T25" fmla="*/ 6 h 84"/>
                  <a:gd name="T26" fmla="*/ 58 w 87"/>
                  <a:gd name="T27" fmla="*/ 14 h 84"/>
                  <a:gd name="T28" fmla="*/ 51 w 87"/>
                  <a:gd name="T29" fmla="*/ 15 h 84"/>
                  <a:gd name="T30" fmla="*/ 41 w 87"/>
                  <a:gd name="T31" fmla="*/ 12 h 84"/>
                  <a:gd name="T32" fmla="*/ 34 w 87"/>
                  <a:gd name="T33" fmla="*/ 7 h 84"/>
                  <a:gd name="T34" fmla="*/ 29 w 87"/>
                  <a:gd name="T35" fmla="*/ 3 h 84"/>
                  <a:gd name="T36" fmla="*/ 21 w 87"/>
                  <a:gd name="T37" fmla="*/ 1 h 84"/>
                  <a:gd name="T38" fmla="*/ 15 w 87"/>
                  <a:gd name="T39" fmla="*/ 0 h 84"/>
                  <a:gd name="T40" fmla="*/ 14 w 87"/>
                  <a:gd name="T41" fmla="*/ 4 h 84"/>
                  <a:gd name="T42" fmla="*/ 8 w 87"/>
                  <a:gd name="T43" fmla="*/ 7 h 84"/>
                  <a:gd name="T44" fmla="*/ 4 w 87"/>
                  <a:gd name="T45" fmla="*/ 17 h 84"/>
                  <a:gd name="T46" fmla="*/ 5 w 87"/>
                  <a:gd name="T47" fmla="*/ 31 h 84"/>
                  <a:gd name="T48" fmla="*/ 5 w 87"/>
                  <a:gd name="T49" fmla="*/ 39 h 84"/>
                  <a:gd name="T50" fmla="*/ 4 w 87"/>
                  <a:gd name="T51" fmla="*/ 45 h 84"/>
                  <a:gd name="T52" fmla="*/ 7 w 87"/>
                  <a:gd name="T53" fmla="*/ 51 h 84"/>
                  <a:gd name="T54" fmla="*/ 14 w 87"/>
                  <a:gd name="T55" fmla="*/ 54 h 84"/>
                  <a:gd name="T56" fmla="*/ 16 w 87"/>
                  <a:gd name="T57" fmla="*/ 59 h 84"/>
                  <a:gd name="T58" fmla="*/ 28 w 87"/>
                  <a:gd name="T59" fmla="*/ 64 h 84"/>
                  <a:gd name="T60" fmla="*/ 33 w 87"/>
                  <a:gd name="T61" fmla="*/ 62 h 84"/>
                  <a:gd name="T62" fmla="*/ 39 w 87"/>
                  <a:gd name="T63" fmla="*/ 59 h 84"/>
                  <a:gd name="T64" fmla="*/ 80 w 87"/>
                  <a:gd name="T6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84">
                    <a:moveTo>
                      <a:pt x="80" y="84"/>
                    </a:moveTo>
                    <a:cubicBezTo>
                      <a:pt x="80" y="81"/>
                      <a:pt x="80" y="81"/>
                      <a:pt x="80" y="81"/>
                    </a:cubicBezTo>
                    <a:cubicBezTo>
                      <a:pt x="86" y="81"/>
                      <a:pt x="86" y="81"/>
                      <a:pt x="86" y="81"/>
                    </a:cubicBezTo>
                    <a:cubicBezTo>
                      <a:pt x="86" y="68"/>
                      <a:pt x="86" y="68"/>
                      <a:pt x="86" y="68"/>
                    </a:cubicBezTo>
                    <a:cubicBezTo>
                      <a:pt x="86" y="23"/>
                      <a:pt x="86" y="23"/>
                      <a:pt x="86" y="23"/>
                    </a:cubicBezTo>
                    <a:cubicBezTo>
                      <a:pt x="86" y="21"/>
                      <a:pt x="83" y="20"/>
                      <a:pt x="84" y="17"/>
                    </a:cubicBezTo>
                    <a:cubicBezTo>
                      <a:pt x="87" y="14"/>
                      <a:pt x="83" y="12"/>
                      <a:pt x="86" y="11"/>
                    </a:cubicBezTo>
                    <a:cubicBezTo>
                      <a:pt x="86" y="9"/>
                      <a:pt x="86" y="9"/>
                      <a:pt x="86" y="9"/>
                    </a:cubicBezTo>
                    <a:cubicBezTo>
                      <a:pt x="86" y="7"/>
                      <a:pt x="86" y="6"/>
                      <a:pt x="83" y="6"/>
                    </a:cubicBezTo>
                    <a:cubicBezTo>
                      <a:pt x="80" y="6"/>
                      <a:pt x="82" y="6"/>
                      <a:pt x="77" y="6"/>
                    </a:cubicBezTo>
                    <a:cubicBezTo>
                      <a:pt x="75" y="6"/>
                      <a:pt x="77" y="3"/>
                      <a:pt x="73" y="1"/>
                    </a:cubicBezTo>
                    <a:cubicBezTo>
                      <a:pt x="69" y="0"/>
                      <a:pt x="68" y="1"/>
                      <a:pt x="66" y="1"/>
                    </a:cubicBezTo>
                    <a:cubicBezTo>
                      <a:pt x="66" y="3"/>
                      <a:pt x="65" y="1"/>
                      <a:pt x="59" y="6"/>
                    </a:cubicBezTo>
                    <a:cubicBezTo>
                      <a:pt x="58" y="7"/>
                      <a:pt x="62" y="12"/>
                      <a:pt x="58" y="14"/>
                    </a:cubicBezTo>
                    <a:cubicBezTo>
                      <a:pt x="55" y="18"/>
                      <a:pt x="54" y="18"/>
                      <a:pt x="51" y="15"/>
                    </a:cubicBezTo>
                    <a:cubicBezTo>
                      <a:pt x="50" y="14"/>
                      <a:pt x="46" y="12"/>
                      <a:pt x="41" y="12"/>
                    </a:cubicBezTo>
                    <a:cubicBezTo>
                      <a:pt x="39" y="11"/>
                      <a:pt x="36" y="11"/>
                      <a:pt x="34" y="7"/>
                    </a:cubicBezTo>
                    <a:cubicBezTo>
                      <a:pt x="34" y="3"/>
                      <a:pt x="32" y="4"/>
                      <a:pt x="29" y="3"/>
                    </a:cubicBezTo>
                    <a:cubicBezTo>
                      <a:pt x="28" y="1"/>
                      <a:pt x="23" y="1"/>
                      <a:pt x="21" y="1"/>
                    </a:cubicBezTo>
                    <a:cubicBezTo>
                      <a:pt x="19" y="1"/>
                      <a:pt x="16" y="0"/>
                      <a:pt x="15" y="0"/>
                    </a:cubicBezTo>
                    <a:cubicBezTo>
                      <a:pt x="14" y="3"/>
                      <a:pt x="16" y="3"/>
                      <a:pt x="14" y="4"/>
                    </a:cubicBezTo>
                    <a:cubicBezTo>
                      <a:pt x="12" y="6"/>
                      <a:pt x="11" y="6"/>
                      <a:pt x="8" y="7"/>
                    </a:cubicBezTo>
                    <a:cubicBezTo>
                      <a:pt x="4" y="11"/>
                      <a:pt x="11" y="14"/>
                      <a:pt x="4" y="17"/>
                    </a:cubicBezTo>
                    <a:cubicBezTo>
                      <a:pt x="7" y="26"/>
                      <a:pt x="4" y="28"/>
                      <a:pt x="5" y="31"/>
                    </a:cubicBezTo>
                    <a:cubicBezTo>
                      <a:pt x="7" y="34"/>
                      <a:pt x="4" y="36"/>
                      <a:pt x="5" y="39"/>
                    </a:cubicBezTo>
                    <a:cubicBezTo>
                      <a:pt x="7" y="43"/>
                      <a:pt x="0" y="40"/>
                      <a:pt x="4" y="45"/>
                    </a:cubicBezTo>
                    <a:cubicBezTo>
                      <a:pt x="8" y="50"/>
                      <a:pt x="5" y="50"/>
                      <a:pt x="7" y="51"/>
                    </a:cubicBezTo>
                    <a:cubicBezTo>
                      <a:pt x="8" y="54"/>
                      <a:pt x="8" y="51"/>
                      <a:pt x="14" y="54"/>
                    </a:cubicBezTo>
                    <a:cubicBezTo>
                      <a:pt x="16" y="56"/>
                      <a:pt x="15" y="56"/>
                      <a:pt x="16" y="59"/>
                    </a:cubicBezTo>
                    <a:cubicBezTo>
                      <a:pt x="19" y="62"/>
                      <a:pt x="25" y="60"/>
                      <a:pt x="28" y="64"/>
                    </a:cubicBezTo>
                    <a:cubicBezTo>
                      <a:pt x="29" y="67"/>
                      <a:pt x="28" y="65"/>
                      <a:pt x="33" y="62"/>
                    </a:cubicBezTo>
                    <a:cubicBezTo>
                      <a:pt x="34" y="62"/>
                      <a:pt x="37" y="59"/>
                      <a:pt x="39" y="59"/>
                    </a:cubicBezTo>
                    <a:cubicBezTo>
                      <a:pt x="53" y="67"/>
                      <a:pt x="80" y="84"/>
                      <a:pt x="80" y="8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98" name="Freeform 2244">
                <a:extLst>
                  <a:ext uri="{FF2B5EF4-FFF2-40B4-BE49-F238E27FC236}">
                    <a16:creationId xmlns:a16="http://schemas.microsoft.com/office/drawing/2014/main" id="{BF32C61E-88C2-1813-8062-559D78E6E9C5}"/>
                  </a:ext>
                </a:extLst>
              </p:cNvPr>
              <p:cNvSpPr>
                <a:spLocks/>
              </p:cNvSpPr>
              <p:nvPr/>
            </p:nvSpPr>
            <p:spPr bwMode="auto">
              <a:xfrm>
                <a:off x="3137570" y="2738026"/>
                <a:ext cx="412763" cy="469123"/>
              </a:xfrm>
              <a:custGeom>
                <a:avLst/>
                <a:gdLst>
                  <a:gd name="T0" fmla="*/ 32 w 88"/>
                  <a:gd name="T1" fmla="*/ 105 h 116"/>
                  <a:gd name="T2" fmla="*/ 36 w 88"/>
                  <a:gd name="T3" fmla="*/ 110 h 116"/>
                  <a:gd name="T4" fmla="*/ 40 w 88"/>
                  <a:gd name="T5" fmla="*/ 109 h 116"/>
                  <a:gd name="T6" fmla="*/ 44 w 88"/>
                  <a:gd name="T7" fmla="*/ 110 h 116"/>
                  <a:gd name="T8" fmla="*/ 48 w 88"/>
                  <a:gd name="T9" fmla="*/ 115 h 116"/>
                  <a:gd name="T10" fmla="*/ 52 w 88"/>
                  <a:gd name="T11" fmla="*/ 113 h 116"/>
                  <a:gd name="T12" fmla="*/ 54 w 88"/>
                  <a:gd name="T13" fmla="*/ 115 h 116"/>
                  <a:gd name="T14" fmla="*/ 61 w 88"/>
                  <a:gd name="T15" fmla="*/ 112 h 116"/>
                  <a:gd name="T16" fmla="*/ 62 w 88"/>
                  <a:gd name="T17" fmla="*/ 113 h 116"/>
                  <a:gd name="T18" fmla="*/ 65 w 88"/>
                  <a:gd name="T19" fmla="*/ 110 h 116"/>
                  <a:gd name="T20" fmla="*/ 68 w 88"/>
                  <a:gd name="T21" fmla="*/ 107 h 116"/>
                  <a:gd name="T22" fmla="*/ 73 w 88"/>
                  <a:gd name="T23" fmla="*/ 107 h 116"/>
                  <a:gd name="T24" fmla="*/ 75 w 88"/>
                  <a:gd name="T25" fmla="*/ 109 h 116"/>
                  <a:gd name="T26" fmla="*/ 73 w 88"/>
                  <a:gd name="T27" fmla="*/ 104 h 116"/>
                  <a:gd name="T28" fmla="*/ 69 w 88"/>
                  <a:gd name="T29" fmla="*/ 98 h 116"/>
                  <a:gd name="T30" fmla="*/ 65 w 88"/>
                  <a:gd name="T31" fmla="*/ 93 h 116"/>
                  <a:gd name="T32" fmla="*/ 61 w 88"/>
                  <a:gd name="T33" fmla="*/ 88 h 116"/>
                  <a:gd name="T34" fmla="*/ 64 w 88"/>
                  <a:gd name="T35" fmla="*/ 87 h 116"/>
                  <a:gd name="T36" fmla="*/ 66 w 88"/>
                  <a:gd name="T37" fmla="*/ 77 h 116"/>
                  <a:gd name="T38" fmla="*/ 66 w 88"/>
                  <a:gd name="T39" fmla="*/ 73 h 116"/>
                  <a:gd name="T40" fmla="*/ 69 w 88"/>
                  <a:gd name="T41" fmla="*/ 73 h 116"/>
                  <a:gd name="T42" fmla="*/ 72 w 88"/>
                  <a:gd name="T43" fmla="*/ 65 h 116"/>
                  <a:gd name="T44" fmla="*/ 77 w 88"/>
                  <a:gd name="T45" fmla="*/ 60 h 116"/>
                  <a:gd name="T46" fmla="*/ 79 w 88"/>
                  <a:gd name="T47" fmla="*/ 51 h 116"/>
                  <a:gd name="T48" fmla="*/ 77 w 88"/>
                  <a:gd name="T49" fmla="*/ 46 h 116"/>
                  <a:gd name="T50" fmla="*/ 82 w 88"/>
                  <a:gd name="T51" fmla="*/ 35 h 116"/>
                  <a:gd name="T52" fmla="*/ 83 w 88"/>
                  <a:gd name="T53" fmla="*/ 32 h 116"/>
                  <a:gd name="T54" fmla="*/ 88 w 88"/>
                  <a:gd name="T55" fmla="*/ 28 h 116"/>
                  <a:gd name="T56" fmla="*/ 87 w 88"/>
                  <a:gd name="T57" fmla="*/ 28 h 116"/>
                  <a:gd name="T58" fmla="*/ 83 w 88"/>
                  <a:gd name="T59" fmla="*/ 24 h 116"/>
                  <a:gd name="T60" fmla="*/ 82 w 88"/>
                  <a:gd name="T61" fmla="*/ 15 h 116"/>
                  <a:gd name="T62" fmla="*/ 82 w 88"/>
                  <a:gd name="T63" fmla="*/ 10 h 116"/>
                  <a:gd name="T64" fmla="*/ 82 w 88"/>
                  <a:gd name="T65" fmla="*/ 4 h 116"/>
                  <a:gd name="T66" fmla="*/ 79 w 88"/>
                  <a:gd name="T67" fmla="*/ 3 h 116"/>
                  <a:gd name="T68" fmla="*/ 76 w 88"/>
                  <a:gd name="T69" fmla="*/ 1 h 116"/>
                  <a:gd name="T70" fmla="*/ 73 w 88"/>
                  <a:gd name="T71" fmla="*/ 0 h 116"/>
                  <a:gd name="T72" fmla="*/ 69 w 88"/>
                  <a:gd name="T73" fmla="*/ 1 h 116"/>
                  <a:gd name="T74" fmla="*/ 65 w 88"/>
                  <a:gd name="T75" fmla="*/ 4 h 116"/>
                  <a:gd name="T76" fmla="*/ 61 w 88"/>
                  <a:gd name="T77" fmla="*/ 4 h 116"/>
                  <a:gd name="T78" fmla="*/ 51 w 88"/>
                  <a:gd name="T79" fmla="*/ 4 h 116"/>
                  <a:gd name="T80" fmla="*/ 51 w 88"/>
                  <a:gd name="T81" fmla="*/ 4 h 116"/>
                  <a:gd name="T82" fmla="*/ 50 w 88"/>
                  <a:gd name="T83" fmla="*/ 4 h 116"/>
                  <a:gd name="T84" fmla="*/ 18 w 88"/>
                  <a:gd name="T85" fmla="*/ 4 h 116"/>
                  <a:gd name="T86" fmla="*/ 18 w 88"/>
                  <a:gd name="T87" fmla="*/ 17 h 116"/>
                  <a:gd name="T88" fmla="*/ 12 w 88"/>
                  <a:gd name="T89" fmla="*/ 17 h 116"/>
                  <a:gd name="T90" fmla="*/ 12 w 88"/>
                  <a:gd name="T91" fmla="*/ 20 h 116"/>
                  <a:gd name="T92" fmla="*/ 12 w 88"/>
                  <a:gd name="T93" fmla="*/ 42 h 116"/>
                  <a:gd name="T94" fmla="*/ 11 w 88"/>
                  <a:gd name="T95" fmla="*/ 43 h 116"/>
                  <a:gd name="T96" fmla="*/ 7 w 88"/>
                  <a:gd name="T97" fmla="*/ 45 h 116"/>
                  <a:gd name="T98" fmla="*/ 5 w 88"/>
                  <a:gd name="T99" fmla="*/ 48 h 116"/>
                  <a:gd name="T100" fmla="*/ 4 w 88"/>
                  <a:gd name="T101" fmla="*/ 51 h 116"/>
                  <a:gd name="T102" fmla="*/ 3 w 88"/>
                  <a:gd name="T103" fmla="*/ 56 h 116"/>
                  <a:gd name="T104" fmla="*/ 0 w 88"/>
                  <a:gd name="T105" fmla="*/ 62 h 116"/>
                  <a:gd name="T106" fmla="*/ 4 w 88"/>
                  <a:gd name="T107" fmla="*/ 62 h 116"/>
                  <a:gd name="T108" fmla="*/ 4 w 88"/>
                  <a:gd name="T109" fmla="*/ 67 h 116"/>
                  <a:gd name="T110" fmla="*/ 7 w 88"/>
                  <a:gd name="T111" fmla="*/ 71 h 116"/>
                  <a:gd name="T112" fmla="*/ 9 w 88"/>
                  <a:gd name="T113" fmla="*/ 81 h 116"/>
                  <a:gd name="T114" fmla="*/ 12 w 88"/>
                  <a:gd name="T115" fmla="*/ 85 h 116"/>
                  <a:gd name="T116" fmla="*/ 18 w 88"/>
                  <a:gd name="T117" fmla="*/ 88 h 116"/>
                  <a:gd name="T118" fmla="*/ 21 w 88"/>
                  <a:gd name="T119" fmla="*/ 93 h 116"/>
                  <a:gd name="T120" fmla="*/ 25 w 88"/>
                  <a:gd name="T121" fmla="*/ 98 h 116"/>
                  <a:gd name="T122" fmla="*/ 27 w 88"/>
                  <a:gd name="T123" fmla="*/ 101 h 116"/>
                  <a:gd name="T124" fmla="*/ 32 w 88"/>
                  <a:gd name="T125" fmla="*/ 10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 h="116">
                    <a:moveTo>
                      <a:pt x="32" y="105"/>
                    </a:moveTo>
                    <a:cubicBezTo>
                      <a:pt x="33" y="109"/>
                      <a:pt x="34" y="112"/>
                      <a:pt x="36" y="110"/>
                    </a:cubicBezTo>
                    <a:cubicBezTo>
                      <a:pt x="39" y="109"/>
                      <a:pt x="39" y="112"/>
                      <a:pt x="40" y="109"/>
                    </a:cubicBezTo>
                    <a:cubicBezTo>
                      <a:pt x="43" y="107"/>
                      <a:pt x="43" y="109"/>
                      <a:pt x="44" y="110"/>
                    </a:cubicBezTo>
                    <a:cubicBezTo>
                      <a:pt x="47" y="113"/>
                      <a:pt x="47" y="112"/>
                      <a:pt x="48" y="115"/>
                    </a:cubicBezTo>
                    <a:cubicBezTo>
                      <a:pt x="50" y="110"/>
                      <a:pt x="51" y="115"/>
                      <a:pt x="52" y="113"/>
                    </a:cubicBezTo>
                    <a:cubicBezTo>
                      <a:pt x="54" y="112"/>
                      <a:pt x="54" y="113"/>
                      <a:pt x="54" y="115"/>
                    </a:cubicBezTo>
                    <a:cubicBezTo>
                      <a:pt x="55" y="116"/>
                      <a:pt x="58" y="112"/>
                      <a:pt x="61" y="112"/>
                    </a:cubicBezTo>
                    <a:cubicBezTo>
                      <a:pt x="62" y="113"/>
                      <a:pt x="59" y="113"/>
                      <a:pt x="62" y="113"/>
                    </a:cubicBezTo>
                    <a:cubicBezTo>
                      <a:pt x="64" y="113"/>
                      <a:pt x="64" y="112"/>
                      <a:pt x="65" y="110"/>
                    </a:cubicBezTo>
                    <a:cubicBezTo>
                      <a:pt x="65" y="110"/>
                      <a:pt x="66" y="109"/>
                      <a:pt x="68" y="107"/>
                    </a:cubicBezTo>
                    <a:cubicBezTo>
                      <a:pt x="70" y="107"/>
                      <a:pt x="73" y="105"/>
                      <a:pt x="73" y="107"/>
                    </a:cubicBezTo>
                    <a:cubicBezTo>
                      <a:pt x="72" y="109"/>
                      <a:pt x="73" y="109"/>
                      <a:pt x="75" y="109"/>
                    </a:cubicBezTo>
                    <a:cubicBezTo>
                      <a:pt x="73" y="105"/>
                      <a:pt x="76" y="104"/>
                      <a:pt x="73" y="104"/>
                    </a:cubicBezTo>
                    <a:cubicBezTo>
                      <a:pt x="70" y="102"/>
                      <a:pt x="70" y="102"/>
                      <a:pt x="69" y="98"/>
                    </a:cubicBezTo>
                    <a:cubicBezTo>
                      <a:pt x="68" y="93"/>
                      <a:pt x="68" y="95"/>
                      <a:pt x="65" y="93"/>
                    </a:cubicBezTo>
                    <a:cubicBezTo>
                      <a:pt x="64" y="90"/>
                      <a:pt x="58" y="90"/>
                      <a:pt x="61" y="88"/>
                    </a:cubicBezTo>
                    <a:cubicBezTo>
                      <a:pt x="62" y="87"/>
                      <a:pt x="58" y="85"/>
                      <a:pt x="64" y="87"/>
                    </a:cubicBezTo>
                    <a:cubicBezTo>
                      <a:pt x="68" y="87"/>
                      <a:pt x="65" y="81"/>
                      <a:pt x="66" y="77"/>
                    </a:cubicBezTo>
                    <a:cubicBezTo>
                      <a:pt x="68" y="74"/>
                      <a:pt x="65" y="74"/>
                      <a:pt x="66" y="73"/>
                    </a:cubicBezTo>
                    <a:cubicBezTo>
                      <a:pt x="68" y="70"/>
                      <a:pt x="68" y="73"/>
                      <a:pt x="69" y="73"/>
                    </a:cubicBezTo>
                    <a:cubicBezTo>
                      <a:pt x="70" y="71"/>
                      <a:pt x="69" y="67"/>
                      <a:pt x="72" y="65"/>
                    </a:cubicBezTo>
                    <a:cubicBezTo>
                      <a:pt x="73" y="63"/>
                      <a:pt x="73" y="60"/>
                      <a:pt x="77" y="60"/>
                    </a:cubicBezTo>
                    <a:cubicBezTo>
                      <a:pt x="76" y="57"/>
                      <a:pt x="77" y="56"/>
                      <a:pt x="79" y="51"/>
                    </a:cubicBezTo>
                    <a:cubicBezTo>
                      <a:pt x="79" y="49"/>
                      <a:pt x="77" y="48"/>
                      <a:pt x="77" y="46"/>
                    </a:cubicBezTo>
                    <a:cubicBezTo>
                      <a:pt x="79" y="45"/>
                      <a:pt x="82" y="42"/>
                      <a:pt x="82" y="35"/>
                    </a:cubicBezTo>
                    <a:cubicBezTo>
                      <a:pt x="80" y="32"/>
                      <a:pt x="82" y="37"/>
                      <a:pt x="83" y="32"/>
                    </a:cubicBezTo>
                    <a:cubicBezTo>
                      <a:pt x="84" y="31"/>
                      <a:pt x="87" y="34"/>
                      <a:pt x="88" y="28"/>
                    </a:cubicBezTo>
                    <a:cubicBezTo>
                      <a:pt x="88" y="28"/>
                      <a:pt x="87" y="26"/>
                      <a:pt x="87" y="28"/>
                    </a:cubicBezTo>
                    <a:cubicBezTo>
                      <a:pt x="86" y="28"/>
                      <a:pt x="86" y="24"/>
                      <a:pt x="83" y="24"/>
                    </a:cubicBezTo>
                    <a:cubicBezTo>
                      <a:pt x="83" y="26"/>
                      <a:pt x="82" y="17"/>
                      <a:pt x="82" y="15"/>
                    </a:cubicBezTo>
                    <a:cubicBezTo>
                      <a:pt x="83" y="12"/>
                      <a:pt x="80" y="10"/>
                      <a:pt x="82" y="10"/>
                    </a:cubicBezTo>
                    <a:cubicBezTo>
                      <a:pt x="83" y="12"/>
                      <a:pt x="82" y="9"/>
                      <a:pt x="82" y="4"/>
                    </a:cubicBezTo>
                    <a:cubicBezTo>
                      <a:pt x="80" y="4"/>
                      <a:pt x="80" y="3"/>
                      <a:pt x="79" y="3"/>
                    </a:cubicBezTo>
                    <a:cubicBezTo>
                      <a:pt x="77" y="3"/>
                      <a:pt x="77" y="1"/>
                      <a:pt x="76" y="1"/>
                    </a:cubicBezTo>
                    <a:cubicBezTo>
                      <a:pt x="75" y="1"/>
                      <a:pt x="73" y="0"/>
                      <a:pt x="73" y="0"/>
                    </a:cubicBezTo>
                    <a:cubicBezTo>
                      <a:pt x="72" y="1"/>
                      <a:pt x="70" y="0"/>
                      <a:pt x="69" y="1"/>
                    </a:cubicBezTo>
                    <a:cubicBezTo>
                      <a:pt x="68" y="4"/>
                      <a:pt x="66" y="3"/>
                      <a:pt x="65" y="4"/>
                    </a:cubicBezTo>
                    <a:cubicBezTo>
                      <a:pt x="65" y="7"/>
                      <a:pt x="62" y="7"/>
                      <a:pt x="61" y="4"/>
                    </a:cubicBezTo>
                    <a:cubicBezTo>
                      <a:pt x="51" y="4"/>
                      <a:pt x="51" y="4"/>
                      <a:pt x="51" y="4"/>
                    </a:cubicBezTo>
                    <a:cubicBezTo>
                      <a:pt x="51" y="4"/>
                      <a:pt x="51" y="4"/>
                      <a:pt x="51" y="4"/>
                    </a:cubicBezTo>
                    <a:cubicBezTo>
                      <a:pt x="50" y="4"/>
                      <a:pt x="50" y="4"/>
                      <a:pt x="50" y="4"/>
                    </a:cubicBezTo>
                    <a:cubicBezTo>
                      <a:pt x="18" y="4"/>
                      <a:pt x="18" y="4"/>
                      <a:pt x="18" y="4"/>
                    </a:cubicBezTo>
                    <a:cubicBezTo>
                      <a:pt x="18" y="17"/>
                      <a:pt x="18" y="17"/>
                      <a:pt x="18" y="17"/>
                    </a:cubicBezTo>
                    <a:cubicBezTo>
                      <a:pt x="12" y="17"/>
                      <a:pt x="12" y="17"/>
                      <a:pt x="12" y="17"/>
                    </a:cubicBezTo>
                    <a:cubicBezTo>
                      <a:pt x="12" y="20"/>
                      <a:pt x="12" y="20"/>
                      <a:pt x="12" y="20"/>
                    </a:cubicBezTo>
                    <a:cubicBezTo>
                      <a:pt x="12" y="42"/>
                      <a:pt x="12" y="42"/>
                      <a:pt x="12" y="42"/>
                    </a:cubicBezTo>
                    <a:cubicBezTo>
                      <a:pt x="12" y="42"/>
                      <a:pt x="14" y="43"/>
                      <a:pt x="11" y="43"/>
                    </a:cubicBezTo>
                    <a:cubicBezTo>
                      <a:pt x="8" y="43"/>
                      <a:pt x="7" y="43"/>
                      <a:pt x="7" y="45"/>
                    </a:cubicBezTo>
                    <a:cubicBezTo>
                      <a:pt x="7" y="48"/>
                      <a:pt x="4" y="46"/>
                      <a:pt x="5" y="48"/>
                    </a:cubicBezTo>
                    <a:cubicBezTo>
                      <a:pt x="5" y="51"/>
                      <a:pt x="3" y="48"/>
                      <a:pt x="4" y="51"/>
                    </a:cubicBezTo>
                    <a:cubicBezTo>
                      <a:pt x="5" y="54"/>
                      <a:pt x="0" y="52"/>
                      <a:pt x="3" y="56"/>
                    </a:cubicBezTo>
                    <a:cubicBezTo>
                      <a:pt x="4" y="59"/>
                      <a:pt x="0" y="59"/>
                      <a:pt x="0" y="62"/>
                    </a:cubicBezTo>
                    <a:cubicBezTo>
                      <a:pt x="1" y="62"/>
                      <a:pt x="4" y="59"/>
                      <a:pt x="4" y="62"/>
                    </a:cubicBezTo>
                    <a:cubicBezTo>
                      <a:pt x="4" y="65"/>
                      <a:pt x="4" y="63"/>
                      <a:pt x="4" y="67"/>
                    </a:cubicBezTo>
                    <a:cubicBezTo>
                      <a:pt x="4" y="70"/>
                      <a:pt x="8" y="68"/>
                      <a:pt x="7" y="71"/>
                    </a:cubicBezTo>
                    <a:cubicBezTo>
                      <a:pt x="8" y="74"/>
                      <a:pt x="12" y="77"/>
                      <a:pt x="9" y="81"/>
                    </a:cubicBezTo>
                    <a:cubicBezTo>
                      <a:pt x="8" y="87"/>
                      <a:pt x="15" y="84"/>
                      <a:pt x="12" y="85"/>
                    </a:cubicBezTo>
                    <a:cubicBezTo>
                      <a:pt x="12" y="88"/>
                      <a:pt x="15" y="87"/>
                      <a:pt x="18" y="88"/>
                    </a:cubicBezTo>
                    <a:cubicBezTo>
                      <a:pt x="19" y="91"/>
                      <a:pt x="16" y="90"/>
                      <a:pt x="21" y="93"/>
                    </a:cubicBezTo>
                    <a:cubicBezTo>
                      <a:pt x="23" y="95"/>
                      <a:pt x="25" y="95"/>
                      <a:pt x="25" y="98"/>
                    </a:cubicBezTo>
                    <a:cubicBezTo>
                      <a:pt x="23" y="99"/>
                      <a:pt x="25" y="99"/>
                      <a:pt x="27" y="101"/>
                    </a:cubicBezTo>
                    <a:cubicBezTo>
                      <a:pt x="30" y="101"/>
                      <a:pt x="29" y="104"/>
                      <a:pt x="32" y="10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399" name="Freeform 2245">
                <a:extLst>
                  <a:ext uri="{FF2B5EF4-FFF2-40B4-BE49-F238E27FC236}">
                    <a16:creationId xmlns:a16="http://schemas.microsoft.com/office/drawing/2014/main" id="{DD9B707C-4018-A549-B43F-ED3CFE8BF8C6}"/>
                  </a:ext>
                </a:extLst>
              </p:cNvPr>
              <p:cNvSpPr>
                <a:spLocks/>
              </p:cNvSpPr>
              <p:nvPr/>
            </p:nvSpPr>
            <p:spPr bwMode="auto">
              <a:xfrm>
                <a:off x="3394701" y="2414346"/>
                <a:ext cx="60899" cy="24240"/>
              </a:xfrm>
              <a:custGeom>
                <a:avLst/>
                <a:gdLst>
                  <a:gd name="T0" fmla="*/ 2 w 13"/>
                  <a:gd name="T1" fmla="*/ 5 h 6"/>
                  <a:gd name="T2" fmla="*/ 0 w 13"/>
                  <a:gd name="T3" fmla="*/ 3 h 6"/>
                  <a:gd name="T4" fmla="*/ 4 w 13"/>
                  <a:gd name="T5" fmla="*/ 3 h 6"/>
                  <a:gd name="T6" fmla="*/ 6 w 13"/>
                  <a:gd name="T7" fmla="*/ 2 h 6"/>
                  <a:gd name="T8" fmla="*/ 11 w 13"/>
                  <a:gd name="T9" fmla="*/ 0 h 6"/>
                  <a:gd name="T10" fmla="*/ 11 w 13"/>
                  <a:gd name="T11" fmla="*/ 0 h 6"/>
                  <a:gd name="T12" fmla="*/ 10 w 13"/>
                  <a:gd name="T13" fmla="*/ 3 h 6"/>
                  <a:gd name="T14" fmla="*/ 9 w 13"/>
                  <a:gd name="T15" fmla="*/ 3 h 6"/>
                  <a:gd name="T16" fmla="*/ 4 w 13"/>
                  <a:gd name="T17" fmla="*/ 5 h 6"/>
                  <a:gd name="T18" fmla="*/ 4 w 13"/>
                  <a:gd name="T19" fmla="*/ 5 h 6"/>
                  <a:gd name="T20" fmla="*/ 2 w 13"/>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6">
                    <a:moveTo>
                      <a:pt x="2" y="5"/>
                    </a:moveTo>
                    <a:cubicBezTo>
                      <a:pt x="0" y="3"/>
                      <a:pt x="0" y="3"/>
                      <a:pt x="0" y="3"/>
                    </a:cubicBezTo>
                    <a:cubicBezTo>
                      <a:pt x="2" y="3"/>
                      <a:pt x="2" y="2"/>
                      <a:pt x="4" y="3"/>
                    </a:cubicBezTo>
                    <a:cubicBezTo>
                      <a:pt x="4" y="3"/>
                      <a:pt x="3" y="2"/>
                      <a:pt x="6" y="2"/>
                    </a:cubicBezTo>
                    <a:cubicBezTo>
                      <a:pt x="9" y="2"/>
                      <a:pt x="10" y="0"/>
                      <a:pt x="11" y="0"/>
                    </a:cubicBezTo>
                    <a:cubicBezTo>
                      <a:pt x="13" y="0"/>
                      <a:pt x="13" y="0"/>
                      <a:pt x="11" y="0"/>
                    </a:cubicBezTo>
                    <a:cubicBezTo>
                      <a:pt x="10" y="2"/>
                      <a:pt x="9" y="2"/>
                      <a:pt x="10" y="3"/>
                    </a:cubicBezTo>
                    <a:cubicBezTo>
                      <a:pt x="9" y="3"/>
                      <a:pt x="9" y="3"/>
                      <a:pt x="9" y="3"/>
                    </a:cubicBezTo>
                    <a:cubicBezTo>
                      <a:pt x="7" y="5"/>
                      <a:pt x="4" y="5"/>
                      <a:pt x="4" y="5"/>
                    </a:cubicBezTo>
                    <a:cubicBezTo>
                      <a:pt x="4" y="6"/>
                      <a:pt x="4" y="5"/>
                      <a:pt x="4" y="5"/>
                    </a:cubicBezTo>
                    <a:cubicBezTo>
                      <a:pt x="3" y="5"/>
                      <a:pt x="2" y="5"/>
                      <a:pt x="2"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00" name="Freeform 2246">
                <a:extLst>
                  <a:ext uri="{FF2B5EF4-FFF2-40B4-BE49-F238E27FC236}">
                    <a16:creationId xmlns:a16="http://schemas.microsoft.com/office/drawing/2014/main" id="{034E21E8-8535-0F9F-7B2C-2580778B9E87}"/>
                  </a:ext>
                </a:extLst>
              </p:cNvPr>
              <p:cNvSpPr>
                <a:spLocks/>
              </p:cNvSpPr>
              <p:nvPr/>
            </p:nvSpPr>
            <p:spPr bwMode="auto">
              <a:xfrm>
                <a:off x="2954871" y="2401512"/>
                <a:ext cx="3383" cy="855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0" y="2"/>
                      <a:pt x="0" y="0"/>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01" name="Freeform 2247">
                <a:extLst>
                  <a:ext uri="{FF2B5EF4-FFF2-40B4-BE49-F238E27FC236}">
                    <a16:creationId xmlns:a16="http://schemas.microsoft.com/office/drawing/2014/main" id="{7901B8E7-024C-907F-2FA9-76E7AAD2732F}"/>
                  </a:ext>
                </a:extLst>
              </p:cNvPr>
              <p:cNvSpPr>
                <a:spLocks/>
              </p:cNvSpPr>
              <p:nvPr/>
            </p:nvSpPr>
            <p:spPr bwMode="auto">
              <a:xfrm>
                <a:off x="2386475" y="2368716"/>
                <a:ext cx="507496" cy="466270"/>
              </a:xfrm>
              <a:custGeom>
                <a:avLst/>
                <a:gdLst>
                  <a:gd name="T0" fmla="*/ 0 w 108"/>
                  <a:gd name="T1" fmla="*/ 61 h 115"/>
                  <a:gd name="T2" fmla="*/ 0 w 108"/>
                  <a:gd name="T3" fmla="*/ 64 h 115"/>
                  <a:gd name="T4" fmla="*/ 23 w 108"/>
                  <a:gd name="T5" fmla="*/ 78 h 115"/>
                  <a:gd name="T6" fmla="*/ 52 w 108"/>
                  <a:gd name="T7" fmla="*/ 101 h 115"/>
                  <a:gd name="T8" fmla="*/ 53 w 108"/>
                  <a:gd name="T9" fmla="*/ 105 h 115"/>
                  <a:gd name="T10" fmla="*/ 57 w 108"/>
                  <a:gd name="T11" fmla="*/ 106 h 115"/>
                  <a:gd name="T12" fmla="*/ 61 w 108"/>
                  <a:gd name="T13" fmla="*/ 109 h 115"/>
                  <a:gd name="T14" fmla="*/ 63 w 108"/>
                  <a:gd name="T15" fmla="*/ 112 h 115"/>
                  <a:gd name="T16" fmla="*/ 68 w 108"/>
                  <a:gd name="T17" fmla="*/ 112 h 115"/>
                  <a:gd name="T18" fmla="*/ 86 w 108"/>
                  <a:gd name="T19" fmla="*/ 103 h 115"/>
                  <a:gd name="T20" fmla="*/ 108 w 108"/>
                  <a:gd name="T21" fmla="*/ 87 h 115"/>
                  <a:gd name="T22" fmla="*/ 106 w 108"/>
                  <a:gd name="T23" fmla="*/ 81 h 115"/>
                  <a:gd name="T24" fmla="*/ 99 w 108"/>
                  <a:gd name="T25" fmla="*/ 80 h 115"/>
                  <a:gd name="T26" fmla="*/ 96 w 108"/>
                  <a:gd name="T27" fmla="*/ 73 h 115"/>
                  <a:gd name="T28" fmla="*/ 97 w 108"/>
                  <a:gd name="T29" fmla="*/ 66 h 115"/>
                  <a:gd name="T30" fmla="*/ 97 w 108"/>
                  <a:gd name="T31" fmla="*/ 59 h 115"/>
                  <a:gd name="T32" fmla="*/ 96 w 108"/>
                  <a:gd name="T33" fmla="*/ 45 h 115"/>
                  <a:gd name="T34" fmla="*/ 89 w 108"/>
                  <a:gd name="T35" fmla="*/ 30 h 115"/>
                  <a:gd name="T36" fmla="*/ 85 w 108"/>
                  <a:gd name="T37" fmla="*/ 22 h 115"/>
                  <a:gd name="T38" fmla="*/ 89 w 108"/>
                  <a:gd name="T39" fmla="*/ 17 h 115"/>
                  <a:gd name="T40" fmla="*/ 90 w 108"/>
                  <a:gd name="T41" fmla="*/ 11 h 115"/>
                  <a:gd name="T42" fmla="*/ 89 w 108"/>
                  <a:gd name="T43" fmla="*/ 6 h 115"/>
                  <a:gd name="T44" fmla="*/ 90 w 108"/>
                  <a:gd name="T45" fmla="*/ 2 h 115"/>
                  <a:gd name="T46" fmla="*/ 88 w 108"/>
                  <a:gd name="T47" fmla="*/ 3 h 115"/>
                  <a:gd name="T48" fmla="*/ 85 w 108"/>
                  <a:gd name="T49" fmla="*/ 2 h 115"/>
                  <a:gd name="T50" fmla="*/ 82 w 108"/>
                  <a:gd name="T51" fmla="*/ 2 h 115"/>
                  <a:gd name="T52" fmla="*/ 77 w 108"/>
                  <a:gd name="T53" fmla="*/ 3 h 115"/>
                  <a:gd name="T54" fmla="*/ 72 w 108"/>
                  <a:gd name="T55" fmla="*/ 5 h 115"/>
                  <a:gd name="T56" fmla="*/ 65 w 108"/>
                  <a:gd name="T57" fmla="*/ 3 h 115"/>
                  <a:gd name="T58" fmla="*/ 61 w 108"/>
                  <a:gd name="T59" fmla="*/ 5 h 115"/>
                  <a:gd name="T60" fmla="*/ 56 w 108"/>
                  <a:gd name="T61" fmla="*/ 5 h 115"/>
                  <a:gd name="T62" fmla="*/ 47 w 108"/>
                  <a:gd name="T63" fmla="*/ 8 h 115"/>
                  <a:gd name="T64" fmla="*/ 43 w 108"/>
                  <a:gd name="T65" fmla="*/ 10 h 115"/>
                  <a:gd name="T66" fmla="*/ 39 w 108"/>
                  <a:gd name="T67" fmla="*/ 11 h 115"/>
                  <a:gd name="T68" fmla="*/ 35 w 108"/>
                  <a:gd name="T69" fmla="*/ 14 h 115"/>
                  <a:gd name="T70" fmla="*/ 39 w 108"/>
                  <a:gd name="T71" fmla="*/ 30 h 115"/>
                  <a:gd name="T72" fmla="*/ 39 w 108"/>
                  <a:gd name="T73" fmla="*/ 33 h 115"/>
                  <a:gd name="T74" fmla="*/ 31 w 108"/>
                  <a:gd name="T75" fmla="*/ 34 h 115"/>
                  <a:gd name="T76" fmla="*/ 25 w 108"/>
                  <a:gd name="T77" fmla="*/ 38 h 115"/>
                  <a:gd name="T78" fmla="*/ 24 w 108"/>
                  <a:gd name="T79" fmla="*/ 42 h 115"/>
                  <a:gd name="T80" fmla="*/ 18 w 108"/>
                  <a:gd name="T81" fmla="*/ 47 h 115"/>
                  <a:gd name="T82" fmla="*/ 6 w 108"/>
                  <a:gd name="T83" fmla="*/ 52 h 115"/>
                  <a:gd name="T84" fmla="*/ 0 w 108"/>
                  <a:gd name="T85" fmla="*/ 55 h 115"/>
                  <a:gd name="T86" fmla="*/ 0 w 108"/>
                  <a:gd name="T87"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115">
                    <a:moveTo>
                      <a:pt x="0" y="61"/>
                    </a:moveTo>
                    <a:cubicBezTo>
                      <a:pt x="0" y="64"/>
                      <a:pt x="0" y="64"/>
                      <a:pt x="0" y="64"/>
                    </a:cubicBezTo>
                    <a:cubicBezTo>
                      <a:pt x="23" y="78"/>
                      <a:pt x="23" y="78"/>
                      <a:pt x="23" y="78"/>
                    </a:cubicBezTo>
                    <a:cubicBezTo>
                      <a:pt x="23" y="78"/>
                      <a:pt x="50" y="100"/>
                      <a:pt x="52" y="101"/>
                    </a:cubicBezTo>
                    <a:cubicBezTo>
                      <a:pt x="53" y="103"/>
                      <a:pt x="52" y="103"/>
                      <a:pt x="53" y="105"/>
                    </a:cubicBezTo>
                    <a:cubicBezTo>
                      <a:pt x="56" y="105"/>
                      <a:pt x="54" y="108"/>
                      <a:pt x="57" y="106"/>
                    </a:cubicBezTo>
                    <a:cubicBezTo>
                      <a:pt x="60" y="106"/>
                      <a:pt x="57" y="109"/>
                      <a:pt x="61" y="109"/>
                    </a:cubicBezTo>
                    <a:cubicBezTo>
                      <a:pt x="64" y="109"/>
                      <a:pt x="64" y="111"/>
                      <a:pt x="63" y="112"/>
                    </a:cubicBezTo>
                    <a:cubicBezTo>
                      <a:pt x="61" y="114"/>
                      <a:pt x="63" y="115"/>
                      <a:pt x="68" y="112"/>
                    </a:cubicBezTo>
                    <a:cubicBezTo>
                      <a:pt x="82" y="112"/>
                      <a:pt x="79" y="106"/>
                      <a:pt x="86" y="103"/>
                    </a:cubicBezTo>
                    <a:cubicBezTo>
                      <a:pt x="92" y="98"/>
                      <a:pt x="106" y="89"/>
                      <a:pt x="108" y="87"/>
                    </a:cubicBezTo>
                    <a:cubicBezTo>
                      <a:pt x="107" y="83"/>
                      <a:pt x="108" y="83"/>
                      <a:pt x="106" y="81"/>
                    </a:cubicBezTo>
                    <a:cubicBezTo>
                      <a:pt x="102" y="80"/>
                      <a:pt x="102" y="83"/>
                      <a:pt x="99" y="80"/>
                    </a:cubicBezTo>
                    <a:cubicBezTo>
                      <a:pt x="97" y="77"/>
                      <a:pt x="100" y="78"/>
                      <a:pt x="96" y="73"/>
                    </a:cubicBezTo>
                    <a:cubicBezTo>
                      <a:pt x="93" y="69"/>
                      <a:pt x="99" y="70"/>
                      <a:pt x="97" y="66"/>
                    </a:cubicBezTo>
                    <a:cubicBezTo>
                      <a:pt x="96" y="63"/>
                      <a:pt x="99" y="63"/>
                      <a:pt x="97" y="59"/>
                    </a:cubicBezTo>
                    <a:cubicBezTo>
                      <a:pt x="96" y="55"/>
                      <a:pt x="99" y="53"/>
                      <a:pt x="96" y="45"/>
                    </a:cubicBezTo>
                    <a:cubicBezTo>
                      <a:pt x="95" y="28"/>
                      <a:pt x="90" y="34"/>
                      <a:pt x="89" y="30"/>
                    </a:cubicBezTo>
                    <a:cubicBezTo>
                      <a:pt x="89" y="28"/>
                      <a:pt x="85" y="24"/>
                      <a:pt x="85" y="22"/>
                    </a:cubicBezTo>
                    <a:cubicBezTo>
                      <a:pt x="86" y="20"/>
                      <a:pt x="89" y="17"/>
                      <a:pt x="89" y="17"/>
                    </a:cubicBezTo>
                    <a:cubicBezTo>
                      <a:pt x="89" y="13"/>
                      <a:pt x="90" y="16"/>
                      <a:pt x="90" y="11"/>
                    </a:cubicBezTo>
                    <a:cubicBezTo>
                      <a:pt x="89" y="8"/>
                      <a:pt x="90" y="6"/>
                      <a:pt x="89" y="6"/>
                    </a:cubicBezTo>
                    <a:cubicBezTo>
                      <a:pt x="88" y="5"/>
                      <a:pt x="90" y="5"/>
                      <a:pt x="90" y="2"/>
                    </a:cubicBezTo>
                    <a:cubicBezTo>
                      <a:pt x="90" y="2"/>
                      <a:pt x="89" y="2"/>
                      <a:pt x="88" y="3"/>
                    </a:cubicBezTo>
                    <a:cubicBezTo>
                      <a:pt x="86" y="5"/>
                      <a:pt x="86" y="2"/>
                      <a:pt x="85" y="2"/>
                    </a:cubicBezTo>
                    <a:cubicBezTo>
                      <a:pt x="82" y="0"/>
                      <a:pt x="84" y="3"/>
                      <a:pt x="82" y="2"/>
                    </a:cubicBezTo>
                    <a:cubicBezTo>
                      <a:pt x="79" y="2"/>
                      <a:pt x="79" y="2"/>
                      <a:pt x="77" y="3"/>
                    </a:cubicBezTo>
                    <a:cubicBezTo>
                      <a:pt x="74" y="3"/>
                      <a:pt x="75" y="5"/>
                      <a:pt x="72" y="5"/>
                    </a:cubicBezTo>
                    <a:cubicBezTo>
                      <a:pt x="72" y="2"/>
                      <a:pt x="68" y="2"/>
                      <a:pt x="65" y="3"/>
                    </a:cubicBezTo>
                    <a:cubicBezTo>
                      <a:pt x="63" y="5"/>
                      <a:pt x="61" y="2"/>
                      <a:pt x="61" y="5"/>
                    </a:cubicBezTo>
                    <a:cubicBezTo>
                      <a:pt x="60" y="5"/>
                      <a:pt x="59" y="5"/>
                      <a:pt x="56" y="5"/>
                    </a:cubicBezTo>
                    <a:cubicBezTo>
                      <a:pt x="52" y="5"/>
                      <a:pt x="47" y="6"/>
                      <a:pt x="47" y="8"/>
                    </a:cubicBezTo>
                    <a:cubicBezTo>
                      <a:pt x="46" y="11"/>
                      <a:pt x="45" y="8"/>
                      <a:pt x="43" y="10"/>
                    </a:cubicBezTo>
                    <a:cubicBezTo>
                      <a:pt x="42" y="11"/>
                      <a:pt x="42" y="8"/>
                      <a:pt x="39" y="11"/>
                    </a:cubicBezTo>
                    <a:cubicBezTo>
                      <a:pt x="39" y="13"/>
                      <a:pt x="36" y="16"/>
                      <a:pt x="35" y="14"/>
                    </a:cubicBezTo>
                    <a:cubicBezTo>
                      <a:pt x="39" y="16"/>
                      <a:pt x="36" y="28"/>
                      <a:pt x="39" y="30"/>
                    </a:cubicBezTo>
                    <a:cubicBezTo>
                      <a:pt x="42" y="31"/>
                      <a:pt x="39" y="31"/>
                      <a:pt x="39" y="33"/>
                    </a:cubicBezTo>
                    <a:cubicBezTo>
                      <a:pt x="39" y="34"/>
                      <a:pt x="32" y="31"/>
                      <a:pt x="31" y="34"/>
                    </a:cubicBezTo>
                    <a:cubicBezTo>
                      <a:pt x="28" y="36"/>
                      <a:pt x="24" y="34"/>
                      <a:pt x="25" y="38"/>
                    </a:cubicBezTo>
                    <a:cubicBezTo>
                      <a:pt x="28" y="41"/>
                      <a:pt x="28" y="41"/>
                      <a:pt x="24" y="42"/>
                    </a:cubicBezTo>
                    <a:cubicBezTo>
                      <a:pt x="21" y="44"/>
                      <a:pt x="21" y="44"/>
                      <a:pt x="18" y="47"/>
                    </a:cubicBezTo>
                    <a:cubicBezTo>
                      <a:pt x="18" y="47"/>
                      <a:pt x="7" y="50"/>
                      <a:pt x="6" y="52"/>
                    </a:cubicBezTo>
                    <a:cubicBezTo>
                      <a:pt x="0" y="55"/>
                      <a:pt x="0" y="55"/>
                      <a:pt x="0" y="55"/>
                    </a:cubicBezTo>
                    <a:cubicBezTo>
                      <a:pt x="0" y="61"/>
                      <a:pt x="0" y="61"/>
                      <a:pt x="0" y="6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02" name="Freeform 2248">
                <a:extLst>
                  <a:ext uri="{FF2B5EF4-FFF2-40B4-BE49-F238E27FC236}">
                    <a16:creationId xmlns:a16="http://schemas.microsoft.com/office/drawing/2014/main" id="{564ECEE5-35E1-C950-901F-2E4017A748C8}"/>
                  </a:ext>
                </a:extLst>
              </p:cNvPr>
              <p:cNvSpPr>
                <a:spLocks/>
              </p:cNvSpPr>
              <p:nvPr/>
            </p:nvSpPr>
            <p:spPr bwMode="auto">
              <a:xfrm>
                <a:off x="2785704" y="2365863"/>
                <a:ext cx="108266" cy="185368"/>
              </a:xfrm>
              <a:custGeom>
                <a:avLst/>
                <a:gdLst>
                  <a:gd name="T0" fmla="*/ 5 w 23"/>
                  <a:gd name="T1" fmla="*/ 3 h 46"/>
                  <a:gd name="T2" fmla="*/ 4 w 23"/>
                  <a:gd name="T3" fmla="*/ 7 h 46"/>
                  <a:gd name="T4" fmla="*/ 5 w 23"/>
                  <a:gd name="T5" fmla="*/ 12 h 46"/>
                  <a:gd name="T6" fmla="*/ 4 w 23"/>
                  <a:gd name="T7" fmla="*/ 18 h 46"/>
                  <a:gd name="T8" fmla="*/ 0 w 23"/>
                  <a:gd name="T9" fmla="*/ 23 h 46"/>
                  <a:gd name="T10" fmla="*/ 4 w 23"/>
                  <a:gd name="T11" fmla="*/ 31 h 46"/>
                  <a:gd name="T12" fmla="*/ 11 w 23"/>
                  <a:gd name="T13" fmla="*/ 46 h 46"/>
                  <a:gd name="T14" fmla="*/ 15 w 23"/>
                  <a:gd name="T15" fmla="*/ 37 h 46"/>
                  <a:gd name="T16" fmla="*/ 21 w 23"/>
                  <a:gd name="T17" fmla="*/ 32 h 46"/>
                  <a:gd name="T18" fmla="*/ 22 w 23"/>
                  <a:gd name="T19" fmla="*/ 29 h 46"/>
                  <a:gd name="T20" fmla="*/ 19 w 23"/>
                  <a:gd name="T21" fmla="*/ 26 h 46"/>
                  <a:gd name="T22" fmla="*/ 18 w 23"/>
                  <a:gd name="T23" fmla="*/ 25 h 46"/>
                  <a:gd name="T24" fmla="*/ 14 w 23"/>
                  <a:gd name="T25" fmla="*/ 21 h 46"/>
                  <a:gd name="T26" fmla="*/ 19 w 23"/>
                  <a:gd name="T27" fmla="*/ 14 h 46"/>
                  <a:gd name="T28" fmla="*/ 17 w 23"/>
                  <a:gd name="T29" fmla="*/ 11 h 46"/>
                  <a:gd name="T30" fmla="*/ 17 w 23"/>
                  <a:gd name="T31" fmla="*/ 7 h 46"/>
                  <a:gd name="T32" fmla="*/ 19 w 23"/>
                  <a:gd name="T33" fmla="*/ 3 h 46"/>
                  <a:gd name="T34" fmla="*/ 15 w 23"/>
                  <a:gd name="T35" fmla="*/ 6 h 46"/>
                  <a:gd name="T36" fmla="*/ 12 w 23"/>
                  <a:gd name="T37" fmla="*/ 1 h 46"/>
                  <a:gd name="T38" fmla="*/ 7 w 23"/>
                  <a:gd name="T39" fmla="*/ 3 h 46"/>
                  <a:gd name="T40" fmla="*/ 5 w 23"/>
                  <a:gd name="T4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6">
                    <a:moveTo>
                      <a:pt x="5" y="3"/>
                    </a:moveTo>
                    <a:cubicBezTo>
                      <a:pt x="5" y="6"/>
                      <a:pt x="3" y="6"/>
                      <a:pt x="4" y="7"/>
                    </a:cubicBezTo>
                    <a:cubicBezTo>
                      <a:pt x="5" y="7"/>
                      <a:pt x="4" y="9"/>
                      <a:pt x="5" y="12"/>
                    </a:cubicBezTo>
                    <a:cubicBezTo>
                      <a:pt x="5" y="15"/>
                      <a:pt x="4" y="14"/>
                      <a:pt x="4" y="18"/>
                    </a:cubicBezTo>
                    <a:cubicBezTo>
                      <a:pt x="4" y="18"/>
                      <a:pt x="1" y="21"/>
                      <a:pt x="0" y="23"/>
                    </a:cubicBezTo>
                    <a:cubicBezTo>
                      <a:pt x="0" y="25"/>
                      <a:pt x="4" y="29"/>
                      <a:pt x="4" y="31"/>
                    </a:cubicBezTo>
                    <a:cubicBezTo>
                      <a:pt x="5" y="35"/>
                      <a:pt x="8" y="29"/>
                      <a:pt x="11" y="46"/>
                    </a:cubicBezTo>
                    <a:cubicBezTo>
                      <a:pt x="18" y="42"/>
                      <a:pt x="11" y="40"/>
                      <a:pt x="15" y="37"/>
                    </a:cubicBezTo>
                    <a:cubicBezTo>
                      <a:pt x="18" y="34"/>
                      <a:pt x="19" y="34"/>
                      <a:pt x="21" y="32"/>
                    </a:cubicBezTo>
                    <a:cubicBezTo>
                      <a:pt x="23" y="32"/>
                      <a:pt x="21" y="31"/>
                      <a:pt x="22" y="29"/>
                    </a:cubicBezTo>
                    <a:cubicBezTo>
                      <a:pt x="21" y="28"/>
                      <a:pt x="21" y="28"/>
                      <a:pt x="19" y="26"/>
                    </a:cubicBezTo>
                    <a:cubicBezTo>
                      <a:pt x="19" y="23"/>
                      <a:pt x="18" y="26"/>
                      <a:pt x="18" y="25"/>
                    </a:cubicBezTo>
                    <a:cubicBezTo>
                      <a:pt x="17" y="25"/>
                      <a:pt x="14" y="25"/>
                      <a:pt x="14" y="21"/>
                    </a:cubicBezTo>
                    <a:cubicBezTo>
                      <a:pt x="12" y="20"/>
                      <a:pt x="21" y="15"/>
                      <a:pt x="19" y="14"/>
                    </a:cubicBezTo>
                    <a:cubicBezTo>
                      <a:pt x="18" y="12"/>
                      <a:pt x="21" y="12"/>
                      <a:pt x="17" y="11"/>
                    </a:cubicBezTo>
                    <a:cubicBezTo>
                      <a:pt x="15" y="11"/>
                      <a:pt x="15" y="7"/>
                      <a:pt x="17" y="7"/>
                    </a:cubicBezTo>
                    <a:cubicBezTo>
                      <a:pt x="18" y="6"/>
                      <a:pt x="21" y="4"/>
                      <a:pt x="19" y="3"/>
                    </a:cubicBezTo>
                    <a:cubicBezTo>
                      <a:pt x="18" y="1"/>
                      <a:pt x="17" y="6"/>
                      <a:pt x="15" y="6"/>
                    </a:cubicBezTo>
                    <a:cubicBezTo>
                      <a:pt x="14" y="4"/>
                      <a:pt x="17" y="3"/>
                      <a:pt x="12" y="1"/>
                    </a:cubicBezTo>
                    <a:cubicBezTo>
                      <a:pt x="8" y="0"/>
                      <a:pt x="7" y="3"/>
                      <a:pt x="7" y="3"/>
                    </a:cubicBezTo>
                    <a:cubicBezTo>
                      <a:pt x="7" y="3"/>
                      <a:pt x="7" y="3"/>
                      <a:pt x="5"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03" name="Freeform 2249">
                <a:extLst>
                  <a:ext uri="{FF2B5EF4-FFF2-40B4-BE49-F238E27FC236}">
                    <a16:creationId xmlns:a16="http://schemas.microsoft.com/office/drawing/2014/main" id="{8A3F6E3A-6EF6-8C1F-24D1-546EF61E1CF5}"/>
                  </a:ext>
                </a:extLst>
              </p:cNvPr>
              <p:cNvSpPr>
                <a:spLocks/>
              </p:cNvSpPr>
              <p:nvPr/>
            </p:nvSpPr>
            <p:spPr bwMode="auto">
              <a:xfrm>
                <a:off x="3206926" y="2515584"/>
                <a:ext cx="285889" cy="250959"/>
              </a:xfrm>
              <a:custGeom>
                <a:avLst/>
                <a:gdLst>
                  <a:gd name="T0" fmla="*/ 54 w 61"/>
                  <a:gd name="T1" fmla="*/ 14 h 62"/>
                  <a:gd name="T2" fmla="*/ 51 w 61"/>
                  <a:gd name="T3" fmla="*/ 23 h 62"/>
                  <a:gd name="T4" fmla="*/ 47 w 61"/>
                  <a:gd name="T5" fmla="*/ 20 h 62"/>
                  <a:gd name="T6" fmla="*/ 44 w 61"/>
                  <a:gd name="T7" fmla="*/ 16 h 62"/>
                  <a:gd name="T8" fmla="*/ 43 w 61"/>
                  <a:gd name="T9" fmla="*/ 11 h 62"/>
                  <a:gd name="T10" fmla="*/ 43 w 61"/>
                  <a:gd name="T11" fmla="*/ 16 h 62"/>
                  <a:gd name="T12" fmla="*/ 47 w 61"/>
                  <a:gd name="T13" fmla="*/ 25 h 62"/>
                  <a:gd name="T14" fmla="*/ 50 w 61"/>
                  <a:gd name="T15" fmla="*/ 30 h 62"/>
                  <a:gd name="T16" fmla="*/ 55 w 61"/>
                  <a:gd name="T17" fmla="*/ 44 h 62"/>
                  <a:gd name="T18" fmla="*/ 58 w 61"/>
                  <a:gd name="T19" fmla="*/ 48 h 62"/>
                  <a:gd name="T20" fmla="*/ 58 w 61"/>
                  <a:gd name="T21" fmla="*/ 53 h 62"/>
                  <a:gd name="T22" fmla="*/ 54 w 61"/>
                  <a:gd name="T23" fmla="*/ 56 h 62"/>
                  <a:gd name="T24" fmla="*/ 50 w 61"/>
                  <a:gd name="T25" fmla="*/ 59 h 62"/>
                  <a:gd name="T26" fmla="*/ 46 w 61"/>
                  <a:gd name="T27" fmla="*/ 59 h 62"/>
                  <a:gd name="T28" fmla="*/ 36 w 61"/>
                  <a:gd name="T29" fmla="*/ 59 h 62"/>
                  <a:gd name="T30" fmla="*/ 36 w 61"/>
                  <a:gd name="T31" fmla="*/ 59 h 62"/>
                  <a:gd name="T32" fmla="*/ 35 w 61"/>
                  <a:gd name="T33" fmla="*/ 59 h 62"/>
                  <a:gd name="T34" fmla="*/ 3 w 61"/>
                  <a:gd name="T35" fmla="*/ 59 h 62"/>
                  <a:gd name="T36" fmla="*/ 3 w 61"/>
                  <a:gd name="T37" fmla="*/ 14 h 62"/>
                  <a:gd name="T38" fmla="*/ 1 w 61"/>
                  <a:gd name="T39" fmla="*/ 8 h 62"/>
                  <a:gd name="T40" fmla="*/ 3 w 61"/>
                  <a:gd name="T41" fmla="*/ 2 h 62"/>
                  <a:gd name="T42" fmla="*/ 11 w 61"/>
                  <a:gd name="T43" fmla="*/ 2 h 62"/>
                  <a:gd name="T44" fmla="*/ 17 w 61"/>
                  <a:gd name="T45" fmla="*/ 3 h 62"/>
                  <a:gd name="T46" fmla="*/ 19 w 61"/>
                  <a:gd name="T47" fmla="*/ 5 h 62"/>
                  <a:gd name="T48" fmla="*/ 26 w 61"/>
                  <a:gd name="T49" fmla="*/ 5 h 62"/>
                  <a:gd name="T50" fmla="*/ 31 w 61"/>
                  <a:gd name="T51" fmla="*/ 2 h 62"/>
                  <a:gd name="T52" fmla="*/ 33 w 61"/>
                  <a:gd name="T53" fmla="*/ 0 h 62"/>
                  <a:gd name="T54" fmla="*/ 37 w 61"/>
                  <a:gd name="T55" fmla="*/ 2 h 62"/>
                  <a:gd name="T56" fmla="*/ 39 w 61"/>
                  <a:gd name="T57" fmla="*/ 2 h 62"/>
                  <a:gd name="T58" fmla="*/ 40 w 61"/>
                  <a:gd name="T59" fmla="*/ 2 h 62"/>
                  <a:gd name="T60" fmla="*/ 37 w 61"/>
                  <a:gd name="T61" fmla="*/ 2 h 62"/>
                  <a:gd name="T62" fmla="*/ 37 w 61"/>
                  <a:gd name="T63" fmla="*/ 2 h 62"/>
                  <a:gd name="T64" fmla="*/ 39 w 61"/>
                  <a:gd name="T65" fmla="*/ 3 h 62"/>
                  <a:gd name="T66" fmla="*/ 40 w 61"/>
                  <a:gd name="T67" fmla="*/ 3 h 62"/>
                  <a:gd name="T68" fmla="*/ 42 w 61"/>
                  <a:gd name="T69" fmla="*/ 3 h 62"/>
                  <a:gd name="T70" fmla="*/ 46 w 61"/>
                  <a:gd name="T71" fmla="*/ 3 h 62"/>
                  <a:gd name="T72" fmla="*/ 50 w 61"/>
                  <a:gd name="T73" fmla="*/ 2 h 62"/>
                  <a:gd name="T74" fmla="*/ 51 w 61"/>
                  <a:gd name="T75" fmla="*/ 3 h 62"/>
                  <a:gd name="T76" fmla="*/ 54 w 61"/>
                  <a:gd name="T77"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62">
                    <a:moveTo>
                      <a:pt x="54" y="14"/>
                    </a:moveTo>
                    <a:cubicBezTo>
                      <a:pt x="51" y="22"/>
                      <a:pt x="53" y="22"/>
                      <a:pt x="51" y="23"/>
                    </a:cubicBezTo>
                    <a:cubicBezTo>
                      <a:pt x="50" y="25"/>
                      <a:pt x="50" y="23"/>
                      <a:pt x="47" y="20"/>
                    </a:cubicBezTo>
                    <a:cubicBezTo>
                      <a:pt x="44" y="19"/>
                      <a:pt x="47" y="17"/>
                      <a:pt x="44" y="16"/>
                    </a:cubicBezTo>
                    <a:cubicBezTo>
                      <a:pt x="42" y="12"/>
                      <a:pt x="43" y="11"/>
                      <a:pt x="43" y="11"/>
                    </a:cubicBezTo>
                    <a:cubicBezTo>
                      <a:pt x="39" y="14"/>
                      <a:pt x="43" y="12"/>
                      <a:pt x="43" y="16"/>
                    </a:cubicBezTo>
                    <a:cubicBezTo>
                      <a:pt x="43" y="19"/>
                      <a:pt x="47" y="22"/>
                      <a:pt x="47" y="25"/>
                    </a:cubicBezTo>
                    <a:cubicBezTo>
                      <a:pt x="47" y="27"/>
                      <a:pt x="50" y="28"/>
                      <a:pt x="50" y="30"/>
                    </a:cubicBezTo>
                    <a:cubicBezTo>
                      <a:pt x="49" y="33"/>
                      <a:pt x="53" y="37"/>
                      <a:pt x="55" y="44"/>
                    </a:cubicBezTo>
                    <a:cubicBezTo>
                      <a:pt x="57" y="48"/>
                      <a:pt x="61" y="48"/>
                      <a:pt x="58" y="48"/>
                    </a:cubicBezTo>
                    <a:cubicBezTo>
                      <a:pt x="57" y="48"/>
                      <a:pt x="57" y="51"/>
                      <a:pt x="58" y="53"/>
                    </a:cubicBezTo>
                    <a:cubicBezTo>
                      <a:pt x="57" y="56"/>
                      <a:pt x="55" y="53"/>
                      <a:pt x="54" y="56"/>
                    </a:cubicBezTo>
                    <a:cubicBezTo>
                      <a:pt x="53" y="59"/>
                      <a:pt x="51" y="58"/>
                      <a:pt x="50" y="59"/>
                    </a:cubicBezTo>
                    <a:cubicBezTo>
                      <a:pt x="50" y="62"/>
                      <a:pt x="47" y="62"/>
                      <a:pt x="46" y="59"/>
                    </a:cubicBezTo>
                    <a:cubicBezTo>
                      <a:pt x="36" y="59"/>
                      <a:pt x="36" y="59"/>
                      <a:pt x="36" y="59"/>
                    </a:cubicBezTo>
                    <a:cubicBezTo>
                      <a:pt x="36" y="59"/>
                      <a:pt x="36" y="59"/>
                      <a:pt x="36" y="59"/>
                    </a:cubicBezTo>
                    <a:cubicBezTo>
                      <a:pt x="35" y="59"/>
                      <a:pt x="35" y="59"/>
                      <a:pt x="35" y="59"/>
                    </a:cubicBezTo>
                    <a:cubicBezTo>
                      <a:pt x="3" y="59"/>
                      <a:pt x="3" y="59"/>
                      <a:pt x="3" y="59"/>
                    </a:cubicBezTo>
                    <a:cubicBezTo>
                      <a:pt x="3" y="14"/>
                      <a:pt x="3" y="14"/>
                      <a:pt x="3" y="14"/>
                    </a:cubicBezTo>
                    <a:cubicBezTo>
                      <a:pt x="3" y="12"/>
                      <a:pt x="0" y="11"/>
                      <a:pt x="1" y="8"/>
                    </a:cubicBezTo>
                    <a:cubicBezTo>
                      <a:pt x="4" y="5"/>
                      <a:pt x="0" y="3"/>
                      <a:pt x="3" y="2"/>
                    </a:cubicBezTo>
                    <a:cubicBezTo>
                      <a:pt x="4" y="2"/>
                      <a:pt x="4" y="0"/>
                      <a:pt x="11" y="2"/>
                    </a:cubicBezTo>
                    <a:cubicBezTo>
                      <a:pt x="18" y="2"/>
                      <a:pt x="15" y="3"/>
                      <a:pt x="17" y="3"/>
                    </a:cubicBezTo>
                    <a:cubicBezTo>
                      <a:pt x="18" y="2"/>
                      <a:pt x="18" y="5"/>
                      <a:pt x="19" y="5"/>
                    </a:cubicBezTo>
                    <a:cubicBezTo>
                      <a:pt x="21" y="3"/>
                      <a:pt x="24" y="6"/>
                      <a:pt x="26" y="5"/>
                    </a:cubicBezTo>
                    <a:cubicBezTo>
                      <a:pt x="31" y="2"/>
                      <a:pt x="29" y="3"/>
                      <a:pt x="31" y="2"/>
                    </a:cubicBezTo>
                    <a:cubicBezTo>
                      <a:pt x="32" y="0"/>
                      <a:pt x="32" y="2"/>
                      <a:pt x="33" y="0"/>
                    </a:cubicBezTo>
                    <a:cubicBezTo>
                      <a:pt x="35" y="0"/>
                      <a:pt x="36" y="2"/>
                      <a:pt x="37" y="2"/>
                    </a:cubicBezTo>
                    <a:cubicBezTo>
                      <a:pt x="37" y="0"/>
                      <a:pt x="37" y="0"/>
                      <a:pt x="39" y="2"/>
                    </a:cubicBezTo>
                    <a:cubicBezTo>
                      <a:pt x="40" y="2"/>
                      <a:pt x="40" y="2"/>
                      <a:pt x="40" y="2"/>
                    </a:cubicBezTo>
                    <a:cubicBezTo>
                      <a:pt x="39" y="2"/>
                      <a:pt x="37" y="2"/>
                      <a:pt x="37" y="2"/>
                    </a:cubicBezTo>
                    <a:cubicBezTo>
                      <a:pt x="37" y="2"/>
                      <a:pt x="37" y="2"/>
                      <a:pt x="37" y="2"/>
                    </a:cubicBezTo>
                    <a:cubicBezTo>
                      <a:pt x="37" y="3"/>
                      <a:pt x="39" y="2"/>
                      <a:pt x="39" y="3"/>
                    </a:cubicBezTo>
                    <a:cubicBezTo>
                      <a:pt x="40" y="5"/>
                      <a:pt x="42" y="3"/>
                      <a:pt x="40" y="3"/>
                    </a:cubicBezTo>
                    <a:cubicBezTo>
                      <a:pt x="40" y="2"/>
                      <a:pt x="40" y="2"/>
                      <a:pt x="42" y="3"/>
                    </a:cubicBezTo>
                    <a:cubicBezTo>
                      <a:pt x="43" y="5"/>
                      <a:pt x="44" y="2"/>
                      <a:pt x="46" y="3"/>
                    </a:cubicBezTo>
                    <a:cubicBezTo>
                      <a:pt x="47" y="5"/>
                      <a:pt x="46" y="5"/>
                      <a:pt x="50" y="2"/>
                    </a:cubicBezTo>
                    <a:cubicBezTo>
                      <a:pt x="50" y="2"/>
                      <a:pt x="50" y="3"/>
                      <a:pt x="51" y="3"/>
                    </a:cubicBezTo>
                    <a:cubicBezTo>
                      <a:pt x="53" y="6"/>
                      <a:pt x="53" y="9"/>
                      <a:pt x="54" y="1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04" name="Freeform 2250">
                <a:extLst>
                  <a:ext uri="{FF2B5EF4-FFF2-40B4-BE49-F238E27FC236}">
                    <a16:creationId xmlns:a16="http://schemas.microsoft.com/office/drawing/2014/main" id="{88AFE122-934F-2F38-0AC6-765BFB7AAB78}"/>
                  </a:ext>
                </a:extLst>
              </p:cNvPr>
              <p:cNvSpPr>
                <a:spLocks/>
              </p:cNvSpPr>
              <p:nvPr/>
            </p:nvSpPr>
            <p:spPr bwMode="auto">
              <a:xfrm>
                <a:off x="3479284" y="2365865"/>
                <a:ext cx="169166" cy="128330"/>
              </a:xfrm>
              <a:custGeom>
                <a:avLst/>
                <a:gdLst>
                  <a:gd name="T0" fmla="*/ 2 w 36"/>
                  <a:gd name="T1" fmla="*/ 18 h 32"/>
                  <a:gd name="T2" fmla="*/ 4 w 36"/>
                  <a:gd name="T3" fmla="*/ 18 h 32"/>
                  <a:gd name="T4" fmla="*/ 4 w 36"/>
                  <a:gd name="T5" fmla="*/ 18 h 32"/>
                  <a:gd name="T6" fmla="*/ 4 w 36"/>
                  <a:gd name="T7" fmla="*/ 18 h 32"/>
                  <a:gd name="T8" fmla="*/ 6 w 36"/>
                  <a:gd name="T9" fmla="*/ 20 h 32"/>
                  <a:gd name="T10" fmla="*/ 4 w 36"/>
                  <a:gd name="T11" fmla="*/ 23 h 32"/>
                  <a:gd name="T12" fmla="*/ 4 w 36"/>
                  <a:gd name="T13" fmla="*/ 23 h 32"/>
                  <a:gd name="T14" fmla="*/ 3 w 36"/>
                  <a:gd name="T15" fmla="*/ 23 h 32"/>
                  <a:gd name="T16" fmla="*/ 2 w 36"/>
                  <a:gd name="T17" fmla="*/ 25 h 32"/>
                  <a:gd name="T18" fmla="*/ 3 w 36"/>
                  <a:gd name="T19" fmla="*/ 25 h 32"/>
                  <a:gd name="T20" fmla="*/ 0 w 36"/>
                  <a:gd name="T21" fmla="*/ 28 h 32"/>
                  <a:gd name="T22" fmla="*/ 0 w 36"/>
                  <a:gd name="T23" fmla="*/ 28 h 32"/>
                  <a:gd name="T24" fmla="*/ 0 w 36"/>
                  <a:gd name="T25" fmla="*/ 28 h 32"/>
                  <a:gd name="T26" fmla="*/ 0 w 36"/>
                  <a:gd name="T27" fmla="*/ 29 h 32"/>
                  <a:gd name="T28" fmla="*/ 0 w 36"/>
                  <a:gd name="T29" fmla="*/ 29 h 32"/>
                  <a:gd name="T30" fmla="*/ 2 w 36"/>
                  <a:gd name="T31" fmla="*/ 29 h 32"/>
                  <a:gd name="T32" fmla="*/ 3 w 36"/>
                  <a:gd name="T33" fmla="*/ 31 h 32"/>
                  <a:gd name="T34" fmla="*/ 7 w 36"/>
                  <a:gd name="T35" fmla="*/ 32 h 32"/>
                  <a:gd name="T36" fmla="*/ 13 w 36"/>
                  <a:gd name="T37" fmla="*/ 29 h 32"/>
                  <a:gd name="T38" fmla="*/ 17 w 36"/>
                  <a:gd name="T39" fmla="*/ 26 h 32"/>
                  <a:gd name="T40" fmla="*/ 24 w 36"/>
                  <a:gd name="T41" fmla="*/ 23 h 32"/>
                  <a:gd name="T42" fmla="*/ 29 w 36"/>
                  <a:gd name="T43" fmla="*/ 20 h 32"/>
                  <a:gd name="T44" fmla="*/ 29 w 36"/>
                  <a:gd name="T45" fmla="*/ 17 h 32"/>
                  <a:gd name="T46" fmla="*/ 29 w 36"/>
                  <a:gd name="T47" fmla="*/ 17 h 32"/>
                  <a:gd name="T48" fmla="*/ 29 w 36"/>
                  <a:gd name="T49" fmla="*/ 15 h 32"/>
                  <a:gd name="T50" fmla="*/ 29 w 36"/>
                  <a:gd name="T51" fmla="*/ 14 h 32"/>
                  <a:gd name="T52" fmla="*/ 31 w 36"/>
                  <a:gd name="T53" fmla="*/ 11 h 32"/>
                  <a:gd name="T54" fmla="*/ 29 w 36"/>
                  <a:gd name="T55" fmla="*/ 7 h 32"/>
                  <a:gd name="T56" fmla="*/ 34 w 36"/>
                  <a:gd name="T57" fmla="*/ 6 h 32"/>
                  <a:gd name="T58" fmla="*/ 36 w 36"/>
                  <a:gd name="T59" fmla="*/ 3 h 32"/>
                  <a:gd name="T60" fmla="*/ 36 w 36"/>
                  <a:gd name="T61" fmla="*/ 1 h 32"/>
                  <a:gd name="T62" fmla="*/ 35 w 36"/>
                  <a:gd name="T63" fmla="*/ 1 h 32"/>
                  <a:gd name="T64" fmla="*/ 32 w 36"/>
                  <a:gd name="T65" fmla="*/ 3 h 32"/>
                  <a:gd name="T66" fmla="*/ 28 w 36"/>
                  <a:gd name="T67" fmla="*/ 3 h 32"/>
                  <a:gd name="T68" fmla="*/ 18 w 36"/>
                  <a:gd name="T69" fmla="*/ 6 h 32"/>
                  <a:gd name="T70" fmla="*/ 14 w 36"/>
                  <a:gd name="T71" fmla="*/ 3 h 32"/>
                  <a:gd name="T72" fmla="*/ 10 w 36"/>
                  <a:gd name="T73" fmla="*/ 6 h 32"/>
                  <a:gd name="T74" fmla="*/ 9 w 36"/>
                  <a:gd name="T75" fmla="*/ 6 h 32"/>
                  <a:gd name="T76" fmla="*/ 6 w 36"/>
                  <a:gd name="T77" fmla="*/ 4 h 32"/>
                  <a:gd name="T78" fmla="*/ 6 w 36"/>
                  <a:gd name="T79" fmla="*/ 7 h 32"/>
                  <a:gd name="T80" fmla="*/ 6 w 36"/>
                  <a:gd name="T81" fmla="*/ 7 h 32"/>
                  <a:gd name="T82" fmla="*/ 4 w 36"/>
                  <a:gd name="T83" fmla="*/ 7 h 32"/>
                  <a:gd name="T84" fmla="*/ 3 w 36"/>
                  <a:gd name="T85" fmla="*/ 11 h 32"/>
                  <a:gd name="T86" fmla="*/ 2 w 36"/>
                  <a:gd name="T87" fmla="*/ 9 h 32"/>
                  <a:gd name="T88" fmla="*/ 2 w 36"/>
                  <a:gd name="T89" fmla="*/ 14 h 32"/>
                  <a:gd name="T90" fmla="*/ 2 w 36"/>
                  <a:gd name="T9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 h="32">
                    <a:moveTo>
                      <a:pt x="2" y="18"/>
                    </a:moveTo>
                    <a:cubicBezTo>
                      <a:pt x="3" y="18"/>
                      <a:pt x="3" y="18"/>
                      <a:pt x="4" y="18"/>
                    </a:cubicBezTo>
                    <a:cubicBezTo>
                      <a:pt x="4" y="18"/>
                      <a:pt x="4" y="18"/>
                      <a:pt x="4" y="18"/>
                    </a:cubicBezTo>
                    <a:cubicBezTo>
                      <a:pt x="4" y="18"/>
                      <a:pt x="4" y="18"/>
                      <a:pt x="4" y="18"/>
                    </a:cubicBezTo>
                    <a:cubicBezTo>
                      <a:pt x="6" y="20"/>
                      <a:pt x="6" y="20"/>
                      <a:pt x="6" y="20"/>
                    </a:cubicBezTo>
                    <a:cubicBezTo>
                      <a:pt x="6" y="21"/>
                      <a:pt x="4" y="21"/>
                      <a:pt x="4" y="23"/>
                    </a:cubicBezTo>
                    <a:cubicBezTo>
                      <a:pt x="4" y="23"/>
                      <a:pt x="4" y="23"/>
                      <a:pt x="4" y="23"/>
                    </a:cubicBezTo>
                    <a:cubicBezTo>
                      <a:pt x="3" y="23"/>
                      <a:pt x="3" y="23"/>
                      <a:pt x="3" y="23"/>
                    </a:cubicBezTo>
                    <a:cubicBezTo>
                      <a:pt x="3" y="23"/>
                      <a:pt x="3" y="23"/>
                      <a:pt x="2" y="25"/>
                    </a:cubicBezTo>
                    <a:cubicBezTo>
                      <a:pt x="3" y="25"/>
                      <a:pt x="3" y="25"/>
                      <a:pt x="3" y="25"/>
                    </a:cubicBezTo>
                    <a:cubicBezTo>
                      <a:pt x="3" y="26"/>
                      <a:pt x="0" y="28"/>
                      <a:pt x="0" y="28"/>
                    </a:cubicBezTo>
                    <a:cubicBezTo>
                      <a:pt x="0" y="28"/>
                      <a:pt x="0" y="28"/>
                      <a:pt x="0" y="28"/>
                    </a:cubicBezTo>
                    <a:cubicBezTo>
                      <a:pt x="0" y="28"/>
                      <a:pt x="0" y="28"/>
                      <a:pt x="0" y="28"/>
                    </a:cubicBezTo>
                    <a:cubicBezTo>
                      <a:pt x="0" y="29"/>
                      <a:pt x="0" y="29"/>
                      <a:pt x="0" y="29"/>
                    </a:cubicBezTo>
                    <a:cubicBezTo>
                      <a:pt x="0" y="29"/>
                      <a:pt x="0" y="29"/>
                      <a:pt x="0" y="29"/>
                    </a:cubicBezTo>
                    <a:cubicBezTo>
                      <a:pt x="0" y="31"/>
                      <a:pt x="0" y="29"/>
                      <a:pt x="2" y="29"/>
                    </a:cubicBezTo>
                    <a:cubicBezTo>
                      <a:pt x="3" y="31"/>
                      <a:pt x="3" y="31"/>
                      <a:pt x="3" y="31"/>
                    </a:cubicBezTo>
                    <a:cubicBezTo>
                      <a:pt x="4" y="31"/>
                      <a:pt x="6" y="32"/>
                      <a:pt x="7" y="32"/>
                    </a:cubicBezTo>
                    <a:cubicBezTo>
                      <a:pt x="9" y="32"/>
                      <a:pt x="10" y="29"/>
                      <a:pt x="13" y="29"/>
                    </a:cubicBezTo>
                    <a:cubicBezTo>
                      <a:pt x="14" y="28"/>
                      <a:pt x="15" y="28"/>
                      <a:pt x="17" y="26"/>
                    </a:cubicBezTo>
                    <a:cubicBezTo>
                      <a:pt x="18" y="25"/>
                      <a:pt x="22" y="23"/>
                      <a:pt x="24" y="23"/>
                    </a:cubicBezTo>
                    <a:cubicBezTo>
                      <a:pt x="25" y="21"/>
                      <a:pt x="27" y="20"/>
                      <a:pt x="29" y="20"/>
                    </a:cubicBezTo>
                    <a:cubicBezTo>
                      <a:pt x="29" y="18"/>
                      <a:pt x="29" y="18"/>
                      <a:pt x="29" y="17"/>
                    </a:cubicBezTo>
                    <a:cubicBezTo>
                      <a:pt x="29" y="17"/>
                      <a:pt x="29" y="17"/>
                      <a:pt x="29" y="17"/>
                    </a:cubicBezTo>
                    <a:cubicBezTo>
                      <a:pt x="29" y="17"/>
                      <a:pt x="29" y="17"/>
                      <a:pt x="29" y="15"/>
                    </a:cubicBezTo>
                    <a:cubicBezTo>
                      <a:pt x="29" y="15"/>
                      <a:pt x="29" y="15"/>
                      <a:pt x="29" y="14"/>
                    </a:cubicBezTo>
                    <a:cubicBezTo>
                      <a:pt x="29" y="14"/>
                      <a:pt x="31" y="12"/>
                      <a:pt x="31" y="11"/>
                    </a:cubicBezTo>
                    <a:cubicBezTo>
                      <a:pt x="29" y="9"/>
                      <a:pt x="29" y="9"/>
                      <a:pt x="29" y="7"/>
                    </a:cubicBezTo>
                    <a:cubicBezTo>
                      <a:pt x="31" y="6"/>
                      <a:pt x="32" y="6"/>
                      <a:pt x="34" y="6"/>
                    </a:cubicBezTo>
                    <a:cubicBezTo>
                      <a:pt x="34" y="6"/>
                      <a:pt x="35" y="3"/>
                      <a:pt x="36" y="3"/>
                    </a:cubicBezTo>
                    <a:cubicBezTo>
                      <a:pt x="36" y="1"/>
                      <a:pt x="36" y="1"/>
                      <a:pt x="36" y="1"/>
                    </a:cubicBezTo>
                    <a:cubicBezTo>
                      <a:pt x="36" y="1"/>
                      <a:pt x="35" y="0"/>
                      <a:pt x="35" y="1"/>
                    </a:cubicBezTo>
                    <a:cubicBezTo>
                      <a:pt x="34" y="3"/>
                      <a:pt x="34" y="3"/>
                      <a:pt x="32" y="3"/>
                    </a:cubicBezTo>
                    <a:cubicBezTo>
                      <a:pt x="29" y="3"/>
                      <a:pt x="29" y="3"/>
                      <a:pt x="28" y="3"/>
                    </a:cubicBezTo>
                    <a:cubicBezTo>
                      <a:pt x="25" y="3"/>
                      <a:pt x="24" y="6"/>
                      <a:pt x="18" y="6"/>
                    </a:cubicBezTo>
                    <a:cubicBezTo>
                      <a:pt x="17" y="6"/>
                      <a:pt x="17" y="4"/>
                      <a:pt x="14" y="3"/>
                    </a:cubicBezTo>
                    <a:cubicBezTo>
                      <a:pt x="13" y="3"/>
                      <a:pt x="11" y="6"/>
                      <a:pt x="10" y="6"/>
                    </a:cubicBezTo>
                    <a:cubicBezTo>
                      <a:pt x="9" y="6"/>
                      <a:pt x="9" y="6"/>
                      <a:pt x="9" y="6"/>
                    </a:cubicBezTo>
                    <a:cubicBezTo>
                      <a:pt x="6" y="4"/>
                      <a:pt x="6" y="4"/>
                      <a:pt x="6" y="4"/>
                    </a:cubicBezTo>
                    <a:cubicBezTo>
                      <a:pt x="6" y="4"/>
                      <a:pt x="4" y="6"/>
                      <a:pt x="6" y="7"/>
                    </a:cubicBezTo>
                    <a:cubicBezTo>
                      <a:pt x="6" y="7"/>
                      <a:pt x="6" y="7"/>
                      <a:pt x="6" y="7"/>
                    </a:cubicBezTo>
                    <a:cubicBezTo>
                      <a:pt x="4" y="7"/>
                      <a:pt x="4" y="7"/>
                      <a:pt x="4" y="7"/>
                    </a:cubicBezTo>
                    <a:cubicBezTo>
                      <a:pt x="4" y="7"/>
                      <a:pt x="4" y="11"/>
                      <a:pt x="3" y="11"/>
                    </a:cubicBezTo>
                    <a:cubicBezTo>
                      <a:pt x="3" y="11"/>
                      <a:pt x="3" y="9"/>
                      <a:pt x="2" y="9"/>
                    </a:cubicBezTo>
                    <a:cubicBezTo>
                      <a:pt x="2" y="11"/>
                      <a:pt x="0" y="12"/>
                      <a:pt x="2" y="14"/>
                    </a:cubicBezTo>
                    <a:cubicBezTo>
                      <a:pt x="3" y="14"/>
                      <a:pt x="2" y="15"/>
                      <a:pt x="2" y="1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05" name="Freeform 2251">
                <a:extLst>
                  <a:ext uri="{FF2B5EF4-FFF2-40B4-BE49-F238E27FC236}">
                    <a16:creationId xmlns:a16="http://schemas.microsoft.com/office/drawing/2014/main" id="{651DB905-5626-904D-17B1-9EA154AE31DF}"/>
                  </a:ext>
                </a:extLst>
              </p:cNvPr>
              <p:cNvSpPr>
                <a:spLocks/>
              </p:cNvSpPr>
              <p:nvPr/>
            </p:nvSpPr>
            <p:spPr bwMode="auto">
              <a:xfrm>
                <a:off x="3465752" y="2438585"/>
                <a:ext cx="42293" cy="39925"/>
              </a:xfrm>
              <a:custGeom>
                <a:avLst/>
                <a:gdLst>
                  <a:gd name="T0" fmla="*/ 3 w 9"/>
                  <a:gd name="T1" fmla="*/ 8 h 10"/>
                  <a:gd name="T2" fmla="*/ 2 w 9"/>
                  <a:gd name="T3" fmla="*/ 8 h 10"/>
                  <a:gd name="T4" fmla="*/ 2 w 9"/>
                  <a:gd name="T5" fmla="*/ 10 h 10"/>
                  <a:gd name="T6" fmla="*/ 0 w 9"/>
                  <a:gd name="T7" fmla="*/ 10 h 10"/>
                  <a:gd name="T8" fmla="*/ 2 w 9"/>
                  <a:gd name="T9" fmla="*/ 7 h 10"/>
                  <a:gd name="T10" fmla="*/ 3 w 9"/>
                  <a:gd name="T11" fmla="*/ 3 h 10"/>
                  <a:gd name="T12" fmla="*/ 5 w 9"/>
                  <a:gd name="T13" fmla="*/ 0 h 10"/>
                  <a:gd name="T14" fmla="*/ 6 w 9"/>
                  <a:gd name="T15" fmla="*/ 0 h 10"/>
                  <a:gd name="T16" fmla="*/ 6 w 9"/>
                  <a:gd name="T17" fmla="*/ 0 h 10"/>
                  <a:gd name="T18" fmla="*/ 6 w 9"/>
                  <a:gd name="T19" fmla="*/ 0 h 10"/>
                  <a:gd name="T20" fmla="*/ 9 w 9"/>
                  <a:gd name="T21" fmla="*/ 2 h 10"/>
                  <a:gd name="T22" fmla="*/ 6 w 9"/>
                  <a:gd name="T23" fmla="*/ 3 h 10"/>
                  <a:gd name="T24" fmla="*/ 7 w 9"/>
                  <a:gd name="T25" fmla="*/ 5 h 10"/>
                  <a:gd name="T26" fmla="*/ 6 w 9"/>
                  <a:gd name="T27" fmla="*/ 5 h 10"/>
                  <a:gd name="T28" fmla="*/ 5 w 9"/>
                  <a:gd name="T29" fmla="*/ 7 h 10"/>
                  <a:gd name="T30" fmla="*/ 6 w 9"/>
                  <a:gd name="T31" fmla="*/ 7 h 10"/>
                  <a:gd name="T32" fmla="*/ 3 w 9"/>
                  <a:gd name="T3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3" y="8"/>
                    </a:moveTo>
                    <a:cubicBezTo>
                      <a:pt x="2" y="8"/>
                      <a:pt x="2" y="8"/>
                      <a:pt x="2" y="8"/>
                    </a:cubicBezTo>
                    <a:cubicBezTo>
                      <a:pt x="2" y="10"/>
                      <a:pt x="2" y="10"/>
                      <a:pt x="2" y="10"/>
                    </a:cubicBezTo>
                    <a:cubicBezTo>
                      <a:pt x="2" y="10"/>
                      <a:pt x="2" y="10"/>
                      <a:pt x="0" y="10"/>
                    </a:cubicBezTo>
                    <a:cubicBezTo>
                      <a:pt x="2" y="7"/>
                      <a:pt x="2" y="8"/>
                      <a:pt x="2" y="7"/>
                    </a:cubicBezTo>
                    <a:cubicBezTo>
                      <a:pt x="2" y="3"/>
                      <a:pt x="3" y="5"/>
                      <a:pt x="3" y="3"/>
                    </a:cubicBezTo>
                    <a:cubicBezTo>
                      <a:pt x="2" y="0"/>
                      <a:pt x="6" y="2"/>
                      <a:pt x="5" y="0"/>
                    </a:cubicBezTo>
                    <a:cubicBezTo>
                      <a:pt x="6" y="0"/>
                      <a:pt x="6" y="0"/>
                      <a:pt x="6" y="0"/>
                    </a:cubicBezTo>
                    <a:cubicBezTo>
                      <a:pt x="6" y="0"/>
                      <a:pt x="6" y="0"/>
                      <a:pt x="6" y="0"/>
                    </a:cubicBezTo>
                    <a:cubicBezTo>
                      <a:pt x="7" y="0"/>
                      <a:pt x="6" y="0"/>
                      <a:pt x="6" y="0"/>
                    </a:cubicBezTo>
                    <a:cubicBezTo>
                      <a:pt x="7" y="0"/>
                      <a:pt x="9" y="2"/>
                      <a:pt x="9" y="2"/>
                    </a:cubicBezTo>
                    <a:cubicBezTo>
                      <a:pt x="9" y="3"/>
                      <a:pt x="6" y="3"/>
                      <a:pt x="6" y="3"/>
                    </a:cubicBezTo>
                    <a:cubicBezTo>
                      <a:pt x="6" y="3"/>
                      <a:pt x="7" y="3"/>
                      <a:pt x="7" y="5"/>
                    </a:cubicBezTo>
                    <a:cubicBezTo>
                      <a:pt x="6" y="5"/>
                      <a:pt x="6" y="5"/>
                      <a:pt x="6" y="5"/>
                    </a:cubicBezTo>
                    <a:cubicBezTo>
                      <a:pt x="6" y="5"/>
                      <a:pt x="6" y="5"/>
                      <a:pt x="5" y="7"/>
                    </a:cubicBezTo>
                    <a:cubicBezTo>
                      <a:pt x="6" y="7"/>
                      <a:pt x="6" y="7"/>
                      <a:pt x="6" y="7"/>
                    </a:cubicBezTo>
                    <a:cubicBezTo>
                      <a:pt x="3" y="8"/>
                      <a:pt x="3" y="8"/>
                      <a:pt x="3" y="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06" name="Freeform 2252">
                <a:extLst>
                  <a:ext uri="{FF2B5EF4-FFF2-40B4-BE49-F238E27FC236}">
                    <a16:creationId xmlns:a16="http://schemas.microsoft.com/office/drawing/2014/main" id="{2AD3474E-6160-73F2-8E59-7F436407C33A}"/>
                  </a:ext>
                </a:extLst>
              </p:cNvPr>
              <p:cNvSpPr>
                <a:spLocks/>
              </p:cNvSpPr>
              <p:nvPr/>
            </p:nvSpPr>
            <p:spPr bwMode="auto">
              <a:xfrm>
                <a:off x="3460675" y="2469956"/>
                <a:ext cx="113340" cy="109794"/>
              </a:xfrm>
              <a:custGeom>
                <a:avLst/>
                <a:gdLst>
                  <a:gd name="T0" fmla="*/ 4 w 24"/>
                  <a:gd name="T1" fmla="*/ 3 h 27"/>
                  <a:gd name="T2" fmla="*/ 4 w 24"/>
                  <a:gd name="T3" fmla="*/ 6 h 27"/>
                  <a:gd name="T4" fmla="*/ 4 w 24"/>
                  <a:gd name="T5" fmla="*/ 6 h 27"/>
                  <a:gd name="T6" fmla="*/ 4 w 24"/>
                  <a:gd name="T7" fmla="*/ 11 h 27"/>
                  <a:gd name="T8" fmla="*/ 4 w 24"/>
                  <a:gd name="T9" fmla="*/ 14 h 27"/>
                  <a:gd name="T10" fmla="*/ 1 w 24"/>
                  <a:gd name="T11" fmla="*/ 20 h 27"/>
                  <a:gd name="T12" fmla="*/ 0 w 24"/>
                  <a:gd name="T13" fmla="*/ 23 h 27"/>
                  <a:gd name="T14" fmla="*/ 0 w 24"/>
                  <a:gd name="T15" fmla="*/ 25 h 27"/>
                  <a:gd name="T16" fmla="*/ 7 w 24"/>
                  <a:gd name="T17" fmla="*/ 27 h 27"/>
                  <a:gd name="T18" fmla="*/ 11 w 24"/>
                  <a:gd name="T19" fmla="*/ 22 h 27"/>
                  <a:gd name="T20" fmla="*/ 14 w 24"/>
                  <a:gd name="T21" fmla="*/ 22 h 27"/>
                  <a:gd name="T22" fmla="*/ 14 w 24"/>
                  <a:gd name="T23" fmla="*/ 19 h 27"/>
                  <a:gd name="T24" fmla="*/ 17 w 24"/>
                  <a:gd name="T25" fmla="*/ 17 h 27"/>
                  <a:gd name="T26" fmla="*/ 13 w 24"/>
                  <a:gd name="T27" fmla="*/ 11 h 27"/>
                  <a:gd name="T28" fmla="*/ 14 w 24"/>
                  <a:gd name="T29" fmla="*/ 11 h 27"/>
                  <a:gd name="T30" fmla="*/ 22 w 24"/>
                  <a:gd name="T31" fmla="*/ 8 h 27"/>
                  <a:gd name="T32" fmla="*/ 24 w 24"/>
                  <a:gd name="T33" fmla="*/ 8 h 27"/>
                  <a:gd name="T34" fmla="*/ 22 w 24"/>
                  <a:gd name="T35" fmla="*/ 6 h 27"/>
                  <a:gd name="T36" fmla="*/ 22 w 24"/>
                  <a:gd name="T37" fmla="*/ 6 h 27"/>
                  <a:gd name="T38" fmla="*/ 22 w 24"/>
                  <a:gd name="T39" fmla="*/ 6 h 27"/>
                  <a:gd name="T40" fmla="*/ 22 w 24"/>
                  <a:gd name="T41" fmla="*/ 5 h 27"/>
                  <a:gd name="T42" fmla="*/ 21 w 24"/>
                  <a:gd name="T43" fmla="*/ 0 h 27"/>
                  <a:gd name="T44" fmla="*/ 17 w 24"/>
                  <a:gd name="T45" fmla="*/ 3 h 27"/>
                  <a:gd name="T46" fmla="*/ 11 w 24"/>
                  <a:gd name="T47" fmla="*/ 6 h 27"/>
                  <a:gd name="T48" fmla="*/ 7 w 24"/>
                  <a:gd name="T49" fmla="*/ 6 h 27"/>
                  <a:gd name="T50" fmla="*/ 6 w 24"/>
                  <a:gd name="T51" fmla="*/ 3 h 27"/>
                  <a:gd name="T52" fmla="*/ 4 w 24"/>
                  <a:gd name="T53"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7">
                    <a:moveTo>
                      <a:pt x="4" y="3"/>
                    </a:moveTo>
                    <a:cubicBezTo>
                      <a:pt x="4" y="3"/>
                      <a:pt x="4" y="5"/>
                      <a:pt x="4" y="6"/>
                    </a:cubicBezTo>
                    <a:cubicBezTo>
                      <a:pt x="4" y="6"/>
                      <a:pt x="4" y="6"/>
                      <a:pt x="4" y="6"/>
                    </a:cubicBezTo>
                    <a:cubicBezTo>
                      <a:pt x="4" y="8"/>
                      <a:pt x="4" y="9"/>
                      <a:pt x="4" y="11"/>
                    </a:cubicBezTo>
                    <a:cubicBezTo>
                      <a:pt x="4" y="11"/>
                      <a:pt x="4" y="13"/>
                      <a:pt x="4" y="14"/>
                    </a:cubicBezTo>
                    <a:cubicBezTo>
                      <a:pt x="4" y="14"/>
                      <a:pt x="1" y="17"/>
                      <a:pt x="1" y="20"/>
                    </a:cubicBezTo>
                    <a:cubicBezTo>
                      <a:pt x="1" y="22"/>
                      <a:pt x="0" y="23"/>
                      <a:pt x="0" y="23"/>
                    </a:cubicBezTo>
                    <a:cubicBezTo>
                      <a:pt x="0" y="23"/>
                      <a:pt x="0" y="23"/>
                      <a:pt x="0" y="25"/>
                    </a:cubicBezTo>
                    <a:cubicBezTo>
                      <a:pt x="1" y="25"/>
                      <a:pt x="6" y="27"/>
                      <a:pt x="7" y="27"/>
                    </a:cubicBezTo>
                    <a:cubicBezTo>
                      <a:pt x="8" y="27"/>
                      <a:pt x="8" y="23"/>
                      <a:pt x="11" y="22"/>
                    </a:cubicBezTo>
                    <a:cubicBezTo>
                      <a:pt x="14" y="22"/>
                      <a:pt x="14" y="22"/>
                      <a:pt x="14" y="22"/>
                    </a:cubicBezTo>
                    <a:cubicBezTo>
                      <a:pt x="14" y="20"/>
                      <a:pt x="14" y="19"/>
                      <a:pt x="14" y="19"/>
                    </a:cubicBezTo>
                    <a:cubicBezTo>
                      <a:pt x="15" y="19"/>
                      <a:pt x="17" y="19"/>
                      <a:pt x="17" y="17"/>
                    </a:cubicBezTo>
                    <a:cubicBezTo>
                      <a:pt x="13" y="11"/>
                      <a:pt x="13" y="11"/>
                      <a:pt x="13" y="11"/>
                    </a:cubicBezTo>
                    <a:cubicBezTo>
                      <a:pt x="14" y="11"/>
                      <a:pt x="14" y="11"/>
                      <a:pt x="14" y="11"/>
                    </a:cubicBezTo>
                    <a:cubicBezTo>
                      <a:pt x="15" y="9"/>
                      <a:pt x="22" y="9"/>
                      <a:pt x="22" y="8"/>
                    </a:cubicBezTo>
                    <a:cubicBezTo>
                      <a:pt x="24" y="8"/>
                      <a:pt x="24" y="8"/>
                      <a:pt x="24" y="8"/>
                    </a:cubicBezTo>
                    <a:cubicBezTo>
                      <a:pt x="24" y="6"/>
                      <a:pt x="22" y="6"/>
                      <a:pt x="22" y="6"/>
                    </a:cubicBezTo>
                    <a:cubicBezTo>
                      <a:pt x="22" y="6"/>
                      <a:pt x="22" y="6"/>
                      <a:pt x="22" y="6"/>
                    </a:cubicBezTo>
                    <a:cubicBezTo>
                      <a:pt x="22" y="6"/>
                      <a:pt x="22" y="6"/>
                      <a:pt x="22" y="6"/>
                    </a:cubicBezTo>
                    <a:cubicBezTo>
                      <a:pt x="22" y="6"/>
                      <a:pt x="22" y="6"/>
                      <a:pt x="22" y="5"/>
                    </a:cubicBezTo>
                    <a:cubicBezTo>
                      <a:pt x="22" y="3"/>
                      <a:pt x="22" y="2"/>
                      <a:pt x="21" y="0"/>
                    </a:cubicBezTo>
                    <a:cubicBezTo>
                      <a:pt x="19" y="2"/>
                      <a:pt x="18" y="2"/>
                      <a:pt x="17" y="3"/>
                    </a:cubicBezTo>
                    <a:cubicBezTo>
                      <a:pt x="14" y="3"/>
                      <a:pt x="13" y="6"/>
                      <a:pt x="11" y="6"/>
                    </a:cubicBezTo>
                    <a:cubicBezTo>
                      <a:pt x="10" y="6"/>
                      <a:pt x="8" y="6"/>
                      <a:pt x="7" y="6"/>
                    </a:cubicBezTo>
                    <a:cubicBezTo>
                      <a:pt x="7" y="5"/>
                      <a:pt x="7" y="5"/>
                      <a:pt x="6" y="3"/>
                    </a:cubicBezTo>
                    <a:cubicBezTo>
                      <a:pt x="4" y="3"/>
                      <a:pt x="4" y="5"/>
                      <a:pt x="4"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07" name="Freeform 2253">
                <a:extLst>
                  <a:ext uri="{FF2B5EF4-FFF2-40B4-BE49-F238E27FC236}">
                    <a16:creationId xmlns:a16="http://schemas.microsoft.com/office/drawing/2014/main" id="{68ABF4CE-0D63-1ED9-3745-08698395B6EF}"/>
                  </a:ext>
                </a:extLst>
              </p:cNvPr>
              <p:cNvSpPr>
                <a:spLocks/>
              </p:cNvSpPr>
              <p:nvPr/>
            </p:nvSpPr>
            <p:spPr bwMode="auto">
              <a:xfrm>
                <a:off x="3614616" y="2993262"/>
                <a:ext cx="267283" cy="327958"/>
              </a:xfrm>
              <a:custGeom>
                <a:avLst/>
                <a:gdLst>
                  <a:gd name="T0" fmla="*/ 3 w 57"/>
                  <a:gd name="T1" fmla="*/ 81 h 81"/>
                  <a:gd name="T2" fmla="*/ 0 w 57"/>
                  <a:gd name="T3" fmla="*/ 75 h 81"/>
                  <a:gd name="T4" fmla="*/ 0 w 57"/>
                  <a:gd name="T5" fmla="*/ 55 h 81"/>
                  <a:gd name="T6" fmla="*/ 6 w 57"/>
                  <a:gd name="T7" fmla="*/ 49 h 81"/>
                  <a:gd name="T8" fmla="*/ 9 w 57"/>
                  <a:gd name="T9" fmla="*/ 47 h 81"/>
                  <a:gd name="T10" fmla="*/ 13 w 57"/>
                  <a:gd name="T11" fmla="*/ 44 h 81"/>
                  <a:gd name="T12" fmla="*/ 23 w 57"/>
                  <a:gd name="T13" fmla="*/ 41 h 81"/>
                  <a:gd name="T14" fmla="*/ 32 w 57"/>
                  <a:gd name="T15" fmla="*/ 28 h 81"/>
                  <a:gd name="T16" fmla="*/ 35 w 57"/>
                  <a:gd name="T17" fmla="*/ 25 h 81"/>
                  <a:gd name="T18" fmla="*/ 25 w 57"/>
                  <a:gd name="T19" fmla="*/ 22 h 81"/>
                  <a:gd name="T20" fmla="*/ 16 w 57"/>
                  <a:gd name="T21" fmla="*/ 18 h 81"/>
                  <a:gd name="T22" fmla="*/ 13 w 57"/>
                  <a:gd name="T23" fmla="*/ 14 h 81"/>
                  <a:gd name="T24" fmla="*/ 10 w 57"/>
                  <a:gd name="T25" fmla="*/ 13 h 81"/>
                  <a:gd name="T26" fmla="*/ 10 w 57"/>
                  <a:gd name="T27" fmla="*/ 8 h 81"/>
                  <a:gd name="T28" fmla="*/ 13 w 57"/>
                  <a:gd name="T29" fmla="*/ 4 h 81"/>
                  <a:gd name="T30" fmla="*/ 18 w 57"/>
                  <a:gd name="T31" fmla="*/ 10 h 81"/>
                  <a:gd name="T32" fmla="*/ 28 w 57"/>
                  <a:gd name="T33" fmla="*/ 8 h 81"/>
                  <a:gd name="T34" fmla="*/ 35 w 57"/>
                  <a:gd name="T35" fmla="*/ 7 h 81"/>
                  <a:gd name="T36" fmla="*/ 42 w 57"/>
                  <a:gd name="T37" fmla="*/ 5 h 81"/>
                  <a:gd name="T38" fmla="*/ 53 w 57"/>
                  <a:gd name="T39" fmla="*/ 2 h 81"/>
                  <a:gd name="T40" fmla="*/ 53 w 57"/>
                  <a:gd name="T41" fmla="*/ 10 h 81"/>
                  <a:gd name="T42" fmla="*/ 52 w 57"/>
                  <a:gd name="T43" fmla="*/ 14 h 81"/>
                  <a:gd name="T44" fmla="*/ 46 w 57"/>
                  <a:gd name="T45" fmla="*/ 28 h 81"/>
                  <a:gd name="T46" fmla="*/ 24 w 57"/>
                  <a:gd name="T47" fmla="*/ 60 h 81"/>
                  <a:gd name="T48" fmla="*/ 9 w 57"/>
                  <a:gd name="T49" fmla="*/ 74 h 81"/>
                  <a:gd name="T50" fmla="*/ 3 w 57"/>
                  <a:gd name="T5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81">
                    <a:moveTo>
                      <a:pt x="3" y="81"/>
                    </a:moveTo>
                    <a:cubicBezTo>
                      <a:pt x="2" y="78"/>
                      <a:pt x="0" y="80"/>
                      <a:pt x="0" y="75"/>
                    </a:cubicBezTo>
                    <a:cubicBezTo>
                      <a:pt x="0" y="72"/>
                      <a:pt x="0" y="55"/>
                      <a:pt x="0" y="55"/>
                    </a:cubicBezTo>
                    <a:cubicBezTo>
                      <a:pt x="0" y="55"/>
                      <a:pt x="3" y="50"/>
                      <a:pt x="6" y="49"/>
                    </a:cubicBezTo>
                    <a:cubicBezTo>
                      <a:pt x="6" y="47"/>
                      <a:pt x="6" y="47"/>
                      <a:pt x="9" y="47"/>
                    </a:cubicBezTo>
                    <a:cubicBezTo>
                      <a:pt x="13" y="47"/>
                      <a:pt x="7" y="46"/>
                      <a:pt x="13" y="44"/>
                    </a:cubicBezTo>
                    <a:cubicBezTo>
                      <a:pt x="18" y="41"/>
                      <a:pt x="18" y="46"/>
                      <a:pt x="23" y="41"/>
                    </a:cubicBezTo>
                    <a:cubicBezTo>
                      <a:pt x="27" y="36"/>
                      <a:pt x="28" y="33"/>
                      <a:pt x="32" y="28"/>
                    </a:cubicBezTo>
                    <a:cubicBezTo>
                      <a:pt x="38" y="25"/>
                      <a:pt x="38" y="25"/>
                      <a:pt x="35" y="25"/>
                    </a:cubicBezTo>
                    <a:cubicBezTo>
                      <a:pt x="35" y="25"/>
                      <a:pt x="32" y="25"/>
                      <a:pt x="25" y="22"/>
                    </a:cubicBezTo>
                    <a:cubicBezTo>
                      <a:pt x="18" y="21"/>
                      <a:pt x="17" y="21"/>
                      <a:pt x="16" y="18"/>
                    </a:cubicBezTo>
                    <a:cubicBezTo>
                      <a:pt x="13" y="16"/>
                      <a:pt x="13" y="18"/>
                      <a:pt x="13" y="14"/>
                    </a:cubicBezTo>
                    <a:cubicBezTo>
                      <a:pt x="11" y="13"/>
                      <a:pt x="11" y="14"/>
                      <a:pt x="10" y="13"/>
                    </a:cubicBezTo>
                    <a:cubicBezTo>
                      <a:pt x="10" y="10"/>
                      <a:pt x="9" y="10"/>
                      <a:pt x="10" y="8"/>
                    </a:cubicBezTo>
                    <a:cubicBezTo>
                      <a:pt x="13" y="4"/>
                      <a:pt x="13" y="4"/>
                      <a:pt x="13" y="4"/>
                    </a:cubicBezTo>
                    <a:cubicBezTo>
                      <a:pt x="14" y="7"/>
                      <a:pt x="13" y="8"/>
                      <a:pt x="18" y="10"/>
                    </a:cubicBezTo>
                    <a:cubicBezTo>
                      <a:pt x="21" y="13"/>
                      <a:pt x="23" y="7"/>
                      <a:pt x="28" y="8"/>
                    </a:cubicBezTo>
                    <a:cubicBezTo>
                      <a:pt x="31" y="10"/>
                      <a:pt x="29" y="7"/>
                      <a:pt x="35" y="7"/>
                    </a:cubicBezTo>
                    <a:cubicBezTo>
                      <a:pt x="41" y="7"/>
                      <a:pt x="35" y="5"/>
                      <a:pt x="42" y="5"/>
                    </a:cubicBezTo>
                    <a:cubicBezTo>
                      <a:pt x="49" y="7"/>
                      <a:pt x="49" y="0"/>
                      <a:pt x="53" y="2"/>
                    </a:cubicBezTo>
                    <a:cubicBezTo>
                      <a:pt x="56" y="4"/>
                      <a:pt x="50" y="5"/>
                      <a:pt x="53" y="10"/>
                    </a:cubicBezTo>
                    <a:cubicBezTo>
                      <a:pt x="57" y="13"/>
                      <a:pt x="53" y="8"/>
                      <a:pt x="52" y="14"/>
                    </a:cubicBezTo>
                    <a:cubicBezTo>
                      <a:pt x="52" y="18"/>
                      <a:pt x="49" y="21"/>
                      <a:pt x="46" y="28"/>
                    </a:cubicBezTo>
                    <a:cubicBezTo>
                      <a:pt x="39" y="44"/>
                      <a:pt x="31" y="53"/>
                      <a:pt x="24" y="60"/>
                    </a:cubicBezTo>
                    <a:cubicBezTo>
                      <a:pt x="14" y="66"/>
                      <a:pt x="14" y="67"/>
                      <a:pt x="9" y="74"/>
                    </a:cubicBezTo>
                    <a:cubicBezTo>
                      <a:pt x="3" y="78"/>
                      <a:pt x="6" y="78"/>
                      <a:pt x="3" y="8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08" name="Freeform 2254">
                <a:extLst>
                  <a:ext uri="{FF2B5EF4-FFF2-40B4-BE49-F238E27FC236}">
                    <a16:creationId xmlns:a16="http://schemas.microsoft.com/office/drawing/2014/main" id="{7772E933-B9B8-2F04-0B06-FE5597D87B30}"/>
                  </a:ext>
                </a:extLst>
              </p:cNvPr>
              <p:cNvSpPr>
                <a:spLocks/>
              </p:cNvSpPr>
              <p:nvPr/>
            </p:nvSpPr>
            <p:spPr bwMode="auto">
              <a:xfrm>
                <a:off x="3409926" y="2923394"/>
                <a:ext cx="373857" cy="283755"/>
              </a:xfrm>
              <a:custGeom>
                <a:avLst/>
                <a:gdLst>
                  <a:gd name="T0" fmla="*/ 17 w 80"/>
                  <a:gd name="T1" fmla="*/ 63 h 70"/>
                  <a:gd name="T2" fmla="*/ 25 w 80"/>
                  <a:gd name="T3" fmla="*/ 66 h 70"/>
                  <a:gd name="T4" fmla="*/ 32 w 80"/>
                  <a:gd name="T5" fmla="*/ 69 h 70"/>
                  <a:gd name="T6" fmla="*/ 35 w 80"/>
                  <a:gd name="T7" fmla="*/ 69 h 70"/>
                  <a:gd name="T8" fmla="*/ 40 w 80"/>
                  <a:gd name="T9" fmla="*/ 66 h 70"/>
                  <a:gd name="T10" fmla="*/ 44 w 80"/>
                  <a:gd name="T11" fmla="*/ 66 h 70"/>
                  <a:gd name="T12" fmla="*/ 49 w 80"/>
                  <a:gd name="T13" fmla="*/ 66 h 70"/>
                  <a:gd name="T14" fmla="*/ 51 w 80"/>
                  <a:gd name="T15" fmla="*/ 64 h 70"/>
                  <a:gd name="T16" fmla="*/ 55 w 80"/>
                  <a:gd name="T17" fmla="*/ 63 h 70"/>
                  <a:gd name="T18" fmla="*/ 67 w 80"/>
                  <a:gd name="T19" fmla="*/ 59 h 70"/>
                  <a:gd name="T20" fmla="*/ 76 w 80"/>
                  <a:gd name="T21" fmla="*/ 47 h 70"/>
                  <a:gd name="T22" fmla="*/ 79 w 80"/>
                  <a:gd name="T23" fmla="*/ 42 h 70"/>
                  <a:gd name="T24" fmla="*/ 69 w 80"/>
                  <a:gd name="T25" fmla="*/ 41 h 70"/>
                  <a:gd name="T26" fmla="*/ 60 w 80"/>
                  <a:gd name="T27" fmla="*/ 36 h 70"/>
                  <a:gd name="T28" fmla="*/ 55 w 80"/>
                  <a:gd name="T29" fmla="*/ 33 h 70"/>
                  <a:gd name="T30" fmla="*/ 54 w 80"/>
                  <a:gd name="T31" fmla="*/ 30 h 70"/>
                  <a:gd name="T32" fmla="*/ 54 w 80"/>
                  <a:gd name="T33" fmla="*/ 25 h 70"/>
                  <a:gd name="T34" fmla="*/ 47 w 80"/>
                  <a:gd name="T35" fmla="*/ 24 h 70"/>
                  <a:gd name="T36" fmla="*/ 51 w 80"/>
                  <a:gd name="T37" fmla="*/ 16 h 70"/>
                  <a:gd name="T38" fmla="*/ 47 w 80"/>
                  <a:gd name="T39" fmla="*/ 10 h 70"/>
                  <a:gd name="T40" fmla="*/ 42 w 80"/>
                  <a:gd name="T41" fmla="*/ 5 h 70"/>
                  <a:gd name="T42" fmla="*/ 36 w 80"/>
                  <a:gd name="T43" fmla="*/ 3 h 70"/>
                  <a:gd name="T44" fmla="*/ 33 w 80"/>
                  <a:gd name="T45" fmla="*/ 3 h 70"/>
                  <a:gd name="T46" fmla="*/ 29 w 80"/>
                  <a:gd name="T47" fmla="*/ 2 h 70"/>
                  <a:gd name="T48" fmla="*/ 25 w 80"/>
                  <a:gd name="T49" fmla="*/ 3 h 70"/>
                  <a:gd name="T50" fmla="*/ 21 w 80"/>
                  <a:gd name="T51" fmla="*/ 3 h 70"/>
                  <a:gd name="T52" fmla="*/ 19 w 80"/>
                  <a:gd name="T53" fmla="*/ 14 h 70"/>
                  <a:gd name="T54" fmla="*/ 14 w 80"/>
                  <a:gd name="T55" fmla="*/ 19 h 70"/>
                  <a:gd name="T56" fmla="*/ 11 w 80"/>
                  <a:gd name="T57" fmla="*/ 25 h 70"/>
                  <a:gd name="T58" fmla="*/ 8 w 80"/>
                  <a:gd name="T59" fmla="*/ 25 h 70"/>
                  <a:gd name="T60" fmla="*/ 8 w 80"/>
                  <a:gd name="T61" fmla="*/ 30 h 70"/>
                  <a:gd name="T62" fmla="*/ 6 w 80"/>
                  <a:gd name="T63" fmla="*/ 41 h 70"/>
                  <a:gd name="T64" fmla="*/ 3 w 80"/>
                  <a:gd name="T65" fmla="*/ 42 h 70"/>
                  <a:gd name="T66" fmla="*/ 7 w 80"/>
                  <a:gd name="T67" fmla="*/ 47 h 70"/>
                  <a:gd name="T68" fmla="*/ 11 w 80"/>
                  <a:gd name="T69" fmla="*/ 52 h 70"/>
                  <a:gd name="T70" fmla="*/ 15 w 80"/>
                  <a:gd name="T71" fmla="*/ 58 h 70"/>
                  <a:gd name="T72" fmla="*/ 17 w 80"/>
                  <a:gd name="T73"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70">
                    <a:moveTo>
                      <a:pt x="17" y="63"/>
                    </a:moveTo>
                    <a:cubicBezTo>
                      <a:pt x="19" y="66"/>
                      <a:pt x="19" y="61"/>
                      <a:pt x="25" y="66"/>
                    </a:cubicBezTo>
                    <a:cubicBezTo>
                      <a:pt x="30" y="70"/>
                      <a:pt x="30" y="67"/>
                      <a:pt x="32" y="69"/>
                    </a:cubicBezTo>
                    <a:cubicBezTo>
                      <a:pt x="33" y="69"/>
                      <a:pt x="35" y="69"/>
                      <a:pt x="35" y="69"/>
                    </a:cubicBezTo>
                    <a:cubicBezTo>
                      <a:pt x="36" y="70"/>
                      <a:pt x="36" y="67"/>
                      <a:pt x="40" y="66"/>
                    </a:cubicBezTo>
                    <a:cubicBezTo>
                      <a:pt x="43" y="64"/>
                      <a:pt x="43" y="64"/>
                      <a:pt x="44" y="66"/>
                    </a:cubicBezTo>
                    <a:cubicBezTo>
                      <a:pt x="46" y="66"/>
                      <a:pt x="47" y="66"/>
                      <a:pt x="49" y="66"/>
                    </a:cubicBezTo>
                    <a:cubicBezTo>
                      <a:pt x="50" y="64"/>
                      <a:pt x="50" y="64"/>
                      <a:pt x="51" y="64"/>
                    </a:cubicBezTo>
                    <a:cubicBezTo>
                      <a:pt x="55" y="64"/>
                      <a:pt x="51" y="64"/>
                      <a:pt x="55" y="63"/>
                    </a:cubicBezTo>
                    <a:cubicBezTo>
                      <a:pt x="61" y="59"/>
                      <a:pt x="61" y="64"/>
                      <a:pt x="67" y="59"/>
                    </a:cubicBezTo>
                    <a:cubicBezTo>
                      <a:pt x="71" y="53"/>
                      <a:pt x="72" y="52"/>
                      <a:pt x="76" y="47"/>
                    </a:cubicBezTo>
                    <a:cubicBezTo>
                      <a:pt x="80" y="42"/>
                      <a:pt x="80" y="42"/>
                      <a:pt x="79" y="42"/>
                    </a:cubicBezTo>
                    <a:cubicBezTo>
                      <a:pt x="78" y="42"/>
                      <a:pt x="76" y="42"/>
                      <a:pt x="69" y="41"/>
                    </a:cubicBezTo>
                    <a:cubicBezTo>
                      <a:pt x="61" y="38"/>
                      <a:pt x="61" y="38"/>
                      <a:pt x="60" y="36"/>
                    </a:cubicBezTo>
                    <a:cubicBezTo>
                      <a:pt x="57" y="33"/>
                      <a:pt x="55" y="35"/>
                      <a:pt x="55" y="33"/>
                    </a:cubicBezTo>
                    <a:cubicBezTo>
                      <a:pt x="55" y="30"/>
                      <a:pt x="55" y="31"/>
                      <a:pt x="54" y="30"/>
                    </a:cubicBezTo>
                    <a:cubicBezTo>
                      <a:pt x="53" y="27"/>
                      <a:pt x="51" y="27"/>
                      <a:pt x="54" y="25"/>
                    </a:cubicBezTo>
                    <a:cubicBezTo>
                      <a:pt x="53" y="22"/>
                      <a:pt x="50" y="25"/>
                      <a:pt x="47" y="24"/>
                    </a:cubicBezTo>
                    <a:cubicBezTo>
                      <a:pt x="47" y="19"/>
                      <a:pt x="49" y="22"/>
                      <a:pt x="51" y="16"/>
                    </a:cubicBezTo>
                    <a:cubicBezTo>
                      <a:pt x="47" y="14"/>
                      <a:pt x="49" y="11"/>
                      <a:pt x="47" y="10"/>
                    </a:cubicBezTo>
                    <a:cubicBezTo>
                      <a:pt x="46" y="10"/>
                      <a:pt x="44" y="5"/>
                      <a:pt x="42" y="5"/>
                    </a:cubicBezTo>
                    <a:cubicBezTo>
                      <a:pt x="40" y="3"/>
                      <a:pt x="40" y="3"/>
                      <a:pt x="36" y="3"/>
                    </a:cubicBezTo>
                    <a:cubicBezTo>
                      <a:pt x="33" y="2"/>
                      <a:pt x="35" y="3"/>
                      <a:pt x="33" y="3"/>
                    </a:cubicBezTo>
                    <a:cubicBezTo>
                      <a:pt x="33" y="2"/>
                      <a:pt x="33" y="6"/>
                      <a:pt x="29" y="2"/>
                    </a:cubicBezTo>
                    <a:cubicBezTo>
                      <a:pt x="26" y="0"/>
                      <a:pt x="26" y="6"/>
                      <a:pt x="25" y="3"/>
                    </a:cubicBezTo>
                    <a:cubicBezTo>
                      <a:pt x="24" y="2"/>
                      <a:pt x="25" y="6"/>
                      <a:pt x="21" y="3"/>
                    </a:cubicBezTo>
                    <a:cubicBezTo>
                      <a:pt x="19" y="10"/>
                      <a:pt x="18" y="11"/>
                      <a:pt x="19" y="14"/>
                    </a:cubicBezTo>
                    <a:cubicBezTo>
                      <a:pt x="15" y="14"/>
                      <a:pt x="15" y="17"/>
                      <a:pt x="14" y="19"/>
                    </a:cubicBezTo>
                    <a:cubicBezTo>
                      <a:pt x="11" y="21"/>
                      <a:pt x="12" y="25"/>
                      <a:pt x="11" y="25"/>
                    </a:cubicBezTo>
                    <a:cubicBezTo>
                      <a:pt x="11" y="27"/>
                      <a:pt x="11" y="24"/>
                      <a:pt x="8" y="25"/>
                    </a:cubicBezTo>
                    <a:cubicBezTo>
                      <a:pt x="7" y="28"/>
                      <a:pt x="10" y="28"/>
                      <a:pt x="8" y="30"/>
                    </a:cubicBezTo>
                    <a:cubicBezTo>
                      <a:pt x="7" y="35"/>
                      <a:pt x="10" y="41"/>
                      <a:pt x="6" y="41"/>
                    </a:cubicBezTo>
                    <a:cubicBezTo>
                      <a:pt x="1" y="38"/>
                      <a:pt x="4" y="41"/>
                      <a:pt x="3" y="42"/>
                    </a:cubicBezTo>
                    <a:cubicBezTo>
                      <a:pt x="0" y="44"/>
                      <a:pt x="6" y="42"/>
                      <a:pt x="7" y="47"/>
                    </a:cubicBezTo>
                    <a:cubicBezTo>
                      <a:pt x="10" y="49"/>
                      <a:pt x="11" y="47"/>
                      <a:pt x="11" y="52"/>
                    </a:cubicBezTo>
                    <a:cubicBezTo>
                      <a:pt x="12" y="56"/>
                      <a:pt x="12" y="56"/>
                      <a:pt x="15" y="58"/>
                    </a:cubicBezTo>
                    <a:cubicBezTo>
                      <a:pt x="18" y="58"/>
                      <a:pt x="15" y="59"/>
                      <a:pt x="17" y="6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09" name="Freeform 2255">
                <a:extLst>
                  <a:ext uri="{FF2B5EF4-FFF2-40B4-BE49-F238E27FC236}">
                    <a16:creationId xmlns:a16="http://schemas.microsoft.com/office/drawing/2014/main" id="{6E755BDE-99BE-004C-E267-41CD5E76BE28}"/>
                  </a:ext>
                </a:extLst>
              </p:cNvPr>
              <p:cNvSpPr>
                <a:spLocks/>
              </p:cNvSpPr>
              <p:nvPr/>
            </p:nvSpPr>
            <p:spPr bwMode="auto">
              <a:xfrm>
                <a:off x="3492818" y="2854949"/>
                <a:ext cx="174241" cy="138313"/>
              </a:xfrm>
              <a:custGeom>
                <a:avLst/>
                <a:gdLst>
                  <a:gd name="T0" fmla="*/ 3 w 37"/>
                  <a:gd name="T1" fmla="*/ 22 h 34"/>
                  <a:gd name="T2" fmla="*/ 7 w 37"/>
                  <a:gd name="T3" fmla="*/ 22 h 34"/>
                  <a:gd name="T4" fmla="*/ 11 w 37"/>
                  <a:gd name="T5" fmla="*/ 19 h 34"/>
                  <a:gd name="T6" fmla="*/ 15 w 37"/>
                  <a:gd name="T7" fmla="*/ 20 h 34"/>
                  <a:gd name="T8" fmla="*/ 19 w 37"/>
                  <a:gd name="T9" fmla="*/ 20 h 34"/>
                  <a:gd name="T10" fmla="*/ 24 w 37"/>
                  <a:gd name="T11" fmla="*/ 22 h 34"/>
                  <a:gd name="T12" fmla="*/ 29 w 37"/>
                  <a:gd name="T13" fmla="*/ 27 h 34"/>
                  <a:gd name="T14" fmla="*/ 33 w 37"/>
                  <a:gd name="T15" fmla="*/ 33 h 34"/>
                  <a:gd name="T16" fmla="*/ 37 w 37"/>
                  <a:gd name="T17" fmla="*/ 31 h 34"/>
                  <a:gd name="T18" fmla="*/ 35 w 37"/>
                  <a:gd name="T19" fmla="*/ 28 h 34"/>
                  <a:gd name="T20" fmla="*/ 33 w 37"/>
                  <a:gd name="T21" fmla="*/ 27 h 34"/>
                  <a:gd name="T22" fmla="*/ 31 w 37"/>
                  <a:gd name="T23" fmla="*/ 25 h 34"/>
                  <a:gd name="T24" fmla="*/ 28 w 37"/>
                  <a:gd name="T25" fmla="*/ 22 h 34"/>
                  <a:gd name="T26" fmla="*/ 24 w 37"/>
                  <a:gd name="T27" fmla="*/ 19 h 34"/>
                  <a:gd name="T28" fmla="*/ 21 w 37"/>
                  <a:gd name="T29" fmla="*/ 16 h 34"/>
                  <a:gd name="T30" fmla="*/ 19 w 37"/>
                  <a:gd name="T31" fmla="*/ 17 h 34"/>
                  <a:gd name="T32" fmla="*/ 17 w 37"/>
                  <a:gd name="T33" fmla="*/ 13 h 34"/>
                  <a:gd name="T34" fmla="*/ 12 w 37"/>
                  <a:gd name="T35" fmla="*/ 0 h 34"/>
                  <a:gd name="T36" fmla="*/ 7 w 37"/>
                  <a:gd name="T37" fmla="*/ 3 h 34"/>
                  <a:gd name="T38" fmla="*/ 6 w 37"/>
                  <a:gd name="T39" fmla="*/ 6 h 34"/>
                  <a:gd name="T40" fmla="*/ 1 w 37"/>
                  <a:gd name="T41" fmla="*/ 17 h 34"/>
                  <a:gd name="T42" fmla="*/ 3 w 37"/>
                  <a:gd name="T43"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4">
                    <a:moveTo>
                      <a:pt x="3" y="22"/>
                    </a:moveTo>
                    <a:cubicBezTo>
                      <a:pt x="7" y="23"/>
                      <a:pt x="6" y="19"/>
                      <a:pt x="7" y="22"/>
                    </a:cubicBezTo>
                    <a:cubicBezTo>
                      <a:pt x="8" y="23"/>
                      <a:pt x="8" y="17"/>
                      <a:pt x="11" y="19"/>
                    </a:cubicBezTo>
                    <a:cubicBezTo>
                      <a:pt x="15" y="23"/>
                      <a:pt x="15" y="19"/>
                      <a:pt x="15" y="20"/>
                    </a:cubicBezTo>
                    <a:cubicBezTo>
                      <a:pt x="17" y="22"/>
                      <a:pt x="15" y="20"/>
                      <a:pt x="19" y="20"/>
                    </a:cubicBezTo>
                    <a:cubicBezTo>
                      <a:pt x="22" y="20"/>
                      <a:pt x="22" y="22"/>
                      <a:pt x="24" y="22"/>
                    </a:cubicBezTo>
                    <a:cubicBezTo>
                      <a:pt x="26" y="22"/>
                      <a:pt x="26" y="25"/>
                      <a:pt x="29" y="27"/>
                    </a:cubicBezTo>
                    <a:cubicBezTo>
                      <a:pt x="31" y="28"/>
                      <a:pt x="31" y="31"/>
                      <a:pt x="33" y="33"/>
                    </a:cubicBezTo>
                    <a:cubicBezTo>
                      <a:pt x="35" y="31"/>
                      <a:pt x="35" y="34"/>
                      <a:pt x="37" y="31"/>
                    </a:cubicBezTo>
                    <a:cubicBezTo>
                      <a:pt x="36" y="30"/>
                      <a:pt x="35" y="31"/>
                      <a:pt x="35" y="28"/>
                    </a:cubicBezTo>
                    <a:cubicBezTo>
                      <a:pt x="35" y="28"/>
                      <a:pt x="35" y="28"/>
                      <a:pt x="33" y="27"/>
                    </a:cubicBezTo>
                    <a:cubicBezTo>
                      <a:pt x="31" y="23"/>
                      <a:pt x="32" y="27"/>
                      <a:pt x="31" y="25"/>
                    </a:cubicBezTo>
                    <a:cubicBezTo>
                      <a:pt x="31" y="22"/>
                      <a:pt x="31" y="25"/>
                      <a:pt x="28" y="22"/>
                    </a:cubicBezTo>
                    <a:cubicBezTo>
                      <a:pt x="25" y="17"/>
                      <a:pt x="26" y="22"/>
                      <a:pt x="24" y="19"/>
                    </a:cubicBezTo>
                    <a:cubicBezTo>
                      <a:pt x="22" y="16"/>
                      <a:pt x="22" y="20"/>
                      <a:pt x="21" y="16"/>
                    </a:cubicBezTo>
                    <a:cubicBezTo>
                      <a:pt x="19" y="13"/>
                      <a:pt x="19" y="17"/>
                      <a:pt x="19" y="17"/>
                    </a:cubicBezTo>
                    <a:cubicBezTo>
                      <a:pt x="19" y="17"/>
                      <a:pt x="19" y="16"/>
                      <a:pt x="17" y="13"/>
                    </a:cubicBezTo>
                    <a:cubicBezTo>
                      <a:pt x="15" y="11"/>
                      <a:pt x="15" y="3"/>
                      <a:pt x="12" y="0"/>
                    </a:cubicBezTo>
                    <a:cubicBezTo>
                      <a:pt x="11" y="5"/>
                      <a:pt x="8" y="2"/>
                      <a:pt x="7" y="3"/>
                    </a:cubicBezTo>
                    <a:cubicBezTo>
                      <a:pt x="6" y="8"/>
                      <a:pt x="4" y="3"/>
                      <a:pt x="6" y="6"/>
                    </a:cubicBezTo>
                    <a:cubicBezTo>
                      <a:pt x="6" y="13"/>
                      <a:pt x="3" y="16"/>
                      <a:pt x="1" y="17"/>
                    </a:cubicBezTo>
                    <a:cubicBezTo>
                      <a:pt x="0" y="17"/>
                      <a:pt x="3" y="20"/>
                      <a:pt x="3" y="2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10" name="Freeform 2256">
                <a:extLst>
                  <a:ext uri="{FF2B5EF4-FFF2-40B4-BE49-F238E27FC236}">
                    <a16:creationId xmlns:a16="http://schemas.microsoft.com/office/drawing/2014/main" id="{A77274C5-2639-6D0D-40E5-5D76E8902D95}"/>
                  </a:ext>
                </a:extLst>
              </p:cNvPr>
              <p:cNvSpPr>
                <a:spLocks/>
              </p:cNvSpPr>
              <p:nvPr/>
            </p:nvSpPr>
            <p:spPr bwMode="auto">
              <a:xfrm>
                <a:off x="3629842" y="2976151"/>
                <a:ext cx="47365" cy="57036"/>
              </a:xfrm>
              <a:custGeom>
                <a:avLst/>
                <a:gdLst>
                  <a:gd name="T0" fmla="*/ 7 w 10"/>
                  <a:gd name="T1" fmla="*/ 12 h 14"/>
                  <a:gd name="T2" fmla="*/ 0 w 10"/>
                  <a:gd name="T3" fmla="*/ 11 h 14"/>
                  <a:gd name="T4" fmla="*/ 4 w 10"/>
                  <a:gd name="T5" fmla="*/ 3 h 14"/>
                  <a:gd name="T6" fmla="*/ 8 w 10"/>
                  <a:gd name="T7" fmla="*/ 0 h 14"/>
                  <a:gd name="T8" fmla="*/ 8 w 10"/>
                  <a:gd name="T9" fmla="*/ 6 h 14"/>
                  <a:gd name="T10" fmla="*/ 8 w 10"/>
                  <a:gd name="T11" fmla="*/ 8 h 14"/>
                  <a:gd name="T12" fmla="*/ 7 w 10"/>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7" y="12"/>
                    </a:moveTo>
                    <a:cubicBezTo>
                      <a:pt x="6" y="9"/>
                      <a:pt x="3" y="14"/>
                      <a:pt x="0" y="11"/>
                    </a:cubicBezTo>
                    <a:cubicBezTo>
                      <a:pt x="0" y="6"/>
                      <a:pt x="2" y="8"/>
                      <a:pt x="4" y="3"/>
                    </a:cubicBezTo>
                    <a:cubicBezTo>
                      <a:pt x="4" y="1"/>
                      <a:pt x="4" y="4"/>
                      <a:pt x="8" y="0"/>
                    </a:cubicBezTo>
                    <a:cubicBezTo>
                      <a:pt x="8" y="3"/>
                      <a:pt x="10" y="4"/>
                      <a:pt x="8" y="6"/>
                    </a:cubicBezTo>
                    <a:cubicBezTo>
                      <a:pt x="3" y="9"/>
                      <a:pt x="7" y="8"/>
                      <a:pt x="8" y="8"/>
                    </a:cubicBezTo>
                    <a:cubicBezTo>
                      <a:pt x="7" y="12"/>
                      <a:pt x="7" y="12"/>
                      <a:pt x="7" y="1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11" name="Freeform 2257">
                <a:extLst>
                  <a:ext uri="{FF2B5EF4-FFF2-40B4-BE49-F238E27FC236}">
                    <a16:creationId xmlns:a16="http://schemas.microsoft.com/office/drawing/2014/main" id="{CFDD1CFA-6F84-B4CD-A09D-44BF11047C47}"/>
                  </a:ext>
                </a:extLst>
              </p:cNvPr>
              <p:cNvSpPr>
                <a:spLocks/>
              </p:cNvSpPr>
              <p:nvPr/>
            </p:nvSpPr>
            <p:spPr bwMode="auto">
              <a:xfrm>
                <a:off x="2902430" y="3151539"/>
                <a:ext cx="478738" cy="469123"/>
              </a:xfrm>
              <a:custGeom>
                <a:avLst/>
                <a:gdLst>
                  <a:gd name="T0" fmla="*/ 91 w 102"/>
                  <a:gd name="T1" fmla="*/ 67 h 116"/>
                  <a:gd name="T2" fmla="*/ 98 w 102"/>
                  <a:gd name="T3" fmla="*/ 81 h 116"/>
                  <a:gd name="T4" fmla="*/ 86 w 102"/>
                  <a:gd name="T5" fmla="*/ 88 h 116"/>
                  <a:gd name="T6" fmla="*/ 86 w 102"/>
                  <a:gd name="T7" fmla="*/ 102 h 116"/>
                  <a:gd name="T8" fmla="*/ 94 w 102"/>
                  <a:gd name="T9" fmla="*/ 108 h 116"/>
                  <a:gd name="T10" fmla="*/ 87 w 102"/>
                  <a:gd name="T11" fmla="*/ 108 h 116"/>
                  <a:gd name="T12" fmla="*/ 79 w 102"/>
                  <a:gd name="T13" fmla="*/ 102 h 116"/>
                  <a:gd name="T14" fmla="*/ 71 w 102"/>
                  <a:gd name="T15" fmla="*/ 102 h 116"/>
                  <a:gd name="T16" fmla="*/ 62 w 102"/>
                  <a:gd name="T17" fmla="*/ 97 h 116"/>
                  <a:gd name="T18" fmla="*/ 55 w 102"/>
                  <a:gd name="T19" fmla="*/ 98 h 116"/>
                  <a:gd name="T20" fmla="*/ 51 w 102"/>
                  <a:gd name="T21" fmla="*/ 91 h 116"/>
                  <a:gd name="T22" fmla="*/ 51 w 102"/>
                  <a:gd name="T23" fmla="*/ 77 h 116"/>
                  <a:gd name="T24" fmla="*/ 43 w 102"/>
                  <a:gd name="T25" fmla="*/ 74 h 116"/>
                  <a:gd name="T26" fmla="*/ 37 w 102"/>
                  <a:gd name="T27" fmla="*/ 80 h 116"/>
                  <a:gd name="T28" fmla="*/ 28 w 102"/>
                  <a:gd name="T29" fmla="*/ 80 h 116"/>
                  <a:gd name="T30" fmla="*/ 23 w 102"/>
                  <a:gd name="T31" fmla="*/ 70 h 116"/>
                  <a:gd name="T32" fmla="*/ 5 w 102"/>
                  <a:gd name="T33" fmla="*/ 67 h 116"/>
                  <a:gd name="T34" fmla="*/ 0 w 102"/>
                  <a:gd name="T35" fmla="*/ 67 h 116"/>
                  <a:gd name="T36" fmla="*/ 5 w 102"/>
                  <a:gd name="T37" fmla="*/ 60 h 116"/>
                  <a:gd name="T38" fmla="*/ 12 w 102"/>
                  <a:gd name="T39" fmla="*/ 61 h 116"/>
                  <a:gd name="T40" fmla="*/ 21 w 102"/>
                  <a:gd name="T41" fmla="*/ 52 h 116"/>
                  <a:gd name="T42" fmla="*/ 30 w 102"/>
                  <a:gd name="T43" fmla="*/ 31 h 116"/>
                  <a:gd name="T44" fmla="*/ 32 w 102"/>
                  <a:gd name="T45" fmla="*/ 17 h 116"/>
                  <a:gd name="T46" fmla="*/ 35 w 102"/>
                  <a:gd name="T47" fmla="*/ 8 h 116"/>
                  <a:gd name="T48" fmla="*/ 44 w 102"/>
                  <a:gd name="T49" fmla="*/ 8 h 116"/>
                  <a:gd name="T50" fmla="*/ 62 w 102"/>
                  <a:gd name="T51" fmla="*/ 5 h 116"/>
                  <a:gd name="T52" fmla="*/ 77 w 102"/>
                  <a:gd name="T53" fmla="*/ 3 h 116"/>
                  <a:gd name="T54" fmla="*/ 86 w 102"/>
                  <a:gd name="T55" fmla="*/ 8 h 116"/>
                  <a:gd name="T56" fmla="*/ 94 w 102"/>
                  <a:gd name="T57" fmla="*/ 8 h 116"/>
                  <a:gd name="T58" fmla="*/ 100 w 102"/>
                  <a:gd name="T59" fmla="*/ 19 h 116"/>
                  <a:gd name="T60" fmla="*/ 93 w 102"/>
                  <a:gd name="T61" fmla="*/ 41 h 116"/>
                  <a:gd name="T62" fmla="*/ 89 w 102"/>
                  <a:gd name="T63" fmla="*/ 50 h 116"/>
                  <a:gd name="T64" fmla="*/ 91 w 102"/>
                  <a:gd name="T65" fmla="*/ 6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116">
                    <a:moveTo>
                      <a:pt x="91" y="60"/>
                    </a:moveTo>
                    <a:cubicBezTo>
                      <a:pt x="90" y="63"/>
                      <a:pt x="93" y="66"/>
                      <a:pt x="91" y="67"/>
                    </a:cubicBezTo>
                    <a:cubicBezTo>
                      <a:pt x="90" y="70"/>
                      <a:pt x="96" y="75"/>
                      <a:pt x="97" y="77"/>
                    </a:cubicBezTo>
                    <a:cubicBezTo>
                      <a:pt x="97" y="80"/>
                      <a:pt x="98" y="80"/>
                      <a:pt x="98" y="81"/>
                    </a:cubicBezTo>
                    <a:cubicBezTo>
                      <a:pt x="94" y="81"/>
                      <a:pt x="89" y="81"/>
                      <a:pt x="89" y="83"/>
                    </a:cubicBezTo>
                    <a:cubicBezTo>
                      <a:pt x="89" y="88"/>
                      <a:pt x="84" y="86"/>
                      <a:pt x="86" y="88"/>
                    </a:cubicBezTo>
                    <a:cubicBezTo>
                      <a:pt x="90" y="92"/>
                      <a:pt x="86" y="91"/>
                      <a:pt x="86" y="94"/>
                    </a:cubicBezTo>
                    <a:cubicBezTo>
                      <a:pt x="89" y="95"/>
                      <a:pt x="84" y="100"/>
                      <a:pt x="86" y="102"/>
                    </a:cubicBezTo>
                    <a:cubicBezTo>
                      <a:pt x="86" y="103"/>
                      <a:pt x="87" y="105"/>
                      <a:pt x="90" y="106"/>
                    </a:cubicBezTo>
                    <a:cubicBezTo>
                      <a:pt x="93" y="106"/>
                      <a:pt x="94" y="100"/>
                      <a:pt x="94" y="108"/>
                    </a:cubicBezTo>
                    <a:cubicBezTo>
                      <a:pt x="93" y="116"/>
                      <a:pt x="93" y="109"/>
                      <a:pt x="91" y="111"/>
                    </a:cubicBezTo>
                    <a:cubicBezTo>
                      <a:pt x="90" y="112"/>
                      <a:pt x="90" y="112"/>
                      <a:pt x="87" y="108"/>
                    </a:cubicBezTo>
                    <a:cubicBezTo>
                      <a:pt x="86" y="106"/>
                      <a:pt x="84" y="105"/>
                      <a:pt x="82" y="105"/>
                    </a:cubicBezTo>
                    <a:cubicBezTo>
                      <a:pt x="82" y="105"/>
                      <a:pt x="80" y="103"/>
                      <a:pt x="79" y="102"/>
                    </a:cubicBezTo>
                    <a:cubicBezTo>
                      <a:pt x="79" y="100"/>
                      <a:pt x="79" y="100"/>
                      <a:pt x="79" y="102"/>
                    </a:cubicBezTo>
                    <a:cubicBezTo>
                      <a:pt x="77" y="105"/>
                      <a:pt x="76" y="103"/>
                      <a:pt x="71" y="102"/>
                    </a:cubicBezTo>
                    <a:cubicBezTo>
                      <a:pt x="66" y="102"/>
                      <a:pt x="72" y="97"/>
                      <a:pt x="66" y="100"/>
                    </a:cubicBezTo>
                    <a:cubicBezTo>
                      <a:pt x="64" y="102"/>
                      <a:pt x="66" y="97"/>
                      <a:pt x="62" y="97"/>
                    </a:cubicBezTo>
                    <a:cubicBezTo>
                      <a:pt x="62" y="98"/>
                      <a:pt x="62" y="98"/>
                      <a:pt x="59" y="98"/>
                    </a:cubicBezTo>
                    <a:cubicBezTo>
                      <a:pt x="59" y="97"/>
                      <a:pt x="58" y="98"/>
                      <a:pt x="55" y="98"/>
                    </a:cubicBezTo>
                    <a:cubicBezTo>
                      <a:pt x="54" y="98"/>
                      <a:pt x="55" y="100"/>
                      <a:pt x="53" y="100"/>
                    </a:cubicBezTo>
                    <a:cubicBezTo>
                      <a:pt x="51" y="98"/>
                      <a:pt x="55" y="95"/>
                      <a:pt x="51" y="91"/>
                    </a:cubicBezTo>
                    <a:cubicBezTo>
                      <a:pt x="48" y="88"/>
                      <a:pt x="51" y="83"/>
                      <a:pt x="51" y="81"/>
                    </a:cubicBezTo>
                    <a:cubicBezTo>
                      <a:pt x="50" y="78"/>
                      <a:pt x="51" y="78"/>
                      <a:pt x="51" y="77"/>
                    </a:cubicBezTo>
                    <a:cubicBezTo>
                      <a:pt x="51" y="75"/>
                      <a:pt x="43" y="77"/>
                      <a:pt x="44" y="75"/>
                    </a:cubicBezTo>
                    <a:cubicBezTo>
                      <a:pt x="44" y="74"/>
                      <a:pt x="44" y="74"/>
                      <a:pt x="43" y="74"/>
                    </a:cubicBezTo>
                    <a:cubicBezTo>
                      <a:pt x="41" y="75"/>
                      <a:pt x="39" y="74"/>
                      <a:pt x="39" y="75"/>
                    </a:cubicBezTo>
                    <a:cubicBezTo>
                      <a:pt x="39" y="78"/>
                      <a:pt x="37" y="77"/>
                      <a:pt x="37" y="80"/>
                    </a:cubicBezTo>
                    <a:cubicBezTo>
                      <a:pt x="39" y="81"/>
                      <a:pt x="36" y="80"/>
                      <a:pt x="35" y="80"/>
                    </a:cubicBezTo>
                    <a:cubicBezTo>
                      <a:pt x="33" y="80"/>
                      <a:pt x="29" y="81"/>
                      <a:pt x="28" y="80"/>
                    </a:cubicBezTo>
                    <a:cubicBezTo>
                      <a:pt x="26" y="77"/>
                      <a:pt x="25" y="77"/>
                      <a:pt x="25" y="75"/>
                    </a:cubicBezTo>
                    <a:cubicBezTo>
                      <a:pt x="25" y="74"/>
                      <a:pt x="25" y="74"/>
                      <a:pt x="23" y="70"/>
                    </a:cubicBezTo>
                    <a:cubicBezTo>
                      <a:pt x="23" y="67"/>
                      <a:pt x="23" y="67"/>
                      <a:pt x="16" y="67"/>
                    </a:cubicBezTo>
                    <a:cubicBezTo>
                      <a:pt x="8" y="67"/>
                      <a:pt x="10" y="67"/>
                      <a:pt x="5" y="67"/>
                    </a:cubicBezTo>
                    <a:cubicBezTo>
                      <a:pt x="4" y="67"/>
                      <a:pt x="4" y="67"/>
                      <a:pt x="1" y="67"/>
                    </a:cubicBezTo>
                    <a:cubicBezTo>
                      <a:pt x="1" y="67"/>
                      <a:pt x="1" y="67"/>
                      <a:pt x="0" y="67"/>
                    </a:cubicBezTo>
                    <a:cubicBezTo>
                      <a:pt x="3" y="67"/>
                      <a:pt x="1" y="63"/>
                      <a:pt x="1" y="61"/>
                    </a:cubicBezTo>
                    <a:cubicBezTo>
                      <a:pt x="4" y="60"/>
                      <a:pt x="4" y="60"/>
                      <a:pt x="5" y="60"/>
                    </a:cubicBezTo>
                    <a:cubicBezTo>
                      <a:pt x="7" y="63"/>
                      <a:pt x="10" y="58"/>
                      <a:pt x="11" y="58"/>
                    </a:cubicBezTo>
                    <a:cubicBezTo>
                      <a:pt x="14" y="60"/>
                      <a:pt x="10" y="61"/>
                      <a:pt x="12" y="61"/>
                    </a:cubicBezTo>
                    <a:cubicBezTo>
                      <a:pt x="15" y="63"/>
                      <a:pt x="16" y="56"/>
                      <a:pt x="18" y="56"/>
                    </a:cubicBezTo>
                    <a:cubicBezTo>
                      <a:pt x="21" y="56"/>
                      <a:pt x="22" y="53"/>
                      <a:pt x="21" y="52"/>
                    </a:cubicBezTo>
                    <a:cubicBezTo>
                      <a:pt x="19" y="47"/>
                      <a:pt x="25" y="39"/>
                      <a:pt x="28" y="39"/>
                    </a:cubicBezTo>
                    <a:cubicBezTo>
                      <a:pt x="30" y="38"/>
                      <a:pt x="29" y="35"/>
                      <a:pt x="30" y="31"/>
                    </a:cubicBezTo>
                    <a:cubicBezTo>
                      <a:pt x="32" y="28"/>
                      <a:pt x="30" y="30"/>
                      <a:pt x="30" y="25"/>
                    </a:cubicBezTo>
                    <a:cubicBezTo>
                      <a:pt x="32" y="21"/>
                      <a:pt x="30" y="22"/>
                      <a:pt x="32" y="17"/>
                    </a:cubicBezTo>
                    <a:cubicBezTo>
                      <a:pt x="35" y="14"/>
                      <a:pt x="35" y="14"/>
                      <a:pt x="35" y="13"/>
                    </a:cubicBezTo>
                    <a:cubicBezTo>
                      <a:pt x="33" y="10"/>
                      <a:pt x="32" y="8"/>
                      <a:pt x="35" y="8"/>
                    </a:cubicBezTo>
                    <a:cubicBezTo>
                      <a:pt x="36" y="7"/>
                      <a:pt x="36" y="2"/>
                      <a:pt x="40" y="3"/>
                    </a:cubicBezTo>
                    <a:cubicBezTo>
                      <a:pt x="44" y="7"/>
                      <a:pt x="43" y="8"/>
                      <a:pt x="44" y="8"/>
                    </a:cubicBezTo>
                    <a:cubicBezTo>
                      <a:pt x="51" y="8"/>
                      <a:pt x="54" y="11"/>
                      <a:pt x="55" y="7"/>
                    </a:cubicBezTo>
                    <a:cubicBezTo>
                      <a:pt x="58" y="2"/>
                      <a:pt x="55" y="8"/>
                      <a:pt x="62" y="5"/>
                    </a:cubicBezTo>
                    <a:cubicBezTo>
                      <a:pt x="66" y="2"/>
                      <a:pt x="66" y="7"/>
                      <a:pt x="69" y="3"/>
                    </a:cubicBezTo>
                    <a:cubicBezTo>
                      <a:pt x="71" y="0"/>
                      <a:pt x="76" y="7"/>
                      <a:pt x="77" y="3"/>
                    </a:cubicBezTo>
                    <a:cubicBezTo>
                      <a:pt x="79" y="2"/>
                      <a:pt x="79" y="3"/>
                      <a:pt x="82" y="3"/>
                    </a:cubicBezTo>
                    <a:cubicBezTo>
                      <a:pt x="83" y="7"/>
                      <a:pt x="86" y="10"/>
                      <a:pt x="86" y="8"/>
                    </a:cubicBezTo>
                    <a:cubicBezTo>
                      <a:pt x="89" y="7"/>
                      <a:pt x="90" y="10"/>
                      <a:pt x="90" y="7"/>
                    </a:cubicBezTo>
                    <a:cubicBezTo>
                      <a:pt x="93" y="5"/>
                      <a:pt x="94" y="7"/>
                      <a:pt x="94" y="8"/>
                    </a:cubicBezTo>
                    <a:cubicBezTo>
                      <a:pt x="97" y="11"/>
                      <a:pt x="97" y="10"/>
                      <a:pt x="98" y="13"/>
                    </a:cubicBezTo>
                    <a:cubicBezTo>
                      <a:pt x="98" y="17"/>
                      <a:pt x="97" y="19"/>
                      <a:pt x="100" y="19"/>
                    </a:cubicBezTo>
                    <a:cubicBezTo>
                      <a:pt x="102" y="22"/>
                      <a:pt x="98" y="24"/>
                      <a:pt x="96" y="27"/>
                    </a:cubicBezTo>
                    <a:cubicBezTo>
                      <a:pt x="93" y="28"/>
                      <a:pt x="93" y="35"/>
                      <a:pt x="93" y="41"/>
                    </a:cubicBezTo>
                    <a:cubicBezTo>
                      <a:pt x="86" y="46"/>
                      <a:pt x="91" y="46"/>
                      <a:pt x="90" y="47"/>
                    </a:cubicBezTo>
                    <a:cubicBezTo>
                      <a:pt x="87" y="47"/>
                      <a:pt x="89" y="47"/>
                      <a:pt x="89" y="50"/>
                    </a:cubicBezTo>
                    <a:cubicBezTo>
                      <a:pt x="90" y="52"/>
                      <a:pt x="90" y="52"/>
                      <a:pt x="90" y="53"/>
                    </a:cubicBezTo>
                    <a:cubicBezTo>
                      <a:pt x="90" y="56"/>
                      <a:pt x="91" y="58"/>
                      <a:pt x="91" y="6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12" name="Freeform 2258">
                <a:extLst>
                  <a:ext uri="{FF2B5EF4-FFF2-40B4-BE49-F238E27FC236}">
                    <a16:creationId xmlns:a16="http://schemas.microsoft.com/office/drawing/2014/main" id="{2504A42F-14B2-A7E8-0A97-15BE96EC47C1}"/>
                  </a:ext>
                </a:extLst>
              </p:cNvPr>
              <p:cNvSpPr>
                <a:spLocks/>
              </p:cNvSpPr>
              <p:nvPr/>
            </p:nvSpPr>
            <p:spPr bwMode="auto">
              <a:xfrm>
                <a:off x="3436990" y="3162946"/>
                <a:ext cx="201308" cy="235274"/>
              </a:xfrm>
              <a:custGeom>
                <a:avLst/>
                <a:gdLst>
                  <a:gd name="T0" fmla="*/ 1 w 43"/>
                  <a:gd name="T1" fmla="*/ 5 h 58"/>
                  <a:gd name="T2" fmla="*/ 5 w 43"/>
                  <a:gd name="T3" fmla="*/ 13 h 58"/>
                  <a:gd name="T4" fmla="*/ 4 w 43"/>
                  <a:gd name="T5" fmla="*/ 25 h 58"/>
                  <a:gd name="T6" fmla="*/ 1 w 43"/>
                  <a:gd name="T7" fmla="*/ 36 h 58"/>
                  <a:gd name="T8" fmla="*/ 19 w 43"/>
                  <a:gd name="T9" fmla="*/ 47 h 58"/>
                  <a:gd name="T10" fmla="*/ 20 w 43"/>
                  <a:gd name="T11" fmla="*/ 52 h 58"/>
                  <a:gd name="T12" fmla="*/ 29 w 43"/>
                  <a:gd name="T13" fmla="*/ 58 h 58"/>
                  <a:gd name="T14" fmla="*/ 31 w 43"/>
                  <a:gd name="T15" fmla="*/ 52 h 58"/>
                  <a:gd name="T16" fmla="*/ 34 w 43"/>
                  <a:gd name="T17" fmla="*/ 47 h 58"/>
                  <a:gd name="T18" fmla="*/ 37 w 43"/>
                  <a:gd name="T19" fmla="*/ 43 h 58"/>
                  <a:gd name="T20" fmla="*/ 40 w 43"/>
                  <a:gd name="T21" fmla="*/ 39 h 58"/>
                  <a:gd name="T22" fmla="*/ 37 w 43"/>
                  <a:gd name="T23" fmla="*/ 33 h 58"/>
                  <a:gd name="T24" fmla="*/ 37 w 43"/>
                  <a:gd name="T25" fmla="*/ 13 h 58"/>
                  <a:gd name="T26" fmla="*/ 43 w 43"/>
                  <a:gd name="T27" fmla="*/ 7 h 58"/>
                  <a:gd name="T28" fmla="*/ 37 w 43"/>
                  <a:gd name="T29" fmla="*/ 7 h 58"/>
                  <a:gd name="T30" fmla="*/ 34 w 43"/>
                  <a:gd name="T31" fmla="*/ 7 h 58"/>
                  <a:gd name="T32" fmla="*/ 29 w 43"/>
                  <a:gd name="T33" fmla="*/ 10 h 58"/>
                  <a:gd name="T34" fmla="*/ 26 w 43"/>
                  <a:gd name="T35" fmla="*/ 8 h 58"/>
                  <a:gd name="T36" fmla="*/ 19 w 43"/>
                  <a:gd name="T37" fmla="*/ 7 h 58"/>
                  <a:gd name="T38" fmla="*/ 11 w 43"/>
                  <a:gd name="T39" fmla="*/ 4 h 58"/>
                  <a:gd name="T40" fmla="*/ 9 w 43"/>
                  <a:gd name="T41" fmla="*/ 0 h 58"/>
                  <a:gd name="T42" fmla="*/ 5 w 43"/>
                  <a:gd name="T43" fmla="*/ 0 h 58"/>
                  <a:gd name="T44" fmla="*/ 1 w 43"/>
                  <a:gd name="T45"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58">
                    <a:moveTo>
                      <a:pt x="1" y="5"/>
                    </a:moveTo>
                    <a:cubicBezTo>
                      <a:pt x="5" y="10"/>
                      <a:pt x="2" y="10"/>
                      <a:pt x="5" y="13"/>
                    </a:cubicBezTo>
                    <a:cubicBezTo>
                      <a:pt x="6" y="16"/>
                      <a:pt x="6" y="21"/>
                      <a:pt x="4" y="25"/>
                    </a:cubicBezTo>
                    <a:cubicBezTo>
                      <a:pt x="0" y="28"/>
                      <a:pt x="1" y="32"/>
                      <a:pt x="1" y="36"/>
                    </a:cubicBezTo>
                    <a:cubicBezTo>
                      <a:pt x="12" y="43"/>
                      <a:pt x="15" y="46"/>
                      <a:pt x="19" y="47"/>
                    </a:cubicBezTo>
                    <a:cubicBezTo>
                      <a:pt x="23" y="49"/>
                      <a:pt x="19" y="49"/>
                      <a:pt x="20" y="52"/>
                    </a:cubicBezTo>
                    <a:cubicBezTo>
                      <a:pt x="24" y="53"/>
                      <a:pt x="27" y="58"/>
                      <a:pt x="29" y="58"/>
                    </a:cubicBezTo>
                    <a:cubicBezTo>
                      <a:pt x="30" y="55"/>
                      <a:pt x="31" y="55"/>
                      <a:pt x="31" y="52"/>
                    </a:cubicBezTo>
                    <a:cubicBezTo>
                      <a:pt x="31" y="49"/>
                      <a:pt x="34" y="52"/>
                      <a:pt x="34" y="47"/>
                    </a:cubicBezTo>
                    <a:cubicBezTo>
                      <a:pt x="33" y="44"/>
                      <a:pt x="37" y="46"/>
                      <a:pt x="37" y="43"/>
                    </a:cubicBezTo>
                    <a:cubicBezTo>
                      <a:pt x="37" y="41"/>
                      <a:pt x="37" y="44"/>
                      <a:pt x="40" y="39"/>
                    </a:cubicBezTo>
                    <a:cubicBezTo>
                      <a:pt x="40" y="36"/>
                      <a:pt x="37" y="38"/>
                      <a:pt x="37" y="33"/>
                    </a:cubicBezTo>
                    <a:cubicBezTo>
                      <a:pt x="37" y="28"/>
                      <a:pt x="37" y="13"/>
                      <a:pt x="37" y="13"/>
                    </a:cubicBezTo>
                    <a:cubicBezTo>
                      <a:pt x="37" y="13"/>
                      <a:pt x="40" y="8"/>
                      <a:pt x="43" y="7"/>
                    </a:cubicBezTo>
                    <a:cubicBezTo>
                      <a:pt x="40" y="7"/>
                      <a:pt x="38" y="7"/>
                      <a:pt x="37" y="7"/>
                    </a:cubicBezTo>
                    <a:cubicBezTo>
                      <a:pt x="37" y="5"/>
                      <a:pt x="37" y="4"/>
                      <a:pt x="34" y="7"/>
                    </a:cubicBezTo>
                    <a:cubicBezTo>
                      <a:pt x="30" y="8"/>
                      <a:pt x="30" y="10"/>
                      <a:pt x="29" y="10"/>
                    </a:cubicBezTo>
                    <a:cubicBezTo>
                      <a:pt x="29" y="8"/>
                      <a:pt x="27" y="10"/>
                      <a:pt x="26" y="8"/>
                    </a:cubicBezTo>
                    <a:cubicBezTo>
                      <a:pt x="24" y="8"/>
                      <a:pt x="24" y="10"/>
                      <a:pt x="19" y="7"/>
                    </a:cubicBezTo>
                    <a:cubicBezTo>
                      <a:pt x="13" y="0"/>
                      <a:pt x="13" y="7"/>
                      <a:pt x="11" y="4"/>
                    </a:cubicBezTo>
                    <a:cubicBezTo>
                      <a:pt x="9" y="4"/>
                      <a:pt x="8" y="4"/>
                      <a:pt x="9" y="0"/>
                    </a:cubicBezTo>
                    <a:cubicBezTo>
                      <a:pt x="9" y="0"/>
                      <a:pt x="6" y="0"/>
                      <a:pt x="5" y="0"/>
                    </a:cubicBezTo>
                    <a:cubicBezTo>
                      <a:pt x="2" y="2"/>
                      <a:pt x="1" y="4"/>
                      <a:pt x="1"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13" name="Freeform 2259">
                <a:extLst>
                  <a:ext uri="{FF2B5EF4-FFF2-40B4-BE49-F238E27FC236}">
                    <a16:creationId xmlns:a16="http://schemas.microsoft.com/office/drawing/2014/main" id="{F13AEE5E-E745-D4C8-8965-8F6301257031}"/>
                  </a:ext>
                </a:extLst>
              </p:cNvPr>
              <p:cNvSpPr>
                <a:spLocks/>
              </p:cNvSpPr>
              <p:nvPr/>
            </p:nvSpPr>
            <p:spPr bwMode="auto">
              <a:xfrm>
                <a:off x="3338875" y="3182909"/>
                <a:ext cx="126876" cy="138313"/>
              </a:xfrm>
              <a:custGeom>
                <a:avLst/>
                <a:gdLst>
                  <a:gd name="T0" fmla="*/ 5 w 27"/>
                  <a:gd name="T1" fmla="*/ 5 h 34"/>
                  <a:gd name="T2" fmla="*/ 7 w 27"/>
                  <a:gd name="T3" fmla="*/ 11 h 34"/>
                  <a:gd name="T4" fmla="*/ 3 w 27"/>
                  <a:gd name="T5" fmla="*/ 19 h 34"/>
                  <a:gd name="T6" fmla="*/ 0 w 27"/>
                  <a:gd name="T7" fmla="*/ 33 h 34"/>
                  <a:gd name="T8" fmla="*/ 1 w 27"/>
                  <a:gd name="T9" fmla="*/ 34 h 34"/>
                  <a:gd name="T10" fmla="*/ 4 w 27"/>
                  <a:gd name="T11" fmla="*/ 31 h 34"/>
                  <a:gd name="T12" fmla="*/ 22 w 27"/>
                  <a:gd name="T13" fmla="*/ 31 h 34"/>
                  <a:gd name="T14" fmla="*/ 25 w 27"/>
                  <a:gd name="T15" fmla="*/ 20 h 34"/>
                  <a:gd name="T16" fmla="*/ 25 w 27"/>
                  <a:gd name="T17" fmla="*/ 8 h 34"/>
                  <a:gd name="T18" fmla="*/ 22 w 27"/>
                  <a:gd name="T19" fmla="*/ 0 h 34"/>
                  <a:gd name="T20" fmla="*/ 19 w 27"/>
                  <a:gd name="T21" fmla="*/ 3 h 34"/>
                  <a:gd name="T22" fmla="*/ 18 w 27"/>
                  <a:gd name="T23" fmla="*/ 2 h 34"/>
                  <a:gd name="T24" fmla="*/ 11 w 27"/>
                  <a:gd name="T25" fmla="*/ 3 h 34"/>
                  <a:gd name="T26" fmla="*/ 9 w 27"/>
                  <a:gd name="T27" fmla="*/ 3 h 34"/>
                  <a:gd name="T28" fmla="*/ 5 w 27"/>
                  <a:gd name="T2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5" y="5"/>
                    </a:moveTo>
                    <a:cubicBezTo>
                      <a:pt x="5" y="9"/>
                      <a:pt x="4" y="11"/>
                      <a:pt x="7" y="11"/>
                    </a:cubicBezTo>
                    <a:cubicBezTo>
                      <a:pt x="9" y="14"/>
                      <a:pt x="5" y="16"/>
                      <a:pt x="3" y="19"/>
                    </a:cubicBezTo>
                    <a:cubicBezTo>
                      <a:pt x="0" y="20"/>
                      <a:pt x="0" y="27"/>
                      <a:pt x="0" y="33"/>
                    </a:cubicBezTo>
                    <a:cubicBezTo>
                      <a:pt x="1" y="33"/>
                      <a:pt x="0" y="34"/>
                      <a:pt x="1" y="34"/>
                    </a:cubicBezTo>
                    <a:cubicBezTo>
                      <a:pt x="3" y="33"/>
                      <a:pt x="3" y="33"/>
                      <a:pt x="4" y="31"/>
                    </a:cubicBezTo>
                    <a:cubicBezTo>
                      <a:pt x="5" y="31"/>
                      <a:pt x="19" y="31"/>
                      <a:pt x="22" y="31"/>
                    </a:cubicBezTo>
                    <a:cubicBezTo>
                      <a:pt x="22" y="27"/>
                      <a:pt x="21" y="23"/>
                      <a:pt x="25" y="20"/>
                    </a:cubicBezTo>
                    <a:cubicBezTo>
                      <a:pt x="27" y="16"/>
                      <a:pt x="27" y="11"/>
                      <a:pt x="25" y="8"/>
                    </a:cubicBezTo>
                    <a:cubicBezTo>
                      <a:pt x="23" y="6"/>
                      <a:pt x="25" y="5"/>
                      <a:pt x="22" y="0"/>
                    </a:cubicBezTo>
                    <a:cubicBezTo>
                      <a:pt x="21" y="2"/>
                      <a:pt x="21" y="3"/>
                      <a:pt x="19" y="3"/>
                    </a:cubicBezTo>
                    <a:cubicBezTo>
                      <a:pt x="16" y="3"/>
                      <a:pt x="19" y="3"/>
                      <a:pt x="18" y="2"/>
                    </a:cubicBezTo>
                    <a:cubicBezTo>
                      <a:pt x="15" y="2"/>
                      <a:pt x="12" y="6"/>
                      <a:pt x="11" y="3"/>
                    </a:cubicBezTo>
                    <a:cubicBezTo>
                      <a:pt x="11" y="3"/>
                      <a:pt x="11" y="2"/>
                      <a:pt x="9" y="3"/>
                    </a:cubicBezTo>
                    <a:cubicBezTo>
                      <a:pt x="8" y="5"/>
                      <a:pt x="7" y="0"/>
                      <a:pt x="5"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14" name="Freeform 2260">
                <a:extLst>
                  <a:ext uri="{FF2B5EF4-FFF2-40B4-BE49-F238E27FC236}">
                    <a16:creationId xmlns:a16="http://schemas.microsoft.com/office/drawing/2014/main" id="{826A8BF7-4BA5-1221-248A-312205D6E740}"/>
                  </a:ext>
                </a:extLst>
              </p:cNvPr>
              <p:cNvSpPr>
                <a:spLocks/>
              </p:cNvSpPr>
              <p:nvPr/>
            </p:nvSpPr>
            <p:spPr bwMode="auto">
              <a:xfrm>
                <a:off x="2883821" y="3422460"/>
                <a:ext cx="319723" cy="299439"/>
              </a:xfrm>
              <a:custGeom>
                <a:avLst/>
                <a:gdLst>
                  <a:gd name="T0" fmla="*/ 63 w 68"/>
                  <a:gd name="T1" fmla="*/ 70 h 74"/>
                  <a:gd name="T2" fmla="*/ 55 w 68"/>
                  <a:gd name="T3" fmla="*/ 59 h 74"/>
                  <a:gd name="T4" fmla="*/ 55 w 68"/>
                  <a:gd name="T5" fmla="*/ 44 h 74"/>
                  <a:gd name="T6" fmla="*/ 65 w 68"/>
                  <a:gd name="T7" fmla="*/ 42 h 74"/>
                  <a:gd name="T8" fmla="*/ 66 w 68"/>
                  <a:gd name="T9" fmla="*/ 39 h 74"/>
                  <a:gd name="T10" fmla="*/ 66 w 68"/>
                  <a:gd name="T11" fmla="*/ 35 h 74"/>
                  <a:gd name="T12" fmla="*/ 66 w 68"/>
                  <a:gd name="T13" fmla="*/ 30 h 74"/>
                  <a:gd name="T14" fmla="*/ 63 w 68"/>
                  <a:gd name="T15" fmla="*/ 30 h 74"/>
                  <a:gd name="T16" fmla="*/ 59 w 68"/>
                  <a:gd name="T17" fmla="*/ 30 h 74"/>
                  <a:gd name="T18" fmla="*/ 57 w 68"/>
                  <a:gd name="T19" fmla="*/ 33 h 74"/>
                  <a:gd name="T20" fmla="*/ 55 w 68"/>
                  <a:gd name="T21" fmla="*/ 24 h 74"/>
                  <a:gd name="T22" fmla="*/ 54 w 68"/>
                  <a:gd name="T23" fmla="*/ 14 h 74"/>
                  <a:gd name="T24" fmla="*/ 54 w 68"/>
                  <a:gd name="T25" fmla="*/ 10 h 74"/>
                  <a:gd name="T26" fmla="*/ 48 w 68"/>
                  <a:gd name="T27" fmla="*/ 8 h 74"/>
                  <a:gd name="T28" fmla="*/ 47 w 68"/>
                  <a:gd name="T29" fmla="*/ 7 h 74"/>
                  <a:gd name="T30" fmla="*/ 43 w 68"/>
                  <a:gd name="T31" fmla="*/ 8 h 74"/>
                  <a:gd name="T32" fmla="*/ 41 w 68"/>
                  <a:gd name="T33" fmla="*/ 11 h 74"/>
                  <a:gd name="T34" fmla="*/ 39 w 68"/>
                  <a:gd name="T35" fmla="*/ 13 h 74"/>
                  <a:gd name="T36" fmla="*/ 32 w 68"/>
                  <a:gd name="T37" fmla="*/ 11 h 74"/>
                  <a:gd name="T38" fmla="*/ 29 w 68"/>
                  <a:gd name="T39" fmla="*/ 8 h 74"/>
                  <a:gd name="T40" fmla="*/ 27 w 68"/>
                  <a:gd name="T41" fmla="*/ 2 h 74"/>
                  <a:gd name="T42" fmla="*/ 20 w 68"/>
                  <a:gd name="T43" fmla="*/ 0 h 74"/>
                  <a:gd name="T44" fmla="*/ 9 w 68"/>
                  <a:gd name="T45" fmla="*/ 0 h 74"/>
                  <a:gd name="T46" fmla="*/ 5 w 68"/>
                  <a:gd name="T47" fmla="*/ 2 h 74"/>
                  <a:gd name="T48" fmla="*/ 9 w 68"/>
                  <a:gd name="T49" fmla="*/ 16 h 74"/>
                  <a:gd name="T50" fmla="*/ 12 w 68"/>
                  <a:gd name="T51" fmla="*/ 28 h 74"/>
                  <a:gd name="T52" fmla="*/ 9 w 68"/>
                  <a:gd name="T53" fmla="*/ 39 h 74"/>
                  <a:gd name="T54" fmla="*/ 2 w 68"/>
                  <a:gd name="T55" fmla="*/ 58 h 74"/>
                  <a:gd name="T56" fmla="*/ 1 w 68"/>
                  <a:gd name="T57" fmla="*/ 69 h 74"/>
                  <a:gd name="T58" fmla="*/ 8 w 68"/>
                  <a:gd name="T59" fmla="*/ 66 h 74"/>
                  <a:gd name="T60" fmla="*/ 15 w 68"/>
                  <a:gd name="T61" fmla="*/ 69 h 74"/>
                  <a:gd name="T62" fmla="*/ 33 w 68"/>
                  <a:gd name="T63" fmla="*/ 69 h 74"/>
                  <a:gd name="T64" fmla="*/ 39 w 68"/>
                  <a:gd name="T65" fmla="*/ 70 h 74"/>
                  <a:gd name="T66" fmla="*/ 48 w 68"/>
                  <a:gd name="T67" fmla="*/ 72 h 74"/>
                  <a:gd name="T68" fmla="*/ 51 w 68"/>
                  <a:gd name="T69" fmla="*/ 72 h 74"/>
                  <a:gd name="T70" fmla="*/ 52 w 68"/>
                  <a:gd name="T71" fmla="*/ 72 h 74"/>
                  <a:gd name="T72" fmla="*/ 63 w 68"/>
                  <a:gd name="T73" fmla="*/ 7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 h="74">
                    <a:moveTo>
                      <a:pt x="63" y="70"/>
                    </a:moveTo>
                    <a:cubicBezTo>
                      <a:pt x="59" y="67"/>
                      <a:pt x="55" y="63"/>
                      <a:pt x="55" y="59"/>
                    </a:cubicBezTo>
                    <a:cubicBezTo>
                      <a:pt x="55" y="58"/>
                      <a:pt x="55" y="47"/>
                      <a:pt x="55" y="44"/>
                    </a:cubicBezTo>
                    <a:cubicBezTo>
                      <a:pt x="55" y="42"/>
                      <a:pt x="58" y="42"/>
                      <a:pt x="65" y="42"/>
                    </a:cubicBezTo>
                    <a:cubicBezTo>
                      <a:pt x="68" y="42"/>
                      <a:pt x="65" y="41"/>
                      <a:pt x="66" y="39"/>
                    </a:cubicBezTo>
                    <a:cubicBezTo>
                      <a:pt x="68" y="38"/>
                      <a:pt x="65" y="38"/>
                      <a:pt x="66" y="35"/>
                    </a:cubicBezTo>
                    <a:cubicBezTo>
                      <a:pt x="68" y="31"/>
                      <a:pt x="66" y="30"/>
                      <a:pt x="66" y="30"/>
                    </a:cubicBezTo>
                    <a:cubicBezTo>
                      <a:pt x="66" y="30"/>
                      <a:pt x="66" y="30"/>
                      <a:pt x="63" y="30"/>
                    </a:cubicBezTo>
                    <a:cubicBezTo>
                      <a:pt x="63" y="30"/>
                      <a:pt x="62" y="31"/>
                      <a:pt x="59" y="30"/>
                    </a:cubicBezTo>
                    <a:cubicBezTo>
                      <a:pt x="58" y="30"/>
                      <a:pt x="58" y="33"/>
                      <a:pt x="57" y="33"/>
                    </a:cubicBezTo>
                    <a:cubicBezTo>
                      <a:pt x="54" y="31"/>
                      <a:pt x="58" y="28"/>
                      <a:pt x="55" y="24"/>
                    </a:cubicBezTo>
                    <a:cubicBezTo>
                      <a:pt x="52" y="21"/>
                      <a:pt x="55" y="16"/>
                      <a:pt x="54" y="14"/>
                    </a:cubicBezTo>
                    <a:cubicBezTo>
                      <a:pt x="54" y="11"/>
                      <a:pt x="54" y="11"/>
                      <a:pt x="54" y="10"/>
                    </a:cubicBezTo>
                    <a:cubicBezTo>
                      <a:pt x="54" y="8"/>
                      <a:pt x="47" y="10"/>
                      <a:pt x="48" y="8"/>
                    </a:cubicBezTo>
                    <a:cubicBezTo>
                      <a:pt x="48" y="7"/>
                      <a:pt x="48" y="5"/>
                      <a:pt x="47" y="7"/>
                    </a:cubicBezTo>
                    <a:cubicBezTo>
                      <a:pt x="45" y="8"/>
                      <a:pt x="43" y="5"/>
                      <a:pt x="43" y="8"/>
                    </a:cubicBezTo>
                    <a:cubicBezTo>
                      <a:pt x="43" y="11"/>
                      <a:pt x="41" y="10"/>
                      <a:pt x="41" y="11"/>
                    </a:cubicBezTo>
                    <a:cubicBezTo>
                      <a:pt x="43" y="14"/>
                      <a:pt x="40" y="13"/>
                      <a:pt x="39" y="13"/>
                    </a:cubicBezTo>
                    <a:cubicBezTo>
                      <a:pt x="37" y="11"/>
                      <a:pt x="33" y="14"/>
                      <a:pt x="32" y="11"/>
                    </a:cubicBezTo>
                    <a:cubicBezTo>
                      <a:pt x="30" y="10"/>
                      <a:pt x="29" y="10"/>
                      <a:pt x="29" y="8"/>
                    </a:cubicBezTo>
                    <a:cubicBezTo>
                      <a:pt x="29" y="5"/>
                      <a:pt x="29" y="5"/>
                      <a:pt x="27" y="2"/>
                    </a:cubicBezTo>
                    <a:cubicBezTo>
                      <a:pt x="27" y="0"/>
                      <a:pt x="27" y="0"/>
                      <a:pt x="20" y="0"/>
                    </a:cubicBezTo>
                    <a:cubicBezTo>
                      <a:pt x="12" y="0"/>
                      <a:pt x="14" y="0"/>
                      <a:pt x="9" y="0"/>
                    </a:cubicBezTo>
                    <a:cubicBezTo>
                      <a:pt x="5" y="2"/>
                      <a:pt x="4" y="0"/>
                      <a:pt x="5" y="2"/>
                    </a:cubicBezTo>
                    <a:cubicBezTo>
                      <a:pt x="5" y="3"/>
                      <a:pt x="11" y="14"/>
                      <a:pt x="9" y="16"/>
                    </a:cubicBezTo>
                    <a:cubicBezTo>
                      <a:pt x="7" y="19"/>
                      <a:pt x="9" y="24"/>
                      <a:pt x="12" y="28"/>
                    </a:cubicBezTo>
                    <a:cubicBezTo>
                      <a:pt x="14" y="31"/>
                      <a:pt x="14" y="36"/>
                      <a:pt x="9" y="39"/>
                    </a:cubicBezTo>
                    <a:cubicBezTo>
                      <a:pt x="2" y="44"/>
                      <a:pt x="5" y="53"/>
                      <a:pt x="2" y="58"/>
                    </a:cubicBezTo>
                    <a:cubicBezTo>
                      <a:pt x="0" y="61"/>
                      <a:pt x="2" y="63"/>
                      <a:pt x="1" y="69"/>
                    </a:cubicBezTo>
                    <a:cubicBezTo>
                      <a:pt x="5" y="69"/>
                      <a:pt x="5" y="69"/>
                      <a:pt x="8" y="66"/>
                    </a:cubicBezTo>
                    <a:cubicBezTo>
                      <a:pt x="12" y="64"/>
                      <a:pt x="11" y="69"/>
                      <a:pt x="15" y="69"/>
                    </a:cubicBezTo>
                    <a:cubicBezTo>
                      <a:pt x="18" y="69"/>
                      <a:pt x="30" y="69"/>
                      <a:pt x="33" y="69"/>
                    </a:cubicBezTo>
                    <a:cubicBezTo>
                      <a:pt x="36" y="69"/>
                      <a:pt x="37" y="69"/>
                      <a:pt x="39" y="70"/>
                    </a:cubicBezTo>
                    <a:cubicBezTo>
                      <a:pt x="40" y="74"/>
                      <a:pt x="45" y="70"/>
                      <a:pt x="48" y="72"/>
                    </a:cubicBezTo>
                    <a:cubicBezTo>
                      <a:pt x="50" y="72"/>
                      <a:pt x="50" y="72"/>
                      <a:pt x="51" y="72"/>
                    </a:cubicBezTo>
                    <a:cubicBezTo>
                      <a:pt x="51" y="70"/>
                      <a:pt x="52" y="72"/>
                      <a:pt x="52" y="72"/>
                    </a:cubicBezTo>
                    <a:cubicBezTo>
                      <a:pt x="54" y="72"/>
                      <a:pt x="63" y="70"/>
                      <a:pt x="63" y="7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15" name="Freeform 2261">
                <a:extLst>
                  <a:ext uri="{FF2B5EF4-FFF2-40B4-BE49-F238E27FC236}">
                    <a16:creationId xmlns:a16="http://schemas.microsoft.com/office/drawing/2014/main" id="{66766025-FDF5-333B-DD74-057CA32F860C}"/>
                  </a:ext>
                </a:extLst>
              </p:cNvPr>
              <p:cNvSpPr>
                <a:spLocks/>
              </p:cNvSpPr>
              <p:nvPr/>
            </p:nvSpPr>
            <p:spPr bwMode="auto">
              <a:xfrm>
                <a:off x="3142645" y="3479497"/>
                <a:ext cx="294348" cy="242404"/>
              </a:xfrm>
              <a:custGeom>
                <a:avLst/>
                <a:gdLst>
                  <a:gd name="T0" fmla="*/ 18 w 63"/>
                  <a:gd name="T1" fmla="*/ 56 h 60"/>
                  <a:gd name="T2" fmla="*/ 8 w 63"/>
                  <a:gd name="T3" fmla="*/ 55 h 60"/>
                  <a:gd name="T4" fmla="*/ 0 w 63"/>
                  <a:gd name="T5" fmla="*/ 45 h 60"/>
                  <a:gd name="T6" fmla="*/ 0 w 63"/>
                  <a:gd name="T7" fmla="*/ 30 h 60"/>
                  <a:gd name="T8" fmla="*/ 10 w 63"/>
                  <a:gd name="T9" fmla="*/ 28 h 60"/>
                  <a:gd name="T10" fmla="*/ 11 w 63"/>
                  <a:gd name="T11" fmla="*/ 25 h 60"/>
                  <a:gd name="T12" fmla="*/ 11 w 63"/>
                  <a:gd name="T13" fmla="*/ 21 h 60"/>
                  <a:gd name="T14" fmla="*/ 11 w 63"/>
                  <a:gd name="T15" fmla="*/ 16 h 60"/>
                  <a:gd name="T16" fmla="*/ 15 w 63"/>
                  <a:gd name="T17" fmla="*/ 17 h 60"/>
                  <a:gd name="T18" fmla="*/ 20 w 63"/>
                  <a:gd name="T19" fmla="*/ 21 h 60"/>
                  <a:gd name="T20" fmla="*/ 28 w 63"/>
                  <a:gd name="T21" fmla="*/ 21 h 60"/>
                  <a:gd name="T22" fmla="*/ 28 w 63"/>
                  <a:gd name="T23" fmla="*/ 21 h 60"/>
                  <a:gd name="T24" fmla="*/ 31 w 63"/>
                  <a:gd name="T25" fmla="*/ 24 h 60"/>
                  <a:gd name="T26" fmla="*/ 36 w 63"/>
                  <a:gd name="T27" fmla="*/ 27 h 60"/>
                  <a:gd name="T28" fmla="*/ 40 w 63"/>
                  <a:gd name="T29" fmla="*/ 30 h 60"/>
                  <a:gd name="T30" fmla="*/ 43 w 63"/>
                  <a:gd name="T31" fmla="*/ 27 h 60"/>
                  <a:gd name="T32" fmla="*/ 38 w 63"/>
                  <a:gd name="T33" fmla="*/ 25 h 60"/>
                  <a:gd name="T34" fmla="*/ 33 w 63"/>
                  <a:gd name="T35" fmla="*/ 21 h 60"/>
                  <a:gd name="T36" fmla="*/ 35 w 63"/>
                  <a:gd name="T37" fmla="*/ 13 h 60"/>
                  <a:gd name="T38" fmla="*/ 35 w 63"/>
                  <a:gd name="T39" fmla="*/ 8 h 60"/>
                  <a:gd name="T40" fmla="*/ 38 w 63"/>
                  <a:gd name="T41" fmla="*/ 3 h 60"/>
                  <a:gd name="T42" fmla="*/ 47 w 63"/>
                  <a:gd name="T43" fmla="*/ 0 h 60"/>
                  <a:gd name="T44" fmla="*/ 51 w 63"/>
                  <a:gd name="T45" fmla="*/ 3 h 60"/>
                  <a:gd name="T46" fmla="*/ 53 w 63"/>
                  <a:gd name="T47" fmla="*/ 5 h 60"/>
                  <a:gd name="T48" fmla="*/ 58 w 63"/>
                  <a:gd name="T49" fmla="*/ 8 h 60"/>
                  <a:gd name="T50" fmla="*/ 61 w 63"/>
                  <a:gd name="T51" fmla="*/ 10 h 60"/>
                  <a:gd name="T52" fmla="*/ 61 w 63"/>
                  <a:gd name="T53" fmla="*/ 11 h 60"/>
                  <a:gd name="T54" fmla="*/ 61 w 63"/>
                  <a:gd name="T55" fmla="*/ 16 h 60"/>
                  <a:gd name="T56" fmla="*/ 61 w 63"/>
                  <a:gd name="T57" fmla="*/ 17 h 60"/>
                  <a:gd name="T58" fmla="*/ 61 w 63"/>
                  <a:gd name="T59" fmla="*/ 22 h 60"/>
                  <a:gd name="T60" fmla="*/ 61 w 63"/>
                  <a:gd name="T61" fmla="*/ 25 h 60"/>
                  <a:gd name="T62" fmla="*/ 57 w 63"/>
                  <a:gd name="T63" fmla="*/ 31 h 60"/>
                  <a:gd name="T64" fmla="*/ 60 w 63"/>
                  <a:gd name="T65" fmla="*/ 35 h 60"/>
                  <a:gd name="T66" fmla="*/ 45 w 63"/>
                  <a:gd name="T67" fmla="*/ 39 h 60"/>
                  <a:gd name="T68" fmla="*/ 46 w 63"/>
                  <a:gd name="T69" fmla="*/ 42 h 60"/>
                  <a:gd name="T70" fmla="*/ 38 w 63"/>
                  <a:gd name="T71" fmla="*/ 45 h 60"/>
                  <a:gd name="T72" fmla="*/ 35 w 63"/>
                  <a:gd name="T73" fmla="*/ 50 h 60"/>
                  <a:gd name="T74" fmla="*/ 28 w 63"/>
                  <a:gd name="T75" fmla="*/ 58 h 60"/>
                  <a:gd name="T76" fmla="*/ 22 w 63"/>
                  <a:gd name="T77" fmla="*/ 58 h 60"/>
                  <a:gd name="T78" fmla="*/ 18 w 63"/>
                  <a:gd name="T7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 h="60">
                    <a:moveTo>
                      <a:pt x="18" y="56"/>
                    </a:moveTo>
                    <a:cubicBezTo>
                      <a:pt x="15" y="53"/>
                      <a:pt x="13" y="55"/>
                      <a:pt x="8" y="55"/>
                    </a:cubicBezTo>
                    <a:cubicBezTo>
                      <a:pt x="4" y="52"/>
                      <a:pt x="0" y="49"/>
                      <a:pt x="0" y="45"/>
                    </a:cubicBezTo>
                    <a:cubicBezTo>
                      <a:pt x="0" y="42"/>
                      <a:pt x="0" y="33"/>
                      <a:pt x="0" y="30"/>
                    </a:cubicBezTo>
                    <a:cubicBezTo>
                      <a:pt x="0" y="27"/>
                      <a:pt x="4" y="28"/>
                      <a:pt x="10" y="28"/>
                    </a:cubicBezTo>
                    <a:cubicBezTo>
                      <a:pt x="13" y="28"/>
                      <a:pt x="10" y="27"/>
                      <a:pt x="11" y="25"/>
                    </a:cubicBezTo>
                    <a:cubicBezTo>
                      <a:pt x="13" y="24"/>
                      <a:pt x="10" y="24"/>
                      <a:pt x="11" y="21"/>
                    </a:cubicBezTo>
                    <a:cubicBezTo>
                      <a:pt x="13" y="17"/>
                      <a:pt x="11" y="16"/>
                      <a:pt x="11" y="16"/>
                    </a:cubicBezTo>
                    <a:cubicBezTo>
                      <a:pt x="15" y="16"/>
                      <a:pt x="13" y="21"/>
                      <a:pt x="15" y="17"/>
                    </a:cubicBezTo>
                    <a:cubicBezTo>
                      <a:pt x="21" y="16"/>
                      <a:pt x="15" y="21"/>
                      <a:pt x="20" y="21"/>
                    </a:cubicBezTo>
                    <a:cubicBezTo>
                      <a:pt x="25" y="22"/>
                      <a:pt x="26" y="22"/>
                      <a:pt x="28" y="21"/>
                    </a:cubicBezTo>
                    <a:cubicBezTo>
                      <a:pt x="28" y="17"/>
                      <a:pt x="28" y="19"/>
                      <a:pt x="28" y="21"/>
                    </a:cubicBezTo>
                    <a:cubicBezTo>
                      <a:pt x="29" y="22"/>
                      <a:pt x="31" y="24"/>
                      <a:pt x="31" y="24"/>
                    </a:cubicBezTo>
                    <a:cubicBezTo>
                      <a:pt x="33" y="24"/>
                      <a:pt x="33" y="25"/>
                      <a:pt x="36" y="27"/>
                    </a:cubicBezTo>
                    <a:cubicBezTo>
                      <a:pt x="38" y="31"/>
                      <a:pt x="38" y="31"/>
                      <a:pt x="40" y="30"/>
                    </a:cubicBezTo>
                    <a:cubicBezTo>
                      <a:pt x="42" y="28"/>
                      <a:pt x="42" y="35"/>
                      <a:pt x="43" y="27"/>
                    </a:cubicBezTo>
                    <a:cubicBezTo>
                      <a:pt x="43" y="19"/>
                      <a:pt x="42" y="25"/>
                      <a:pt x="38" y="25"/>
                    </a:cubicBezTo>
                    <a:cubicBezTo>
                      <a:pt x="36" y="24"/>
                      <a:pt x="35" y="22"/>
                      <a:pt x="33" y="21"/>
                    </a:cubicBezTo>
                    <a:cubicBezTo>
                      <a:pt x="33" y="17"/>
                      <a:pt x="38" y="14"/>
                      <a:pt x="35" y="13"/>
                    </a:cubicBezTo>
                    <a:cubicBezTo>
                      <a:pt x="33" y="10"/>
                      <a:pt x="38" y="11"/>
                      <a:pt x="35" y="8"/>
                    </a:cubicBezTo>
                    <a:cubicBezTo>
                      <a:pt x="33" y="5"/>
                      <a:pt x="38" y="7"/>
                      <a:pt x="38" y="3"/>
                    </a:cubicBezTo>
                    <a:cubicBezTo>
                      <a:pt x="38" y="0"/>
                      <a:pt x="43" y="0"/>
                      <a:pt x="47" y="0"/>
                    </a:cubicBezTo>
                    <a:cubicBezTo>
                      <a:pt x="49" y="3"/>
                      <a:pt x="50" y="2"/>
                      <a:pt x="51" y="3"/>
                    </a:cubicBezTo>
                    <a:cubicBezTo>
                      <a:pt x="53" y="5"/>
                      <a:pt x="53" y="3"/>
                      <a:pt x="53" y="5"/>
                    </a:cubicBezTo>
                    <a:cubicBezTo>
                      <a:pt x="54" y="7"/>
                      <a:pt x="53" y="5"/>
                      <a:pt x="58" y="8"/>
                    </a:cubicBezTo>
                    <a:cubicBezTo>
                      <a:pt x="58" y="10"/>
                      <a:pt x="58" y="8"/>
                      <a:pt x="61" y="10"/>
                    </a:cubicBezTo>
                    <a:cubicBezTo>
                      <a:pt x="61" y="10"/>
                      <a:pt x="60" y="10"/>
                      <a:pt x="61" y="11"/>
                    </a:cubicBezTo>
                    <a:cubicBezTo>
                      <a:pt x="63" y="13"/>
                      <a:pt x="63" y="14"/>
                      <a:pt x="61" y="16"/>
                    </a:cubicBezTo>
                    <a:cubicBezTo>
                      <a:pt x="60" y="16"/>
                      <a:pt x="61" y="17"/>
                      <a:pt x="61" y="17"/>
                    </a:cubicBezTo>
                    <a:cubicBezTo>
                      <a:pt x="60" y="19"/>
                      <a:pt x="61" y="21"/>
                      <a:pt x="61" y="22"/>
                    </a:cubicBezTo>
                    <a:cubicBezTo>
                      <a:pt x="60" y="25"/>
                      <a:pt x="63" y="25"/>
                      <a:pt x="61" y="25"/>
                    </a:cubicBezTo>
                    <a:cubicBezTo>
                      <a:pt x="57" y="25"/>
                      <a:pt x="60" y="30"/>
                      <a:pt x="57" y="31"/>
                    </a:cubicBezTo>
                    <a:cubicBezTo>
                      <a:pt x="57" y="33"/>
                      <a:pt x="58" y="33"/>
                      <a:pt x="60" y="35"/>
                    </a:cubicBezTo>
                    <a:cubicBezTo>
                      <a:pt x="58" y="35"/>
                      <a:pt x="46" y="39"/>
                      <a:pt x="45" y="39"/>
                    </a:cubicBezTo>
                    <a:cubicBezTo>
                      <a:pt x="43" y="39"/>
                      <a:pt x="45" y="42"/>
                      <a:pt x="46" y="42"/>
                    </a:cubicBezTo>
                    <a:cubicBezTo>
                      <a:pt x="43" y="44"/>
                      <a:pt x="42" y="42"/>
                      <a:pt x="38" y="45"/>
                    </a:cubicBezTo>
                    <a:cubicBezTo>
                      <a:pt x="35" y="47"/>
                      <a:pt x="38" y="49"/>
                      <a:pt x="35" y="50"/>
                    </a:cubicBezTo>
                    <a:cubicBezTo>
                      <a:pt x="31" y="52"/>
                      <a:pt x="29" y="55"/>
                      <a:pt x="28" y="58"/>
                    </a:cubicBezTo>
                    <a:cubicBezTo>
                      <a:pt x="25" y="60"/>
                      <a:pt x="24" y="56"/>
                      <a:pt x="22" y="58"/>
                    </a:cubicBezTo>
                    <a:cubicBezTo>
                      <a:pt x="21" y="58"/>
                      <a:pt x="21" y="56"/>
                      <a:pt x="18" y="56"/>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16" name="Freeform 2262">
                <a:extLst>
                  <a:ext uri="{FF2B5EF4-FFF2-40B4-BE49-F238E27FC236}">
                    <a16:creationId xmlns:a16="http://schemas.microsoft.com/office/drawing/2014/main" id="{B085CEE5-1AC6-DF51-2579-BF5C30F114F0}"/>
                  </a:ext>
                </a:extLst>
              </p:cNvPr>
              <p:cNvSpPr>
                <a:spLocks/>
              </p:cNvSpPr>
              <p:nvPr/>
            </p:nvSpPr>
            <p:spPr bwMode="auto">
              <a:xfrm>
                <a:off x="3343950" y="3535105"/>
                <a:ext cx="270666" cy="393549"/>
              </a:xfrm>
              <a:custGeom>
                <a:avLst/>
                <a:gdLst>
                  <a:gd name="T0" fmla="*/ 11 w 58"/>
                  <a:gd name="T1" fmla="*/ 97 h 97"/>
                  <a:gd name="T2" fmla="*/ 15 w 58"/>
                  <a:gd name="T3" fmla="*/ 97 h 97"/>
                  <a:gd name="T4" fmla="*/ 14 w 58"/>
                  <a:gd name="T5" fmla="*/ 92 h 97"/>
                  <a:gd name="T6" fmla="*/ 22 w 58"/>
                  <a:gd name="T7" fmla="*/ 86 h 97"/>
                  <a:gd name="T8" fmla="*/ 29 w 58"/>
                  <a:gd name="T9" fmla="*/ 78 h 97"/>
                  <a:gd name="T10" fmla="*/ 29 w 58"/>
                  <a:gd name="T11" fmla="*/ 72 h 97"/>
                  <a:gd name="T12" fmla="*/ 28 w 58"/>
                  <a:gd name="T13" fmla="*/ 67 h 97"/>
                  <a:gd name="T14" fmla="*/ 25 w 58"/>
                  <a:gd name="T15" fmla="*/ 60 h 97"/>
                  <a:gd name="T16" fmla="*/ 25 w 58"/>
                  <a:gd name="T17" fmla="*/ 55 h 97"/>
                  <a:gd name="T18" fmla="*/ 29 w 58"/>
                  <a:gd name="T19" fmla="*/ 52 h 97"/>
                  <a:gd name="T20" fmla="*/ 36 w 58"/>
                  <a:gd name="T21" fmla="*/ 47 h 97"/>
                  <a:gd name="T22" fmla="*/ 46 w 58"/>
                  <a:gd name="T23" fmla="*/ 39 h 97"/>
                  <a:gd name="T24" fmla="*/ 54 w 58"/>
                  <a:gd name="T25" fmla="*/ 28 h 97"/>
                  <a:gd name="T26" fmla="*/ 57 w 58"/>
                  <a:gd name="T27" fmla="*/ 25 h 97"/>
                  <a:gd name="T28" fmla="*/ 54 w 58"/>
                  <a:gd name="T29" fmla="*/ 19 h 97"/>
                  <a:gd name="T30" fmla="*/ 54 w 58"/>
                  <a:gd name="T31" fmla="*/ 7 h 97"/>
                  <a:gd name="T32" fmla="*/ 54 w 58"/>
                  <a:gd name="T33" fmla="*/ 0 h 97"/>
                  <a:gd name="T34" fmla="*/ 47 w 58"/>
                  <a:gd name="T35" fmla="*/ 5 h 97"/>
                  <a:gd name="T36" fmla="*/ 42 w 58"/>
                  <a:gd name="T37" fmla="*/ 5 h 97"/>
                  <a:gd name="T38" fmla="*/ 38 w 58"/>
                  <a:gd name="T39" fmla="*/ 7 h 97"/>
                  <a:gd name="T40" fmla="*/ 32 w 58"/>
                  <a:gd name="T41" fmla="*/ 7 h 97"/>
                  <a:gd name="T42" fmla="*/ 25 w 58"/>
                  <a:gd name="T43" fmla="*/ 5 h 97"/>
                  <a:gd name="T44" fmla="*/ 24 w 58"/>
                  <a:gd name="T45" fmla="*/ 8 h 97"/>
                  <a:gd name="T46" fmla="*/ 24 w 58"/>
                  <a:gd name="T47" fmla="*/ 16 h 97"/>
                  <a:gd name="T48" fmla="*/ 29 w 58"/>
                  <a:gd name="T49" fmla="*/ 22 h 97"/>
                  <a:gd name="T50" fmla="*/ 31 w 58"/>
                  <a:gd name="T51" fmla="*/ 28 h 97"/>
                  <a:gd name="T52" fmla="*/ 29 w 58"/>
                  <a:gd name="T53" fmla="*/ 33 h 97"/>
                  <a:gd name="T54" fmla="*/ 28 w 58"/>
                  <a:gd name="T55" fmla="*/ 36 h 97"/>
                  <a:gd name="T56" fmla="*/ 26 w 58"/>
                  <a:gd name="T57" fmla="*/ 39 h 97"/>
                  <a:gd name="T58" fmla="*/ 24 w 58"/>
                  <a:gd name="T59" fmla="*/ 33 h 97"/>
                  <a:gd name="T60" fmla="*/ 24 w 58"/>
                  <a:gd name="T61" fmla="*/ 28 h 97"/>
                  <a:gd name="T62" fmla="*/ 20 w 58"/>
                  <a:gd name="T63" fmla="*/ 24 h 97"/>
                  <a:gd name="T64" fmla="*/ 17 w 58"/>
                  <a:gd name="T65" fmla="*/ 21 h 97"/>
                  <a:gd name="T66" fmla="*/ 2 w 58"/>
                  <a:gd name="T67" fmla="*/ 25 h 97"/>
                  <a:gd name="T68" fmla="*/ 3 w 58"/>
                  <a:gd name="T69" fmla="*/ 30 h 97"/>
                  <a:gd name="T70" fmla="*/ 8 w 58"/>
                  <a:gd name="T71" fmla="*/ 33 h 97"/>
                  <a:gd name="T72" fmla="*/ 14 w 58"/>
                  <a:gd name="T73" fmla="*/ 36 h 97"/>
                  <a:gd name="T74" fmla="*/ 15 w 58"/>
                  <a:gd name="T75" fmla="*/ 39 h 97"/>
                  <a:gd name="T76" fmla="*/ 14 w 58"/>
                  <a:gd name="T77" fmla="*/ 49 h 97"/>
                  <a:gd name="T78" fmla="*/ 14 w 58"/>
                  <a:gd name="T79" fmla="*/ 52 h 97"/>
                  <a:gd name="T80" fmla="*/ 15 w 58"/>
                  <a:gd name="T81" fmla="*/ 56 h 97"/>
                  <a:gd name="T82" fmla="*/ 11 w 58"/>
                  <a:gd name="T83" fmla="*/ 64 h 97"/>
                  <a:gd name="T84" fmla="*/ 6 w 58"/>
                  <a:gd name="T85" fmla="*/ 70 h 97"/>
                  <a:gd name="T86" fmla="*/ 10 w 58"/>
                  <a:gd name="T87" fmla="*/ 92 h 97"/>
                  <a:gd name="T88" fmla="*/ 11 w 58"/>
                  <a:gd name="T8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97">
                    <a:moveTo>
                      <a:pt x="11" y="97"/>
                    </a:moveTo>
                    <a:cubicBezTo>
                      <a:pt x="15" y="97"/>
                      <a:pt x="15" y="97"/>
                      <a:pt x="15" y="97"/>
                    </a:cubicBezTo>
                    <a:cubicBezTo>
                      <a:pt x="17" y="91"/>
                      <a:pt x="14" y="95"/>
                      <a:pt x="14" y="92"/>
                    </a:cubicBezTo>
                    <a:cubicBezTo>
                      <a:pt x="14" y="91"/>
                      <a:pt x="18" y="88"/>
                      <a:pt x="22" y="86"/>
                    </a:cubicBezTo>
                    <a:cubicBezTo>
                      <a:pt x="28" y="84"/>
                      <a:pt x="29" y="81"/>
                      <a:pt x="29" y="78"/>
                    </a:cubicBezTo>
                    <a:cubicBezTo>
                      <a:pt x="28" y="77"/>
                      <a:pt x="29" y="77"/>
                      <a:pt x="29" y="72"/>
                    </a:cubicBezTo>
                    <a:cubicBezTo>
                      <a:pt x="29" y="66"/>
                      <a:pt x="29" y="72"/>
                      <a:pt x="28" y="67"/>
                    </a:cubicBezTo>
                    <a:cubicBezTo>
                      <a:pt x="26" y="63"/>
                      <a:pt x="28" y="63"/>
                      <a:pt x="25" y="60"/>
                    </a:cubicBezTo>
                    <a:cubicBezTo>
                      <a:pt x="24" y="58"/>
                      <a:pt x="25" y="56"/>
                      <a:pt x="25" y="55"/>
                    </a:cubicBezTo>
                    <a:cubicBezTo>
                      <a:pt x="25" y="53"/>
                      <a:pt x="25" y="56"/>
                      <a:pt x="29" y="52"/>
                    </a:cubicBezTo>
                    <a:cubicBezTo>
                      <a:pt x="33" y="49"/>
                      <a:pt x="32" y="52"/>
                      <a:pt x="36" y="47"/>
                    </a:cubicBezTo>
                    <a:cubicBezTo>
                      <a:pt x="39" y="39"/>
                      <a:pt x="43" y="39"/>
                      <a:pt x="46" y="39"/>
                    </a:cubicBezTo>
                    <a:cubicBezTo>
                      <a:pt x="50" y="38"/>
                      <a:pt x="53" y="35"/>
                      <a:pt x="54" y="28"/>
                    </a:cubicBezTo>
                    <a:cubicBezTo>
                      <a:pt x="57" y="25"/>
                      <a:pt x="54" y="28"/>
                      <a:pt x="57" y="25"/>
                    </a:cubicBezTo>
                    <a:cubicBezTo>
                      <a:pt x="58" y="22"/>
                      <a:pt x="54" y="24"/>
                      <a:pt x="54" y="19"/>
                    </a:cubicBezTo>
                    <a:cubicBezTo>
                      <a:pt x="56" y="14"/>
                      <a:pt x="56" y="11"/>
                      <a:pt x="54" y="7"/>
                    </a:cubicBezTo>
                    <a:cubicBezTo>
                      <a:pt x="54" y="2"/>
                      <a:pt x="58" y="5"/>
                      <a:pt x="54" y="0"/>
                    </a:cubicBezTo>
                    <a:cubicBezTo>
                      <a:pt x="53" y="2"/>
                      <a:pt x="51" y="2"/>
                      <a:pt x="47" y="5"/>
                    </a:cubicBezTo>
                    <a:cubicBezTo>
                      <a:pt x="43" y="7"/>
                      <a:pt x="42" y="2"/>
                      <a:pt x="42" y="5"/>
                    </a:cubicBezTo>
                    <a:cubicBezTo>
                      <a:pt x="40" y="7"/>
                      <a:pt x="38" y="7"/>
                      <a:pt x="38" y="7"/>
                    </a:cubicBezTo>
                    <a:cubicBezTo>
                      <a:pt x="36" y="5"/>
                      <a:pt x="33" y="8"/>
                      <a:pt x="32" y="7"/>
                    </a:cubicBezTo>
                    <a:cubicBezTo>
                      <a:pt x="29" y="3"/>
                      <a:pt x="29" y="7"/>
                      <a:pt x="25" y="5"/>
                    </a:cubicBezTo>
                    <a:cubicBezTo>
                      <a:pt x="24" y="7"/>
                      <a:pt x="25" y="7"/>
                      <a:pt x="24" y="8"/>
                    </a:cubicBezTo>
                    <a:cubicBezTo>
                      <a:pt x="22" y="10"/>
                      <a:pt x="24" y="13"/>
                      <a:pt x="24" y="16"/>
                    </a:cubicBezTo>
                    <a:cubicBezTo>
                      <a:pt x="25" y="17"/>
                      <a:pt x="25" y="17"/>
                      <a:pt x="29" y="22"/>
                    </a:cubicBezTo>
                    <a:cubicBezTo>
                      <a:pt x="33" y="25"/>
                      <a:pt x="31" y="25"/>
                      <a:pt x="31" y="28"/>
                    </a:cubicBezTo>
                    <a:cubicBezTo>
                      <a:pt x="31" y="31"/>
                      <a:pt x="31" y="31"/>
                      <a:pt x="29" y="33"/>
                    </a:cubicBezTo>
                    <a:cubicBezTo>
                      <a:pt x="28" y="33"/>
                      <a:pt x="26" y="35"/>
                      <a:pt x="28" y="36"/>
                    </a:cubicBezTo>
                    <a:cubicBezTo>
                      <a:pt x="28" y="38"/>
                      <a:pt x="28" y="39"/>
                      <a:pt x="26" y="39"/>
                    </a:cubicBezTo>
                    <a:cubicBezTo>
                      <a:pt x="25" y="39"/>
                      <a:pt x="26" y="36"/>
                      <a:pt x="24" y="33"/>
                    </a:cubicBezTo>
                    <a:cubicBezTo>
                      <a:pt x="21" y="30"/>
                      <a:pt x="24" y="31"/>
                      <a:pt x="24" y="28"/>
                    </a:cubicBezTo>
                    <a:cubicBezTo>
                      <a:pt x="25" y="24"/>
                      <a:pt x="24" y="22"/>
                      <a:pt x="20" y="24"/>
                    </a:cubicBezTo>
                    <a:cubicBezTo>
                      <a:pt x="18" y="24"/>
                      <a:pt x="18" y="22"/>
                      <a:pt x="17" y="21"/>
                    </a:cubicBezTo>
                    <a:cubicBezTo>
                      <a:pt x="15" y="22"/>
                      <a:pt x="3" y="25"/>
                      <a:pt x="2" y="25"/>
                    </a:cubicBezTo>
                    <a:cubicBezTo>
                      <a:pt x="0" y="25"/>
                      <a:pt x="2" y="28"/>
                      <a:pt x="3" y="30"/>
                    </a:cubicBezTo>
                    <a:cubicBezTo>
                      <a:pt x="2" y="35"/>
                      <a:pt x="6" y="30"/>
                      <a:pt x="8" y="33"/>
                    </a:cubicBezTo>
                    <a:cubicBezTo>
                      <a:pt x="11" y="35"/>
                      <a:pt x="13" y="35"/>
                      <a:pt x="14" y="36"/>
                    </a:cubicBezTo>
                    <a:cubicBezTo>
                      <a:pt x="17" y="36"/>
                      <a:pt x="14" y="36"/>
                      <a:pt x="15" y="39"/>
                    </a:cubicBezTo>
                    <a:cubicBezTo>
                      <a:pt x="17" y="42"/>
                      <a:pt x="15" y="49"/>
                      <a:pt x="14" y="49"/>
                    </a:cubicBezTo>
                    <a:cubicBezTo>
                      <a:pt x="14" y="49"/>
                      <a:pt x="15" y="50"/>
                      <a:pt x="14" y="52"/>
                    </a:cubicBezTo>
                    <a:cubicBezTo>
                      <a:pt x="14" y="55"/>
                      <a:pt x="18" y="53"/>
                      <a:pt x="15" y="56"/>
                    </a:cubicBezTo>
                    <a:cubicBezTo>
                      <a:pt x="11" y="63"/>
                      <a:pt x="14" y="63"/>
                      <a:pt x="11" y="64"/>
                    </a:cubicBezTo>
                    <a:cubicBezTo>
                      <a:pt x="10" y="67"/>
                      <a:pt x="6" y="70"/>
                      <a:pt x="6" y="70"/>
                    </a:cubicBezTo>
                    <a:cubicBezTo>
                      <a:pt x="8" y="75"/>
                      <a:pt x="11" y="88"/>
                      <a:pt x="10" y="92"/>
                    </a:cubicBezTo>
                    <a:cubicBezTo>
                      <a:pt x="11" y="97"/>
                      <a:pt x="11" y="97"/>
                      <a:pt x="11" y="97"/>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17" name="Freeform 2263">
                <a:extLst>
                  <a:ext uri="{FF2B5EF4-FFF2-40B4-BE49-F238E27FC236}">
                    <a16:creationId xmlns:a16="http://schemas.microsoft.com/office/drawing/2014/main" id="{F581B877-7109-879C-5B03-36C7356EAB45}"/>
                  </a:ext>
                </a:extLst>
              </p:cNvPr>
              <p:cNvSpPr>
                <a:spLocks/>
              </p:cNvSpPr>
              <p:nvPr/>
            </p:nvSpPr>
            <p:spPr bwMode="auto">
              <a:xfrm>
                <a:off x="2883822" y="3681975"/>
                <a:ext cx="341716" cy="303717"/>
              </a:xfrm>
              <a:custGeom>
                <a:avLst/>
                <a:gdLst>
                  <a:gd name="T0" fmla="*/ 1 w 73"/>
                  <a:gd name="T1" fmla="*/ 5 h 75"/>
                  <a:gd name="T2" fmla="*/ 9 w 73"/>
                  <a:gd name="T3" fmla="*/ 25 h 75"/>
                  <a:gd name="T4" fmla="*/ 15 w 73"/>
                  <a:gd name="T5" fmla="*/ 41 h 75"/>
                  <a:gd name="T6" fmla="*/ 19 w 73"/>
                  <a:gd name="T7" fmla="*/ 61 h 75"/>
                  <a:gd name="T8" fmla="*/ 26 w 73"/>
                  <a:gd name="T9" fmla="*/ 73 h 75"/>
                  <a:gd name="T10" fmla="*/ 30 w 73"/>
                  <a:gd name="T11" fmla="*/ 70 h 75"/>
                  <a:gd name="T12" fmla="*/ 34 w 73"/>
                  <a:gd name="T13" fmla="*/ 75 h 75"/>
                  <a:gd name="T14" fmla="*/ 40 w 73"/>
                  <a:gd name="T15" fmla="*/ 75 h 75"/>
                  <a:gd name="T16" fmla="*/ 45 w 73"/>
                  <a:gd name="T17" fmla="*/ 72 h 75"/>
                  <a:gd name="T18" fmla="*/ 45 w 73"/>
                  <a:gd name="T19" fmla="*/ 50 h 75"/>
                  <a:gd name="T20" fmla="*/ 45 w 73"/>
                  <a:gd name="T21" fmla="*/ 33 h 75"/>
                  <a:gd name="T22" fmla="*/ 51 w 73"/>
                  <a:gd name="T23" fmla="*/ 33 h 75"/>
                  <a:gd name="T24" fmla="*/ 51 w 73"/>
                  <a:gd name="T25" fmla="*/ 11 h 75"/>
                  <a:gd name="T26" fmla="*/ 58 w 73"/>
                  <a:gd name="T27" fmla="*/ 10 h 75"/>
                  <a:gd name="T28" fmla="*/ 63 w 73"/>
                  <a:gd name="T29" fmla="*/ 10 h 75"/>
                  <a:gd name="T30" fmla="*/ 68 w 73"/>
                  <a:gd name="T31" fmla="*/ 10 h 75"/>
                  <a:gd name="T32" fmla="*/ 73 w 73"/>
                  <a:gd name="T33" fmla="*/ 6 h 75"/>
                  <a:gd name="T34" fmla="*/ 63 w 73"/>
                  <a:gd name="T35" fmla="*/ 6 h 75"/>
                  <a:gd name="T36" fmla="*/ 52 w 73"/>
                  <a:gd name="T37" fmla="*/ 10 h 75"/>
                  <a:gd name="T38" fmla="*/ 51 w 73"/>
                  <a:gd name="T39" fmla="*/ 8 h 75"/>
                  <a:gd name="T40" fmla="*/ 48 w 73"/>
                  <a:gd name="T41" fmla="*/ 8 h 75"/>
                  <a:gd name="T42" fmla="*/ 39 w 73"/>
                  <a:gd name="T43" fmla="*/ 6 h 75"/>
                  <a:gd name="T44" fmla="*/ 34 w 73"/>
                  <a:gd name="T45" fmla="*/ 5 h 75"/>
                  <a:gd name="T46" fmla="*/ 15 w 73"/>
                  <a:gd name="T47" fmla="*/ 5 h 75"/>
                  <a:gd name="T48" fmla="*/ 8 w 73"/>
                  <a:gd name="T49" fmla="*/ 2 h 75"/>
                  <a:gd name="T50" fmla="*/ 1 w 73"/>
                  <a:gd name="T51"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75">
                    <a:moveTo>
                      <a:pt x="1" y="5"/>
                    </a:moveTo>
                    <a:cubicBezTo>
                      <a:pt x="0" y="10"/>
                      <a:pt x="7" y="16"/>
                      <a:pt x="9" y="25"/>
                    </a:cubicBezTo>
                    <a:cubicBezTo>
                      <a:pt x="12" y="34"/>
                      <a:pt x="18" y="30"/>
                      <a:pt x="15" y="41"/>
                    </a:cubicBezTo>
                    <a:cubicBezTo>
                      <a:pt x="15" y="45"/>
                      <a:pt x="19" y="55"/>
                      <a:pt x="19" y="61"/>
                    </a:cubicBezTo>
                    <a:cubicBezTo>
                      <a:pt x="19" y="69"/>
                      <a:pt x="25" y="72"/>
                      <a:pt x="26" y="73"/>
                    </a:cubicBezTo>
                    <a:cubicBezTo>
                      <a:pt x="29" y="72"/>
                      <a:pt x="29" y="69"/>
                      <a:pt x="30" y="70"/>
                    </a:cubicBezTo>
                    <a:cubicBezTo>
                      <a:pt x="33" y="72"/>
                      <a:pt x="29" y="73"/>
                      <a:pt x="34" y="75"/>
                    </a:cubicBezTo>
                    <a:cubicBezTo>
                      <a:pt x="36" y="75"/>
                      <a:pt x="39" y="73"/>
                      <a:pt x="40" y="75"/>
                    </a:cubicBezTo>
                    <a:cubicBezTo>
                      <a:pt x="40" y="75"/>
                      <a:pt x="43" y="73"/>
                      <a:pt x="45" y="72"/>
                    </a:cubicBezTo>
                    <a:cubicBezTo>
                      <a:pt x="45" y="50"/>
                      <a:pt x="45" y="50"/>
                      <a:pt x="45" y="50"/>
                    </a:cubicBezTo>
                    <a:cubicBezTo>
                      <a:pt x="45" y="33"/>
                      <a:pt x="45" y="33"/>
                      <a:pt x="45" y="33"/>
                    </a:cubicBezTo>
                    <a:cubicBezTo>
                      <a:pt x="51" y="33"/>
                      <a:pt x="51" y="33"/>
                      <a:pt x="51" y="33"/>
                    </a:cubicBezTo>
                    <a:cubicBezTo>
                      <a:pt x="51" y="11"/>
                      <a:pt x="51" y="11"/>
                      <a:pt x="51" y="11"/>
                    </a:cubicBezTo>
                    <a:cubicBezTo>
                      <a:pt x="51" y="11"/>
                      <a:pt x="54" y="10"/>
                      <a:pt x="58" y="10"/>
                    </a:cubicBezTo>
                    <a:cubicBezTo>
                      <a:pt x="62" y="10"/>
                      <a:pt x="63" y="8"/>
                      <a:pt x="63" y="10"/>
                    </a:cubicBezTo>
                    <a:cubicBezTo>
                      <a:pt x="65" y="13"/>
                      <a:pt x="66" y="10"/>
                      <a:pt x="68" y="10"/>
                    </a:cubicBezTo>
                    <a:cubicBezTo>
                      <a:pt x="69" y="10"/>
                      <a:pt x="69" y="8"/>
                      <a:pt x="73" y="6"/>
                    </a:cubicBezTo>
                    <a:cubicBezTo>
                      <a:pt x="70" y="5"/>
                      <a:pt x="68" y="5"/>
                      <a:pt x="63" y="6"/>
                    </a:cubicBezTo>
                    <a:cubicBezTo>
                      <a:pt x="63" y="6"/>
                      <a:pt x="55" y="8"/>
                      <a:pt x="52" y="10"/>
                    </a:cubicBezTo>
                    <a:cubicBezTo>
                      <a:pt x="52" y="10"/>
                      <a:pt x="51" y="6"/>
                      <a:pt x="51" y="8"/>
                    </a:cubicBezTo>
                    <a:cubicBezTo>
                      <a:pt x="50" y="10"/>
                      <a:pt x="50" y="10"/>
                      <a:pt x="48" y="8"/>
                    </a:cubicBezTo>
                    <a:cubicBezTo>
                      <a:pt x="45" y="6"/>
                      <a:pt x="40" y="10"/>
                      <a:pt x="39" y="6"/>
                    </a:cubicBezTo>
                    <a:cubicBezTo>
                      <a:pt x="37" y="5"/>
                      <a:pt x="36" y="5"/>
                      <a:pt x="34" y="5"/>
                    </a:cubicBezTo>
                    <a:cubicBezTo>
                      <a:pt x="30" y="5"/>
                      <a:pt x="18" y="5"/>
                      <a:pt x="15" y="5"/>
                    </a:cubicBezTo>
                    <a:cubicBezTo>
                      <a:pt x="11" y="5"/>
                      <a:pt x="12" y="0"/>
                      <a:pt x="8" y="2"/>
                    </a:cubicBezTo>
                    <a:cubicBezTo>
                      <a:pt x="5" y="5"/>
                      <a:pt x="5" y="5"/>
                      <a:pt x="1"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18" name="Freeform 2264">
                <a:extLst>
                  <a:ext uri="{FF2B5EF4-FFF2-40B4-BE49-F238E27FC236}">
                    <a16:creationId xmlns:a16="http://schemas.microsoft.com/office/drawing/2014/main" id="{0A8DE25A-5B22-33D0-1D30-AC680A69FF19}"/>
                  </a:ext>
                </a:extLst>
              </p:cNvPr>
              <p:cNvSpPr>
                <a:spLocks/>
              </p:cNvSpPr>
              <p:nvPr/>
            </p:nvSpPr>
            <p:spPr bwMode="auto">
              <a:xfrm>
                <a:off x="3095278" y="3706215"/>
                <a:ext cx="230065" cy="233848"/>
              </a:xfrm>
              <a:custGeom>
                <a:avLst/>
                <a:gdLst>
                  <a:gd name="T0" fmla="*/ 28 w 49"/>
                  <a:gd name="T1" fmla="*/ 0 h 58"/>
                  <a:gd name="T2" fmla="*/ 24 w 49"/>
                  <a:gd name="T3" fmla="*/ 2 h 58"/>
                  <a:gd name="T4" fmla="*/ 18 w 49"/>
                  <a:gd name="T5" fmla="*/ 4 h 58"/>
                  <a:gd name="T6" fmla="*/ 13 w 49"/>
                  <a:gd name="T7" fmla="*/ 2 h 58"/>
                  <a:gd name="T8" fmla="*/ 6 w 49"/>
                  <a:gd name="T9" fmla="*/ 5 h 58"/>
                  <a:gd name="T10" fmla="*/ 6 w 49"/>
                  <a:gd name="T11" fmla="*/ 27 h 58"/>
                  <a:gd name="T12" fmla="*/ 0 w 49"/>
                  <a:gd name="T13" fmla="*/ 27 h 58"/>
                  <a:gd name="T14" fmla="*/ 0 w 49"/>
                  <a:gd name="T15" fmla="*/ 44 h 58"/>
                  <a:gd name="T16" fmla="*/ 5 w 49"/>
                  <a:gd name="T17" fmla="*/ 53 h 58"/>
                  <a:gd name="T18" fmla="*/ 5 w 49"/>
                  <a:gd name="T19" fmla="*/ 56 h 58"/>
                  <a:gd name="T20" fmla="*/ 12 w 49"/>
                  <a:gd name="T21" fmla="*/ 53 h 58"/>
                  <a:gd name="T22" fmla="*/ 21 w 49"/>
                  <a:gd name="T23" fmla="*/ 49 h 58"/>
                  <a:gd name="T24" fmla="*/ 31 w 49"/>
                  <a:gd name="T25" fmla="*/ 46 h 58"/>
                  <a:gd name="T26" fmla="*/ 38 w 49"/>
                  <a:gd name="T27" fmla="*/ 38 h 58"/>
                  <a:gd name="T28" fmla="*/ 42 w 49"/>
                  <a:gd name="T29" fmla="*/ 32 h 58"/>
                  <a:gd name="T30" fmla="*/ 49 w 49"/>
                  <a:gd name="T31" fmla="*/ 28 h 58"/>
                  <a:gd name="T32" fmla="*/ 43 w 49"/>
                  <a:gd name="T33" fmla="*/ 24 h 58"/>
                  <a:gd name="T34" fmla="*/ 41 w 49"/>
                  <a:gd name="T35" fmla="*/ 19 h 58"/>
                  <a:gd name="T36" fmla="*/ 39 w 49"/>
                  <a:gd name="T37" fmla="*/ 16 h 58"/>
                  <a:gd name="T38" fmla="*/ 32 w 49"/>
                  <a:gd name="T39" fmla="*/ 10 h 58"/>
                  <a:gd name="T40" fmla="*/ 28 w 49"/>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8">
                    <a:moveTo>
                      <a:pt x="28" y="0"/>
                    </a:moveTo>
                    <a:cubicBezTo>
                      <a:pt x="25" y="2"/>
                      <a:pt x="25" y="2"/>
                      <a:pt x="24" y="2"/>
                    </a:cubicBezTo>
                    <a:cubicBezTo>
                      <a:pt x="21" y="2"/>
                      <a:pt x="20" y="7"/>
                      <a:pt x="18" y="4"/>
                    </a:cubicBezTo>
                    <a:cubicBezTo>
                      <a:pt x="18" y="2"/>
                      <a:pt x="17" y="2"/>
                      <a:pt x="13" y="2"/>
                    </a:cubicBezTo>
                    <a:cubicBezTo>
                      <a:pt x="9" y="4"/>
                      <a:pt x="6" y="5"/>
                      <a:pt x="6" y="5"/>
                    </a:cubicBezTo>
                    <a:cubicBezTo>
                      <a:pt x="6" y="27"/>
                      <a:pt x="6" y="27"/>
                      <a:pt x="6" y="27"/>
                    </a:cubicBezTo>
                    <a:cubicBezTo>
                      <a:pt x="0" y="27"/>
                      <a:pt x="0" y="27"/>
                      <a:pt x="0" y="27"/>
                    </a:cubicBezTo>
                    <a:cubicBezTo>
                      <a:pt x="0" y="44"/>
                      <a:pt x="0" y="44"/>
                      <a:pt x="0" y="44"/>
                    </a:cubicBezTo>
                    <a:cubicBezTo>
                      <a:pt x="3" y="46"/>
                      <a:pt x="5" y="50"/>
                      <a:pt x="5" y="53"/>
                    </a:cubicBezTo>
                    <a:cubicBezTo>
                      <a:pt x="3" y="53"/>
                      <a:pt x="3" y="56"/>
                      <a:pt x="5" y="56"/>
                    </a:cubicBezTo>
                    <a:cubicBezTo>
                      <a:pt x="7" y="55"/>
                      <a:pt x="7" y="58"/>
                      <a:pt x="12" y="53"/>
                    </a:cubicBezTo>
                    <a:cubicBezTo>
                      <a:pt x="14" y="50"/>
                      <a:pt x="14" y="44"/>
                      <a:pt x="21" y="49"/>
                    </a:cubicBezTo>
                    <a:cubicBezTo>
                      <a:pt x="28" y="52"/>
                      <a:pt x="30" y="49"/>
                      <a:pt x="31" y="46"/>
                    </a:cubicBezTo>
                    <a:cubicBezTo>
                      <a:pt x="32" y="42"/>
                      <a:pt x="36" y="42"/>
                      <a:pt x="38" y="38"/>
                    </a:cubicBezTo>
                    <a:cubicBezTo>
                      <a:pt x="38" y="35"/>
                      <a:pt x="41" y="35"/>
                      <a:pt x="42" y="32"/>
                    </a:cubicBezTo>
                    <a:cubicBezTo>
                      <a:pt x="43" y="30"/>
                      <a:pt x="46" y="30"/>
                      <a:pt x="49" y="28"/>
                    </a:cubicBezTo>
                    <a:cubicBezTo>
                      <a:pt x="49" y="25"/>
                      <a:pt x="48" y="25"/>
                      <a:pt x="43" y="24"/>
                    </a:cubicBezTo>
                    <a:cubicBezTo>
                      <a:pt x="42" y="24"/>
                      <a:pt x="41" y="22"/>
                      <a:pt x="41" y="19"/>
                    </a:cubicBezTo>
                    <a:cubicBezTo>
                      <a:pt x="41" y="16"/>
                      <a:pt x="39" y="19"/>
                      <a:pt x="39" y="16"/>
                    </a:cubicBezTo>
                    <a:cubicBezTo>
                      <a:pt x="39" y="14"/>
                      <a:pt x="34" y="14"/>
                      <a:pt x="32" y="10"/>
                    </a:cubicBezTo>
                    <a:cubicBezTo>
                      <a:pt x="31" y="7"/>
                      <a:pt x="30" y="5"/>
                      <a:pt x="28"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19" name="Freeform 2265">
                <a:extLst>
                  <a:ext uri="{FF2B5EF4-FFF2-40B4-BE49-F238E27FC236}">
                    <a16:creationId xmlns:a16="http://schemas.microsoft.com/office/drawing/2014/main" id="{304DEEA6-0D85-2853-DB05-FEBB14B74415}"/>
                  </a:ext>
                </a:extLst>
              </p:cNvPr>
              <p:cNvSpPr>
                <a:spLocks/>
              </p:cNvSpPr>
              <p:nvPr/>
            </p:nvSpPr>
            <p:spPr bwMode="auto">
              <a:xfrm>
                <a:off x="3225537" y="3649178"/>
                <a:ext cx="202999" cy="169682"/>
              </a:xfrm>
              <a:custGeom>
                <a:avLst/>
                <a:gdLst>
                  <a:gd name="T0" fmla="*/ 0 w 43"/>
                  <a:gd name="T1" fmla="*/ 14 h 42"/>
                  <a:gd name="T2" fmla="*/ 4 w 43"/>
                  <a:gd name="T3" fmla="*/ 24 h 42"/>
                  <a:gd name="T4" fmla="*/ 11 w 43"/>
                  <a:gd name="T5" fmla="*/ 28 h 42"/>
                  <a:gd name="T6" fmla="*/ 13 w 43"/>
                  <a:gd name="T7" fmla="*/ 32 h 42"/>
                  <a:gd name="T8" fmla="*/ 15 w 43"/>
                  <a:gd name="T9" fmla="*/ 38 h 42"/>
                  <a:gd name="T10" fmla="*/ 21 w 43"/>
                  <a:gd name="T11" fmla="*/ 41 h 42"/>
                  <a:gd name="T12" fmla="*/ 29 w 43"/>
                  <a:gd name="T13" fmla="*/ 42 h 42"/>
                  <a:gd name="T14" fmla="*/ 31 w 43"/>
                  <a:gd name="T15" fmla="*/ 42 h 42"/>
                  <a:gd name="T16" fmla="*/ 36 w 43"/>
                  <a:gd name="T17" fmla="*/ 36 h 42"/>
                  <a:gd name="T18" fmla="*/ 40 w 43"/>
                  <a:gd name="T19" fmla="*/ 28 h 42"/>
                  <a:gd name="T20" fmla="*/ 39 w 43"/>
                  <a:gd name="T21" fmla="*/ 24 h 42"/>
                  <a:gd name="T22" fmla="*/ 39 w 43"/>
                  <a:gd name="T23" fmla="*/ 21 h 42"/>
                  <a:gd name="T24" fmla="*/ 40 w 43"/>
                  <a:gd name="T25" fmla="*/ 11 h 42"/>
                  <a:gd name="T26" fmla="*/ 39 w 43"/>
                  <a:gd name="T27" fmla="*/ 8 h 42"/>
                  <a:gd name="T28" fmla="*/ 33 w 43"/>
                  <a:gd name="T29" fmla="*/ 5 h 42"/>
                  <a:gd name="T30" fmla="*/ 28 w 43"/>
                  <a:gd name="T31" fmla="*/ 0 h 42"/>
                  <a:gd name="T32" fmla="*/ 21 w 43"/>
                  <a:gd name="T33" fmla="*/ 3 h 42"/>
                  <a:gd name="T34" fmla="*/ 17 w 43"/>
                  <a:gd name="T35" fmla="*/ 8 h 42"/>
                  <a:gd name="T36" fmla="*/ 10 w 43"/>
                  <a:gd name="T37" fmla="*/ 16 h 42"/>
                  <a:gd name="T38" fmla="*/ 4 w 43"/>
                  <a:gd name="T39" fmla="*/ 16 h 42"/>
                  <a:gd name="T40" fmla="*/ 0 w 43"/>
                  <a:gd name="T4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2">
                    <a:moveTo>
                      <a:pt x="0" y="14"/>
                    </a:moveTo>
                    <a:cubicBezTo>
                      <a:pt x="2" y="19"/>
                      <a:pt x="3" y="21"/>
                      <a:pt x="4" y="24"/>
                    </a:cubicBezTo>
                    <a:cubicBezTo>
                      <a:pt x="6" y="27"/>
                      <a:pt x="11" y="27"/>
                      <a:pt x="11" y="28"/>
                    </a:cubicBezTo>
                    <a:cubicBezTo>
                      <a:pt x="11" y="32"/>
                      <a:pt x="13" y="28"/>
                      <a:pt x="13" y="32"/>
                    </a:cubicBezTo>
                    <a:cubicBezTo>
                      <a:pt x="13" y="35"/>
                      <a:pt x="14" y="36"/>
                      <a:pt x="15" y="38"/>
                    </a:cubicBezTo>
                    <a:cubicBezTo>
                      <a:pt x="20" y="39"/>
                      <a:pt x="21" y="39"/>
                      <a:pt x="21" y="41"/>
                    </a:cubicBezTo>
                    <a:cubicBezTo>
                      <a:pt x="25" y="41"/>
                      <a:pt x="27" y="42"/>
                      <a:pt x="29" y="42"/>
                    </a:cubicBezTo>
                    <a:cubicBezTo>
                      <a:pt x="29" y="41"/>
                      <a:pt x="31" y="42"/>
                      <a:pt x="31" y="42"/>
                    </a:cubicBezTo>
                    <a:cubicBezTo>
                      <a:pt x="31" y="42"/>
                      <a:pt x="35" y="39"/>
                      <a:pt x="36" y="36"/>
                    </a:cubicBezTo>
                    <a:cubicBezTo>
                      <a:pt x="39" y="35"/>
                      <a:pt x="36" y="35"/>
                      <a:pt x="40" y="28"/>
                    </a:cubicBezTo>
                    <a:cubicBezTo>
                      <a:pt x="43" y="25"/>
                      <a:pt x="39" y="27"/>
                      <a:pt x="39" y="24"/>
                    </a:cubicBezTo>
                    <a:cubicBezTo>
                      <a:pt x="40" y="22"/>
                      <a:pt x="39" y="21"/>
                      <a:pt x="39" y="21"/>
                    </a:cubicBezTo>
                    <a:cubicBezTo>
                      <a:pt x="40" y="21"/>
                      <a:pt x="42" y="13"/>
                      <a:pt x="40" y="11"/>
                    </a:cubicBezTo>
                    <a:cubicBezTo>
                      <a:pt x="39" y="8"/>
                      <a:pt x="42" y="8"/>
                      <a:pt x="39" y="8"/>
                    </a:cubicBezTo>
                    <a:cubicBezTo>
                      <a:pt x="38" y="7"/>
                      <a:pt x="36" y="7"/>
                      <a:pt x="33" y="5"/>
                    </a:cubicBezTo>
                    <a:cubicBezTo>
                      <a:pt x="31" y="2"/>
                      <a:pt x="27" y="7"/>
                      <a:pt x="28" y="0"/>
                    </a:cubicBezTo>
                    <a:cubicBezTo>
                      <a:pt x="25" y="2"/>
                      <a:pt x="24" y="0"/>
                      <a:pt x="21" y="3"/>
                    </a:cubicBezTo>
                    <a:cubicBezTo>
                      <a:pt x="17" y="5"/>
                      <a:pt x="21" y="7"/>
                      <a:pt x="17" y="8"/>
                    </a:cubicBezTo>
                    <a:cubicBezTo>
                      <a:pt x="13" y="10"/>
                      <a:pt x="11" y="13"/>
                      <a:pt x="10" y="16"/>
                    </a:cubicBezTo>
                    <a:cubicBezTo>
                      <a:pt x="7" y="18"/>
                      <a:pt x="6" y="14"/>
                      <a:pt x="4" y="16"/>
                    </a:cubicBezTo>
                    <a:cubicBezTo>
                      <a:pt x="3" y="16"/>
                      <a:pt x="3" y="14"/>
                      <a:pt x="0" y="1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20" name="Freeform 2266">
                <a:extLst>
                  <a:ext uri="{FF2B5EF4-FFF2-40B4-BE49-F238E27FC236}">
                    <a16:creationId xmlns:a16="http://schemas.microsoft.com/office/drawing/2014/main" id="{799FA18C-7E3F-655F-88AB-1A3EF10B364F}"/>
                  </a:ext>
                </a:extLst>
              </p:cNvPr>
              <p:cNvSpPr>
                <a:spLocks/>
              </p:cNvSpPr>
              <p:nvPr/>
            </p:nvSpPr>
            <p:spPr bwMode="auto">
              <a:xfrm>
                <a:off x="3005620" y="3804833"/>
                <a:ext cx="407689" cy="320828"/>
              </a:xfrm>
              <a:custGeom>
                <a:avLst/>
                <a:gdLst>
                  <a:gd name="T0" fmla="*/ 68 w 87"/>
                  <a:gd name="T1" fmla="*/ 0 h 79"/>
                  <a:gd name="T2" fmla="*/ 76 w 87"/>
                  <a:gd name="T3" fmla="*/ 1 h 79"/>
                  <a:gd name="T4" fmla="*/ 78 w 87"/>
                  <a:gd name="T5" fmla="*/ 1 h 79"/>
                  <a:gd name="T6" fmla="*/ 82 w 87"/>
                  <a:gd name="T7" fmla="*/ 23 h 79"/>
                  <a:gd name="T8" fmla="*/ 76 w 87"/>
                  <a:gd name="T9" fmla="*/ 25 h 79"/>
                  <a:gd name="T10" fmla="*/ 82 w 87"/>
                  <a:gd name="T11" fmla="*/ 33 h 79"/>
                  <a:gd name="T12" fmla="*/ 83 w 87"/>
                  <a:gd name="T13" fmla="*/ 28 h 79"/>
                  <a:gd name="T14" fmla="*/ 87 w 87"/>
                  <a:gd name="T15" fmla="*/ 28 h 79"/>
                  <a:gd name="T16" fmla="*/ 78 w 87"/>
                  <a:gd name="T17" fmla="*/ 48 h 79"/>
                  <a:gd name="T18" fmla="*/ 68 w 87"/>
                  <a:gd name="T19" fmla="*/ 61 h 79"/>
                  <a:gd name="T20" fmla="*/ 57 w 87"/>
                  <a:gd name="T21" fmla="*/ 70 h 79"/>
                  <a:gd name="T22" fmla="*/ 49 w 87"/>
                  <a:gd name="T23" fmla="*/ 73 h 79"/>
                  <a:gd name="T24" fmla="*/ 44 w 87"/>
                  <a:gd name="T25" fmla="*/ 73 h 79"/>
                  <a:gd name="T26" fmla="*/ 37 w 87"/>
                  <a:gd name="T27" fmla="*/ 73 h 79"/>
                  <a:gd name="T28" fmla="*/ 32 w 87"/>
                  <a:gd name="T29" fmla="*/ 73 h 79"/>
                  <a:gd name="T30" fmla="*/ 28 w 87"/>
                  <a:gd name="T31" fmla="*/ 75 h 79"/>
                  <a:gd name="T32" fmla="*/ 24 w 87"/>
                  <a:gd name="T33" fmla="*/ 76 h 79"/>
                  <a:gd name="T34" fmla="*/ 19 w 87"/>
                  <a:gd name="T35" fmla="*/ 78 h 79"/>
                  <a:gd name="T36" fmla="*/ 17 w 87"/>
                  <a:gd name="T37" fmla="*/ 78 h 79"/>
                  <a:gd name="T38" fmla="*/ 15 w 87"/>
                  <a:gd name="T39" fmla="*/ 76 h 79"/>
                  <a:gd name="T40" fmla="*/ 14 w 87"/>
                  <a:gd name="T41" fmla="*/ 75 h 79"/>
                  <a:gd name="T42" fmla="*/ 11 w 87"/>
                  <a:gd name="T43" fmla="*/ 75 h 79"/>
                  <a:gd name="T44" fmla="*/ 10 w 87"/>
                  <a:gd name="T45" fmla="*/ 73 h 79"/>
                  <a:gd name="T46" fmla="*/ 8 w 87"/>
                  <a:gd name="T47" fmla="*/ 68 h 79"/>
                  <a:gd name="T48" fmla="*/ 8 w 87"/>
                  <a:gd name="T49" fmla="*/ 65 h 79"/>
                  <a:gd name="T50" fmla="*/ 8 w 87"/>
                  <a:gd name="T51" fmla="*/ 56 h 79"/>
                  <a:gd name="T52" fmla="*/ 0 w 87"/>
                  <a:gd name="T53" fmla="*/ 40 h 79"/>
                  <a:gd name="T54" fmla="*/ 4 w 87"/>
                  <a:gd name="T55" fmla="*/ 37 h 79"/>
                  <a:gd name="T56" fmla="*/ 8 w 87"/>
                  <a:gd name="T57" fmla="*/ 42 h 79"/>
                  <a:gd name="T58" fmla="*/ 14 w 87"/>
                  <a:gd name="T59" fmla="*/ 42 h 79"/>
                  <a:gd name="T60" fmla="*/ 19 w 87"/>
                  <a:gd name="T61" fmla="*/ 39 h 79"/>
                  <a:gd name="T62" fmla="*/ 19 w 87"/>
                  <a:gd name="T63" fmla="*/ 17 h 79"/>
                  <a:gd name="T64" fmla="*/ 24 w 87"/>
                  <a:gd name="T65" fmla="*/ 25 h 79"/>
                  <a:gd name="T66" fmla="*/ 24 w 87"/>
                  <a:gd name="T67" fmla="*/ 29 h 79"/>
                  <a:gd name="T68" fmla="*/ 31 w 87"/>
                  <a:gd name="T69" fmla="*/ 26 h 79"/>
                  <a:gd name="T70" fmla="*/ 40 w 87"/>
                  <a:gd name="T71" fmla="*/ 22 h 79"/>
                  <a:gd name="T72" fmla="*/ 50 w 87"/>
                  <a:gd name="T73" fmla="*/ 19 h 79"/>
                  <a:gd name="T74" fmla="*/ 57 w 87"/>
                  <a:gd name="T75" fmla="*/ 11 h 79"/>
                  <a:gd name="T76" fmla="*/ 61 w 87"/>
                  <a:gd name="T77" fmla="*/ 5 h 79"/>
                  <a:gd name="T78" fmla="*/ 68 w 87"/>
                  <a:gd name="T7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 h="79">
                    <a:moveTo>
                      <a:pt x="68" y="0"/>
                    </a:moveTo>
                    <a:cubicBezTo>
                      <a:pt x="72" y="0"/>
                      <a:pt x="74" y="1"/>
                      <a:pt x="76" y="1"/>
                    </a:cubicBezTo>
                    <a:cubicBezTo>
                      <a:pt x="76" y="0"/>
                      <a:pt x="78" y="1"/>
                      <a:pt x="78" y="1"/>
                    </a:cubicBezTo>
                    <a:cubicBezTo>
                      <a:pt x="80" y="6"/>
                      <a:pt x="83" y="19"/>
                      <a:pt x="82" y="23"/>
                    </a:cubicBezTo>
                    <a:cubicBezTo>
                      <a:pt x="78" y="22"/>
                      <a:pt x="78" y="23"/>
                      <a:pt x="76" y="25"/>
                    </a:cubicBezTo>
                    <a:cubicBezTo>
                      <a:pt x="76" y="29"/>
                      <a:pt x="79" y="33"/>
                      <a:pt x="82" y="33"/>
                    </a:cubicBezTo>
                    <a:cubicBezTo>
                      <a:pt x="83" y="33"/>
                      <a:pt x="82" y="28"/>
                      <a:pt x="83" y="28"/>
                    </a:cubicBezTo>
                    <a:cubicBezTo>
                      <a:pt x="87" y="28"/>
                      <a:pt x="87" y="28"/>
                      <a:pt x="87" y="28"/>
                    </a:cubicBezTo>
                    <a:cubicBezTo>
                      <a:pt x="86" y="43"/>
                      <a:pt x="82" y="37"/>
                      <a:pt x="78" y="48"/>
                    </a:cubicBezTo>
                    <a:cubicBezTo>
                      <a:pt x="72" y="57"/>
                      <a:pt x="71" y="56"/>
                      <a:pt x="68" y="61"/>
                    </a:cubicBezTo>
                    <a:cubicBezTo>
                      <a:pt x="62" y="67"/>
                      <a:pt x="58" y="68"/>
                      <a:pt x="57" y="70"/>
                    </a:cubicBezTo>
                    <a:cubicBezTo>
                      <a:pt x="53" y="73"/>
                      <a:pt x="49" y="70"/>
                      <a:pt x="49" y="73"/>
                    </a:cubicBezTo>
                    <a:cubicBezTo>
                      <a:pt x="50" y="75"/>
                      <a:pt x="46" y="72"/>
                      <a:pt x="44" y="73"/>
                    </a:cubicBezTo>
                    <a:cubicBezTo>
                      <a:pt x="43" y="76"/>
                      <a:pt x="39" y="73"/>
                      <a:pt x="37" y="73"/>
                    </a:cubicBezTo>
                    <a:cubicBezTo>
                      <a:pt x="36" y="75"/>
                      <a:pt x="33" y="73"/>
                      <a:pt x="32" y="73"/>
                    </a:cubicBezTo>
                    <a:cubicBezTo>
                      <a:pt x="29" y="73"/>
                      <a:pt x="31" y="75"/>
                      <a:pt x="28" y="75"/>
                    </a:cubicBezTo>
                    <a:cubicBezTo>
                      <a:pt x="25" y="76"/>
                      <a:pt x="26" y="75"/>
                      <a:pt x="24" y="76"/>
                    </a:cubicBezTo>
                    <a:cubicBezTo>
                      <a:pt x="19" y="76"/>
                      <a:pt x="21" y="79"/>
                      <a:pt x="19" y="78"/>
                    </a:cubicBezTo>
                    <a:cubicBezTo>
                      <a:pt x="19" y="78"/>
                      <a:pt x="18" y="79"/>
                      <a:pt x="17" y="78"/>
                    </a:cubicBezTo>
                    <a:cubicBezTo>
                      <a:pt x="17" y="78"/>
                      <a:pt x="15" y="78"/>
                      <a:pt x="15" y="76"/>
                    </a:cubicBezTo>
                    <a:cubicBezTo>
                      <a:pt x="15" y="75"/>
                      <a:pt x="14" y="78"/>
                      <a:pt x="14" y="75"/>
                    </a:cubicBezTo>
                    <a:cubicBezTo>
                      <a:pt x="14" y="73"/>
                      <a:pt x="11" y="73"/>
                      <a:pt x="11" y="75"/>
                    </a:cubicBezTo>
                    <a:cubicBezTo>
                      <a:pt x="10" y="76"/>
                      <a:pt x="10" y="73"/>
                      <a:pt x="10" y="73"/>
                    </a:cubicBezTo>
                    <a:cubicBezTo>
                      <a:pt x="11" y="72"/>
                      <a:pt x="10" y="70"/>
                      <a:pt x="8" y="68"/>
                    </a:cubicBezTo>
                    <a:cubicBezTo>
                      <a:pt x="7" y="67"/>
                      <a:pt x="8" y="65"/>
                      <a:pt x="8" y="65"/>
                    </a:cubicBezTo>
                    <a:cubicBezTo>
                      <a:pt x="10" y="67"/>
                      <a:pt x="13" y="62"/>
                      <a:pt x="8" y="56"/>
                    </a:cubicBezTo>
                    <a:cubicBezTo>
                      <a:pt x="3" y="48"/>
                      <a:pt x="4" y="43"/>
                      <a:pt x="0" y="40"/>
                    </a:cubicBezTo>
                    <a:cubicBezTo>
                      <a:pt x="4" y="39"/>
                      <a:pt x="3" y="34"/>
                      <a:pt x="4" y="37"/>
                    </a:cubicBezTo>
                    <a:cubicBezTo>
                      <a:pt x="7" y="39"/>
                      <a:pt x="4" y="40"/>
                      <a:pt x="8" y="42"/>
                    </a:cubicBezTo>
                    <a:cubicBezTo>
                      <a:pt x="10" y="42"/>
                      <a:pt x="13" y="40"/>
                      <a:pt x="14" y="42"/>
                    </a:cubicBezTo>
                    <a:cubicBezTo>
                      <a:pt x="14" y="42"/>
                      <a:pt x="17" y="40"/>
                      <a:pt x="19" y="39"/>
                    </a:cubicBezTo>
                    <a:cubicBezTo>
                      <a:pt x="19" y="17"/>
                      <a:pt x="19" y="17"/>
                      <a:pt x="19" y="17"/>
                    </a:cubicBezTo>
                    <a:cubicBezTo>
                      <a:pt x="22" y="19"/>
                      <a:pt x="24" y="23"/>
                      <a:pt x="24" y="25"/>
                    </a:cubicBezTo>
                    <a:cubicBezTo>
                      <a:pt x="22" y="26"/>
                      <a:pt x="22" y="29"/>
                      <a:pt x="24" y="29"/>
                    </a:cubicBezTo>
                    <a:cubicBezTo>
                      <a:pt x="26" y="28"/>
                      <a:pt x="26" y="29"/>
                      <a:pt x="31" y="26"/>
                    </a:cubicBezTo>
                    <a:cubicBezTo>
                      <a:pt x="33" y="23"/>
                      <a:pt x="33" y="17"/>
                      <a:pt x="40" y="22"/>
                    </a:cubicBezTo>
                    <a:cubicBezTo>
                      <a:pt x="47" y="25"/>
                      <a:pt x="49" y="22"/>
                      <a:pt x="50" y="19"/>
                    </a:cubicBezTo>
                    <a:cubicBezTo>
                      <a:pt x="51" y="14"/>
                      <a:pt x="55" y="15"/>
                      <a:pt x="57" y="11"/>
                    </a:cubicBezTo>
                    <a:cubicBezTo>
                      <a:pt x="57" y="6"/>
                      <a:pt x="60" y="8"/>
                      <a:pt x="61" y="5"/>
                    </a:cubicBezTo>
                    <a:cubicBezTo>
                      <a:pt x="62" y="3"/>
                      <a:pt x="65" y="3"/>
                      <a:pt x="68"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21" name="Freeform 2267">
                <a:extLst>
                  <a:ext uri="{FF2B5EF4-FFF2-40B4-BE49-F238E27FC236}">
                    <a16:creationId xmlns:a16="http://schemas.microsoft.com/office/drawing/2014/main" id="{6ECFDA09-821E-FCC2-3D33-E2BEC0BD9DB9}"/>
                  </a:ext>
                </a:extLst>
              </p:cNvPr>
              <p:cNvSpPr>
                <a:spLocks/>
              </p:cNvSpPr>
              <p:nvPr/>
            </p:nvSpPr>
            <p:spPr bwMode="auto">
              <a:xfrm>
                <a:off x="3264444" y="3964303"/>
                <a:ext cx="74433" cy="65592"/>
              </a:xfrm>
              <a:custGeom>
                <a:avLst/>
                <a:gdLst>
                  <a:gd name="T0" fmla="*/ 5 w 16"/>
                  <a:gd name="T1" fmla="*/ 16 h 16"/>
                  <a:gd name="T2" fmla="*/ 2 w 16"/>
                  <a:gd name="T3" fmla="*/ 8 h 16"/>
                  <a:gd name="T4" fmla="*/ 10 w 16"/>
                  <a:gd name="T5" fmla="*/ 2 h 16"/>
                  <a:gd name="T6" fmla="*/ 13 w 16"/>
                  <a:gd name="T7" fmla="*/ 8 h 16"/>
                  <a:gd name="T8" fmla="*/ 7 w 16"/>
                  <a:gd name="T9" fmla="*/ 14 h 16"/>
                  <a:gd name="T10" fmla="*/ 5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5" y="16"/>
                    </a:moveTo>
                    <a:cubicBezTo>
                      <a:pt x="3" y="13"/>
                      <a:pt x="0" y="11"/>
                      <a:pt x="2" y="8"/>
                    </a:cubicBezTo>
                    <a:cubicBezTo>
                      <a:pt x="5" y="5"/>
                      <a:pt x="9" y="0"/>
                      <a:pt x="10" y="2"/>
                    </a:cubicBezTo>
                    <a:cubicBezTo>
                      <a:pt x="12" y="5"/>
                      <a:pt x="16" y="5"/>
                      <a:pt x="13" y="8"/>
                    </a:cubicBezTo>
                    <a:cubicBezTo>
                      <a:pt x="12" y="11"/>
                      <a:pt x="7" y="11"/>
                      <a:pt x="7" y="14"/>
                    </a:cubicBezTo>
                    <a:cubicBezTo>
                      <a:pt x="6" y="16"/>
                      <a:pt x="6" y="16"/>
                      <a:pt x="5" y="16"/>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22" name="Freeform 2268">
                <a:extLst>
                  <a:ext uri="{FF2B5EF4-FFF2-40B4-BE49-F238E27FC236}">
                    <a16:creationId xmlns:a16="http://schemas.microsoft.com/office/drawing/2014/main" id="{2ABA5983-A3A4-BD7E-46BF-6B8F0DC88A72}"/>
                  </a:ext>
                </a:extLst>
              </p:cNvPr>
              <p:cNvSpPr>
                <a:spLocks/>
              </p:cNvSpPr>
              <p:nvPr/>
            </p:nvSpPr>
            <p:spPr bwMode="auto">
              <a:xfrm>
                <a:off x="3362559" y="3895859"/>
                <a:ext cx="32142" cy="52757"/>
              </a:xfrm>
              <a:custGeom>
                <a:avLst/>
                <a:gdLst>
                  <a:gd name="T0" fmla="*/ 6 w 7"/>
                  <a:gd name="T1" fmla="*/ 3 h 13"/>
                  <a:gd name="T2" fmla="*/ 7 w 7"/>
                  <a:gd name="T3" fmla="*/ 8 h 13"/>
                  <a:gd name="T4" fmla="*/ 6 w 7"/>
                  <a:gd name="T5" fmla="*/ 13 h 13"/>
                  <a:gd name="T6" fmla="*/ 0 w 7"/>
                  <a:gd name="T7" fmla="*/ 5 h 13"/>
                  <a:gd name="T8" fmla="*/ 6 w 7"/>
                  <a:gd name="T9" fmla="*/ 3 h 13"/>
                </a:gdLst>
                <a:ahLst/>
                <a:cxnLst>
                  <a:cxn ang="0">
                    <a:pos x="T0" y="T1"/>
                  </a:cxn>
                  <a:cxn ang="0">
                    <a:pos x="T2" y="T3"/>
                  </a:cxn>
                  <a:cxn ang="0">
                    <a:pos x="T4" y="T5"/>
                  </a:cxn>
                  <a:cxn ang="0">
                    <a:pos x="T6" y="T7"/>
                  </a:cxn>
                  <a:cxn ang="0">
                    <a:pos x="T8" y="T9"/>
                  </a:cxn>
                </a:cxnLst>
                <a:rect l="0" t="0" r="r" b="b"/>
                <a:pathLst>
                  <a:path w="7" h="13">
                    <a:moveTo>
                      <a:pt x="6" y="3"/>
                    </a:moveTo>
                    <a:cubicBezTo>
                      <a:pt x="7" y="8"/>
                      <a:pt x="7" y="8"/>
                      <a:pt x="7" y="8"/>
                    </a:cubicBezTo>
                    <a:cubicBezTo>
                      <a:pt x="6" y="8"/>
                      <a:pt x="7" y="13"/>
                      <a:pt x="6" y="13"/>
                    </a:cubicBezTo>
                    <a:cubicBezTo>
                      <a:pt x="3" y="13"/>
                      <a:pt x="0" y="9"/>
                      <a:pt x="0" y="5"/>
                    </a:cubicBezTo>
                    <a:cubicBezTo>
                      <a:pt x="2" y="3"/>
                      <a:pt x="2" y="0"/>
                      <a:pt x="6"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23" name="Freeform 2269">
                <a:extLst>
                  <a:ext uri="{FF2B5EF4-FFF2-40B4-BE49-F238E27FC236}">
                    <a16:creationId xmlns:a16="http://schemas.microsoft.com/office/drawing/2014/main" id="{09C05F2D-9BA3-4D0B-D3A0-010EAC01F9D9}"/>
                  </a:ext>
                </a:extLst>
              </p:cNvPr>
              <p:cNvSpPr>
                <a:spLocks/>
              </p:cNvSpPr>
              <p:nvPr/>
            </p:nvSpPr>
            <p:spPr bwMode="auto">
              <a:xfrm>
                <a:off x="3409926" y="3506586"/>
                <a:ext cx="82892" cy="186794"/>
              </a:xfrm>
              <a:custGeom>
                <a:avLst/>
                <a:gdLst>
                  <a:gd name="T0" fmla="*/ 3 w 18"/>
                  <a:gd name="T1" fmla="*/ 28 h 46"/>
                  <a:gd name="T2" fmla="*/ 6 w 18"/>
                  <a:gd name="T3" fmla="*/ 29 h 46"/>
                  <a:gd name="T4" fmla="*/ 10 w 18"/>
                  <a:gd name="T5" fmla="*/ 35 h 46"/>
                  <a:gd name="T6" fmla="*/ 10 w 18"/>
                  <a:gd name="T7" fmla="*/ 40 h 46"/>
                  <a:gd name="T8" fmla="*/ 12 w 18"/>
                  <a:gd name="T9" fmla="*/ 45 h 46"/>
                  <a:gd name="T10" fmla="*/ 14 w 18"/>
                  <a:gd name="T11" fmla="*/ 43 h 46"/>
                  <a:gd name="T12" fmla="*/ 15 w 18"/>
                  <a:gd name="T13" fmla="*/ 40 h 46"/>
                  <a:gd name="T14" fmla="*/ 17 w 18"/>
                  <a:gd name="T15" fmla="*/ 35 h 46"/>
                  <a:gd name="T16" fmla="*/ 14 w 18"/>
                  <a:gd name="T17" fmla="*/ 28 h 46"/>
                  <a:gd name="T18" fmla="*/ 10 w 18"/>
                  <a:gd name="T19" fmla="*/ 23 h 46"/>
                  <a:gd name="T20" fmla="*/ 10 w 18"/>
                  <a:gd name="T21" fmla="*/ 15 h 46"/>
                  <a:gd name="T22" fmla="*/ 10 w 18"/>
                  <a:gd name="T23" fmla="*/ 12 h 46"/>
                  <a:gd name="T24" fmla="*/ 10 w 18"/>
                  <a:gd name="T25" fmla="*/ 7 h 46"/>
                  <a:gd name="T26" fmla="*/ 7 w 18"/>
                  <a:gd name="T27" fmla="*/ 1 h 46"/>
                  <a:gd name="T28" fmla="*/ 1 w 18"/>
                  <a:gd name="T29" fmla="*/ 0 h 46"/>
                  <a:gd name="T30" fmla="*/ 4 w 18"/>
                  <a:gd name="T31" fmla="*/ 3 h 46"/>
                  <a:gd name="T32" fmla="*/ 4 w 18"/>
                  <a:gd name="T33" fmla="*/ 4 h 46"/>
                  <a:gd name="T34" fmla="*/ 4 w 18"/>
                  <a:gd name="T35" fmla="*/ 9 h 46"/>
                  <a:gd name="T36" fmla="*/ 4 w 18"/>
                  <a:gd name="T37" fmla="*/ 12 h 46"/>
                  <a:gd name="T38" fmla="*/ 4 w 18"/>
                  <a:gd name="T39" fmla="*/ 15 h 46"/>
                  <a:gd name="T40" fmla="*/ 4 w 18"/>
                  <a:gd name="T41" fmla="*/ 18 h 46"/>
                  <a:gd name="T42" fmla="*/ 0 w 18"/>
                  <a:gd name="T43" fmla="*/ 24 h 46"/>
                  <a:gd name="T44" fmla="*/ 3 w 18"/>
                  <a:gd name="T4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46">
                    <a:moveTo>
                      <a:pt x="3" y="28"/>
                    </a:moveTo>
                    <a:cubicBezTo>
                      <a:pt x="4" y="29"/>
                      <a:pt x="4" y="31"/>
                      <a:pt x="6" y="29"/>
                    </a:cubicBezTo>
                    <a:cubicBezTo>
                      <a:pt x="10" y="29"/>
                      <a:pt x="10" y="31"/>
                      <a:pt x="10" y="35"/>
                    </a:cubicBezTo>
                    <a:cubicBezTo>
                      <a:pt x="10" y="38"/>
                      <a:pt x="7" y="37"/>
                      <a:pt x="10" y="40"/>
                    </a:cubicBezTo>
                    <a:cubicBezTo>
                      <a:pt x="12" y="43"/>
                      <a:pt x="11" y="45"/>
                      <a:pt x="12" y="45"/>
                    </a:cubicBezTo>
                    <a:cubicBezTo>
                      <a:pt x="14" y="46"/>
                      <a:pt x="14" y="45"/>
                      <a:pt x="14" y="43"/>
                    </a:cubicBezTo>
                    <a:cubicBezTo>
                      <a:pt x="12" y="42"/>
                      <a:pt x="14" y="40"/>
                      <a:pt x="15" y="40"/>
                    </a:cubicBezTo>
                    <a:cubicBezTo>
                      <a:pt x="17" y="38"/>
                      <a:pt x="17" y="38"/>
                      <a:pt x="17" y="35"/>
                    </a:cubicBezTo>
                    <a:cubicBezTo>
                      <a:pt x="17" y="32"/>
                      <a:pt x="18" y="32"/>
                      <a:pt x="14" y="28"/>
                    </a:cubicBezTo>
                    <a:cubicBezTo>
                      <a:pt x="11" y="24"/>
                      <a:pt x="10" y="24"/>
                      <a:pt x="10" y="23"/>
                    </a:cubicBezTo>
                    <a:cubicBezTo>
                      <a:pt x="10" y="20"/>
                      <a:pt x="8" y="17"/>
                      <a:pt x="10" y="15"/>
                    </a:cubicBezTo>
                    <a:cubicBezTo>
                      <a:pt x="10" y="15"/>
                      <a:pt x="10" y="14"/>
                      <a:pt x="10" y="12"/>
                    </a:cubicBezTo>
                    <a:cubicBezTo>
                      <a:pt x="8" y="10"/>
                      <a:pt x="10" y="10"/>
                      <a:pt x="10" y="7"/>
                    </a:cubicBezTo>
                    <a:cubicBezTo>
                      <a:pt x="8" y="4"/>
                      <a:pt x="7" y="3"/>
                      <a:pt x="7" y="1"/>
                    </a:cubicBezTo>
                    <a:cubicBezTo>
                      <a:pt x="4" y="1"/>
                      <a:pt x="3" y="1"/>
                      <a:pt x="1" y="0"/>
                    </a:cubicBezTo>
                    <a:cubicBezTo>
                      <a:pt x="1" y="3"/>
                      <a:pt x="1" y="0"/>
                      <a:pt x="4" y="3"/>
                    </a:cubicBezTo>
                    <a:cubicBezTo>
                      <a:pt x="4" y="3"/>
                      <a:pt x="3" y="3"/>
                      <a:pt x="4" y="4"/>
                    </a:cubicBezTo>
                    <a:cubicBezTo>
                      <a:pt x="6" y="6"/>
                      <a:pt x="6" y="7"/>
                      <a:pt x="4" y="9"/>
                    </a:cubicBezTo>
                    <a:cubicBezTo>
                      <a:pt x="3" y="10"/>
                      <a:pt x="4" y="10"/>
                      <a:pt x="4" y="12"/>
                    </a:cubicBezTo>
                    <a:cubicBezTo>
                      <a:pt x="3" y="12"/>
                      <a:pt x="4" y="14"/>
                      <a:pt x="4" y="15"/>
                    </a:cubicBezTo>
                    <a:cubicBezTo>
                      <a:pt x="3" y="18"/>
                      <a:pt x="6" y="18"/>
                      <a:pt x="4" y="18"/>
                    </a:cubicBezTo>
                    <a:cubicBezTo>
                      <a:pt x="0" y="18"/>
                      <a:pt x="3" y="23"/>
                      <a:pt x="0" y="24"/>
                    </a:cubicBezTo>
                    <a:cubicBezTo>
                      <a:pt x="0" y="24"/>
                      <a:pt x="1" y="26"/>
                      <a:pt x="3" y="2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24" name="Freeform 2270">
                <a:extLst>
                  <a:ext uri="{FF2B5EF4-FFF2-40B4-BE49-F238E27FC236}">
                    <a16:creationId xmlns:a16="http://schemas.microsoft.com/office/drawing/2014/main" id="{812E5A1E-21D4-101C-AE7D-79E942D3FC52}"/>
                  </a:ext>
                </a:extLst>
              </p:cNvPr>
              <p:cNvSpPr>
                <a:spLocks/>
              </p:cNvSpPr>
              <p:nvPr/>
            </p:nvSpPr>
            <p:spPr bwMode="auto">
              <a:xfrm>
                <a:off x="2926114" y="2720915"/>
                <a:ext cx="277431" cy="384993"/>
              </a:xfrm>
              <a:custGeom>
                <a:avLst/>
                <a:gdLst>
                  <a:gd name="T0" fmla="*/ 11 w 59"/>
                  <a:gd name="T1" fmla="*/ 95 h 95"/>
                  <a:gd name="T2" fmla="*/ 17 w 59"/>
                  <a:gd name="T3" fmla="*/ 94 h 95"/>
                  <a:gd name="T4" fmla="*/ 21 w 59"/>
                  <a:gd name="T5" fmla="*/ 94 h 95"/>
                  <a:gd name="T6" fmla="*/ 31 w 59"/>
                  <a:gd name="T7" fmla="*/ 91 h 95"/>
                  <a:gd name="T8" fmla="*/ 31 w 59"/>
                  <a:gd name="T9" fmla="*/ 86 h 95"/>
                  <a:gd name="T10" fmla="*/ 42 w 59"/>
                  <a:gd name="T11" fmla="*/ 83 h 95"/>
                  <a:gd name="T12" fmla="*/ 45 w 59"/>
                  <a:gd name="T13" fmla="*/ 77 h 95"/>
                  <a:gd name="T14" fmla="*/ 52 w 59"/>
                  <a:gd name="T15" fmla="*/ 75 h 95"/>
                  <a:gd name="T16" fmla="*/ 49 w 59"/>
                  <a:gd name="T17" fmla="*/ 71 h 95"/>
                  <a:gd name="T18" fmla="*/ 49 w 59"/>
                  <a:gd name="T19" fmla="*/ 66 h 95"/>
                  <a:gd name="T20" fmla="*/ 45 w 59"/>
                  <a:gd name="T21" fmla="*/ 64 h 95"/>
                  <a:gd name="T22" fmla="*/ 48 w 59"/>
                  <a:gd name="T23" fmla="*/ 60 h 95"/>
                  <a:gd name="T24" fmla="*/ 49 w 59"/>
                  <a:gd name="T25" fmla="*/ 55 h 95"/>
                  <a:gd name="T26" fmla="*/ 50 w 59"/>
                  <a:gd name="T27" fmla="*/ 52 h 95"/>
                  <a:gd name="T28" fmla="*/ 52 w 59"/>
                  <a:gd name="T29" fmla="*/ 49 h 95"/>
                  <a:gd name="T30" fmla="*/ 56 w 59"/>
                  <a:gd name="T31" fmla="*/ 47 h 95"/>
                  <a:gd name="T32" fmla="*/ 57 w 59"/>
                  <a:gd name="T33" fmla="*/ 46 h 95"/>
                  <a:gd name="T34" fmla="*/ 57 w 59"/>
                  <a:gd name="T35" fmla="*/ 24 h 95"/>
                  <a:gd name="T36" fmla="*/ 16 w 59"/>
                  <a:gd name="T37" fmla="*/ 0 h 95"/>
                  <a:gd name="T38" fmla="*/ 10 w 59"/>
                  <a:gd name="T39" fmla="*/ 4 h 95"/>
                  <a:gd name="T40" fmla="*/ 11 w 59"/>
                  <a:gd name="T41" fmla="*/ 16 h 95"/>
                  <a:gd name="T42" fmla="*/ 13 w 59"/>
                  <a:gd name="T43" fmla="*/ 27 h 95"/>
                  <a:gd name="T44" fmla="*/ 11 w 59"/>
                  <a:gd name="T45" fmla="*/ 41 h 95"/>
                  <a:gd name="T46" fmla="*/ 2 w 59"/>
                  <a:gd name="T47" fmla="*/ 58 h 95"/>
                  <a:gd name="T48" fmla="*/ 6 w 59"/>
                  <a:gd name="T49" fmla="*/ 63 h 95"/>
                  <a:gd name="T50" fmla="*/ 9 w 59"/>
                  <a:gd name="T51" fmla="*/ 64 h 95"/>
                  <a:gd name="T52" fmla="*/ 10 w 59"/>
                  <a:gd name="T53" fmla="*/ 67 h 95"/>
                  <a:gd name="T54" fmla="*/ 13 w 59"/>
                  <a:gd name="T55" fmla="*/ 80 h 95"/>
                  <a:gd name="T56" fmla="*/ 7 w 59"/>
                  <a:gd name="T57" fmla="*/ 80 h 95"/>
                  <a:gd name="T58" fmla="*/ 6 w 59"/>
                  <a:gd name="T59" fmla="*/ 83 h 95"/>
                  <a:gd name="T60" fmla="*/ 11 w 59"/>
                  <a:gd name="T61" fmla="*/ 91 h 95"/>
                  <a:gd name="T62" fmla="*/ 11 w 59"/>
                  <a:gd name="T6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95">
                    <a:moveTo>
                      <a:pt x="11" y="95"/>
                    </a:moveTo>
                    <a:cubicBezTo>
                      <a:pt x="14" y="95"/>
                      <a:pt x="16" y="95"/>
                      <a:pt x="17" y="94"/>
                    </a:cubicBezTo>
                    <a:cubicBezTo>
                      <a:pt x="18" y="92"/>
                      <a:pt x="18" y="95"/>
                      <a:pt x="21" y="94"/>
                    </a:cubicBezTo>
                    <a:cubicBezTo>
                      <a:pt x="25" y="91"/>
                      <a:pt x="27" y="94"/>
                      <a:pt x="31" y="91"/>
                    </a:cubicBezTo>
                    <a:cubicBezTo>
                      <a:pt x="32" y="88"/>
                      <a:pt x="30" y="88"/>
                      <a:pt x="31" y="86"/>
                    </a:cubicBezTo>
                    <a:cubicBezTo>
                      <a:pt x="31" y="86"/>
                      <a:pt x="38" y="88"/>
                      <a:pt x="42" y="83"/>
                    </a:cubicBezTo>
                    <a:cubicBezTo>
                      <a:pt x="45" y="78"/>
                      <a:pt x="45" y="80"/>
                      <a:pt x="45" y="77"/>
                    </a:cubicBezTo>
                    <a:cubicBezTo>
                      <a:pt x="45" y="77"/>
                      <a:pt x="49" y="74"/>
                      <a:pt x="52" y="75"/>
                    </a:cubicBezTo>
                    <a:cubicBezTo>
                      <a:pt x="53" y="72"/>
                      <a:pt x="49" y="74"/>
                      <a:pt x="49" y="71"/>
                    </a:cubicBezTo>
                    <a:cubicBezTo>
                      <a:pt x="49" y="67"/>
                      <a:pt x="49" y="69"/>
                      <a:pt x="49" y="66"/>
                    </a:cubicBezTo>
                    <a:cubicBezTo>
                      <a:pt x="49" y="63"/>
                      <a:pt x="46" y="66"/>
                      <a:pt x="45" y="64"/>
                    </a:cubicBezTo>
                    <a:cubicBezTo>
                      <a:pt x="45" y="63"/>
                      <a:pt x="49" y="63"/>
                      <a:pt x="48" y="60"/>
                    </a:cubicBezTo>
                    <a:cubicBezTo>
                      <a:pt x="45" y="56"/>
                      <a:pt x="50" y="56"/>
                      <a:pt x="49" y="55"/>
                    </a:cubicBezTo>
                    <a:cubicBezTo>
                      <a:pt x="48" y="52"/>
                      <a:pt x="50" y="55"/>
                      <a:pt x="50" y="52"/>
                    </a:cubicBezTo>
                    <a:cubicBezTo>
                      <a:pt x="49" y="50"/>
                      <a:pt x="52" y="52"/>
                      <a:pt x="52" y="49"/>
                    </a:cubicBezTo>
                    <a:cubicBezTo>
                      <a:pt x="52" y="47"/>
                      <a:pt x="54" y="47"/>
                      <a:pt x="56" y="47"/>
                    </a:cubicBezTo>
                    <a:cubicBezTo>
                      <a:pt x="59" y="47"/>
                      <a:pt x="57" y="46"/>
                      <a:pt x="57" y="46"/>
                    </a:cubicBezTo>
                    <a:cubicBezTo>
                      <a:pt x="57" y="24"/>
                      <a:pt x="57" y="24"/>
                      <a:pt x="57" y="24"/>
                    </a:cubicBezTo>
                    <a:cubicBezTo>
                      <a:pt x="57" y="24"/>
                      <a:pt x="30" y="8"/>
                      <a:pt x="16" y="0"/>
                    </a:cubicBezTo>
                    <a:cubicBezTo>
                      <a:pt x="14" y="0"/>
                      <a:pt x="11" y="2"/>
                      <a:pt x="10" y="4"/>
                    </a:cubicBezTo>
                    <a:cubicBezTo>
                      <a:pt x="11" y="8"/>
                      <a:pt x="10" y="10"/>
                      <a:pt x="11" y="16"/>
                    </a:cubicBezTo>
                    <a:cubicBezTo>
                      <a:pt x="16" y="22"/>
                      <a:pt x="13" y="19"/>
                      <a:pt x="13" y="27"/>
                    </a:cubicBezTo>
                    <a:cubicBezTo>
                      <a:pt x="13" y="32"/>
                      <a:pt x="11" y="39"/>
                      <a:pt x="11" y="41"/>
                    </a:cubicBezTo>
                    <a:cubicBezTo>
                      <a:pt x="10" y="42"/>
                      <a:pt x="0" y="53"/>
                      <a:pt x="2" y="58"/>
                    </a:cubicBezTo>
                    <a:cubicBezTo>
                      <a:pt x="6" y="63"/>
                      <a:pt x="6" y="63"/>
                      <a:pt x="6" y="63"/>
                    </a:cubicBezTo>
                    <a:cubicBezTo>
                      <a:pt x="11" y="63"/>
                      <a:pt x="6" y="63"/>
                      <a:pt x="9" y="64"/>
                    </a:cubicBezTo>
                    <a:cubicBezTo>
                      <a:pt x="10" y="64"/>
                      <a:pt x="9" y="67"/>
                      <a:pt x="10" y="67"/>
                    </a:cubicBezTo>
                    <a:cubicBezTo>
                      <a:pt x="11" y="69"/>
                      <a:pt x="9" y="77"/>
                      <a:pt x="13" y="80"/>
                    </a:cubicBezTo>
                    <a:cubicBezTo>
                      <a:pt x="10" y="81"/>
                      <a:pt x="9" y="80"/>
                      <a:pt x="7" y="80"/>
                    </a:cubicBezTo>
                    <a:cubicBezTo>
                      <a:pt x="6" y="80"/>
                      <a:pt x="5" y="83"/>
                      <a:pt x="6" y="83"/>
                    </a:cubicBezTo>
                    <a:cubicBezTo>
                      <a:pt x="10" y="89"/>
                      <a:pt x="11" y="88"/>
                      <a:pt x="11" y="91"/>
                    </a:cubicBezTo>
                    <a:cubicBezTo>
                      <a:pt x="11" y="95"/>
                      <a:pt x="13" y="94"/>
                      <a:pt x="11" y="9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25" name="Freeform 2271">
                <a:extLst>
                  <a:ext uri="{FF2B5EF4-FFF2-40B4-BE49-F238E27FC236}">
                    <a16:creationId xmlns:a16="http://schemas.microsoft.com/office/drawing/2014/main" id="{E42416C4-93ED-A0BB-4E65-0BA2FD52458B}"/>
                  </a:ext>
                </a:extLst>
              </p:cNvPr>
              <p:cNvSpPr>
                <a:spLocks/>
              </p:cNvSpPr>
              <p:nvPr/>
            </p:nvSpPr>
            <p:spPr bwMode="auto">
              <a:xfrm>
                <a:off x="2603007" y="2720914"/>
                <a:ext cx="402614" cy="288032"/>
              </a:xfrm>
              <a:custGeom>
                <a:avLst/>
                <a:gdLst>
                  <a:gd name="T0" fmla="*/ 21 w 86"/>
                  <a:gd name="T1" fmla="*/ 25 h 71"/>
                  <a:gd name="T2" fmla="*/ 21 w 86"/>
                  <a:gd name="T3" fmla="*/ 42 h 71"/>
                  <a:gd name="T4" fmla="*/ 19 w 86"/>
                  <a:gd name="T5" fmla="*/ 47 h 71"/>
                  <a:gd name="T6" fmla="*/ 17 w 86"/>
                  <a:gd name="T7" fmla="*/ 49 h 71"/>
                  <a:gd name="T8" fmla="*/ 10 w 86"/>
                  <a:gd name="T9" fmla="*/ 49 h 71"/>
                  <a:gd name="T10" fmla="*/ 1 w 86"/>
                  <a:gd name="T11" fmla="*/ 52 h 71"/>
                  <a:gd name="T12" fmla="*/ 1 w 86"/>
                  <a:gd name="T13" fmla="*/ 56 h 71"/>
                  <a:gd name="T14" fmla="*/ 4 w 86"/>
                  <a:gd name="T15" fmla="*/ 60 h 71"/>
                  <a:gd name="T16" fmla="*/ 6 w 86"/>
                  <a:gd name="T17" fmla="*/ 60 h 71"/>
                  <a:gd name="T18" fmla="*/ 6 w 86"/>
                  <a:gd name="T19" fmla="*/ 61 h 71"/>
                  <a:gd name="T20" fmla="*/ 10 w 86"/>
                  <a:gd name="T21" fmla="*/ 64 h 71"/>
                  <a:gd name="T22" fmla="*/ 11 w 86"/>
                  <a:gd name="T23" fmla="*/ 66 h 71"/>
                  <a:gd name="T24" fmla="*/ 13 w 86"/>
                  <a:gd name="T25" fmla="*/ 69 h 71"/>
                  <a:gd name="T26" fmla="*/ 13 w 86"/>
                  <a:gd name="T27" fmla="*/ 66 h 71"/>
                  <a:gd name="T28" fmla="*/ 15 w 86"/>
                  <a:gd name="T29" fmla="*/ 66 h 71"/>
                  <a:gd name="T30" fmla="*/ 18 w 86"/>
                  <a:gd name="T31" fmla="*/ 71 h 71"/>
                  <a:gd name="T32" fmla="*/ 21 w 86"/>
                  <a:gd name="T33" fmla="*/ 64 h 71"/>
                  <a:gd name="T34" fmla="*/ 21 w 86"/>
                  <a:gd name="T35" fmla="*/ 60 h 71"/>
                  <a:gd name="T36" fmla="*/ 26 w 86"/>
                  <a:gd name="T37" fmla="*/ 58 h 71"/>
                  <a:gd name="T38" fmla="*/ 29 w 86"/>
                  <a:gd name="T39" fmla="*/ 56 h 71"/>
                  <a:gd name="T40" fmla="*/ 35 w 86"/>
                  <a:gd name="T41" fmla="*/ 61 h 71"/>
                  <a:gd name="T42" fmla="*/ 42 w 86"/>
                  <a:gd name="T43" fmla="*/ 60 h 71"/>
                  <a:gd name="T44" fmla="*/ 47 w 86"/>
                  <a:gd name="T45" fmla="*/ 64 h 71"/>
                  <a:gd name="T46" fmla="*/ 56 w 86"/>
                  <a:gd name="T47" fmla="*/ 60 h 71"/>
                  <a:gd name="T48" fmla="*/ 67 w 86"/>
                  <a:gd name="T49" fmla="*/ 61 h 71"/>
                  <a:gd name="T50" fmla="*/ 71 w 86"/>
                  <a:gd name="T51" fmla="*/ 58 h 71"/>
                  <a:gd name="T52" fmla="*/ 80 w 86"/>
                  <a:gd name="T53" fmla="*/ 41 h 71"/>
                  <a:gd name="T54" fmla="*/ 82 w 86"/>
                  <a:gd name="T55" fmla="*/ 25 h 71"/>
                  <a:gd name="T56" fmla="*/ 82 w 86"/>
                  <a:gd name="T57" fmla="*/ 16 h 71"/>
                  <a:gd name="T58" fmla="*/ 79 w 86"/>
                  <a:gd name="T59" fmla="*/ 4 h 71"/>
                  <a:gd name="T60" fmla="*/ 74 w 86"/>
                  <a:gd name="T61" fmla="*/ 4 h 71"/>
                  <a:gd name="T62" fmla="*/ 62 w 86"/>
                  <a:gd name="T63" fmla="*/ 0 h 71"/>
                  <a:gd name="T64" fmla="*/ 40 w 86"/>
                  <a:gd name="T65" fmla="*/ 16 h 71"/>
                  <a:gd name="T66" fmla="*/ 21 w 86"/>
                  <a:gd name="T67" fmla="*/ 2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71">
                    <a:moveTo>
                      <a:pt x="21" y="25"/>
                    </a:moveTo>
                    <a:cubicBezTo>
                      <a:pt x="21" y="25"/>
                      <a:pt x="22" y="41"/>
                      <a:pt x="21" y="42"/>
                    </a:cubicBezTo>
                    <a:cubicBezTo>
                      <a:pt x="21" y="44"/>
                      <a:pt x="21" y="47"/>
                      <a:pt x="19" y="47"/>
                    </a:cubicBezTo>
                    <a:cubicBezTo>
                      <a:pt x="17" y="47"/>
                      <a:pt x="18" y="49"/>
                      <a:pt x="17" y="49"/>
                    </a:cubicBezTo>
                    <a:cubicBezTo>
                      <a:pt x="17" y="49"/>
                      <a:pt x="15" y="49"/>
                      <a:pt x="10" y="49"/>
                    </a:cubicBezTo>
                    <a:cubicBezTo>
                      <a:pt x="4" y="49"/>
                      <a:pt x="7" y="52"/>
                      <a:pt x="1" y="52"/>
                    </a:cubicBezTo>
                    <a:cubicBezTo>
                      <a:pt x="0" y="55"/>
                      <a:pt x="1" y="53"/>
                      <a:pt x="1" y="56"/>
                    </a:cubicBezTo>
                    <a:cubicBezTo>
                      <a:pt x="1" y="60"/>
                      <a:pt x="3" y="56"/>
                      <a:pt x="4" y="60"/>
                    </a:cubicBezTo>
                    <a:cubicBezTo>
                      <a:pt x="6" y="60"/>
                      <a:pt x="6" y="61"/>
                      <a:pt x="6" y="60"/>
                    </a:cubicBezTo>
                    <a:cubicBezTo>
                      <a:pt x="4" y="60"/>
                      <a:pt x="4" y="61"/>
                      <a:pt x="6" y="61"/>
                    </a:cubicBezTo>
                    <a:cubicBezTo>
                      <a:pt x="6" y="63"/>
                      <a:pt x="8" y="66"/>
                      <a:pt x="10" y="64"/>
                    </a:cubicBezTo>
                    <a:cubicBezTo>
                      <a:pt x="11" y="63"/>
                      <a:pt x="13" y="66"/>
                      <a:pt x="11" y="66"/>
                    </a:cubicBezTo>
                    <a:cubicBezTo>
                      <a:pt x="11" y="66"/>
                      <a:pt x="11" y="67"/>
                      <a:pt x="13" y="69"/>
                    </a:cubicBezTo>
                    <a:cubicBezTo>
                      <a:pt x="13" y="67"/>
                      <a:pt x="11" y="66"/>
                      <a:pt x="13" y="66"/>
                    </a:cubicBezTo>
                    <a:cubicBezTo>
                      <a:pt x="14" y="66"/>
                      <a:pt x="13" y="64"/>
                      <a:pt x="15" y="66"/>
                    </a:cubicBezTo>
                    <a:cubicBezTo>
                      <a:pt x="17" y="69"/>
                      <a:pt x="17" y="69"/>
                      <a:pt x="18" y="71"/>
                    </a:cubicBezTo>
                    <a:cubicBezTo>
                      <a:pt x="19" y="69"/>
                      <a:pt x="17" y="66"/>
                      <a:pt x="21" y="64"/>
                    </a:cubicBezTo>
                    <a:cubicBezTo>
                      <a:pt x="22" y="63"/>
                      <a:pt x="21" y="61"/>
                      <a:pt x="21" y="60"/>
                    </a:cubicBezTo>
                    <a:cubicBezTo>
                      <a:pt x="24" y="58"/>
                      <a:pt x="24" y="58"/>
                      <a:pt x="26" y="58"/>
                    </a:cubicBezTo>
                    <a:cubicBezTo>
                      <a:pt x="29" y="58"/>
                      <a:pt x="28" y="56"/>
                      <a:pt x="29" y="56"/>
                    </a:cubicBezTo>
                    <a:cubicBezTo>
                      <a:pt x="32" y="58"/>
                      <a:pt x="33" y="56"/>
                      <a:pt x="35" y="61"/>
                    </a:cubicBezTo>
                    <a:cubicBezTo>
                      <a:pt x="36" y="64"/>
                      <a:pt x="40" y="60"/>
                      <a:pt x="42" y="60"/>
                    </a:cubicBezTo>
                    <a:cubicBezTo>
                      <a:pt x="43" y="60"/>
                      <a:pt x="46" y="63"/>
                      <a:pt x="47" y="64"/>
                    </a:cubicBezTo>
                    <a:cubicBezTo>
                      <a:pt x="51" y="64"/>
                      <a:pt x="51" y="61"/>
                      <a:pt x="56" y="60"/>
                    </a:cubicBezTo>
                    <a:cubicBezTo>
                      <a:pt x="62" y="60"/>
                      <a:pt x="65" y="64"/>
                      <a:pt x="67" y="61"/>
                    </a:cubicBezTo>
                    <a:cubicBezTo>
                      <a:pt x="67" y="58"/>
                      <a:pt x="68" y="60"/>
                      <a:pt x="71" y="58"/>
                    </a:cubicBezTo>
                    <a:cubicBezTo>
                      <a:pt x="69" y="53"/>
                      <a:pt x="79" y="41"/>
                      <a:pt x="80" y="41"/>
                    </a:cubicBezTo>
                    <a:cubicBezTo>
                      <a:pt x="82" y="39"/>
                      <a:pt x="82" y="32"/>
                      <a:pt x="82" y="25"/>
                    </a:cubicBezTo>
                    <a:cubicBezTo>
                      <a:pt x="82" y="19"/>
                      <a:pt x="86" y="22"/>
                      <a:pt x="82" y="16"/>
                    </a:cubicBezTo>
                    <a:cubicBezTo>
                      <a:pt x="79" y="10"/>
                      <a:pt x="82" y="8"/>
                      <a:pt x="79" y="4"/>
                    </a:cubicBezTo>
                    <a:cubicBezTo>
                      <a:pt x="75" y="5"/>
                      <a:pt x="75" y="7"/>
                      <a:pt x="74" y="4"/>
                    </a:cubicBezTo>
                    <a:cubicBezTo>
                      <a:pt x="71" y="0"/>
                      <a:pt x="65" y="2"/>
                      <a:pt x="62" y="0"/>
                    </a:cubicBezTo>
                    <a:cubicBezTo>
                      <a:pt x="60" y="2"/>
                      <a:pt x="46" y="11"/>
                      <a:pt x="40" y="16"/>
                    </a:cubicBezTo>
                    <a:cubicBezTo>
                      <a:pt x="33" y="19"/>
                      <a:pt x="36" y="25"/>
                      <a:pt x="21" y="2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26" name="Freeform 2272">
                <a:extLst>
                  <a:ext uri="{FF2B5EF4-FFF2-40B4-BE49-F238E27FC236}">
                    <a16:creationId xmlns:a16="http://schemas.microsoft.com/office/drawing/2014/main" id="{5B2C1FBD-E32A-DC03-C873-2AB5BF98E5B9}"/>
                  </a:ext>
                </a:extLst>
              </p:cNvPr>
              <p:cNvSpPr>
                <a:spLocks/>
              </p:cNvSpPr>
              <p:nvPr/>
            </p:nvSpPr>
            <p:spPr bwMode="auto">
              <a:xfrm>
                <a:off x="2293433" y="2680988"/>
                <a:ext cx="412763" cy="369308"/>
              </a:xfrm>
              <a:custGeom>
                <a:avLst/>
                <a:gdLst>
                  <a:gd name="T0" fmla="*/ 67 w 88"/>
                  <a:gd name="T1" fmla="*/ 60 h 91"/>
                  <a:gd name="T2" fmla="*/ 76 w 88"/>
                  <a:gd name="T3" fmla="*/ 59 h 91"/>
                  <a:gd name="T4" fmla="*/ 84 w 88"/>
                  <a:gd name="T5" fmla="*/ 59 h 91"/>
                  <a:gd name="T6" fmla="*/ 85 w 88"/>
                  <a:gd name="T7" fmla="*/ 57 h 91"/>
                  <a:gd name="T8" fmla="*/ 88 w 88"/>
                  <a:gd name="T9" fmla="*/ 52 h 91"/>
                  <a:gd name="T10" fmla="*/ 88 w 88"/>
                  <a:gd name="T11" fmla="*/ 35 h 91"/>
                  <a:gd name="T12" fmla="*/ 83 w 88"/>
                  <a:gd name="T13" fmla="*/ 35 h 91"/>
                  <a:gd name="T14" fmla="*/ 80 w 88"/>
                  <a:gd name="T15" fmla="*/ 31 h 91"/>
                  <a:gd name="T16" fmla="*/ 77 w 88"/>
                  <a:gd name="T17" fmla="*/ 29 h 91"/>
                  <a:gd name="T18" fmla="*/ 73 w 88"/>
                  <a:gd name="T19" fmla="*/ 26 h 91"/>
                  <a:gd name="T20" fmla="*/ 72 w 88"/>
                  <a:gd name="T21" fmla="*/ 23 h 91"/>
                  <a:gd name="T22" fmla="*/ 41 w 88"/>
                  <a:gd name="T23" fmla="*/ 0 h 91"/>
                  <a:gd name="T24" fmla="*/ 30 w 88"/>
                  <a:gd name="T25" fmla="*/ 0 h 91"/>
                  <a:gd name="T26" fmla="*/ 36 w 88"/>
                  <a:gd name="T27" fmla="*/ 51 h 91"/>
                  <a:gd name="T28" fmla="*/ 37 w 88"/>
                  <a:gd name="T29" fmla="*/ 59 h 91"/>
                  <a:gd name="T30" fmla="*/ 18 w 88"/>
                  <a:gd name="T31" fmla="*/ 59 h 91"/>
                  <a:gd name="T32" fmla="*/ 15 w 88"/>
                  <a:gd name="T33" fmla="*/ 59 h 91"/>
                  <a:gd name="T34" fmla="*/ 11 w 88"/>
                  <a:gd name="T35" fmla="*/ 59 h 91"/>
                  <a:gd name="T36" fmla="*/ 8 w 88"/>
                  <a:gd name="T37" fmla="*/ 60 h 91"/>
                  <a:gd name="T38" fmla="*/ 4 w 88"/>
                  <a:gd name="T39" fmla="*/ 59 h 91"/>
                  <a:gd name="T40" fmla="*/ 1 w 88"/>
                  <a:gd name="T41" fmla="*/ 62 h 91"/>
                  <a:gd name="T42" fmla="*/ 2 w 88"/>
                  <a:gd name="T43" fmla="*/ 66 h 91"/>
                  <a:gd name="T44" fmla="*/ 2 w 88"/>
                  <a:gd name="T45" fmla="*/ 68 h 91"/>
                  <a:gd name="T46" fmla="*/ 5 w 88"/>
                  <a:gd name="T47" fmla="*/ 71 h 91"/>
                  <a:gd name="T48" fmla="*/ 5 w 88"/>
                  <a:gd name="T49" fmla="*/ 76 h 91"/>
                  <a:gd name="T50" fmla="*/ 8 w 88"/>
                  <a:gd name="T51" fmla="*/ 77 h 91"/>
                  <a:gd name="T52" fmla="*/ 9 w 88"/>
                  <a:gd name="T53" fmla="*/ 79 h 91"/>
                  <a:gd name="T54" fmla="*/ 13 w 88"/>
                  <a:gd name="T55" fmla="*/ 77 h 91"/>
                  <a:gd name="T56" fmla="*/ 15 w 88"/>
                  <a:gd name="T57" fmla="*/ 76 h 91"/>
                  <a:gd name="T58" fmla="*/ 18 w 88"/>
                  <a:gd name="T59" fmla="*/ 76 h 91"/>
                  <a:gd name="T60" fmla="*/ 19 w 88"/>
                  <a:gd name="T61" fmla="*/ 79 h 91"/>
                  <a:gd name="T62" fmla="*/ 19 w 88"/>
                  <a:gd name="T63" fmla="*/ 81 h 91"/>
                  <a:gd name="T64" fmla="*/ 20 w 88"/>
                  <a:gd name="T65" fmla="*/ 82 h 91"/>
                  <a:gd name="T66" fmla="*/ 20 w 88"/>
                  <a:gd name="T67" fmla="*/ 84 h 91"/>
                  <a:gd name="T68" fmla="*/ 22 w 88"/>
                  <a:gd name="T69" fmla="*/ 87 h 91"/>
                  <a:gd name="T70" fmla="*/ 23 w 88"/>
                  <a:gd name="T71" fmla="*/ 90 h 91"/>
                  <a:gd name="T72" fmla="*/ 30 w 88"/>
                  <a:gd name="T73" fmla="*/ 88 h 91"/>
                  <a:gd name="T74" fmla="*/ 33 w 88"/>
                  <a:gd name="T75" fmla="*/ 87 h 91"/>
                  <a:gd name="T76" fmla="*/ 37 w 88"/>
                  <a:gd name="T77" fmla="*/ 87 h 91"/>
                  <a:gd name="T78" fmla="*/ 37 w 88"/>
                  <a:gd name="T79" fmla="*/ 84 h 91"/>
                  <a:gd name="T80" fmla="*/ 38 w 88"/>
                  <a:gd name="T81" fmla="*/ 79 h 91"/>
                  <a:gd name="T82" fmla="*/ 43 w 88"/>
                  <a:gd name="T83" fmla="*/ 77 h 91"/>
                  <a:gd name="T84" fmla="*/ 43 w 88"/>
                  <a:gd name="T85" fmla="*/ 74 h 91"/>
                  <a:gd name="T86" fmla="*/ 44 w 88"/>
                  <a:gd name="T87" fmla="*/ 73 h 91"/>
                  <a:gd name="T88" fmla="*/ 44 w 88"/>
                  <a:gd name="T89" fmla="*/ 70 h 91"/>
                  <a:gd name="T90" fmla="*/ 45 w 88"/>
                  <a:gd name="T91" fmla="*/ 71 h 91"/>
                  <a:gd name="T92" fmla="*/ 48 w 88"/>
                  <a:gd name="T93" fmla="*/ 68 h 91"/>
                  <a:gd name="T94" fmla="*/ 51 w 88"/>
                  <a:gd name="T95" fmla="*/ 68 h 91"/>
                  <a:gd name="T96" fmla="*/ 54 w 88"/>
                  <a:gd name="T97" fmla="*/ 65 h 91"/>
                  <a:gd name="T98" fmla="*/ 58 w 88"/>
                  <a:gd name="T99" fmla="*/ 62 h 91"/>
                  <a:gd name="T100" fmla="*/ 63 w 88"/>
                  <a:gd name="T101" fmla="*/ 60 h 91"/>
                  <a:gd name="T102" fmla="*/ 65 w 88"/>
                  <a:gd name="T103" fmla="*/ 60 h 91"/>
                  <a:gd name="T104" fmla="*/ 67 w 88"/>
                  <a:gd name="T105" fmla="*/ 6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91">
                    <a:moveTo>
                      <a:pt x="67" y="60"/>
                    </a:moveTo>
                    <a:cubicBezTo>
                      <a:pt x="73" y="62"/>
                      <a:pt x="70" y="59"/>
                      <a:pt x="76" y="59"/>
                    </a:cubicBezTo>
                    <a:cubicBezTo>
                      <a:pt x="81" y="59"/>
                      <a:pt x="83" y="59"/>
                      <a:pt x="84" y="59"/>
                    </a:cubicBezTo>
                    <a:cubicBezTo>
                      <a:pt x="84" y="59"/>
                      <a:pt x="84" y="57"/>
                      <a:pt x="85" y="57"/>
                    </a:cubicBezTo>
                    <a:cubicBezTo>
                      <a:pt x="88" y="57"/>
                      <a:pt x="87" y="54"/>
                      <a:pt x="88" y="52"/>
                    </a:cubicBezTo>
                    <a:cubicBezTo>
                      <a:pt x="88" y="51"/>
                      <a:pt x="88" y="35"/>
                      <a:pt x="88" y="35"/>
                    </a:cubicBezTo>
                    <a:cubicBezTo>
                      <a:pt x="83" y="37"/>
                      <a:pt x="81" y="37"/>
                      <a:pt x="83" y="35"/>
                    </a:cubicBezTo>
                    <a:cubicBezTo>
                      <a:pt x="84" y="34"/>
                      <a:pt x="84" y="31"/>
                      <a:pt x="80" y="31"/>
                    </a:cubicBezTo>
                    <a:cubicBezTo>
                      <a:pt x="77" y="31"/>
                      <a:pt x="80" y="29"/>
                      <a:pt x="77" y="29"/>
                    </a:cubicBezTo>
                    <a:cubicBezTo>
                      <a:pt x="74" y="31"/>
                      <a:pt x="76" y="28"/>
                      <a:pt x="73" y="26"/>
                    </a:cubicBezTo>
                    <a:cubicBezTo>
                      <a:pt x="72" y="24"/>
                      <a:pt x="73" y="24"/>
                      <a:pt x="72" y="23"/>
                    </a:cubicBezTo>
                    <a:cubicBezTo>
                      <a:pt x="70" y="23"/>
                      <a:pt x="41" y="0"/>
                      <a:pt x="41" y="0"/>
                    </a:cubicBezTo>
                    <a:cubicBezTo>
                      <a:pt x="30" y="0"/>
                      <a:pt x="30" y="0"/>
                      <a:pt x="30" y="0"/>
                    </a:cubicBezTo>
                    <a:cubicBezTo>
                      <a:pt x="30" y="0"/>
                      <a:pt x="36" y="48"/>
                      <a:pt x="36" y="51"/>
                    </a:cubicBezTo>
                    <a:cubicBezTo>
                      <a:pt x="37" y="54"/>
                      <a:pt x="38" y="49"/>
                      <a:pt x="37" y="59"/>
                    </a:cubicBezTo>
                    <a:cubicBezTo>
                      <a:pt x="37" y="59"/>
                      <a:pt x="20" y="59"/>
                      <a:pt x="18" y="59"/>
                    </a:cubicBezTo>
                    <a:cubicBezTo>
                      <a:pt x="15" y="59"/>
                      <a:pt x="16" y="56"/>
                      <a:pt x="15" y="59"/>
                    </a:cubicBezTo>
                    <a:cubicBezTo>
                      <a:pt x="15" y="59"/>
                      <a:pt x="12" y="59"/>
                      <a:pt x="11" y="59"/>
                    </a:cubicBezTo>
                    <a:cubicBezTo>
                      <a:pt x="8" y="57"/>
                      <a:pt x="9" y="62"/>
                      <a:pt x="8" y="60"/>
                    </a:cubicBezTo>
                    <a:cubicBezTo>
                      <a:pt x="6" y="59"/>
                      <a:pt x="5" y="56"/>
                      <a:pt x="4" y="59"/>
                    </a:cubicBezTo>
                    <a:cubicBezTo>
                      <a:pt x="1" y="60"/>
                      <a:pt x="5" y="60"/>
                      <a:pt x="1" y="62"/>
                    </a:cubicBezTo>
                    <a:cubicBezTo>
                      <a:pt x="0" y="65"/>
                      <a:pt x="2" y="63"/>
                      <a:pt x="2" y="66"/>
                    </a:cubicBezTo>
                    <a:cubicBezTo>
                      <a:pt x="2" y="68"/>
                      <a:pt x="1" y="66"/>
                      <a:pt x="2" y="68"/>
                    </a:cubicBezTo>
                    <a:cubicBezTo>
                      <a:pt x="4" y="71"/>
                      <a:pt x="4" y="68"/>
                      <a:pt x="5" y="71"/>
                    </a:cubicBezTo>
                    <a:cubicBezTo>
                      <a:pt x="6" y="73"/>
                      <a:pt x="5" y="73"/>
                      <a:pt x="5" y="76"/>
                    </a:cubicBezTo>
                    <a:cubicBezTo>
                      <a:pt x="4" y="79"/>
                      <a:pt x="6" y="79"/>
                      <a:pt x="8" y="77"/>
                    </a:cubicBezTo>
                    <a:cubicBezTo>
                      <a:pt x="8" y="76"/>
                      <a:pt x="9" y="77"/>
                      <a:pt x="9" y="79"/>
                    </a:cubicBezTo>
                    <a:cubicBezTo>
                      <a:pt x="11" y="81"/>
                      <a:pt x="9" y="76"/>
                      <a:pt x="13" y="77"/>
                    </a:cubicBezTo>
                    <a:cubicBezTo>
                      <a:pt x="15" y="79"/>
                      <a:pt x="15" y="77"/>
                      <a:pt x="15" y="76"/>
                    </a:cubicBezTo>
                    <a:cubicBezTo>
                      <a:pt x="18" y="76"/>
                      <a:pt x="15" y="74"/>
                      <a:pt x="18" y="76"/>
                    </a:cubicBezTo>
                    <a:cubicBezTo>
                      <a:pt x="19" y="76"/>
                      <a:pt x="19" y="77"/>
                      <a:pt x="19" y="79"/>
                    </a:cubicBezTo>
                    <a:cubicBezTo>
                      <a:pt x="19" y="81"/>
                      <a:pt x="19" y="81"/>
                      <a:pt x="19" y="81"/>
                    </a:cubicBezTo>
                    <a:cubicBezTo>
                      <a:pt x="20" y="81"/>
                      <a:pt x="23" y="82"/>
                      <a:pt x="20" y="82"/>
                    </a:cubicBezTo>
                    <a:cubicBezTo>
                      <a:pt x="19" y="84"/>
                      <a:pt x="19" y="85"/>
                      <a:pt x="20" y="84"/>
                    </a:cubicBezTo>
                    <a:cubicBezTo>
                      <a:pt x="22" y="84"/>
                      <a:pt x="23" y="84"/>
                      <a:pt x="22" y="87"/>
                    </a:cubicBezTo>
                    <a:cubicBezTo>
                      <a:pt x="22" y="88"/>
                      <a:pt x="23" y="87"/>
                      <a:pt x="23" y="90"/>
                    </a:cubicBezTo>
                    <a:cubicBezTo>
                      <a:pt x="29" y="85"/>
                      <a:pt x="27" y="91"/>
                      <a:pt x="30" y="88"/>
                    </a:cubicBezTo>
                    <a:cubicBezTo>
                      <a:pt x="31" y="85"/>
                      <a:pt x="33" y="84"/>
                      <a:pt x="33" y="87"/>
                    </a:cubicBezTo>
                    <a:cubicBezTo>
                      <a:pt x="33" y="90"/>
                      <a:pt x="34" y="87"/>
                      <a:pt x="37" y="87"/>
                    </a:cubicBezTo>
                    <a:cubicBezTo>
                      <a:pt x="38" y="85"/>
                      <a:pt x="36" y="84"/>
                      <a:pt x="37" y="84"/>
                    </a:cubicBezTo>
                    <a:cubicBezTo>
                      <a:pt x="38" y="84"/>
                      <a:pt x="38" y="81"/>
                      <a:pt x="38" y="79"/>
                    </a:cubicBezTo>
                    <a:cubicBezTo>
                      <a:pt x="37" y="79"/>
                      <a:pt x="41" y="79"/>
                      <a:pt x="43" y="77"/>
                    </a:cubicBezTo>
                    <a:cubicBezTo>
                      <a:pt x="44" y="76"/>
                      <a:pt x="44" y="76"/>
                      <a:pt x="43" y="74"/>
                    </a:cubicBezTo>
                    <a:cubicBezTo>
                      <a:pt x="43" y="73"/>
                      <a:pt x="45" y="74"/>
                      <a:pt x="44" y="73"/>
                    </a:cubicBezTo>
                    <a:cubicBezTo>
                      <a:pt x="44" y="71"/>
                      <a:pt x="44" y="71"/>
                      <a:pt x="44" y="70"/>
                    </a:cubicBezTo>
                    <a:cubicBezTo>
                      <a:pt x="45" y="68"/>
                      <a:pt x="44" y="71"/>
                      <a:pt x="45" y="71"/>
                    </a:cubicBezTo>
                    <a:cubicBezTo>
                      <a:pt x="48" y="71"/>
                      <a:pt x="48" y="70"/>
                      <a:pt x="48" y="68"/>
                    </a:cubicBezTo>
                    <a:cubicBezTo>
                      <a:pt x="48" y="66"/>
                      <a:pt x="51" y="70"/>
                      <a:pt x="51" y="68"/>
                    </a:cubicBezTo>
                    <a:cubicBezTo>
                      <a:pt x="51" y="65"/>
                      <a:pt x="52" y="65"/>
                      <a:pt x="54" y="65"/>
                    </a:cubicBezTo>
                    <a:cubicBezTo>
                      <a:pt x="56" y="66"/>
                      <a:pt x="54" y="63"/>
                      <a:pt x="58" y="62"/>
                    </a:cubicBezTo>
                    <a:cubicBezTo>
                      <a:pt x="63" y="60"/>
                      <a:pt x="62" y="59"/>
                      <a:pt x="63" y="60"/>
                    </a:cubicBezTo>
                    <a:cubicBezTo>
                      <a:pt x="65" y="60"/>
                      <a:pt x="65" y="60"/>
                      <a:pt x="65" y="60"/>
                    </a:cubicBezTo>
                    <a:cubicBezTo>
                      <a:pt x="66" y="60"/>
                      <a:pt x="66" y="60"/>
                      <a:pt x="67" y="6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27" name="Freeform 2273">
                <a:extLst>
                  <a:ext uri="{FF2B5EF4-FFF2-40B4-BE49-F238E27FC236}">
                    <a16:creationId xmlns:a16="http://schemas.microsoft.com/office/drawing/2014/main" id="{2C618A5A-9FE1-3713-F016-F65F4823BE46}"/>
                  </a:ext>
                </a:extLst>
              </p:cNvPr>
              <p:cNvSpPr>
                <a:spLocks/>
              </p:cNvSpPr>
              <p:nvPr/>
            </p:nvSpPr>
            <p:spPr bwMode="auto">
              <a:xfrm>
                <a:off x="2180094" y="2628231"/>
                <a:ext cx="304499" cy="307996"/>
              </a:xfrm>
              <a:custGeom>
                <a:avLst/>
                <a:gdLst>
                  <a:gd name="T0" fmla="*/ 4 w 65"/>
                  <a:gd name="T1" fmla="*/ 67 h 76"/>
                  <a:gd name="T2" fmla="*/ 14 w 65"/>
                  <a:gd name="T3" fmla="*/ 64 h 76"/>
                  <a:gd name="T4" fmla="*/ 19 w 65"/>
                  <a:gd name="T5" fmla="*/ 67 h 76"/>
                  <a:gd name="T6" fmla="*/ 26 w 65"/>
                  <a:gd name="T7" fmla="*/ 76 h 76"/>
                  <a:gd name="T8" fmla="*/ 28 w 65"/>
                  <a:gd name="T9" fmla="*/ 72 h 76"/>
                  <a:gd name="T10" fmla="*/ 32 w 65"/>
                  <a:gd name="T11" fmla="*/ 73 h 76"/>
                  <a:gd name="T12" fmla="*/ 36 w 65"/>
                  <a:gd name="T13" fmla="*/ 72 h 76"/>
                  <a:gd name="T14" fmla="*/ 40 w 65"/>
                  <a:gd name="T15" fmla="*/ 72 h 76"/>
                  <a:gd name="T16" fmla="*/ 42 w 65"/>
                  <a:gd name="T17" fmla="*/ 72 h 76"/>
                  <a:gd name="T18" fmla="*/ 61 w 65"/>
                  <a:gd name="T19" fmla="*/ 72 h 76"/>
                  <a:gd name="T20" fmla="*/ 61 w 65"/>
                  <a:gd name="T21" fmla="*/ 64 h 76"/>
                  <a:gd name="T22" fmla="*/ 55 w 65"/>
                  <a:gd name="T23" fmla="*/ 14 h 76"/>
                  <a:gd name="T24" fmla="*/ 65 w 65"/>
                  <a:gd name="T25" fmla="*/ 14 h 76"/>
                  <a:gd name="T26" fmla="*/ 44 w 65"/>
                  <a:gd name="T27" fmla="*/ 0 h 76"/>
                  <a:gd name="T28" fmla="*/ 44 w 65"/>
                  <a:gd name="T29" fmla="*/ 8 h 76"/>
                  <a:gd name="T30" fmla="*/ 28 w 65"/>
                  <a:gd name="T31" fmla="*/ 8 h 76"/>
                  <a:gd name="T32" fmla="*/ 28 w 65"/>
                  <a:gd name="T33" fmla="*/ 23 h 76"/>
                  <a:gd name="T34" fmla="*/ 22 w 65"/>
                  <a:gd name="T35" fmla="*/ 36 h 76"/>
                  <a:gd name="T36" fmla="*/ 1 w 65"/>
                  <a:gd name="T37" fmla="*/ 36 h 76"/>
                  <a:gd name="T38" fmla="*/ 1 w 65"/>
                  <a:gd name="T39" fmla="*/ 39 h 76"/>
                  <a:gd name="T40" fmla="*/ 1 w 65"/>
                  <a:gd name="T41" fmla="*/ 37 h 76"/>
                  <a:gd name="T42" fmla="*/ 3 w 65"/>
                  <a:gd name="T43" fmla="*/ 41 h 76"/>
                  <a:gd name="T44" fmla="*/ 4 w 65"/>
                  <a:gd name="T45" fmla="*/ 44 h 76"/>
                  <a:gd name="T46" fmla="*/ 4 w 65"/>
                  <a:gd name="T47" fmla="*/ 48 h 76"/>
                  <a:gd name="T48" fmla="*/ 4 w 65"/>
                  <a:gd name="T49" fmla="*/ 59 h 76"/>
                  <a:gd name="T50" fmla="*/ 4 w 65"/>
                  <a:gd name="T51"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76">
                    <a:moveTo>
                      <a:pt x="4" y="67"/>
                    </a:moveTo>
                    <a:cubicBezTo>
                      <a:pt x="4" y="64"/>
                      <a:pt x="11" y="64"/>
                      <a:pt x="14" y="64"/>
                    </a:cubicBezTo>
                    <a:cubicBezTo>
                      <a:pt x="17" y="64"/>
                      <a:pt x="18" y="67"/>
                      <a:pt x="19" y="67"/>
                    </a:cubicBezTo>
                    <a:cubicBezTo>
                      <a:pt x="21" y="69"/>
                      <a:pt x="24" y="75"/>
                      <a:pt x="26" y="76"/>
                    </a:cubicBezTo>
                    <a:cubicBezTo>
                      <a:pt x="30" y="75"/>
                      <a:pt x="26" y="75"/>
                      <a:pt x="28" y="72"/>
                    </a:cubicBezTo>
                    <a:cubicBezTo>
                      <a:pt x="30" y="69"/>
                      <a:pt x="32" y="72"/>
                      <a:pt x="32" y="73"/>
                    </a:cubicBezTo>
                    <a:cubicBezTo>
                      <a:pt x="33" y="75"/>
                      <a:pt x="32" y="70"/>
                      <a:pt x="36" y="72"/>
                    </a:cubicBezTo>
                    <a:cubicBezTo>
                      <a:pt x="37" y="72"/>
                      <a:pt x="40" y="72"/>
                      <a:pt x="40" y="72"/>
                    </a:cubicBezTo>
                    <a:cubicBezTo>
                      <a:pt x="42" y="69"/>
                      <a:pt x="40" y="72"/>
                      <a:pt x="42" y="72"/>
                    </a:cubicBezTo>
                    <a:cubicBezTo>
                      <a:pt x="46" y="72"/>
                      <a:pt x="61" y="72"/>
                      <a:pt x="61" y="72"/>
                    </a:cubicBezTo>
                    <a:cubicBezTo>
                      <a:pt x="64" y="62"/>
                      <a:pt x="61" y="67"/>
                      <a:pt x="61" y="64"/>
                    </a:cubicBezTo>
                    <a:cubicBezTo>
                      <a:pt x="61" y="62"/>
                      <a:pt x="55" y="14"/>
                      <a:pt x="55" y="14"/>
                    </a:cubicBezTo>
                    <a:cubicBezTo>
                      <a:pt x="65" y="14"/>
                      <a:pt x="65" y="14"/>
                      <a:pt x="65" y="14"/>
                    </a:cubicBezTo>
                    <a:cubicBezTo>
                      <a:pt x="44" y="0"/>
                      <a:pt x="44" y="0"/>
                      <a:pt x="44" y="0"/>
                    </a:cubicBezTo>
                    <a:cubicBezTo>
                      <a:pt x="44" y="8"/>
                      <a:pt x="44" y="8"/>
                      <a:pt x="44" y="8"/>
                    </a:cubicBezTo>
                    <a:cubicBezTo>
                      <a:pt x="28" y="8"/>
                      <a:pt x="28" y="8"/>
                      <a:pt x="28" y="8"/>
                    </a:cubicBezTo>
                    <a:cubicBezTo>
                      <a:pt x="28" y="23"/>
                      <a:pt x="28" y="23"/>
                      <a:pt x="28" y="23"/>
                    </a:cubicBezTo>
                    <a:cubicBezTo>
                      <a:pt x="21" y="27"/>
                      <a:pt x="19" y="25"/>
                      <a:pt x="22" y="36"/>
                    </a:cubicBezTo>
                    <a:cubicBezTo>
                      <a:pt x="22" y="36"/>
                      <a:pt x="3" y="36"/>
                      <a:pt x="1" y="36"/>
                    </a:cubicBezTo>
                    <a:cubicBezTo>
                      <a:pt x="1" y="36"/>
                      <a:pt x="0" y="37"/>
                      <a:pt x="1" y="39"/>
                    </a:cubicBezTo>
                    <a:cubicBezTo>
                      <a:pt x="1" y="39"/>
                      <a:pt x="1" y="36"/>
                      <a:pt x="1" y="37"/>
                    </a:cubicBezTo>
                    <a:cubicBezTo>
                      <a:pt x="3" y="37"/>
                      <a:pt x="1" y="41"/>
                      <a:pt x="3" y="41"/>
                    </a:cubicBezTo>
                    <a:cubicBezTo>
                      <a:pt x="4" y="39"/>
                      <a:pt x="4" y="42"/>
                      <a:pt x="4" y="44"/>
                    </a:cubicBezTo>
                    <a:cubicBezTo>
                      <a:pt x="4" y="47"/>
                      <a:pt x="1" y="47"/>
                      <a:pt x="4" y="48"/>
                    </a:cubicBezTo>
                    <a:cubicBezTo>
                      <a:pt x="4" y="48"/>
                      <a:pt x="7" y="55"/>
                      <a:pt x="4" y="59"/>
                    </a:cubicBezTo>
                    <a:cubicBezTo>
                      <a:pt x="4" y="64"/>
                      <a:pt x="3" y="64"/>
                      <a:pt x="4" y="67"/>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28" name="Freeform 2274">
                <a:extLst>
                  <a:ext uri="{FF2B5EF4-FFF2-40B4-BE49-F238E27FC236}">
                    <a16:creationId xmlns:a16="http://schemas.microsoft.com/office/drawing/2014/main" id="{8600F69E-0BCA-CF3E-11BC-5B260DC25DAF}"/>
                  </a:ext>
                </a:extLst>
              </p:cNvPr>
              <p:cNvSpPr>
                <a:spLocks/>
              </p:cNvSpPr>
              <p:nvPr/>
            </p:nvSpPr>
            <p:spPr bwMode="auto">
              <a:xfrm>
                <a:off x="2668979" y="2949060"/>
                <a:ext cx="304499" cy="233848"/>
              </a:xfrm>
              <a:custGeom>
                <a:avLst/>
                <a:gdLst>
                  <a:gd name="T0" fmla="*/ 61 w 65"/>
                  <a:gd name="T1" fmla="*/ 7 h 58"/>
                  <a:gd name="T2" fmla="*/ 62 w 65"/>
                  <a:gd name="T3" fmla="*/ 15 h 58"/>
                  <a:gd name="T4" fmla="*/ 57 w 65"/>
                  <a:gd name="T5" fmla="*/ 24 h 58"/>
                  <a:gd name="T6" fmla="*/ 51 w 65"/>
                  <a:gd name="T7" fmla="*/ 33 h 58"/>
                  <a:gd name="T8" fmla="*/ 47 w 65"/>
                  <a:gd name="T9" fmla="*/ 43 h 58"/>
                  <a:gd name="T10" fmla="*/ 43 w 65"/>
                  <a:gd name="T11" fmla="*/ 43 h 58"/>
                  <a:gd name="T12" fmla="*/ 37 w 65"/>
                  <a:gd name="T13" fmla="*/ 44 h 58"/>
                  <a:gd name="T14" fmla="*/ 33 w 65"/>
                  <a:gd name="T15" fmla="*/ 49 h 58"/>
                  <a:gd name="T16" fmla="*/ 30 w 65"/>
                  <a:gd name="T17" fmla="*/ 57 h 58"/>
                  <a:gd name="T18" fmla="*/ 29 w 65"/>
                  <a:gd name="T19" fmla="*/ 53 h 58"/>
                  <a:gd name="T20" fmla="*/ 24 w 65"/>
                  <a:gd name="T21" fmla="*/ 57 h 58"/>
                  <a:gd name="T22" fmla="*/ 22 w 65"/>
                  <a:gd name="T23" fmla="*/ 58 h 58"/>
                  <a:gd name="T24" fmla="*/ 18 w 65"/>
                  <a:gd name="T25" fmla="*/ 58 h 58"/>
                  <a:gd name="T26" fmla="*/ 12 w 65"/>
                  <a:gd name="T27" fmla="*/ 49 h 58"/>
                  <a:gd name="T28" fmla="*/ 7 w 65"/>
                  <a:gd name="T29" fmla="*/ 46 h 58"/>
                  <a:gd name="T30" fmla="*/ 3 w 65"/>
                  <a:gd name="T31" fmla="*/ 46 h 58"/>
                  <a:gd name="T32" fmla="*/ 0 w 65"/>
                  <a:gd name="T33" fmla="*/ 46 h 58"/>
                  <a:gd name="T34" fmla="*/ 0 w 65"/>
                  <a:gd name="T35" fmla="*/ 33 h 58"/>
                  <a:gd name="T36" fmla="*/ 3 w 65"/>
                  <a:gd name="T37" fmla="*/ 29 h 58"/>
                  <a:gd name="T38" fmla="*/ 5 w 65"/>
                  <a:gd name="T39" fmla="*/ 22 h 58"/>
                  <a:gd name="T40" fmla="*/ 4 w 65"/>
                  <a:gd name="T41" fmla="*/ 15 h 58"/>
                  <a:gd name="T42" fmla="*/ 7 w 65"/>
                  <a:gd name="T43" fmla="*/ 8 h 58"/>
                  <a:gd name="T44" fmla="*/ 7 w 65"/>
                  <a:gd name="T45" fmla="*/ 4 h 58"/>
                  <a:gd name="T46" fmla="*/ 12 w 65"/>
                  <a:gd name="T47" fmla="*/ 2 h 58"/>
                  <a:gd name="T48" fmla="*/ 15 w 65"/>
                  <a:gd name="T49" fmla="*/ 2 h 58"/>
                  <a:gd name="T50" fmla="*/ 21 w 65"/>
                  <a:gd name="T51" fmla="*/ 5 h 58"/>
                  <a:gd name="T52" fmla="*/ 28 w 65"/>
                  <a:gd name="T53" fmla="*/ 4 h 58"/>
                  <a:gd name="T54" fmla="*/ 33 w 65"/>
                  <a:gd name="T55" fmla="*/ 8 h 58"/>
                  <a:gd name="T56" fmla="*/ 42 w 65"/>
                  <a:gd name="T57" fmla="*/ 4 h 58"/>
                  <a:gd name="T58" fmla="*/ 51 w 65"/>
                  <a:gd name="T59" fmla="*/ 5 h 58"/>
                  <a:gd name="T60" fmla="*/ 57 w 65"/>
                  <a:gd name="T61" fmla="*/ 2 h 58"/>
                  <a:gd name="T62" fmla="*/ 61 w 65"/>
                  <a:gd name="T63"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58">
                    <a:moveTo>
                      <a:pt x="61" y="7"/>
                    </a:moveTo>
                    <a:cubicBezTo>
                      <a:pt x="60" y="15"/>
                      <a:pt x="65" y="8"/>
                      <a:pt x="62" y="15"/>
                    </a:cubicBezTo>
                    <a:cubicBezTo>
                      <a:pt x="61" y="19"/>
                      <a:pt x="60" y="15"/>
                      <a:pt x="57" y="24"/>
                    </a:cubicBezTo>
                    <a:cubicBezTo>
                      <a:pt x="54" y="33"/>
                      <a:pt x="54" y="33"/>
                      <a:pt x="51" y="33"/>
                    </a:cubicBezTo>
                    <a:cubicBezTo>
                      <a:pt x="50" y="35"/>
                      <a:pt x="48" y="39"/>
                      <a:pt x="47" y="43"/>
                    </a:cubicBezTo>
                    <a:cubicBezTo>
                      <a:pt x="46" y="46"/>
                      <a:pt x="46" y="46"/>
                      <a:pt x="43" y="43"/>
                    </a:cubicBezTo>
                    <a:cubicBezTo>
                      <a:pt x="42" y="41"/>
                      <a:pt x="37" y="41"/>
                      <a:pt x="37" y="44"/>
                    </a:cubicBezTo>
                    <a:cubicBezTo>
                      <a:pt x="37" y="46"/>
                      <a:pt x="35" y="44"/>
                      <a:pt x="33" y="49"/>
                    </a:cubicBezTo>
                    <a:cubicBezTo>
                      <a:pt x="32" y="50"/>
                      <a:pt x="33" y="52"/>
                      <a:pt x="30" y="57"/>
                    </a:cubicBezTo>
                    <a:cubicBezTo>
                      <a:pt x="29" y="53"/>
                      <a:pt x="29" y="53"/>
                      <a:pt x="29" y="53"/>
                    </a:cubicBezTo>
                    <a:cubicBezTo>
                      <a:pt x="32" y="58"/>
                      <a:pt x="25" y="58"/>
                      <a:pt x="24" y="57"/>
                    </a:cubicBezTo>
                    <a:cubicBezTo>
                      <a:pt x="22" y="57"/>
                      <a:pt x="25" y="58"/>
                      <a:pt x="22" y="58"/>
                    </a:cubicBezTo>
                    <a:cubicBezTo>
                      <a:pt x="21" y="58"/>
                      <a:pt x="21" y="58"/>
                      <a:pt x="18" y="58"/>
                    </a:cubicBezTo>
                    <a:cubicBezTo>
                      <a:pt x="15" y="58"/>
                      <a:pt x="14" y="50"/>
                      <a:pt x="12" y="49"/>
                    </a:cubicBezTo>
                    <a:cubicBezTo>
                      <a:pt x="10" y="46"/>
                      <a:pt x="8" y="46"/>
                      <a:pt x="7" y="46"/>
                    </a:cubicBezTo>
                    <a:cubicBezTo>
                      <a:pt x="3" y="46"/>
                      <a:pt x="4" y="44"/>
                      <a:pt x="3" y="46"/>
                    </a:cubicBezTo>
                    <a:cubicBezTo>
                      <a:pt x="3" y="46"/>
                      <a:pt x="3" y="46"/>
                      <a:pt x="0" y="46"/>
                    </a:cubicBezTo>
                    <a:cubicBezTo>
                      <a:pt x="1" y="41"/>
                      <a:pt x="0" y="38"/>
                      <a:pt x="0" y="33"/>
                    </a:cubicBezTo>
                    <a:cubicBezTo>
                      <a:pt x="0" y="29"/>
                      <a:pt x="1" y="32"/>
                      <a:pt x="3" y="29"/>
                    </a:cubicBezTo>
                    <a:cubicBezTo>
                      <a:pt x="3" y="25"/>
                      <a:pt x="3" y="27"/>
                      <a:pt x="5" y="22"/>
                    </a:cubicBezTo>
                    <a:cubicBezTo>
                      <a:pt x="7" y="18"/>
                      <a:pt x="3" y="18"/>
                      <a:pt x="4" y="15"/>
                    </a:cubicBezTo>
                    <a:cubicBezTo>
                      <a:pt x="5" y="13"/>
                      <a:pt x="3" y="10"/>
                      <a:pt x="7" y="8"/>
                    </a:cubicBezTo>
                    <a:cubicBezTo>
                      <a:pt x="8" y="7"/>
                      <a:pt x="7" y="5"/>
                      <a:pt x="7" y="4"/>
                    </a:cubicBezTo>
                    <a:cubicBezTo>
                      <a:pt x="10" y="2"/>
                      <a:pt x="10" y="2"/>
                      <a:pt x="12" y="2"/>
                    </a:cubicBezTo>
                    <a:cubicBezTo>
                      <a:pt x="15" y="2"/>
                      <a:pt x="14" y="0"/>
                      <a:pt x="15" y="2"/>
                    </a:cubicBezTo>
                    <a:cubicBezTo>
                      <a:pt x="18" y="2"/>
                      <a:pt x="19" y="2"/>
                      <a:pt x="21" y="5"/>
                    </a:cubicBezTo>
                    <a:cubicBezTo>
                      <a:pt x="22" y="8"/>
                      <a:pt x="26" y="4"/>
                      <a:pt x="28" y="4"/>
                    </a:cubicBezTo>
                    <a:cubicBezTo>
                      <a:pt x="29" y="4"/>
                      <a:pt x="30" y="7"/>
                      <a:pt x="33" y="8"/>
                    </a:cubicBezTo>
                    <a:cubicBezTo>
                      <a:pt x="37" y="8"/>
                      <a:pt x="37" y="5"/>
                      <a:pt x="42" y="4"/>
                    </a:cubicBezTo>
                    <a:cubicBezTo>
                      <a:pt x="48" y="4"/>
                      <a:pt x="51" y="8"/>
                      <a:pt x="51" y="5"/>
                    </a:cubicBezTo>
                    <a:cubicBezTo>
                      <a:pt x="53" y="2"/>
                      <a:pt x="54" y="4"/>
                      <a:pt x="57" y="2"/>
                    </a:cubicBezTo>
                    <a:cubicBezTo>
                      <a:pt x="61" y="7"/>
                      <a:pt x="61" y="7"/>
                      <a:pt x="61" y="7"/>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29" name="Freeform 2275">
                <a:extLst>
                  <a:ext uri="{FF2B5EF4-FFF2-40B4-BE49-F238E27FC236}">
                    <a16:creationId xmlns:a16="http://schemas.microsoft.com/office/drawing/2014/main" id="{76A5DDAB-AE56-1A96-94A3-409AB6834A6A}"/>
                  </a:ext>
                </a:extLst>
              </p:cNvPr>
              <p:cNvSpPr>
                <a:spLocks/>
              </p:cNvSpPr>
              <p:nvPr/>
            </p:nvSpPr>
            <p:spPr bwMode="auto">
              <a:xfrm>
                <a:off x="2954871" y="3024630"/>
                <a:ext cx="331564" cy="211034"/>
              </a:xfrm>
              <a:custGeom>
                <a:avLst/>
                <a:gdLst>
                  <a:gd name="T0" fmla="*/ 71 w 71"/>
                  <a:gd name="T1" fmla="*/ 34 h 52"/>
                  <a:gd name="T2" fmla="*/ 66 w 71"/>
                  <a:gd name="T3" fmla="*/ 34 h 52"/>
                  <a:gd name="T4" fmla="*/ 58 w 71"/>
                  <a:gd name="T5" fmla="*/ 34 h 52"/>
                  <a:gd name="T6" fmla="*/ 51 w 71"/>
                  <a:gd name="T7" fmla="*/ 36 h 52"/>
                  <a:gd name="T8" fmla="*/ 44 w 71"/>
                  <a:gd name="T9" fmla="*/ 38 h 52"/>
                  <a:gd name="T10" fmla="*/ 33 w 71"/>
                  <a:gd name="T11" fmla="*/ 39 h 52"/>
                  <a:gd name="T12" fmla="*/ 29 w 71"/>
                  <a:gd name="T13" fmla="*/ 34 h 52"/>
                  <a:gd name="T14" fmla="*/ 24 w 71"/>
                  <a:gd name="T15" fmla="*/ 39 h 52"/>
                  <a:gd name="T16" fmla="*/ 24 w 71"/>
                  <a:gd name="T17" fmla="*/ 44 h 52"/>
                  <a:gd name="T18" fmla="*/ 19 w 71"/>
                  <a:gd name="T19" fmla="*/ 42 h 52"/>
                  <a:gd name="T20" fmla="*/ 14 w 71"/>
                  <a:gd name="T21" fmla="*/ 42 h 52"/>
                  <a:gd name="T22" fmla="*/ 10 w 71"/>
                  <a:gd name="T23" fmla="*/ 52 h 52"/>
                  <a:gd name="T24" fmla="*/ 5 w 71"/>
                  <a:gd name="T25" fmla="*/ 42 h 52"/>
                  <a:gd name="T26" fmla="*/ 4 w 71"/>
                  <a:gd name="T27" fmla="*/ 39 h 52"/>
                  <a:gd name="T28" fmla="*/ 1 w 71"/>
                  <a:gd name="T29" fmla="*/ 31 h 52"/>
                  <a:gd name="T30" fmla="*/ 1 w 71"/>
                  <a:gd name="T31" fmla="*/ 28 h 52"/>
                  <a:gd name="T32" fmla="*/ 5 w 71"/>
                  <a:gd name="T33" fmla="*/ 20 h 52"/>
                  <a:gd name="T34" fmla="*/ 11 w 71"/>
                  <a:gd name="T35" fmla="*/ 19 h 52"/>
                  <a:gd name="T36" fmla="*/ 14 w 71"/>
                  <a:gd name="T37" fmla="*/ 19 h 52"/>
                  <a:gd name="T38" fmla="*/ 25 w 71"/>
                  <a:gd name="T39" fmla="*/ 16 h 52"/>
                  <a:gd name="T40" fmla="*/ 25 w 71"/>
                  <a:gd name="T41" fmla="*/ 11 h 52"/>
                  <a:gd name="T42" fmla="*/ 36 w 71"/>
                  <a:gd name="T43" fmla="*/ 8 h 52"/>
                  <a:gd name="T44" fmla="*/ 39 w 71"/>
                  <a:gd name="T45" fmla="*/ 2 h 52"/>
                  <a:gd name="T46" fmla="*/ 46 w 71"/>
                  <a:gd name="T47" fmla="*/ 0 h 52"/>
                  <a:gd name="T48" fmla="*/ 48 w 71"/>
                  <a:gd name="T49" fmla="*/ 10 h 52"/>
                  <a:gd name="T50" fmla="*/ 53 w 71"/>
                  <a:gd name="T51" fmla="*/ 14 h 52"/>
                  <a:gd name="T52" fmla="*/ 57 w 71"/>
                  <a:gd name="T53" fmla="*/ 17 h 52"/>
                  <a:gd name="T54" fmla="*/ 60 w 71"/>
                  <a:gd name="T55" fmla="*/ 22 h 52"/>
                  <a:gd name="T56" fmla="*/ 64 w 71"/>
                  <a:gd name="T57" fmla="*/ 27 h 52"/>
                  <a:gd name="T58" fmla="*/ 68 w 71"/>
                  <a:gd name="T59" fmla="*/ 30 h 52"/>
                  <a:gd name="T60" fmla="*/ 71 w 71"/>
                  <a:gd name="T6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 h="52">
                    <a:moveTo>
                      <a:pt x="71" y="34"/>
                    </a:moveTo>
                    <a:cubicBezTo>
                      <a:pt x="68" y="34"/>
                      <a:pt x="68" y="33"/>
                      <a:pt x="66" y="34"/>
                    </a:cubicBezTo>
                    <a:cubicBezTo>
                      <a:pt x="65" y="36"/>
                      <a:pt x="60" y="31"/>
                      <a:pt x="58" y="34"/>
                    </a:cubicBezTo>
                    <a:cubicBezTo>
                      <a:pt x="55" y="36"/>
                      <a:pt x="55" y="33"/>
                      <a:pt x="51" y="36"/>
                    </a:cubicBezTo>
                    <a:cubicBezTo>
                      <a:pt x="44" y="39"/>
                      <a:pt x="47" y="33"/>
                      <a:pt x="44" y="38"/>
                    </a:cubicBezTo>
                    <a:cubicBezTo>
                      <a:pt x="43" y="42"/>
                      <a:pt x="39" y="39"/>
                      <a:pt x="33" y="39"/>
                    </a:cubicBezTo>
                    <a:cubicBezTo>
                      <a:pt x="32" y="39"/>
                      <a:pt x="33" y="36"/>
                      <a:pt x="29" y="34"/>
                    </a:cubicBezTo>
                    <a:cubicBezTo>
                      <a:pt x="25" y="33"/>
                      <a:pt x="25" y="38"/>
                      <a:pt x="24" y="39"/>
                    </a:cubicBezTo>
                    <a:cubicBezTo>
                      <a:pt x="21" y="39"/>
                      <a:pt x="22" y="41"/>
                      <a:pt x="24" y="44"/>
                    </a:cubicBezTo>
                    <a:cubicBezTo>
                      <a:pt x="21" y="42"/>
                      <a:pt x="21" y="45"/>
                      <a:pt x="19" y="42"/>
                    </a:cubicBezTo>
                    <a:cubicBezTo>
                      <a:pt x="17" y="42"/>
                      <a:pt x="17" y="44"/>
                      <a:pt x="14" y="42"/>
                    </a:cubicBezTo>
                    <a:cubicBezTo>
                      <a:pt x="10" y="42"/>
                      <a:pt x="12" y="47"/>
                      <a:pt x="10" y="52"/>
                    </a:cubicBezTo>
                    <a:cubicBezTo>
                      <a:pt x="10" y="45"/>
                      <a:pt x="7" y="44"/>
                      <a:pt x="5" y="42"/>
                    </a:cubicBezTo>
                    <a:cubicBezTo>
                      <a:pt x="4" y="41"/>
                      <a:pt x="5" y="39"/>
                      <a:pt x="4" y="39"/>
                    </a:cubicBezTo>
                    <a:cubicBezTo>
                      <a:pt x="3" y="38"/>
                      <a:pt x="1" y="34"/>
                      <a:pt x="1" y="31"/>
                    </a:cubicBezTo>
                    <a:cubicBezTo>
                      <a:pt x="3" y="28"/>
                      <a:pt x="0" y="28"/>
                      <a:pt x="1" y="28"/>
                    </a:cubicBezTo>
                    <a:cubicBezTo>
                      <a:pt x="4" y="27"/>
                      <a:pt x="4" y="24"/>
                      <a:pt x="5" y="20"/>
                    </a:cubicBezTo>
                    <a:cubicBezTo>
                      <a:pt x="8" y="20"/>
                      <a:pt x="10" y="20"/>
                      <a:pt x="11" y="19"/>
                    </a:cubicBezTo>
                    <a:cubicBezTo>
                      <a:pt x="12" y="17"/>
                      <a:pt x="12" y="20"/>
                      <a:pt x="14" y="19"/>
                    </a:cubicBezTo>
                    <a:cubicBezTo>
                      <a:pt x="19" y="16"/>
                      <a:pt x="21" y="19"/>
                      <a:pt x="25" y="16"/>
                    </a:cubicBezTo>
                    <a:cubicBezTo>
                      <a:pt x="26" y="13"/>
                      <a:pt x="24" y="13"/>
                      <a:pt x="25" y="11"/>
                    </a:cubicBezTo>
                    <a:cubicBezTo>
                      <a:pt x="25" y="11"/>
                      <a:pt x="32" y="13"/>
                      <a:pt x="36" y="8"/>
                    </a:cubicBezTo>
                    <a:cubicBezTo>
                      <a:pt x="39" y="3"/>
                      <a:pt x="39" y="5"/>
                      <a:pt x="39" y="2"/>
                    </a:cubicBezTo>
                    <a:cubicBezTo>
                      <a:pt x="39" y="2"/>
                      <a:pt x="44" y="0"/>
                      <a:pt x="46" y="0"/>
                    </a:cubicBezTo>
                    <a:cubicBezTo>
                      <a:pt x="48" y="3"/>
                      <a:pt x="51" y="5"/>
                      <a:pt x="48" y="10"/>
                    </a:cubicBezTo>
                    <a:cubicBezTo>
                      <a:pt x="48" y="16"/>
                      <a:pt x="54" y="13"/>
                      <a:pt x="53" y="14"/>
                    </a:cubicBezTo>
                    <a:cubicBezTo>
                      <a:pt x="51" y="17"/>
                      <a:pt x="54" y="16"/>
                      <a:pt x="57" y="17"/>
                    </a:cubicBezTo>
                    <a:cubicBezTo>
                      <a:pt x="58" y="20"/>
                      <a:pt x="55" y="19"/>
                      <a:pt x="60" y="22"/>
                    </a:cubicBezTo>
                    <a:cubicBezTo>
                      <a:pt x="62" y="24"/>
                      <a:pt x="64" y="24"/>
                      <a:pt x="64" y="27"/>
                    </a:cubicBezTo>
                    <a:cubicBezTo>
                      <a:pt x="62" y="28"/>
                      <a:pt x="64" y="28"/>
                      <a:pt x="68" y="30"/>
                    </a:cubicBezTo>
                    <a:cubicBezTo>
                      <a:pt x="69" y="30"/>
                      <a:pt x="68" y="33"/>
                      <a:pt x="71" y="3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30" name="Freeform 2276">
                <a:extLst>
                  <a:ext uri="{FF2B5EF4-FFF2-40B4-BE49-F238E27FC236}">
                    <a16:creationId xmlns:a16="http://schemas.microsoft.com/office/drawing/2014/main" id="{E5D8E971-D27E-A367-8983-F160A1A7D54E}"/>
                  </a:ext>
                </a:extLst>
              </p:cNvPr>
              <p:cNvSpPr>
                <a:spLocks/>
              </p:cNvSpPr>
              <p:nvPr/>
            </p:nvSpPr>
            <p:spPr bwMode="auto">
              <a:xfrm>
                <a:off x="2809389" y="2969023"/>
                <a:ext cx="196232" cy="279477"/>
              </a:xfrm>
              <a:custGeom>
                <a:avLst/>
                <a:gdLst>
                  <a:gd name="T0" fmla="*/ 27 w 42"/>
                  <a:gd name="T1" fmla="*/ 64 h 69"/>
                  <a:gd name="T2" fmla="*/ 34 w 42"/>
                  <a:gd name="T3" fmla="*/ 64 h 69"/>
                  <a:gd name="T4" fmla="*/ 38 w 42"/>
                  <a:gd name="T5" fmla="*/ 66 h 69"/>
                  <a:gd name="T6" fmla="*/ 41 w 42"/>
                  <a:gd name="T7" fmla="*/ 67 h 69"/>
                  <a:gd name="T8" fmla="*/ 42 w 42"/>
                  <a:gd name="T9" fmla="*/ 64 h 69"/>
                  <a:gd name="T10" fmla="*/ 36 w 42"/>
                  <a:gd name="T11" fmla="*/ 56 h 69"/>
                  <a:gd name="T12" fmla="*/ 35 w 42"/>
                  <a:gd name="T13" fmla="*/ 52 h 69"/>
                  <a:gd name="T14" fmla="*/ 32 w 42"/>
                  <a:gd name="T15" fmla="*/ 44 h 69"/>
                  <a:gd name="T16" fmla="*/ 32 w 42"/>
                  <a:gd name="T17" fmla="*/ 41 h 69"/>
                  <a:gd name="T18" fmla="*/ 38 w 42"/>
                  <a:gd name="T19" fmla="*/ 33 h 69"/>
                  <a:gd name="T20" fmla="*/ 36 w 42"/>
                  <a:gd name="T21" fmla="*/ 30 h 69"/>
                  <a:gd name="T22" fmla="*/ 31 w 42"/>
                  <a:gd name="T23" fmla="*/ 22 h 69"/>
                  <a:gd name="T24" fmla="*/ 32 w 42"/>
                  <a:gd name="T25" fmla="*/ 19 h 69"/>
                  <a:gd name="T26" fmla="*/ 38 w 42"/>
                  <a:gd name="T27" fmla="*/ 19 h 69"/>
                  <a:gd name="T28" fmla="*/ 35 w 42"/>
                  <a:gd name="T29" fmla="*/ 6 h 69"/>
                  <a:gd name="T30" fmla="*/ 34 w 42"/>
                  <a:gd name="T31" fmla="*/ 3 h 69"/>
                  <a:gd name="T32" fmla="*/ 31 w 42"/>
                  <a:gd name="T33" fmla="*/ 0 h 69"/>
                  <a:gd name="T34" fmla="*/ 32 w 42"/>
                  <a:gd name="T35" fmla="*/ 8 h 69"/>
                  <a:gd name="T36" fmla="*/ 27 w 42"/>
                  <a:gd name="T37" fmla="*/ 19 h 69"/>
                  <a:gd name="T38" fmla="*/ 21 w 42"/>
                  <a:gd name="T39" fmla="*/ 28 h 69"/>
                  <a:gd name="T40" fmla="*/ 17 w 42"/>
                  <a:gd name="T41" fmla="*/ 38 h 69"/>
                  <a:gd name="T42" fmla="*/ 13 w 42"/>
                  <a:gd name="T43" fmla="*/ 38 h 69"/>
                  <a:gd name="T44" fmla="*/ 7 w 42"/>
                  <a:gd name="T45" fmla="*/ 39 h 69"/>
                  <a:gd name="T46" fmla="*/ 3 w 42"/>
                  <a:gd name="T47" fmla="*/ 42 h 69"/>
                  <a:gd name="T48" fmla="*/ 0 w 42"/>
                  <a:gd name="T49" fmla="*/ 50 h 69"/>
                  <a:gd name="T50" fmla="*/ 2 w 42"/>
                  <a:gd name="T51" fmla="*/ 52 h 69"/>
                  <a:gd name="T52" fmla="*/ 3 w 42"/>
                  <a:gd name="T53" fmla="*/ 55 h 69"/>
                  <a:gd name="T54" fmla="*/ 6 w 42"/>
                  <a:gd name="T55" fmla="*/ 53 h 69"/>
                  <a:gd name="T56" fmla="*/ 6 w 42"/>
                  <a:gd name="T57" fmla="*/ 56 h 69"/>
                  <a:gd name="T58" fmla="*/ 6 w 42"/>
                  <a:gd name="T59" fmla="*/ 58 h 69"/>
                  <a:gd name="T60" fmla="*/ 6 w 42"/>
                  <a:gd name="T61" fmla="*/ 64 h 69"/>
                  <a:gd name="T62" fmla="*/ 16 w 42"/>
                  <a:gd name="T63" fmla="*/ 64 h 69"/>
                  <a:gd name="T64" fmla="*/ 21 w 42"/>
                  <a:gd name="T65" fmla="*/ 64 h 69"/>
                  <a:gd name="T66" fmla="*/ 27 w 42"/>
                  <a:gd name="T67"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69">
                    <a:moveTo>
                      <a:pt x="27" y="64"/>
                    </a:moveTo>
                    <a:cubicBezTo>
                      <a:pt x="34" y="64"/>
                      <a:pt x="34" y="64"/>
                      <a:pt x="34" y="64"/>
                    </a:cubicBezTo>
                    <a:cubicBezTo>
                      <a:pt x="34" y="64"/>
                      <a:pt x="35" y="66"/>
                      <a:pt x="38" y="66"/>
                    </a:cubicBezTo>
                    <a:cubicBezTo>
                      <a:pt x="39" y="67"/>
                      <a:pt x="41" y="69"/>
                      <a:pt x="41" y="67"/>
                    </a:cubicBezTo>
                    <a:cubicBezTo>
                      <a:pt x="42" y="67"/>
                      <a:pt x="41" y="66"/>
                      <a:pt x="42" y="64"/>
                    </a:cubicBezTo>
                    <a:cubicBezTo>
                      <a:pt x="41" y="58"/>
                      <a:pt x="38" y="58"/>
                      <a:pt x="36" y="56"/>
                    </a:cubicBezTo>
                    <a:cubicBezTo>
                      <a:pt x="35" y="53"/>
                      <a:pt x="36" y="52"/>
                      <a:pt x="35" y="52"/>
                    </a:cubicBezTo>
                    <a:cubicBezTo>
                      <a:pt x="34" y="52"/>
                      <a:pt x="32" y="48"/>
                      <a:pt x="32" y="44"/>
                    </a:cubicBezTo>
                    <a:cubicBezTo>
                      <a:pt x="34" y="41"/>
                      <a:pt x="31" y="42"/>
                      <a:pt x="32" y="41"/>
                    </a:cubicBezTo>
                    <a:cubicBezTo>
                      <a:pt x="35" y="41"/>
                      <a:pt x="35" y="38"/>
                      <a:pt x="38" y="33"/>
                    </a:cubicBezTo>
                    <a:cubicBezTo>
                      <a:pt x="38" y="31"/>
                      <a:pt x="38" y="33"/>
                      <a:pt x="36" y="30"/>
                    </a:cubicBezTo>
                    <a:cubicBezTo>
                      <a:pt x="36" y="27"/>
                      <a:pt x="35" y="28"/>
                      <a:pt x="31" y="22"/>
                    </a:cubicBezTo>
                    <a:cubicBezTo>
                      <a:pt x="30" y="20"/>
                      <a:pt x="31" y="19"/>
                      <a:pt x="32" y="19"/>
                    </a:cubicBezTo>
                    <a:cubicBezTo>
                      <a:pt x="34" y="19"/>
                      <a:pt x="35" y="20"/>
                      <a:pt x="38" y="19"/>
                    </a:cubicBezTo>
                    <a:cubicBezTo>
                      <a:pt x="34" y="16"/>
                      <a:pt x="36" y="8"/>
                      <a:pt x="35" y="6"/>
                    </a:cubicBezTo>
                    <a:cubicBezTo>
                      <a:pt x="34" y="6"/>
                      <a:pt x="35" y="3"/>
                      <a:pt x="34" y="3"/>
                    </a:cubicBezTo>
                    <a:cubicBezTo>
                      <a:pt x="31" y="2"/>
                      <a:pt x="36" y="0"/>
                      <a:pt x="31" y="0"/>
                    </a:cubicBezTo>
                    <a:cubicBezTo>
                      <a:pt x="30" y="8"/>
                      <a:pt x="35" y="3"/>
                      <a:pt x="32" y="8"/>
                    </a:cubicBezTo>
                    <a:cubicBezTo>
                      <a:pt x="31" y="14"/>
                      <a:pt x="30" y="10"/>
                      <a:pt x="27" y="19"/>
                    </a:cubicBezTo>
                    <a:cubicBezTo>
                      <a:pt x="24" y="27"/>
                      <a:pt x="24" y="27"/>
                      <a:pt x="21" y="28"/>
                    </a:cubicBezTo>
                    <a:cubicBezTo>
                      <a:pt x="20" y="28"/>
                      <a:pt x="18" y="34"/>
                      <a:pt x="17" y="38"/>
                    </a:cubicBezTo>
                    <a:cubicBezTo>
                      <a:pt x="16" y="41"/>
                      <a:pt x="16" y="41"/>
                      <a:pt x="13" y="38"/>
                    </a:cubicBezTo>
                    <a:cubicBezTo>
                      <a:pt x="12" y="34"/>
                      <a:pt x="7" y="36"/>
                      <a:pt x="7" y="39"/>
                    </a:cubicBezTo>
                    <a:cubicBezTo>
                      <a:pt x="6" y="41"/>
                      <a:pt x="5" y="39"/>
                      <a:pt x="3" y="42"/>
                    </a:cubicBezTo>
                    <a:cubicBezTo>
                      <a:pt x="2" y="45"/>
                      <a:pt x="2" y="47"/>
                      <a:pt x="0" y="50"/>
                    </a:cubicBezTo>
                    <a:cubicBezTo>
                      <a:pt x="0" y="53"/>
                      <a:pt x="2" y="48"/>
                      <a:pt x="2" y="52"/>
                    </a:cubicBezTo>
                    <a:cubicBezTo>
                      <a:pt x="2" y="53"/>
                      <a:pt x="2" y="53"/>
                      <a:pt x="3" y="55"/>
                    </a:cubicBezTo>
                    <a:cubicBezTo>
                      <a:pt x="6" y="56"/>
                      <a:pt x="5" y="53"/>
                      <a:pt x="6" y="53"/>
                    </a:cubicBezTo>
                    <a:cubicBezTo>
                      <a:pt x="7" y="55"/>
                      <a:pt x="5" y="55"/>
                      <a:pt x="6" y="56"/>
                    </a:cubicBezTo>
                    <a:cubicBezTo>
                      <a:pt x="7" y="58"/>
                      <a:pt x="6" y="56"/>
                      <a:pt x="6" y="58"/>
                    </a:cubicBezTo>
                    <a:cubicBezTo>
                      <a:pt x="9" y="59"/>
                      <a:pt x="6" y="61"/>
                      <a:pt x="6" y="64"/>
                    </a:cubicBezTo>
                    <a:cubicBezTo>
                      <a:pt x="9" y="66"/>
                      <a:pt x="10" y="64"/>
                      <a:pt x="16" y="64"/>
                    </a:cubicBezTo>
                    <a:cubicBezTo>
                      <a:pt x="16" y="64"/>
                      <a:pt x="16" y="64"/>
                      <a:pt x="21" y="64"/>
                    </a:cubicBezTo>
                    <a:cubicBezTo>
                      <a:pt x="27" y="64"/>
                      <a:pt x="25" y="64"/>
                      <a:pt x="27" y="6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31" name="Freeform 2277">
                <a:extLst>
                  <a:ext uri="{FF2B5EF4-FFF2-40B4-BE49-F238E27FC236}">
                    <a16:creationId xmlns:a16="http://schemas.microsoft.com/office/drawing/2014/main" id="{F46B4774-84CF-F2F7-EBBB-9899491D66F4}"/>
                  </a:ext>
                </a:extLst>
              </p:cNvPr>
              <p:cNvSpPr>
                <a:spLocks/>
              </p:cNvSpPr>
              <p:nvPr/>
            </p:nvSpPr>
            <p:spPr bwMode="auto">
              <a:xfrm>
                <a:off x="2893972" y="3385384"/>
                <a:ext cx="32142" cy="37073"/>
              </a:xfrm>
              <a:custGeom>
                <a:avLst/>
                <a:gdLst>
                  <a:gd name="T0" fmla="*/ 0 w 7"/>
                  <a:gd name="T1" fmla="*/ 3 h 9"/>
                  <a:gd name="T2" fmla="*/ 5 w 7"/>
                  <a:gd name="T3" fmla="*/ 2 h 9"/>
                  <a:gd name="T4" fmla="*/ 7 w 7"/>
                  <a:gd name="T5" fmla="*/ 2 h 9"/>
                  <a:gd name="T6" fmla="*/ 3 w 7"/>
                  <a:gd name="T7" fmla="*/ 3 h 9"/>
                  <a:gd name="T8" fmla="*/ 2 w 7"/>
                  <a:gd name="T9" fmla="*/ 9 h 9"/>
                  <a:gd name="T10" fmla="*/ 2 w 7"/>
                  <a:gd name="T11" fmla="*/ 6 h 9"/>
                  <a:gd name="T12" fmla="*/ 0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0" y="3"/>
                    </a:moveTo>
                    <a:cubicBezTo>
                      <a:pt x="2" y="2"/>
                      <a:pt x="3" y="2"/>
                      <a:pt x="5" y="2"/>
                    </a:cubicBezTo>
                    <a:cubicBezTo>
                      <a:pt x="5" y="0"/>
                      <a:pt x="6" y="2"/>
                      <a:pt x="7" y="2"/>
                    </a:cubicBezTo>
                    <a:cubicBezTo>
                      <a:pt x="6" y="2"/>
                      <a:pt x="6" y="2"/>
                      <a:pt x="3" y="3"/>
                    </a:cubicBezTo>
                    <a:cubicBezTo>
                      <a:pt x="3" y="5"/>
                      <a:pt x="5" y="9"/>
                      <a:pt x="2" y="9"/>
                    </a:cubicBezTo>
                    <a:cubicBezTo>
                      <a:pt x="2" y="8"/>
                      <a:pt x="0" y="9"/>
                      <a:pt x="2" y="6"/>
                    </a:cubicBezTo>
                    <a:cubicBezTo>
                      <a:pt x="2" y="6"/>
                      <a:pt x="2" y="5"/>
                      <a:pt x="0"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32" name="Freeform 2278">
                <a:extLst>
                  <a:ext uri="{FF2B5EF4-FFF2-40B4-BE49-F238E27FC236}">
                    <a16:creationId xmlns:a16="http://schemas.microsoft.com/office/drawing/2014/main" id="{4787AEED-829D-1384-E17A-82B1086831D3}"/>
                  </a:ext>
                </a:extLst>
              </p:cNvPr>
              <p:cNvSpPr>
                <a:spLocks/>
              </p:cNvSpPr>
              <p:nvPr/>
            </p:nvSpPr>
            <p:spPr bwMode="auto">
              <a:xfrm>
                <a:off x="2875362" y="3195741"/>
                <a:ext cx="191157" cy="209607"/>
              </a:xfrm>
              <a:custGeom>
                <a:avLst/>
                <a:gdLst>
                  <a:gd name="T0" fmla="*/ 11 w 41"/>
                  <a:gd name="T1" fmla="*/ 10 h 52"/>
                  <a:gd name="T2" fmla="*/ 11 w 41"/>
                  <a:gd name="T3" fmla="*/ 14 h 52"/>
                  <a:gd name="T4" fmla="*/ 16 w 41"/>
                  <a:gd name="T5" fmla="*/ 14 h 52"/>
                  <a:gd name="T6" fmla="*/ 17 w 41"/>
                  <a:gd name="T7" fmla="*/ 17 h 52"/>
                  <a:gd name="T8" fmla="*/ 16 w 41"/>
                  <a:gd name="T9" fmla="*/ 22 h 52"/>
                  <a:gd name="T10" fmla="*/ 18 w 41"/>
                  <a:gd name="T11" fmla="*/ 25 h 52"/>
                  <a:gd name="T12" fmla="*/ 17 w 41"/>
                  <a:gd name="T13" fmla="*/ 33 h 52"/>
                  <a:gd name="T14" fmla="*/ 17 w 41"/>
                  <a:gd name="T15" fmla="*/ 36 h 52"/>
                  <a:gd name="T16" fmla="*/ 14 w 41"/>
                  <a:gd name="T17" fmla="*/ 35 h 52"/>
                  <a:gd name="T18" fmla="*/ 9 w 41"/>
                  <a:gd name="T19" fmla="*/ 33 h 52"/>
                  <a:gd name="T20" fmla="*/ 7 w 41"/>
                  <a:gd name="T21" fmla="*/ 35 h 52"/>
                  <a:gd name="T22" fmla="*/ 4 w 41"/>
                  <a:gd name="T23" fmla="*/ 36 h 52"/>
                  <a:gd name="T24" fmla="*/ 4 w 41"/>
                  <a:gd name="T25" fmla="*/ 41 h 52"/>
                  <a:gd name="T26" fmla="*/ 3 w 41"/>
                  <a:gd name="T27" fmla="*/ 44 h 52"/>
                  <a:gd name="T28" fmla="*/ 0 w 41"/>
                  <a:gd name="T29" fmla="*/ 44 h 52"/>
                  <a:gd name="T30" fmla="*/ 4 w 41"/>
                  <a:gd name="T31" fmla="*/ 49 h 52"/>
                  <a:gd name="T32" fmla="*/ 4 w 41"/>
                  <a:gd name="T33" fmla="*/ 50 h 52"/>
                  <a:gd name="T34" fmla="*/ 9 w 41"/>
                  <a:gd name="T35" fmla="*/ 49 h 52"/>
                  <a:gd name="T36" fmla="*/ 11 w 41"/>
                  <a:gd name="T37" fmla="*/ 49 h 52"/>
                  <a:gd name="T38" fmla="*/ 17 w 41"/>
                  <a:gd name="T39" fmla="*/ 47 h 52"/>
                  <a:gd name="T40" fmla="*/ 18 w 41"/>
                  <a:gd name="T41" fmla="*/ 50 h 52"/>
                  <a:gd name="T42" fmla="*/ 24 w 41"/>
                  <a:gd name="T43" fmla="*/ 45 h 52"/>
                  <a:gd name="T44" fmla="*/ 27 w 41"/>
                  <a:gd name="T45" fmla="*/ 39 h 52"/>
                  <a:gd name="T46" fmla="*/ 34 w 41"/>
                  <a:gd name="T47" fmla="*/ 28 h 52"/>
                  <a:gd name="T48" fmla="*/ 36 w 41"/>
                  <a:gd name="T49" fmla="*/ 20 h 52"/>
                  <a:gd name="T50" fmla="*/ 36 w 41"/>
                  <a:gd name="T51" fmla="*/ 14 h 52"/>
                  <a:gd name="T52" fmla="*/ 38 w 41"/>
                  <a:gd name="T53" fmla="*/ 6 h 52"/>
                  <a:gd name="T54" fmla="*/ 41 w 41"/>
                  <a:gd name="T55" fmla="*/ 2 h 52"/>
                  <a:gd name="T56" fmla="*/ 36 w 41"/>
                  <a:gd name="T57" fmla="*/ 2 h 52"/>
                  <a:gd name="T58" fmla="*/ 31 w 41"/>
                  <a:gd name="T59" fmla="*/ 2 h 52"/>
                  <a:gd name="T60" fmla="*/ 27 w 41"/>
                  <a:gd name="T61" fmla="*/ 10 h 52"/>
                  <a:gd name="T62" fmla="*/ 27 w 41"/>
                  <a:gd name="T63" fmla="*/ 13 h 52"/>
                  <a:gd name="T64" fmla="*/ 22 w 41"/>
                  <a:gd name="T65" fmla="*/ 10 h 52"/>
                  <a:gd name="T66" fmla="*/ 20 w 41"/>
                  <a:gd name="T67" fmla="*/ 10 h 52"/>
                  <a:gd name="T68" fmla="*/ 11 w 41"/>
                  <a:gd name="T69"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52">
                    <a:moveTo>
                      <a:pt x="11" y="10"/>
                    </a:moveTo>
                    <a:cubicBezTo>
                      <a:pt x="11" y="11"/>
                      <a:pt x="10" y="11"/>
                      <a:pt x="11" y="14"/>
                    </a:cubicBezTo>
                    <a:cubicBezTo>
                      <a:pt x="11" y="16"/>
                      <a:pt x="14" y="14"/>
                      <a:pt x="16" y="14"/>
                    </a:cubicBezTo>
                    <a:cubicBezTo>
                      <a:pt x="17" y="14"/>
                      <a:pt x="18" y="16"/>
                      <a:pt x="17" y="17"/>
                    </a:cubicBezTo>
                    <a:cubicBezTo>
                      <a:pt x="17" y="20"/>
                      <a:pt x="17" y="17"/>
                      <a:pt x="16" y="22"/>
                    </a:cubicBezTo>
                    <a:cubicBezTo>
                      <a:pt x="14" y="25"/>
                      <a:pt x="18" y="24"/>
                      <a:pt x="18" y="25"/>
                    </a:cubicBezTo>
                    <a:cubicBezTo>
                      <a:pt x="17" y="28"/>
                      <a:pt x="18" y="31"/>
                      <a:pt x="17" y="33"/>
                    </a:cubicBezTo>
                    <a:cubicBezTo>
                      <a:pt x="17" y="35"/>
                      <a:pt x="18" y="36"/>
                      <a:pt x="17" y="36"/>
                    </a:cubicBezTo>
                    <a:cubicBezTo>
                      <a:pt x="14" y="38"/>
                      <a:pt x="16" y="33"/>
                      <a:pt x="14" y="35"/>
                    </a:cubicBezTo>
                    <a:cubicBezTo>
                      <a:pt x="11" y="38"/>
                      <a:pt x="11" y="38"/>
                      <a:pt x="9" y="33"/>
                    </a:cubicBezTo>
                    <a:cubicBezTo>
                      <a:pt x="7" y="30"/>
                      <a:pt x="7" y="33"/>
                      <a:pt x="7" y="35"/>
                    </a:cubicBezTo>
                    <a:cubicBezTo>
                      <a:pt x="7" y="36"/>
                      <a:pt x="6" y="36"/>
                      <a:pt x="4" y="36"/>
                    </a:cubicBezTo>
                    <a:cubicBezTo>
                      <a:pt x="2" y="36"/>
                      <a:pt x="3" y="39"/>
                      <a:pt x="4" y="41"/>
                    </a:cubicBezTo>
                    <a:cubicBezTo>
                      <a:pt x="4" y="42"/>
                      <a:pt x="4" y="44"/>
                      <a:pt x="3" y="44"/>
                    </a:cubicBezTo>
                    <a:cubicBezTo>
                      <a:pt x="2" y="42"/>
                      <a:pt x="2" y="42"/>
                      <a:pt x="0" y="44"/>
                    </a:cubicBezTo>
                    <a:cubicBezTo>
                      <a:pt x="3" y="47"/>
                      <a:pt x="3" y="47"/>
                      <a:pt x="4" y="49"/>
                    </a:cubicBezTo>
                    <a:cubicBezTo>
                      <a:pt x="4" y="50"/>
                      <a:pt x="4" y="50"/>
                      <a:pt x="4" y="50"/>
                    </a:cubicBezTo>
                    <a:cubicBezTo>
                      <a:pt x="6" y="49"/>
                      <a:pt x="7" y="49"/>
                      <a:pt x="9" y="49"/>
                    </a:cubicBezTo>
                    <a:cubicBezTo>
                      <a:pt x="9" y="47"/>
                      <a:pt x="10" y="49"/>
                      <a:pt x="11" y="49"/>
                    </a:cubicBezTo>
                    <a:cubicBezTo>
                      <a:pt x="13" y="52"/>
                      <a:pt x="16" y="45"/>
                      <a:pt x="17" y="47"/>
                    </a:cubicBezTo>
                    <a:cubicBezTo>
                      <a:pt x="20" y="49"/>
                      <a:pt x="17" y="50"/>
                      <a:pt x="18" y="50"/>
                    </a:cubicBezTo>
                    <a:cubicBezTo>
                      <a:pt x="21" y="50"/>
                      <a:pt x="22" y="45"/>
                      <a:pt x="24" y="45"/>
                    </a:cubicBezTo>
                    <a:cubicBezTo>
                      <a:pt x="27" y="45"/>
                      <a:pt x="28" y="42"/>
                      <a:pt x="27" y="39"/>
                    </a:cubicBezTo>
                    <a:cubicBezTo>
                      <a:pt x="25" y="36"/>
                      <a:pt x="31" y="28"/>
                      <a:pt x="34" y="28"/>
                    </a:cubicBezTo>
                    <a:cubicBezTo>
                      <a:pt x="36" y="25"/>
                      <a:pt x="35" y="24"/>
                      <a:pt x="36" y="20"/>
                    </a:cubicBezTo>
                    <a:cubicBezTo>
                      <a:pt x="38" y="17"/>
                      <a:pt x="36" y="19"/>
                      <a:pt x="36" y="14"/>
                    </a:cubicBezTo>
                    <a:cubicBezTo>
                      <a:pt x="38" y="10"/>
                      <a:pt x="36" y="10"/>
                      <a:pt x="38" y="6"/>
                    </a:cubicBezTo>
                    <a:cubicBezTo>
                      <a:pt x="41" y="3"/>
                      <a:pt x="41" y="3"/>
                      <a:pt x="41" y="2"/>
                    </a:cubicBezTo>
                    <a:cubicBezTo>
                      <a:pt x="38" y="0"/>
                      <a:pt x="38" y="3"/>
                      <a:pt x="36" y="2"/>
                    </a:cubicBezTo>
                    <a:cubicBezTo>
                      <a:pt x="34" y="0"/>
                      <a:pt x="34" y="2"/>
                      <a:pt x="31" y="2"/>
                    </a:cubicBezTo>
                    <a:cubicBezTo>
                      <a:pt x="27" y="2"/>
                      <a:pt x="29" y="5"/>
                      <a:pt x="27" y="10"/>
                    </a:cubicBezTo>
                    <a:cubicBezTo>
                      <a:pt x="27" y="13"/>
                      <a:pt x="27" y="13"/>
                      <a:pt x="27" y="13"/>
                    </a:cubicBezTo>
                    <a:cubicBezTo>
                      <a:pt x="27" y="13"/>
                      <a:pt x="25" y="11"/>
                      <a:pt x="22" y="10"/>
                    </a:cubicBezTo>
                    <a:cubicBezTo>
                      <a:pt x="21" y="10"/>
                      <a:pt x="20" y="10"/>
                      <a:pt x="20" y="10"/>
                    </a:cubicBezTo>
                    <a:cubicBezTo>
                      <a:pt x="11" y="10"/>
                      <a:pt x="11" y="10"/>
                      <a:pt x="11" y="1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33" name="Freeform 2279">
                <a:extLst>
                  <a:ext uri="{FF2B5EF4-FFF2-40B4-BE49-F238E27FC236}">
                    <a16:creationId xmlns:a16="http://schemas.microsoft.com/office/drawing/2014/main" id="{ED77CF8B-0499-8FDE-D773-B20686DB3307}"/>
                  </a:ext>
                </a:extLst>
              </p:cNvPr>
              <p:cNvSpPr>
                <a:spLocks/>
              </p:cNvSpPr>
              <p:nvPr/>
            </p:nvSpPr>
            <p:spPr bwMode="auto">
              <a:xfrm>
                <a:off x="2809389" y="3227109"/>
                <a:ext cx="148865" cy="151147"/>
              </a:xfrm>
              <a:custGeom>
                <a:avLst/>
                <a:gdLst>
                  <a:gd name="T0" fmla="*/ 16 w 32"/>
                  <a:gd name="T1" fmla="*/ 2 h 37"/>
                  <a:gd name="T2" fmla="*/ 21 w 32"/>
                  <a:gd name="T3" fmla="*/ 0 h 37"/>
                  <a:gd name="T4" fmla="*/ 27 w 32"/>
                  <a:gd name="T5" fmla="*/ 2 h 37"/>
                  <a:gd name="T6" fmla="*/ 25 w 32"/>
                  <a:gd name="T7" fmla="*/ 6 h 37"/>
                  <a:gd name="T8" fmla="*/ 30 w 32"/>
                  <a:gd name="T9" fmla="*/ 6 h 37"/>
                  <a:gd name="T10" fmla="*/ 31 w 32"/>
                  <a:gd name="T11" fmla="*/ 9 h 37"/>
                  <a:gd name="T12" fmla="*/ 30 w 32"/>
                  <a:gd name="T13" fmla="*/ 14 h 37"/>
                  <a:gd name="T14" fmla="*/ 32 w 32"/>
                  <a:gd name="T15" fmla="*/ 17 h 37"/>
                  <a:gd name="T16" fmla="*/ 31 w 32"/>
                  <a:gd name="T17" fmla="*/ 25 h 37"/>
                  <a:gd name="T18" fmla="*/ 31 w 32"/>
                  <a:gd name="T19" fmla="*/ 28 h 37"/>
                  <a:gd name="T20" fmla="*/ 28 w 32"/>
                  <a:gd name="T21" fmla="*/ 28 h 37"/>
                  <a:gd name="T22" fmla="*/ 23 w 32"/>
                  <a:gd name="T23" fmla="*/ 25 h 37"/>
                  <a:gd name="T24" fmla="*/ 21 w 32"/>
                  <a:gd name="T25" fmla="*/ 27 h 37"/>
                  <a:gd name="T26" fmla="*/ 18 w 32"/>
                  <a:gd name="T27" fmla="*/ 28 h 37"/>
                  <a:gd name="T28" fmla="*/ 18 w 32"/>
                  <a:gd name="T29" fmla="*/ 33 h 37"/>
                  <a:gd name="T30" fmla="*/ 17 w 32"/>
                  <a:gd name="T31" fmla="*/ 36 h 37"/>
                  <a:gd name="T32" fmla="*/ 14 w 32"/>
                  <a:gd name="T33" fmla="*/ 37 h 37"/>
                  <a:gd name="T34" fmla="*/ 9 w 32"/>
                  <a:gd name="T35" fmla="*/ 31 h 37"/>
                  <a:gd name="T36" fmla="*/ 5 w 32"/>
                  <a:gd name="T37" fmla="*/ 27 h 37"/>
                  <a:gd name="T38" fmla="*/ 2 w 32"/>
                  <a:gd name="T39" fmla="*/ 20 h 37"/>
                  <a:gd name="T40" fmla="*/ 2 w 32"/>
                  <a:gd name="T41" fmla="*/ 17 h 37"/>
                  <a:gd name="T42" fmla="*/ 5 w 32"/>
                  <a:gd name="T43" fmla="*/ 14 h 37"/>
                  <a:gd name="T44" fmla="*/ 6 w 32"/>
                  <a:gd name="T45" fmla="*/ 14 h 37"/>
                  <a:gd name="T46" fmla="*/ 7 w 32"/>
                  <a:gd name="T47" fmla="*/ 12 h 37"/>
                  <a:gd name="T48" fmla="*/ 5 w 32"/>
                  <a:gd name="T49" fmla="*/ 11 h 37"/>
                  <a:gd name="T50" fmla="*/ 6 w 32"/>
                  <a:gd name="T51" fmla="*/ 11 h 37"/>
                  <a:gd name="T52" fmla="*/ 6 w 32"/>
                  <a:gd name="T53" fmla="*/ 8 h 37"/>
                  <a:gd name="T54" fmla="*/ 16 w 32"/>
                  <a:gd name="T55" fmla="*/ 8 h 37"/>
                  <a:gd name="T56" fmla="*/ 16 w 32"/>
                  <a:gd name="T5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37">
                    <a:moveTo>
                      <a:pt x="16" y="2"/>
                    </a:moveTo>
                    <a:cubicBezTo>
                      <a:pt x="16" y="0"/>
                      <a:pt x="16" y="0"/>
                      <a:pt x="21" y="0"/>
                    </a:cubicBezTo>
                    <a:cubicBezTo>
                      <a:pt x="27" y="0"/>
                      <a:pt x="25" y="0"/>
                      <a:pt x="27" y="2"/>
                    </a:cubicBezTo>
                    <a:cubicBezTo>
                      <a:pt x="27" y="3"/>
                      <a:pt x="24" y="3"/>
                      <a:pt x="25" y="6"/>
                    </a:cubicBezTo>
                    <a:cubicBezTo>
                      <a:pt x="27" y="8"/>
                      <a:pt x="28" y="6"/>
                      <a:pt x="30" y="6"/>
                    </a:cubicBezTo>
                    <a:cubicBezTo>
                      <a:pt x="31" y="6"/>
                      <a:pt x="32" y="8"/>
                      <a:pt x="31" y="9"/>
                    </a:cubicBezTo>
                    <a:cubicBezTo>
                      <a:pt x="31" y="12"/>
                      <a:pt x="31" y="9"/>
                      <a:pt x="30" y="14"/>
                    </a:cubicBezTo>
                    <a:cubicBezTo>
                      <a:pt x="28" y="17"/>
                      <a:pt x="32" y="16"/>
                      <a:pt x="32" y="17"/>
                    </a:cubicBezTo>
                    <a:cubicBezTo>
                      <a:pt x="31" y="20"/>
                      <a:pt x="32" y="23"/>
                      <a:pt x="31" y="25"/>
                    </a:cubicBezTo>
                    <a:cubicBezTo>
                      <a:pt x="31" y="28"/>
                      <a:pt x="32" y="28"/>
                      <a:pt x="31" y="28"/>
                    </a:cubicBezTo>
                    <a:cubicBezTo>
                      <a:pt x="28" y="30"/>
                      <a:pt x="30" y="25"/>
                      <a:pt x="28" y="28"/>
                    </a:cubicBezTo>
                    <a:cubicBezTo>
                      <a:pt x="27" y="30"/>
                      <a:pt x="25" y="30"/>
                      <a:pt x="23" y="25"/>
                    </a:cubicBezTo>
                    <a:cubicBezTo>
                      <a:pt x="21" y="23"/>
                      <a:pt x="21" y="25"/>
                      <a:pt x="21" y="27"/>
                    </a:cubicBezTo>
                    <a:cubicBezTo>
                      <a:pt x="21" y="28"/>
                      <a:pt x="20" y="28"/>
                      <a:pt x="18" y="28"/>
                    </a:cubicBezTo>
                    <a:cubicBezTo>
                      <a:pt x="16" y="28"/>
                      <a:pt x="17" y="33"/>
                      <a:pt x="18" y="33"/>
                    </a:cubicBezTo>
                    <a:cubicBezTo>
                      <a:pt x="18" y="34"/>
                      <a:pt x="18" y="37"/>
                      <a:pt x="17" y="36"/>
                    </a:cubicBezTo>
                    <a:cubicBezTo>
                      <a:pt x="16" y="36"/>
                      <a:pt x="16" y="36"/>
                      <a:pt x="14" y="37"/>
                    </a:cubicBezTo>
                    <a:cubicBezTo>
                      <a:pt x="12" y="34"/>
                      <a:pt x="16" y="36"/>
                      <a:pt x="9" y="31"/>
                    </a:cubicBezTo>
                    <a:cubicBezTo>
                      <a:pt x="6" y="28"/>
                      <a:pt x="6" y="28"/>
                      <a:pt x="5" y="27"/>
                    </a:cubicBezTo>
                    <a:cubicBezTo>
                      <a:pt x="3" y="25"/>
                      <a:pt x="3" y="23"/>
                      <a:pt x="2" y="20"/>
                    </a:cubicBezTo>
                    <a:cubicBezTo>
                      <a:pt x="0" y="17"/>
                      <a:pt x="0" y="16"/>
                      <a:pt x="2" y="17"/>
                    </a:cubicBezTo>
                    <a:cubicBezTo>
                      <a:pt x="3" y="19"/>
                      <a:pt x="5" y="16"/>
                      <a:pt x="5" y="14"/>
                    </a:cubicBezTo>
                    <a:cubicBezTo>
                      <a:pt x="5" y="11"/>
                      <a:pt x="5" y="11"/>
                      <a:pt x="6" y="14"/>
                    </a:cubicBezTo>
                    <a:cubicBezTo>
                      <a:pt x="6" y="14"/>
                      <a:pt x="10" y="14"/>
                      <a:pt x="7" y="12"/>
                    </a:cubicBezTo>
                    <a:cubicBezTo>
                      <a:pt x="6" y="12"/>
                      <a:pt x="5" y="11"/>
                      <a:pt x="5" y="11"/>
                    </a:cubicBezTo>
                    <a:cubicBezTo>
                      <a:pt x="6" y="9"/>
                      <a:pt x="6" y="11"/>
                      <a:pt x="6" y="11"/>
                    </a:cubicBezTo>
                    <a:cubicBezTo>
                      <a:pt x="6" y="9"/>
                      <a:pt x="6" y="9"/>
                      <a:pt x="6" y="8"/>
                    </a:cubicBezTo>
                    <a:cubicBezTo>
                      <a:pt x="12" y="8"/>
                      <a:pt x="12" y="9"/>
                      <a:pt x="16" y="8"/>
                    </a:cubicBezTo>
                    <a:cubicBezTo>
                      <a:pt x="16" y="2"/>
                      <a:pt x="16" y="2"/>
                      <a:pt x="16"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34" name="Freeform 2280">
                <a:extLst>
                  <a:ext uri="{FF2B5EF4-FFF2-40B4-BE49-F238E27FC236}">
                    <a16:creationId xmlns:a16="http://schemas.microsoft.com/office/drawing/2014/main" id="{9AA53A38-7F65-94C9-04E3-EECA7DB1B894}"/>
                  </a:ext>
                </a:extLst>
              </p:cNvPr>
              <p:cNvSpPr>
                <a:spLocks/>
              </p:cNvSpPr>
              <p:nvPr/>
            </p:nvSpPr>
            <p:spPr bwMode="auto">
              <a:xfrm>
                <a:off x="2833071" y="3227109"/>
                <a:ext cx="50750" cy="37073"/>
              </a:xfrm>
              <a:custGeom>
                <a:avLst/>
                <a:gdLst>
                  <a:gd name="T0" fmla="*/ 1 w 11"/>
                  <a:gd name="T1" fmla="*/ 0 h 9"/>
                  <a:gd name="T2" fmla="*/ 11 w 11"/>
                  <a:gd name="T3" fmla="*/ 2 h 9"/>
                  <a:gd name="T4" fmla="*/ 11 w 11"/>
                  <a:gd name="T5" fmla="*/ 8 h 9"/>
                  <a:gd name="T6" fmla="*/ 1 w 11"/>
                  <a:gd name="T7" fmla="*/ 8 h 9"/>
                  <a:gd name="T8" fmla="*/ 0 w 11"/>
                  <a:gd name="T9" fmla="*/ 6 h 9"/>
                  <a:gd name="T10" fmla="*/ 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1" y="0"/>
                    </a:moveTo>
                    <a:cubicBezTo>
                      <a:pt x="4" y="2"/>
                      <a:pt x="5" y="2"/>
                      <a:pt x="11" y="2"/>
                    </a:cubicBezTo>
                    <a:cubicBezTo>
                      <a:pt x="11" y="8"/>
                      <a:pt x="11" y="8"/>
                      <a:pt x="11" y="8"/>
                    </a:cubicBezTo>
                    <a:cubicBezTo>
                      <a:pt x="7" y="9"/>
                      <a:pt x="5" y="8"/>
                      <a:pt x="1" y="8"/>
                    </a:cubicBezTo>
                    <a:cubicBezTo>
                      <a:pt x="1" y="6"/>
                      <a:pt x="0" y="9"/>
                      <a:pt x="0" y="6"/>
                    </a:cubicBezTo>
                    <a:cubicBezTo>
                      <a:pt x="0" y="5"/>
                      <a:pt x="2" y="5"/>
                      <a:pt x="1"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35" name="Freeform 2281">
                <a:extLst>
                  <a:ext uri="{FF2B5EF4-FFF2-40B4-BE49-F238E27FC236}">
                    <a16:creationId xmlns:a16="http://schemas.microsoft.com/office/drawing/2014/main" id="{C029600C-6857-3376-8A6B-803377E15F3A}"/>
                  </a:ext>
                </a:extLst>
              </p:cNvPr>
              <p:cNvSpPr>
                <a:spLocks/>
              </p:cNvSpPr>
              <p:nvPr/>
            </p:nvSpPr>
            <p:spPr bwMode="auto">
              <a:xfrm>
                <a:off x="2804314" y="3195741"/>
                <a:ext cx="13533" cy="11407"/>
              </a:xfrm>
              <a:custGeom>
                <a:avLst/>
                <a:gdLst>
                  <a:gd name="T0" fmla="*/ 1 w 3"/>
                  <a:gd name="T1" fmla="*/ 3 h 3"/>
                  <a:gd name="T2" fmla="*/ 1 w 3"/>
                  <a:gd name="T3" fmla="*/ 2 h 3"/>
                  <a:gd name="T4" fmla="*/ 3 w 3"/>
                  <a:gd name="T5" fmla="*/ 2 h 3"/>
                  <a:gd name="T6" fmla="*/ 1 w 3"/>
                  <a:gd name="T7" fmla="*/ 3 h 3"/>
                </a:gdLst>
                <a:ahLst/>
                <a:cxnLst>
                  <a:cxn ang="0">
                    <a:pos x="T0" y="T1"/>
                  </a:cxn>
                  <a:cxn ang="0">
                    <a:pos x="T2" y="T3"/>
                  </a:cxn>
                  <a:cxn ang="0">
                    <a:pos x="T4" y="T5"/>
                  </a:cxn>
                  <a:cxn ang="0">
                    <a:pos x="T6" y="T7"/>
                  </a:cxn>
                </a:cxnLst>
                <a:rect l="0" t="0" r="r" b="b"/>
                <a:pathLst>
                  <a:path w="3" h="3">
                    <a:moveTo>
                      <a:pt x="1" y="3"/>
                    </a:moveTo>
                    <a:cubicBezTo>
                      <a:pt x="0" y="3"/>
                      <a:pt x="1" y="2"/>
                      <a:pt x="1" y="2"/>
                    </a:cubicBezTo>
                    <a:cubicBezTo>
                      <a:pt x="3" y="0"/>
                      <a:pt x="3" y="0"/>
                      <a:pt x="3" y="2"/>
                    </a:cubicBezTo>
                    <a:cubicBezTo>
                      <a:pt x="1" y="3"/>
                      <a:pt x="1" y="3"/>
                      <a:pt x="1"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36" name="Freeform 2282">
                <a:extLst>
                  <a:ext uri="{FF2B5EF4-FFF2-40B4-BE49-F238E27FC236}">
                    <a16:creationId xmlns:a16="http://schemas.microsoft.com/office/drawing/2014/main" id="{70A22B02-7410-3989-09D5-A54817749A5D}"/>
                  </a:ext>
                </a:extLst>
              </p:cNvPr>
              <p:cNvSpPr>
                <a:spLocks/>
              </p:cNvSpPr>
              <p:nvPr/>
            </p:nvSpPr>
            <p:spPr bwMode="auto">
              <a:xfrm>
                <a:off x="2751871" y="3272740"/>
                <a:ext cx="20300" cy="11407"/>
              </a:xfrm>
              <a:custGeom>
                <a:avLst/>
                <a:gdLst>
                  <a:gd name="T0" fmla="*/ 3 w 4"/>
                  <a:gd name="T1" fmla="*/ 0 h 3"/>
                  <a:gd name="T2" fmla="*/ 1 w 4"/>
                  <a:gd name="T3" fmla="*/ 3 h 3"/>
                  <a:gd name="T4" fmla="*/ 3 w 4"/>
                  <a:gd name="T5" fmla="*/ 0 h 3"/>
                </a:gdLst>
                <a:ahLst/>
                <a:cxnLst>
                  <a:cxn ang="0">
                    <a:pos x="T0" y="T1"/>
                  </a:cxn>
                  <a:cxn ang="0">
                    <a:pos x="T2" y="T3"/>
                  </a:cxn>
                  <a:cxn ang="0">
                    <a:pos x="T4" y="T5"/>
                  </a:cxn>
                </a:cxnLst>
                <a:rect l="0" t="0" r="r" b="b"/>
                <a:pathLst>
                  <a:path w="4" h="3">
                    <a:moveTo>
                      <a:pt x="3" y="0"/>
                    </a:moveTo>
                    <a:cubicBezTo>
                      <a:pt x="4" y="1"/>
                      <a:pt x="3" y="3"/>
                      <a:pt x="1" y="3"/>
                    </a:cubicBezTo>
                    <a:cubicBezTo>
                      <a:pt x="0" y="3"/>
                      <a:pt x="1" y="0"/>
                      <a:pt x="3"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37" name="Freeform 2283">
                <a:extLst>
                  <a:ext uri="{FF2B5EF4-FFF2-40B4-BE49-F238E27FC236}">
                    <a16:creationId xmlns:a16="http://schemas.microsoft.com/office/drawing/2014/main" id="{B456F8C3-247D-3B5E-04F5-3C4647D0753C}"/>
                  </a:ext>
                </a:extLst>
              </p:cNvPr>
              <p:cNvSpPr>
                <a:spLocks/>
              </p:cNvSpPr>
              <p:nvPr/>
            </p:nvSpPr>
            <p:spPr bwMode="auto">
              <a:xfrm>
                <a:off x="3306737" y="3308386"/>
                <a:ext cx="55825" cy="45629"/>
              </a:xfrm>
              <a:custGeom>
                <a:avLst/>
                <a:gdLst>
                  <a:gd name="T0" fmla="*/ 3 w 12"/>
                  <a:gd name="T1" fmla="*/ 11 h 11"/>
                  <a:gd name="T2" fmla="*/ 4 w 12"/>
                  <a:gd name="T3" fmla="*/ 11 h 11"/>
                  <a:gd name="T4" fmla="*/ 8 w 12"/>
                  <a:gd name="T5" fmla="*/ 10 h 11"/>
                  <a:gd name="T6" fmla="*/ 8 w 12"/>
                  <a:gd name="T7" fmla="*/ 8 h 11"/>
                  <a:gd name="T8" fmla="*/ 12 w 12"/>
                  <a:gd name="T9" fmla="*/ 8 h 11"/>
                  <a:gd name="T10" fmla="*/ 12 w 12"/>
                  <a:gd name="T11" fmla="*/ 5 h 11"/>
                  <a:gd name="T12" fmla="*/ 11 w 12"/>
                  <a:gd name="T13" fmla="*/ 0 h 11"/>
                  <a:gd name="T14" fmla="*/ 8 w 12"/>
                  <a:gd name="T15" fmla="*/ 3 h 11"/>
                  <a:gd name="T16" fmla="*/ 7 w 12"/>
                  <a:gd name="T17" fmla="*/ 2 h 11"/>
                  <a:gd name="T18" fmla="*/ 4 w 12"/>
                  <a:gd name="T19" fmla="*/ 8 h 11"/>
                  <a:gd name="T20" fmla="*/ 3 w 12"/>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1">
                    <a:moveTo>
                      <a:pt x="3" y="11"/>
                    </a:moveTo>
                    <a:cubicBezTo>
                      <a:pt x="4" y="8"/>
                      <a:pt x="4" y="10"/>
                      <a:pt x="4" y="11"/>
                    </a:cubicBezTo>
                    <a:cubicBezTo>
                      <a:pt x="4" y="11"/>
                      <a:pt x="8" y="11"/>
                      <a:pt x="8" y="10"/>
                    </a:cubicBezTo>
                    <a:cubicBezTo>
                      <a:pt x="8" y="8"/>
                      <a:pt x="8" y="8"/>
                      <a:pt x="8" y="8"/>
                    </a:cubicBezTo>
                    <a:cubicBezTo>
                      <a:pt x="8" y="8"/>
                      <a:pt x="10" y="8"/>
                      <a:pt x="12" y="8"/>
                    </a:cubicBezTo>
                    <a:cubicBezTo>
                      <a:pt x="12" y="8"/>
                      <a:pt x="12" y="8"/>
                      <a:pt x="12" y="5"/>
                    </a:cubicBezTo>
                    <a:cubicBezTo>
                      <a:pt x="12" y="0"/>
                      <a:pt x="11" y="2"/>
                      <a:pt x="11" y="0"/>
                    </a:cubicBezTo>
                    <a:cubicBezTo>
                      <a:pt x="10" y="0"/>
                      <a:pt x="10" y="2"/>
                      <a:pt x="8" y="3"/>
                    </a:cubicBezTo>
                    <a:cubicBezTo>
                      <a:pt x="7" y="3"/>
                      <a:pt x="8" y="0"/>
                      <a:pt x="7" y="2"/>
                    </a:cubicBezTo>
                    <a:cubicBezTo>
                      <a:pt x="0" y="7"/>
                      <a:pt x="5" y="7"/>
                      <a:pt x="4" y="8"/>
                    </a:cubicBezTo>
                    <a:cubicBezTo>
                      <a:pt x="1" y="8"/>
                      <a:pt x="3" y="8"/>
                      <a:pt x="3" y="1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38" name="Freeform 2284">
                <a:extLst>
                  <a:ext uri="{FF2B5EF4-FFF2-40B4-BE49-F238E27FC236}">
                    <a16:creationId xmlns:a16="http://schemas.microsoft.com/office/drawing/2014/main" id="{412C7EA6-0482-63CC-C34A-555B4A41D9E0}"/>
                  </a:ext>
                </a:extLst>
              </p:cNvPr>
              <p:cNvSpPr>
                <a:spLocks/>
              </p:cNvSpPr>
              <p:nvPr/>
            </p:nvSpPr>
            <p:spPr bwMode="auto">
              <a:xfrm>
                <a:off x="3320269" y="3341181"/>
                <a:ext cx="55825" cy="52757"/>
              </a:xfrm>
              <a:custGeom>
                <a:avLst/>
                <a:gdLst>
                  <a:gd name="T0" fmla="*/ 9 w 12"/>
                  <a:gd name="T1" fmla="*/ 0 h 13"/>
                  <a:gd name="T2" fmla="*/ 8 w 12"/>
                  <a:gd name="T3" fmla="*/ 3 h 13"/>
                  <a:gd name="T4" fmla="*/ 9 w 12"/>
                  <a:gd name="T5" fmla="*/ 6 h 13"/>
                  <a:gd name="T6" fmla="*/ 2 w 12"/>
                  <a:gd name="T7" fmla="*/ 13 h 13"/>
                  <a:gd name="T8" fmla="*/ 1 w 12"/>
                  <a:gd name="T9" fmla="*/ 8 h 13"/>
                  <a:gd name="T10" fmla="*/ 0 w 12"/>
                  <a:gd name="T11" fmla="*/ 3 h 13"/>
                  <a:gd name="T12" fmla="*/ 1 w 12"/>
                  <a:gd name="T13" fmla="*/ 3 h 13"/>
                  <a:gd name="T14" fmla="*/ 5 w 12"/>
                  <a:gd name="T15" fmla="*/ 2 h 13"/>
                  <a:gd name="T16" fmla="*/ 5 w 12"/>
                  <a:gd name="T17" fmla="*/ 0 h 13"/>
                  <a:gd name="T18" fmla="*/ 9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9" y="0"/>
                    </a:moveTo>
                    <a:cubicBezTo>
                      <a:pt x="9" y="2"/>
                      <a:pt x="8" y="2"/>
                      <a:pt x="8" y="3"/>
                    </a:cubicBezTo>
                    <a:cubicBezTo>
                      <a:pt x="8" y="3"/>
                      <a:pt x="12" y="3"/>
                      <a:pt x="9" y="6"/>
                    </a:cubicBezTo>
                    <a:cubicBezTo>
                      <a:pt x="5" y="9"/>
                      <a:pt x="7" y="11"/>
                      <a:pt x="2" y="13"/>
                    </a:cubicBezTo>
                    <a:cubicBezTo>
                      <a:pt x="2" y="9"/>
                      <a:pt x="1" y="9"/>
                      <a:pt x="1" y="8"/>
                    </a:cubicBezTo>
                    <a:cubicBezTo>
                      <a:pt x="1" y="5"/>
                      <a:pt x="1" y="5"/>
                      <a:pt x="0" y="3"/>
                    </a:cubicBezTo>
                    <a:cubicBezTo>
                      <a:pt x="1" y="0"/>
                      <a:pt x="1" y="2"/>
                      <a:pt x="1" y="3"/>
                    </a:cubicBezTo>
                    <a:cubicBezTo>
                      <a:pt x="1" y="3"/>
                      <a:pt x="5" y="3"/>
                      <a:pt x="5" y="2"/>
                    </a:cubicBezTo>
                    <a:cubicBezTo>
                      <a:pt x="5" y="0"/>
                      <a:pt x="5" y="0"/>
                      <a:pt x="5" y="0"/>
                    </a:cubicBezTo>
                    <a:cubicBezTo>
                      <a:pt x="5" y="0"/>
                      <a:pt x="7" y="0"/>
                      <a:pt x="9"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39" name="Freeform 2285">
                <a:extLst>
                  <a:ext uri="{FF2B5EF4-FFF2-40B4-BE49-F238E27FC236}">
                    <a16:creationId xmlns:a16="http://schemas.microsoft.com/office/drawing/2014/main" id="{4ACB78AA-24E8-C098-02D3-AB3FBCE9029A}"/>
                  </a:ext>
                </a:extLst>
              </p:cNvPr>
              <p:cNvSpPr>
                <a:spLocks/>
              </p:cNvSpPr>
              <p:nvPr/>
            </p:nvSpPr>
            <p:spPr bwMode="auto">
              <a:xfrm>
                <a:off x="2462599" y="2920540"/>
                <a:ext cx="201308" cy="145443"/>
              </a:xfrm>
              <a:custGeom>
                <a:avLst/>
                <a:gdLst>
                  <a:gd name="T0" fmla="*/ 16 w 43"/>
                  <a:gd name="T1" fmla="*/ 34 h 36"/>
                  <a:gd name="T2" fmla="*/ 15 w 43"/>
                  <a:gd name="T3" fmla="*/ 29 h 36"/>
                  <a:gd name="T4" fmla="*/ 15 w 43"/>
                  <a:gd name="T5" fmla="*/ 25 h 36"/>
                  <a:gd name="T6" fmla="*/ 26 w 43"/>
                  <a:gd name="T7" fmla="*/ 25 h 36"/>
                  <a:gd name="T8" fmla="*/ 27 w 43"/>
                  <a:gd name="T9" fmla="*/ 25 h 36"/>
                  <a:gd name="T10" fmla="*/ 29 w 43"/>
                  <a:gd name="T11" fmla="*/ 25 h 36"/>
                  <a:gd name="T12" fmla="*/ 33 w 43"/>
                  <a:gd name="T13" fmla="*/ 26 h 36"/>
                  <a:gd name="T14" fmla="*/ 34 w 43"/>
                  <a:gd name="T15" fmla="*/ 25 h 36"/>
                  <a:gd name="T16" fmla="*/ 43 w 43"/>
                  <a:gd name="T17" fmla="*/ 20 h 36"/>
                  <a:gd name="T18" fmla="*/ 41 w 43"/>
                  <a:gd name="T19" fmla="*/ 18 h 36"/>
                  <a:gd name="T20" fmla="*/ 40 w 43"/>
                  <a:gd name="T21" fmla="*/ 15 h 36"/>
                  <a:gd name="T22" fmla="*/ 36 w 43"/>
                  <a:gd name="T23" fmla="*/ 12 h 36"/>
                  <a:gd name="T24" fmla="*/ 36 w 43"/>
                  <a:gd name="T25" fmla="*/ 11 h 36"/>
                  <a:gd name="T26" fmla="*/ 34 w 43"/>
                  <a:gd name="T27" fmla="*/ 9 h 36"/>
                  <a:gd name="T28" fmla="*/ 33 w 43"/>
                  <a:gd name="T29" fmla="*/ 7 h 36"/>
                  <a:gd name="T30" fmla="*/ 31 w 43"/>
                  <a:gd name="T31" fmla="*/ 1 h 36"/>
                  <a:gd name="T32" fmla="*/ 29 w 43"/>
                  <a:gd name="T33" fmla="*/ 1 h 36"/>
                  <a:gd name="T34" fmla="*/ 27 w 43"/>
                  <a:gd name="T35" fmla="*/ 1 h 36"/>
                  <a:gd name="T36" fmla="*/ 22 w 43"/>
                  <a:gd name="T37" fmla="*/ 3 h 36"/>
                  <a:gd name="T38" fmla="*/ 18 w 43"/>
                  <a:gd name="T39" fmla="*/ 6 h 36"/>
                  <a:gd name="T40" fmla="*/ 15 w 43"/>
                  <a:gd name="T41" fmla="*/ 9 h 36"/>
                  <a:gd name="T42" fmla="*/ 12 w 43"/>
                  <a:gd name="T43" fmla="*/ 9 h 36"/>
                  <a:gd name="T44" fmla="*/ 9 w 43"/>
                  <a:gd name="T45" fmla="*/ 12 h 36"/>
                  <a:gd name="T46" fmla="*/ 8 w 43"/>
                  <a:gd name="T47" fmla="*/ 11 h 36"/>
                  <a:gd name="T48" fmla="*/ 8 w 43"/>
                  <a:gd name="T49" fmla="*/ 14 h 36"/>
                  <a:gd name="T50" fmla="*/ 7 w 43"/>
                  <a:gd name="T51" fmla="*/ 15 h 36"/>
                  <a:gd name="T52" fmla="*/ 7 w 43"/>
                  <a:gd name="T53" fmla="*/ 18 h 36"/>
                  <a:gd name="T54" fmla="*/ 2 w 43"/>
                  <a:gd name="T55" fmla="*/ 20 h 36"/>
                  <a:gd name="T56" fmla="*/ 1 w 43"/>
                  <a:gd name="T57" fmla="*/ 25 h 36"/>
                  <a:gd name="T58" fmla="*/ 1 w 43"/>
                  <a:gd name="T59" fmla="*/ 29 h 36"/>
                  <a:gd name="T60" fmla="*/ 5 w 43"/>
                  <a:gd name="T61" fmla="*/ 32 h 36"/>
                  <a:gd name="T62" fmla="*/ 9 w 43"/>
                  <a:gd name="T63" fmla="*/ 32 h 36"/>
                  <a:gd name="T64" fmla="*/ 16 w 43"/>
                  <a:gd name="T65"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36">
                    <a:moveTo>
                      <a:pt x="16" y="34"/>
                    </a:moveTo>
                    <a:cubicBezTo>
                      <a:pt x="15" y="32"/>
                      <a:pt x="15" y="29"/>
                      <a:pt x="15" y="29"/>
                    </a:cubicBezTo>
                    <a:cubicBezTo>
                      <a:pt x="15" y="29"/>
                      <a:pt x="13" y="25"/>
                      <a:pt x="15" y="25"/>
                    </a:cubicBezTo>
                    <a:cubicBezTo>
                      <a:pt x="18" y="25"/>
                      <a:pt x="25" y="25"/>
                      <a:pt x="26" y="25"/>
                    </a:cubicBezTo>
                    <a:cubicBezTo>
                      <a:pt x="26" y="25"/>
                      <a:pt x="26" y="26"/>
                      <a:pt x="27" y="25"/>
                    </a:cubicBezTo>
                    <a:cubicBezTo>
                      <a:pt x="27" y="25"/>
                      <a:pt x="27" y="25"/>
                      <a:pt x="29" y="25"/>
                    </a:cubicBezTo>
                    <a:cubicBezTo>
                      <a:pt x="33" y="25"/>
                      <a:pt x="33" y="26"/>
                      <a:pt x="33" y="26"/>
                    </a:cubicBezTo>
                    <a:cubicBezTo>
                      <a:pt x="34" y="25"/>
                      <a:pt x="34" y="25"/>
                      <a:pt x="34" y="25"/>
                    </a:cubicBezTo>
                    <a:cubicBezTo>
                      <a:pt x="38" y="22"/>
                      <a:pt x="40" y="25"/>
                      <a:pt x="43" y="20"/>
                    </a:cubicBezTo>
                    <a:cubicBezTo>
                      <a:pt x="41" y="18"/>
                      <a:pt x="41" y="18"/>
                      <a:pt x="41" y="18"/>
                    </a:cubicBezTo>
                    <a:cubicBezTo>
                      <a:pt x="43" y="17"/>
                      <a:pt x="41" y="14"/>
                      <a:pt x="40" y="15"/>
                    </a:cubicBezTo>
                    <a:cubicBezTo>
                      <a:pt x="38" y="17"/>
                      <a:pt x="37" y="14"/>
                      <a:pt x="36" y="12"/>
                    </a:cubicBezTo>
                    <a:cubicBezTo>
                      <a:pt x="34" y="12"/>
                      <a:pt x="34" y="11"/>
                      <a:pt x="36" y="11"/>
                    </a:cubicBezTo>
                    <a:cubicBezTo>
                      <a:pt x="37" y="12"/>
                      <a:pt x="37" y="11"/>
                      <a:pt x="34" y="9"/>
                    </a:cubicBezTo>
                    <a:cubicBezTo>
                      <a:pt x="33" y="7"/>
                      <a:pt x="33" y="9"/>
                      <a:pt x="33" y="7"/>
                    </a:cubicBezTo>
                    <a:cubicBezTo>
                      <a:pt x="31" y="3"/>
                      <a:pt x="30" y="4"/>
                      <a:pt x="31" y="1"/>
                    </a:cubicBezTo>
                    <a:cubicBezTo>
                      <a:pt x="30" y="1"/>
                      <a:pt x="30" y="1"/>
                      <a:pt x="29" y="1"/>
                    </a:cubicBezTo>
                    <a:cubicBezTo>
                      <a:pt x="27" y="1"/>
                      <a:pt x="27" y="1"/>
                      <a:pt x="27" y="1"/>
                    </a:cubicBezTo>
                    <a:cubicBezTo>
                      <a:pt x="26" y="0"/>
                      <a:pt x="27" y="1"/>
                      <a:pt x="22" y="3"/>
                    </a:cubicBezTo>
                    <a:cubicBezTo>
                      <a:pt x="18" y="4"/>
                      <a:pt x="20" y="7"/>
                      <a:pt x="18" y="6"/>
                    </a:cubicBezTo>
                    <a:cubicBezTo>
                      <a:pt x="16" y="4"/>
                      <a:pt x="15" y="6"/>
                      <a:pt x="15" y="9"/>
                    </a:cubicBezTo>
                    <a:cubicBezTo>
                      <a:pt x="15" y="11"/>
                      <a:pt x="12" y="7"/>
                      <a:pt x="12" y="9"/>
                    </a:cubicBezTo>
                    <a:cubicBezTo>
                      <a:pt x="12" y="11"/>
                      <a:pt x="12" y="12"/>
                      <a:pt x="9" y="12"/>
                    </a:cubicBezTo>
                    <a:cubicBezTo>
                      <a:pt x="8" y="12"/>
                      <a:pt x="9" y="9"/>
                      <a:pt x="8" y="11"/>
                    </a:cubicBezTo>
                    <a:cubicBezTo>
                      <a:pt x="7" y="12"/>
                      <a:pt x="7" y="12"/>
                      <a:pt x="8" y="14"/>
                    </a:cubicBezTo>
                    <a:cubicBezTo>
                      <a:pt x="9" y="15"/>
                      <a:pt x="7" y="15"/>
                      <a:pt x="7" y="15"/>
                    </a:cubicBezTo>
                    <a:cubicBezTo>
                      <a:pt x="7" y="17"/>
                      <a:pt x="7" y="17"/>
                      <a:pt x="7" y="18"/>
                    </a:cubicBezTo>
                    <a:cubicBezTo>
                      <a:pt x="5" y="20"/>
                      <a:pt x="1" y="20"/>
                      <a:pt x="2" y="20"/>
                    </a:cubicBezTo>
                    <a:cubicBezTo>
                      <a:pt x="2" y="22"/>
                      <a:pt x="2" y="25"/>
                      <a:pt x="1" y="25"/>
                    </a:cubicBezTo>
                    <a:cubicBezTo>
                      <a:pt x="0" y="25"/>
                      <a:pt x="2" y="26"/>
                      <a:pt x="1" y="29"/>
                    </a:cubicBezTo>
                    <a:cubicBezTo>
                      <a:pt x="5" y="29"/>
                      <a:pt x="1" y="29"/>
                      <a:pt x="5" y="32"/>
                    </a:cubicBezTo>
                    <a:cubicBezTo>
                      <a:pt x="9" y="36"/>
                      <a:pt x="7" y="32"/>
                      <a:pt x="9" y="32"/>
                    </a:cubicBezTo>
                    <a:cubicBezTo>
                      <a:pt x="13" y="32"/>
                      <a:pt x="13" y="34"/>
                      <a:pt x="16" y="3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40" name="Freeform 2286">
                <a:extLst>
                  <a:ext uri="{FF2B5EF4-FFF2-40B4-BE49-F238E27FC236}">
                    <a16:creationId xmlns:a16="http://schemas.microsoft.com/office/drawing/2014/main" id="{65C52394-AD09-6F95-34A2-31F3183AC6BD}"/>
                  </a:ext>
                </a:extLst>
              </p:cNvPr>
              <p:cNvSpPr>
                <a:spLocks/>
              </p:cNvSpPr>
              <p:nvPr/>
            </p:nvSpPr>
            <p:spPr bwMode="auto">
              <a:xfrm>
                <a:off x="2616538" y="2980429"/>
                <a:ext cx="89658" cy="153998"/>
              </a:xfrm>
              <a:custGeom>
                <a:avLst/>
                <a:gdLst>
                  <a:gd name="T0" fmla="*/ 10 w 19"/>
                  <a:gd name="T1" fmla="*/ 5 h 38"/>
                  <a:gd name="T2" fmla="*/ 1 w 19"/>
                  <a:gd name="T3" fmla="*/ 10 h 38"/>
                  <a:gd name="T4" fmla="*/ 4 w 19"/>
                  <a:gd name="T5" fmla="*/ 16 h 38"/>
                  <a:gd name="T6" fmla="*/ 4 w 19"/>
                  <a:gd name="T7" fmla="*/ 21 h 38"/>
                  <a:gd name="T8" fmla="*/ 5 w 19"/>
                  <a:gd name="T9" fmla="*/ 33 h 38"/>
                  <a:gd name="T10" fmla="*/ 4 w 19"/>
                  <a:gd name="T11" fmla="*/ 35 h 38"/>
                  <a:gd name="T12" fmla="*/ 5 w 19"/>
                  <a:gd name="T13" fmla="*/ 38 h 38"/>
                  <a:gd name="T14" fmla="*/ 11 w 19"/>
                  <a:gd name="T15" fmla="*/ 38 h 38"/>
                  <a:gd name="T16" fmla="*/ 11 w 19"/>
                  <a:gd name="T17" fmla="*/ 25 h 38"/>
                  <a:gd name="T18" fmla="*/ 14 w 19"/>
                  <a:gd name="T19" fmla="*/ 21 h 38"/>
                  <a:gd name="T20" fmla="*/ 16 w 19"/>
                  <a:gd name="T21" fmla="*/ 14 h 38"/>
                  <a:gd name="T22" fmla="*/ 15 w 19"/>
                  <a:gd name="T23" fmla="*/ 7 h 38"/>
                  <a:gd name="T24" fmla="*/ 12 w 19"/>
                  <a:gd name="T25" fmla="*/ 3 h 38"/>
                  <a:gd name="T26" fmla="*/ 11 w 19"/>
                  <a:gd name="T27" fmla="*/ 3 h 38"/>
                  <a:gd name="T28" fmla="*/ 10 w 19"/>
                  <a:gd name="T29"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38">
                    <a:moveTo>
                      <a:pt x="10" y="5"/>
                    </a:moveTo>
                    <a:cubicBezTo>
                      <a:pt x="7" y="10"/>
                      <a:pt x="5" y="7"/>
                      <a:pt x="1" y="10"/>
                    </a:cubicBezTo>
                    <a:cubicBezTo>
                      <a:pt x="0" y="14"/>
                      <a:pt x="1" y="14"/>
                      <a:pt x="4" y="16"/>
                    </a:cubicBezTo>
                    <a:cubicBezTo>
                      <a:pt x="5" y="16"/>
                      <a:pt x="4" y="21"/>
                      <a:pt x="4" y="21"/>
                    </a:cubicBezTo>
                    <a:cubicBezTo>
                      <a:pt x="7" y="22"/>
                      <a:pt x="5" y="31"/>
                      <a:pt x="5" y="33"/>
                    </a:cubicBezTo>
                    <a:cubicBezTo>
                      <a:pt x="5" y="35"/>
                      <a:pt x="4" y="33"/>
                      <a:pt x="4" y="35"/>
                    </a:cubicBezTo>
                    <a:cubicBezTo>
                      <a:pt x="5" y="36"/>
                      <a:pt x="7" y="38"/>
                      <a:pt x="5" y="38"/>
                    </a:cubicBezTo>
                    <a:cubicBezTo>
                      <a:pt x="10" y="38"/>
                      <a:pt x="10" y="38"/>
                      <a:pt x="11" y="38"/>
                    </a:cubicBezTo>
                    <a:cubicBezTo>
                      <a:pt x="12" y="33"/>
                      <a:pt x="11" y="30"/>
                      <a:pt x="11" y="25"/>
                    </a:cubicBezTo>
                    <a:cubicBezTo>
                      <a:pt x="11" y="21"/>
                      <a:pt x="12" y="24"/>
                      <a:pt x="14" y="21"/>
                    </a:cubicBezTo>
                    <a:cubicBezTo>
                      <a:pt x="14" y="17"/>
                      <a:pt x="15" y="19"/>
                      <a:pt x="16" y="14"/>
                    </a:cubicBezTo>
                    <a:cubicBezTo>
                      <a:pt x="19" y="10"/>
                      <a:pt x="15" y="10"/>
                      <a:pt x="15" y="7"/>
                    </a:cubicBezTo>
                    <a:cubicBezTo>
                      <a:pt x="15" y="5"/>
                      <a:pt x="15" y="5"/>
                      <a:pt x="12" y="3"/>
                    </a:cubicBezTo>
                    <a:cubicBezTo>
                      <a:pt x="11" y="0"/>
                      <a:pt x="11" y="3"/>
                      <a:pt x="11" y="3"/>
                    </a:cubicBezTo>
                    <a:cubicBezTo>
                      <a:pt x="10" y="3"/>
                      <a:pt x="11" y="3"/>
                      <a:pt x="10"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41" name="Freeform 2287">
                <a:extLst>
                  <a:ext uri="{FF2B5EF4-FFF2-40B4-BE49-F238E27FC236}">
                    <a16:creationId xmlns:a16="http://schemas.microsoft.com/office/drawing/2014/main" id="{03AF31A6-7CE4-94B0-7222-3000F8B22670}"/>
                  </a:ext>
                </a:extLst>
              </p:cNvPr>
              <p:cNvSpPr>
                <a:spLocks/>
              </p:cNvSpPr>
              <p:nvPr/>
            </p:nvSpPr>
            <p:spPr bwMode="auto">
              <a:xfrm>
                <a:off x="2386475" y="3024630"/>
                <a:ext cx="159015" cy="158275"/>
              </a:xfrm>
              <a:custGeom>
                <a:avLst/>
                <a:gdLst>
                  <a:gd name="T0" fmla="*/ 32 w 34"/>
                  <a:gd name="T1" fmla="*/ 8 h 39"/>
                  <a:gd name="T2" fmla="*/ 32 w 34"/>
                  <a:gd name="T3" fmla="*/ 17 h 39"/>
                  <a:gd name="T4" fmla="*/ 29 w 34"/>
                  <a:gd name="T5" fmla="*/ 25 h 39"/>
                  <a:gd name="T6" fmla="*/ 29 w 34"/>
                  <a:gd name="T7" fmla="*/ 31 h 39"/>
                  <a:gd name="T8" fmla="*/ 31 w 34"/>
                  <a:gd name="T9" fmla="*/ 34 h 39"/>
                  <a:gd name="T10" fmla="*/ 29 w 34"/>
                  <a:gd name="T11" fmla="*/ 34 h 39"/>
                  <a:gd name="T12" fmla="*/ 27 w 34"/>
                  <a:gd name="T13" fmla="*/ 34 h 39"/>
                  <a:gd name="T14" fmla="*/ 24 w 34"/>
                  <a:gd name="T15" fmla="*/ 34 h 39"/>
                  <a:gd name="T16" fmla="*/ 14 w 34"/>
                  <a:gd name="T17" fmla="*/ 34 h 39"/>
                  <a:gd name="T18" fmla="*/ 6 w 34"/>
                  <a:gd name="T19" fmla="*/ 39 h 39"/>
                  <a:gd name="T20" fmla="*/ 7 w 34"/>
                  <a:gd name="T21" fmla="*/ 31 h 39"/>
                  <a:gd name="T22" fmla="*/ 6 w 34"/>
                  <a:gd name="T23" fmla="*/ 28 h 39"/>
                  <a:gd name="T24" fmla="*/ 2 w 34"/>
                  <a:gd name="T25" fmla="*/ 25 h 39"/>
                  <a:gd name="T26" fmla="*/ 2 w 34"/>
                  <a:gd name="T27" fmla="*/ 19 h 39"/>
                  <a:gd name="T28" fmla="*/ 4 w 34"/>
                  <a:gd name="T29" fmla="*/ 17 h 39"/>
                  <a:gd name="T30" fmla="*/ 3 w 34"/>
                  <a:gd name="T31" fmla="*/ 16 h 39"/>
                  <a:gd name="T32" fmla="*/ 6 w 34"/>
                  <a:gd name="T33" fmla="*/ 16 h 39"/>
                  <a:gd name="T34" fmla="*/ 6 w 34"/>
                  <a:gd name="T35" fmla="*/ 11 h 39"/>
                  <a:gd name="T36" fmla="*/ 3 w 34"/>
                  <a:gd name="T37" fmla="*/ 8 h 39"/>
                  <a:gd name="T38" fmla="*/ 4 w 34"/>
                  <a:gd name="T39" fmla="*/ 5 h 39"/>
                  <a:gd name="T40" fmla="*/ 10 w 34"/>
                  <a:gd name="T41" fmla="*/ 3 h 39"/>
                  <a:gd name="T42" fmla="*/ 14 w 34"/>
                  <a:gd name="T43" fmla="*/ 3 h 39"/>
                  <a:gd name="T44" fmla="*/ 17 w 34"/>
                  <a:gd name="T45" fmla="*/ 3 h 39"/>
                  <a:gd name="T46" fmla="*/ 21 w 34"/>
                  <a:gd name="T47" fmla="*/ 6 h 39"/>
                  <a:gd name="T48" fmla="*/ 27 w 34"/>
                  <a:gd name="T49" fmla="*/ 5 h 39"/>
                  <a:gd name="T50" fmla="*/ 32 w 34"/>
                  <a:gd name="T51"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39">
                    <a:moveTo>
                      <a:pt x="32" y="8"/>
                    </a:moveTo>
                    <a:cubicBezTo>
                      <a:pt x="31" y="11"/>
                      <a:pt x="34" y="17"/>
                      <a:pt x="32" y="17"/>
                    </a:cubicBezTo>
                    <a:cubicBezTo>
                      <a:pt x="31" y="19"/>
                      <a:pt x="29" y="22"/>
                      <a:pt x="29" y="25"/>
                    </a:cubicBezTo>
                    <a:cubicBezTo>
                      <a:pt x="28" y="27"/>
                      <a:pt x="29" y="30"/>
                      <a:pt x="29" y="31"/>
                    </a:cubicBezTo>
                    <a:cubicBezTo>
                      <a:pt x="31" y="31"/>
                      <a:pt x="32" y="34"/>
                      <a:pt x="31" y="34"/>
                    </a:cubicBezTo>
                    <a:cubicBezTo>
                      <a:pt x="31" y="34"/>
                      <a:pt x="31" y="34"/>
                      <a:pt x="29" y="34"/>
                    </a:cubicBezTo>
                    <a:cubicBezTo>
                      <a:pt x="28" y="34"/>
                      <a:pt x="29" y="34"/>
                      <a:pt x="27" y="34"/>
                    </a:cubicBezTo>
                    <a:cubicBezTo>
                      <a:pt x="24" y="34"/>
                      <a:pt x="25" y="34"/>
                      <a:pt x="24" y="34"/>
                    </a:cubicBezTo>
                    <a:cubicBezTo>
                      <a:pt x="20" y="34"/>
                      <a:pt x="20" y="34"/>
                      <a:pt x="14" y="34"/>
                    </a:cubicBezTo>
                    <a:cubicBezTo>
                      <a:pt x="9" y="36"/>
                      <a:pt x="9" y="39"/>
                      <a:pt x="6" y="39"/>
                    </a:cubicBezTo>
                    <a:cubicBezTo>
                      <a:pt x="6" y="36"/>
                      <a:pt x="7" y="34"/>
                      <a:pt x="7" y="31"/>
                    </a:cubicBezTo>
                    <a:cubicBezTo>
                      <a:pt x="7" y="28"/>
                      <a:pt x="6" y="30"/>
                      <a:pt x="6" y="28"/>
                    </a:cubicBezTo>
                    <a:cubicBezTo>
                      <a:pt x="6" y="27"/>
                      <a:pt x="0" y="27"/>
                      <a:pt x="2" y="25"/>
                    </a:cubicBezTo>
                    <a:cubicBezTo>
                      <a:pt x="3" y="24"/>
                      <a:pt x="3" y="22"/>
                      <a:pt x="2" y="19"/>
                    </a:cubicBezTo>
                    <a:cubicBezTo>
                      <a:pt x="3" y="20"/>
                      <a:pt x="4" y="19"/>
                      <a:pt x="4" y="17"/>
                    </a:cubicBezTo>
                    <a:cubicBezTo>
                      <a:pt x="4" y="16"/>
                      <a:pt x="3" y="17"/>
                      <a:pt x="3" y="16"/>
                    </a:cubicBezTo>
                    <a:cubicBezTo>
                      <a:pt x="3" y="14"/>
                      <a:pt x="3" y="14"/>
                      <a:pt x="6" y="16"/>
                    </a:cubicBezTo>
                    <a:cubicBezTo>
                      <a:pt x="6" y="13"/>
                      <a:pt x="3" y="13"/>
                      <a:pt x="6" y="11"/>
                    </a:cubicBezTo>
                    <a:cubicBezTo>
                      <a:pt x="6" y="10"/>
                      <a:pt x="3" y="10"/>
                      <a:pt x="3" y="8"/>
                    </a:cubicBezTo>
                    <a:cubicBezTo>
                      <a:pt x="4" y="5"/>
                      <a:pt x="3" y="5"/>
                      <a:pt x="4" y="5"/>
                    </a:cubicBezTo>
                    <a:cubicBezTo>
                      <a:pt x="9" y="0"/>
                      <a:pt x="7" y="6"/>
                      <a:pt x="10" y="3"/>
                    </a:cubicBezTo>
                    <a:cubicBezTo>
                      <a:pt x="13" y="2"/>
                      <a:pt x="14" y="0"/>
                      <a:pt x="14" y="3"/>
                    </a:cubicBezTo>
                    <a:cubicBezTo>
                      <a:pt x="14" y="5"/>
                      <a:pt x="16" y="3"/>
                      <a:pt x="17" y="3"/>
                    </a:cubicBezTo>
                    <a:cubicBezTo>
                      <a:pt x="21" y="3"/>
                      <a:pt x="17" y="3"/>
                      <a:pt x="21" y="6"/>
                    </a:cubicBezTo>
                    <a:cubicBezTo>
                      <a:pt x="25" y="10"/>
                      <a:pt x="23" y="5"/>
                      <a:pt x="27" y="5"/>
                    </a:cubicBezTo>
                    <a:cubicBezTo>
                      <a:pt x="29" y="5"/>
                      <a:pt x="29" y="8"/>
                      <a:pt x="32" y="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42" name="Freeform 2288">
                <a:extLst>
                  <a:ext uri="{FF2B5EF4-FFF2-40B4-BE49-F238E27FC236}">
                    <a16:creationId xmlns:a16="http://schemas.microsoft.com/office/drawing/2014/main" id="{4D88BE8F-41B2-6408-788A-C9534A5D07DB}"/>
                  </a:ext>
                </a:extLst>
              </p:cNvPr>
              <p:cNvSpPr>
                <a:spLocks/>
              </p:cNvSpPr>
              <p:nvPr/>
            </p:nvSpPr>
            <p:spPr bwMode="auto">
              <a:xfrm>
                <a:off x="2518423" y="3021780"/>
                <a:ext cx="116725" cy="156850"/>
              </a:xfrm>
              <a:custGeom>
                <a:avLst/>
                <a:gdLst>
                  <a:gd name="T0" fmla="*/ 17 w 25"/>
                  <a:gd name="T1" fmla="*/ 0 h 39"/>
                  <a:gd name="T2" fmla="*/ 19 w 25"/>
                  <a:gd name="T3" fmla="*/ 7 h 39"/>
                  <a:gd name="T4" fmla="*/ 21 w 25"/>
                  <a:gd name="T5" fmla="*/ 12 h 39"/>
                  <a:gd name="T6" fmla="*/ 21 w 25"/>
                  <a:gd name="T7" fmla="*/ 18 h 39"/>
                  <a:gd name="T8" fmla="*/ 21 w 25"/>
                  <a:gd name="T9" fmla="*/ 23 h 39"/>
                  <a:gd name="T10" fmla="*/ 25 w 25"/>
                  <a:gd name="T11" fmla="*/ 29 h 39"/>
                  <a:gd name="T12" fmla="*/ 21 w 25"/>
                  <a:gd name="T13" fmla="*/ 31 h 39"/>
                  <a:gd name="T14" fmla="*/ 13 w 25"/>
                  <a:gd name="T15" fmla="*/ 34 h 39"/>
                  <a:gd name="T16" fmla="*/ 6 w 25"/>
                  <a:gd name="T17" fmla="*/ 37 h 39"/>
                  <a:gd name="T18" fmla="*/ 0 w 25"/>
                  <a:gd name="T19" fmla="*/ 35 h 39"/>
                  <a:gd name="T20" fmla="*/ 3 w 25"/>
                  <a:gd name="T21" fmla="*/ 34 h 39"/>
                  <a:gd name="T22" fmla="*/ 1 w 25"/>
                  <a:gd name="T23" fmla="*/ 31 h 39"/>
                  <a:gd name="T24" fmla="*/ 0 w 25"/>
                  <a:gd name="T25" fmla="*/ 26 h 39"/>
                  <a:gd name="T26" fmla="*/ 4 w 25"/>
                  <a:gd name="T27" fmla="*/ 18 h 39"/>
                  <a:gd name="T28" fmla="*/ 4 w 25"/>
                  <a:gd name="T29" fmla="*/ 9 h 39"/>
                  <a:gd name="T30" fmla="*/ 3 w 25"/>
                  <a:gd name="T31" fmla="*/ 4 h 39"/>
                  <a:gd name="T32" fmla="*/ 3 w 25"/>
                  <a:gd name="T33" fmla="*/ 0 h 39"/>
                  <a:gd name="T34" fmla="*/ 14 w 25"/>
                  <a:gd name="T35" fmla="*/ 0 h 39"/>
                  <a:gd name="T36" fmla="*/ 15 w 25"/>
                  <a:gd name="T37" fmla="*/ 0 h 39"/>
                  <a:gd name="T38" fmla="*/ 17 w 25"/>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9">
                    <a:moveTo>
                      <a:pt x="17" y="0"/>
                    </a:moveTo>
                    <a:cubicBezTo>
                      <a:pt x="17" y="4"/>
                      <a:pt x="21" y="3"/>
                      <a:pt x="19" y="7"/>
                    </a:cubicBezTo>
                    <a:cubicBezTo>
                      <a:pt x="18" y="12"/>
                      <a:pt x="21" y="7"/>
                      <a:pt x="21" y="12"/>
                    </a:cubicBezTo>
                    <a:cubicBezTo>
                      <a:pt x="19" y="15"/>
                      <a:pt x="22" y="12"/>
                      <a:pt x="21" y="18"/>
                    </a:cubicBezTo>
                    <a:cubicBezTo>
                      <a:pt x="19" y="25"/>
                      <a:pt x="21" y="20"/>
                      <a:pt x="21" y="23"/>
                    </a:cubicBezTo>
                    <a:cubicBezTo>
                      <a:pt x="21" y="26"/>
                      <a:pt x="22" y="28"/>
                      <a:pt x="25" y="29"/>
                    </a:cubicBezTo>
                    <a:cubicBezTo>
                      <a:pt x="22" y="29"/>
                      <a:pt x="25" y="31"/>
                      <a:pt x="21" y="31"/>
                    </a:cubicBezTo>
                    <a:cubicBezTo>
                      <a:pt x="15" y="31"/>
                      <a:pt x="15" y="34"/>
                      <a:pt x="13" y="34"/>
                    </a:cubicBezTo>
                    <a:cubicBezTo>
                      <a:pt x="10" y="35"/>
                      <a:pt x="8" y="39"/>
                      <a:pt x="6" y="37"/>
                    </a:cubicBezTo>
                    <a:cubicBezTo>
                      <a:pt x="6" y="35"/>
                      <a:pt x="1" y="35"/>
                      <a:pt x="0" y="35"/>
                    </a:cubicBezTo>
                    <a:cubicBezTo>
                      <a:pt x="0" y="35"/>
                      <a:pt x="1" y="35"/>
                      <a:pt x="3" y="34"/>
                    </a:cubicBezTo>
                    <a:cubicBezTo>
                      <a:pt x="4" y="35"/>
                      <a:pt x="3" y="32"/>
                      <a:pt x="1" y="31"/>
                    </a:cubicBezTo>
                    <a:cubicBezTo>
                      <a:pt x="1" y="31"/>
                      <a:pt x="0" y="28"/>
                      <a:pt x="0" y="26"/>
                    </a:cubicBezTo>
                    <a:cubicBezTo>
                      <a:pt x="1" y="23"/>
                      <a:pt x="3" y="18"/>
                      <a:pt x="4" y="18"/>
                    </a:cubicBezTo>
                    <a:cubicBezTo>
                      <a:pt x="6" y="18"/>
                      <a:pt x="3" y="11"/>
                      <a:pt x="4" y="9"/>
                    </a:cubicBezTo>
                    <a:cubicBezTo>
                      <a:pt x="3" y="7"/>
                      <a:pt x="3" y="4"/>
                      <a:pt x="3" y="4"/>
                    </a:cubicBezTo>
                    <a:cubicBezTo>
                      <a:pt x="3" y="4"/>
                      <a:pt x="0" y="0"/>
                      <a:pt x="3" y="0"/>
                    </a:cubicBezTo>
                    <a:cubicBezTo>
                      <a:pt x="6" y="0"/>
                      <a:pt x="13" y="0"/>
                      <a:pt x="14" y="0"/>
                    </a:cubicBezTo>
                    <a:cubicBezTo>
                      <a:pt x="14" y="0"/>
                      <a:pt x="14" y="1"/>
                      <a:pt x="15" y="0"/>
                    </a:cubicBezTo>
                    <a:cubicBezTo>
                      <a:pt x="15" y="0"/>
                      <a:pt x="15" y="0"/>
                      <a:pt x="17"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43" name="Freeform 2289">
                <a:extLst>
                  <a:ext uri="{FF2B5EF4-FFF2-40B4-BE49-F238E27FC236}">
                    <a16:creationId xmlns:a16="http://schemas.microsoft.com/office/drawing/2014/main" id="{B24F4759-520E-8017-B97B-6F1A64FD2DFC}"/>
                  </a:ext>
                </a:extLst>
              </p:cNvPr>
              <p:cNvSpPr>
                <a:spLocks/>
              </p:cNvSpPr>
              <p:nvPr/>
            </p:nvSpPr>
            <p:spPr bwMode="auto">
              <a:xfrm>
                <a:off x="2597932" y="3021780"/>
                <a:ext cx="50750" cy="116924"/>
              </a:xfrm>
              <a:custGeom>
                <a:avLst/>
                <a:gdLst>
                  <a:gd name="T0" fmla="*/ 0 w 11"/>
                  <a:gd name="T1" fmla="*/ 0 h 29"/>
                  <a:gd name="T2" fmla="*/ 2 w 11"/>
                  <a:gd name="T3" fmla="*/ 1 h 29"/>
                  <a:gd name="T4" fmla="*/ 5 w 11"/>
                  <a:gd name="T5" fmla="*/ 0 h 29"/>
                  <a:gd name="T6" fmla="*/ 8 w 11"/>
                  <a:gd name="T7" fmla="*/ 6 h 29"/>
                  <a:gd name="T8" fmla="*/ 9 w 11"/>
                  <a:gd name="T9" fmla="*/ 11 h 29"/>
                  <a:gd name="T10" fmla="*/ 11 w 11"/>
                  <a:gd name="T11" fmla="*/ 23 h 29"/>
                  <a:gd name="T12" fmla="*/ 9 w 11"/>
                  <a:gd name="T13" fmla="*/ 25 h 29"/>
                  <a:gd name="T14" fmla="*/ 11 w 11"/>
                  <a:gd name="T15" fmla="*/ 28 h 29"/>
                  <a:gd name="T16" fmla="*/ 8 w 11"/>
                  <a:gd name="T17" fmla="*/ 29 h 29"/>
                  <a:gd name="T18" fmla="*/ 4 w 11"/>
                  <a:gd name="T19" fmla="*/ 23 h 29"/>
                  <a:gd name="T20" fmla="*/ 2 w 11"/>
                  <a:gd name="T21" fmla="*/ 18 h 29"/>
                  <a:gd name="T22" fmla="*/ 2 w 11"/>
                  <a:gd name="T23" fmla="*/ 12 h 29"/>
                  <a:gd name="T24" fmla="*/ 2 w 11"/>
                  <a:gd name="T25" fmla="*/ 7 h 29"/>
                  <a:gd name="T26" fmla="*/ 0 w 11"/>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9">
                    <a:moveTo>
                      <a:pt x="0" y="0"/>
                    </a:moveTo>
                    <a:cubicBezTo>
                      <a:pt x="2" y="0"/>
                      <a:pt x="2" y="1"/>
                      <a:pt x="2" y="1"/>
                    </a:cubicBezTo>
                    <a:cubicBezTo>
                      <a:pt x="4" y="1"/>
                      <a:pt x="5" y="0"/>
                      <a:pt x="5" y="0"/>
                    </a:cubicBezTo>
                    <a:cubicBezTo>
                      <a:pt x="4" y="4"/>
                      <a:pt x="5" y="4"/>
                      <a:pt x="8" y="6"/>
                    </a:cubicBezTo>
                    <a:cubicBezTo>
                      <a:pt x="11" y="6"/>
                      <a:pt x="8" y="11"/>
                      <a:pt x="9" y="11"/>
                    </a:cubicBezTo>
                    <a:cubicBezTo>
                      <a:pt x="11" y="11"/>
                      <a:pt x="11" y="21"/>
                      <a:pt x="11" y="23"/>
                    </a:cubicBezTo>
                    <a:cubicBezTo>
                      <a:pt x="11" y="25"/>
                      <a:pt x="9" y="23"/>
                      <a:pt x="9" y="25"/>
                    </a:cubicBezTo>
                    <a:cubicBezTo>
                      <a:pt x="11" y="26"/>
                      <a:pt x="11" y="28"/>
                      <a:pt x="11" y="28"/>
                    </a:cubicBezTo>
                    <a:cubicBezTo>
                      <a:pt x="9" y="29"/>
                      <a:pt x="8" y="29"/>
                      <a:pt x="8" y="29"/>
                    </a:cubicBezTo>
                    <a:cubicBezTo>
                      <a:pt x="5" y="28"/>
                      <a:pt x="2" y="26"/>
                      <a:pt x="4" y="23"/>
                    </a:cubicBezTo>
                    <a:cubicBezTo>
                      <a:pt x="4" y="20"/>
                      <a:pt x="2" y="25"/>
                      <a:pt x="2" y="18"/>
                    </a:cubicBezTo>
                    <a:cubicBezTo>
                      <a:pt x="5" y="12"/>
                      <a:pt x="2" y="15"/>
                      <a:pt x="2" y="12"/>
                    </a:cubicBezTo>
                    <a:cubicBezTo>
                      <a:pt x="4" y="7"/>
                      <a:pt x="1" y="12"/>
                      <a:pt x="2" y="7"/>
                    </a:cubicBezTo>
                    <a:cubicBezTo>
                      <a:pt x="2" y="3"/>
                      <a:pt x="0" y="4"/>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44" name="Freeform 2290">
                <a:extLst>
                  <a:ext uri="{FF2B5EF4-FFF2-40B4-BE49-F238E27FC236}">
                    <a16:creationId xmlns:a16="http://schemas.microsoft.com/office/drawing/2014/main" id="{858B0AE2-AF5F-C559-5851-D033D6EDF40D}"/>
                  </a:ext>
                </a:extLst>
              </p:cNvPr>
              <p:cNvSpPr>
                <a:spLocks/>
              </p:cNvSpPr>
              <p:nvPr/>
            </p:nvSpPr>
            <p:spPr bwMode="auto">
              <a:xfrm>
                <a:off x="2278208" y="2401513"/>
                <a:ext cx="306191" cy="215311"/>
              </a:xfrm>
              <a:custGeom>
                <a:avLst/>
                <a:gdLst>
                  <a:gd name="T0" fmla="*/ 23 w 65"/>
                  <a:gd name="T1" fmla="*/ 53 h 53"/>
                  <a:gd name="T2" fmla="*/ 0 w 65"/>
                  <a:gd name="T3" fmla="*/ 53 h 53"/>
                  <a:gd name="T4" fmla="*/ 11 w 65"/>
                  <a:gd name="T5" fmla="*/ 48 h 53"/>
                  <a:gd name="T6" fmla="*/ 16 w 65"/>
                  <a:gd name="T7" fmla="*/ 39 h 53"/>
                  <a:gd name="T8" fmla="*/ 19 w 65"/>
                  <a:gd name="T9" fmla="*/ 26 h 53"/>
                  <a:gd name="T10" fmla="*/ 21 w 65"/>
                  <a:gd name="T11" fmla="*/ 20 h 53"/>
                  <a:gd name="T12" fmla="*/ 30 w 65"/>
                  <a:gd name="T13" fmla="*/ 14 h 53"/>
                  <a:gd name="T14" fmla="*/ 40 w 65"/>
                  <a:gd name="T15" fmla="*/ 2 h 53"/>
                  <a:gd name="T16" fmla="*/ 44 w 65"/>
                  <a:gd name="T17" fmla="*/ 5 h 53"/>
                  <a:gd name="T18" fmla="*/ 50 w 65"/>
                  <a:gd name="T19" fmla="*/ 5 h 53"/>
                  <a:gd name="T20" fmla="*/ 54 w 65"/>
                  <a:gd name="T21" fmla="*/ 5 h 53"/>
                  <a:gd name="T22" fmla="*/ 58 w 65"/>
                  <a:gd name="T23" fmla="*/ 6 h 53"/>
                  <a:gd name="T24" fmla="*/ 64 w 65"/>
                  <a:gd name="T25" fmla="*/ 22 h 53"/>
                  <a:gd name="T26" fmla="*/ 64 w 65"/>
                  <a:gd name="T27" fmla="*/ 25 h 53"/>
                  <a:gd name="T28" fmla="*/ 54 w 65"/>
                  <a:gd name="T29" fmla="*/ 26 h 53"/>
                  <a:gd name="T30" fmla="*/ 48 w 65"/>
                  <a:gd name="T31" fmla="*/ 30 h 53"/>
                  <a:gd name="T32" fmla="*/ 48 w 65"/>
                  <a:gd name="T33" fmla="*/ 33 h 53"/>
                  <a:gd name="T34" fmla="*/ 41 w 65"/>
                  <a:gd name="T35" fmla="*/ 37 h 53"/>
                  <a:gd name="T36" fmla="*/ 29 w 65"/>
                  <a:gd name="T37" fmla="*/ 44 h 53"/>
                  <a:gd name="T38" fmla="*/ 23 w 65"/>
                  <a:gd name="T39" fmla="*/ 47 h 53"/>
                  <a:gd name="T40" fmla="*/ 23 w 65"/>
                  <a:gd name="T4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53">
                    <a:moveTo>
                      <a:pt x="23" y="53"/>
                    </a:moveTo>
                    <a:cubicBezTo>
                      <a:pt x="0" y="53"/>
                      <a:pt x="0" y="53"/>
                      <a:pt x="0" y="53"/>
                    </a:cubicBezTo>
                    <a:cubicBezTo>
                      <a:pt x="1" y="48"/>
                      <a:pt x="7" y="51"/>
                      <a:pt x="11" y="48"/>
                    </a:cubicBezTo>
                    <a:cubicBezTo>
                      <a:pt x="14" y="44"/>
                      <a:pt x="14" y="48"/>
                      <a:pt x="16" y="39"/>
                    </a:cubicBezTo>
                    <a:cubicBezTo>
                      <a:pt x="19" y="36"/>
                      <a:pt x="15" y="31"/>
                      <a:pt x="19" y="26"/>
                    </a:cubicBezTo>
                    <a:cubicBezTo>
                      <a:pt x="22" y="23"/>
                      <a:pt x="18" y="23"/>
                      <a:pt x="21" y="20"/>
                    </a:cubicBezTo>
                    <a:cubicBezTo>
                      <a:pt x="25" y="17"/>
                      <a:pt x="21" y="17"/>
                      <a:pt x="30" y="14"/>
                    </a:cubicBezTo>
                    <a:cubicBezTo>
                      <a:pt x="37" y="12"/>
                      <a:pt x="36" y="2"/>
                      <a:pt x="40" y="2"/>
                    </a:cubicBezTo>
                    <a:cubicBezTo>
                      <a:pt x="43" y="0"/>
                      <a:pt x="40" y="3"/>
                      <a:pt x="44" y="5"/>
                    </a:cubicBezTo>
                    <a:cubicBezTo>
                      <a:pt x="48" y="6"/>
                      <a:pt x="48" y="5"/>
                      <a:pt x="50" y="5"/>
                    </a:cubicBezTo>
                    <a:cubicBezTo>
                      <a:pt x="52" y="6"/>
                      <a:pt x="54" y="2"/>
                      <a:pt x="54" y="5"/>
                    </a:cubicBezTo>
                    <a:cubicBezTo>
                      <a:pt x="54" y="6"/>
                      <a:pt x="57" y="6"/>
                      <a:pt x="58" y="6"/>
                    </a:cubicBezTo>
                    <a:cubicBezTo>
                      <a:pt x="62" y="8"/>
                      <a:pt x="59" y="20"/>
                      <a:pt x="64" y="22"/>
                    </a:cubicBezTo>
                    <a:cubicBezTo>
                      <a:pt x="65" y="23"/>
                      <a:pt x="64" y="23"/>
                      <a:pt x="64" y="25"/>
                    </a:cubicBezTo>
                    <a:cubicBezTo>
                      <a:pt x="64" y="26"/>
                      <a:pt x="55" y="23"/>
                      <a:pt x="54" y="26"/>
                    </a:cubicBezTo>
                    <a:cubicBezTo>
                      <a:pt x="51" y="28"/>
                      <a:pt x="48" y="26"/>
                      <a:pt x="48" y="30"/>
                    </a:cubicBezTo>
                    <a:cubicBezTo>
                      <a:pt x="50" y="31"/>
                      <a:pt x="51" y="31"/>
                      <a:pt x="48" y="33"/>
                    </a:cubicBezTo>
                    <a:cubicBezTo>
                      <a:pt x="44" y="34"/>
                      <a:pt x="44" y="34"/>
                      <a:pt x="41" y="37"/>
                    </a:cubicBezTo>
                    <a:cubicBezTo>
                      <a:pt x="41" y="39"/>
                      <a:pt x="30" y="40"/>
                      <a:pt x="29" y="44"/>
                    </a:cubicBezTo>
                    <a:cubicBezTo>
                      <a:pt x="23" y="47"/>
                      <a:pt x="23" y="47"/>
                      <a:pt x="23" y="47"/>
                    </a:cubicBezTo>
                    <a:cubicBezTo>
                      <a:pt x="23" y="53"/>
                      <a:pt x="23" y="53"/>
                      <a:pt x="23" y="5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45" name="Freeform 2291">
                <a:extLst>
                  <a:ext uri="{FF2B5EF4-FFF2-40B4-BE49-F238E27FC236}">
                    <a16:creationId xmlns:a16="http://schemas.microsoft.com/office/drawing/2014/main" id="{A044C2AA-9C10-366F-A72A-3F21F2C6E385}"/>
                  </a:ext>
                </a:extLst>
              </p:cNvPr>
              <p:cNvSpPr>
                <a:spLocks/>
              </p:cNvSpPr>
              <p:nvPr/>
            </p:nvSpPr>
            <p:spPr bwMode="auto">
              <a:xfrm>
                <a:off x="2180094" y="2616824"/>
                <a:ext cx="206383" cy="169682"/>
              </a:xfrm>
              <a:custGeom>
                <a:avLst/>
                <a:gdLst>
                  <a:gd name="T0" fmla="*/ 44 w 44"/>
                  <a:gd name="T1" fmla="*/ 2 h 42"/>
                  <a:gd name="T2" fmla="*/ 44 w 44"/>
                  <a:gd name="T3" fmla="*/ 11 h 42"/>
                  <a:gd name="T4" fmla="*/ 28 w 44"/>
                  <a:gd name="T5" fmla="*/ 11 h 42"/>
                  <a:gd name="T6" fmla="*/ 28 w 44"/>
                  <a:gd name="T7" fmla="*/ 25 h 42"/>
                  <a:gd name="T8" fmla="*/ 22 w 44"/>
                  <a:gd name="T9" fmla="*/ 39 h 42"/>
                  <a:gd name="T10" fmla="*/ 1 w 44"/>
                  <a:gd name="T11" fmla="*/ 39 h 42"/>
                  <a:gd name="T12" fmla="*/ 1 w 44"/>
                  <a:gd name="T13" fmla="*/ 42 h 42"/>
                  <a:gd name="T14" fmla="*/ 1 w 44"/>
                  <a:gd name="T15" fmla="*/ 36 h 42"/>
                  <a:gd name="T16" fmla="*/ 4 w 44"/>
                  <a:gd name="T17" fmla="*/ 30 h 42"/>
                  <a:gd name="T18" fmla="*/ 7 w 44"/>
                  <a:gd name="T19" fmla="*/ 25 h 42"/>
                  <a:gd name="T20" fmla="*/ 8 w 44"/>
                  <a:gd name="T21" fmla="*/ 22 h 42"/>
                  <a:gd name="T22" fmla="*/ 12 w 44"/>
                  <a:gd name="T23" fmla="*/ 16 h 42"/>
                  <a:gd name="T24" fmla="*/ 14 w 44"/>
                  <a:gd name="T25" fmla="*/ 11 h 42"/>
                  <a:gd name="T26" fmla="*/ 21 w 44"/>
                  <a:gd name="T27" fmla="*/ 0 h 42"/>
                  <a:gd name="T28" fmla="*/ 44 w 44"/>
                  <a:gd name="T29" fmla="*/ 0 h 42"/>
                  <a:gd name="T30" fmla="*/ 44 w 44"/>
                  <a:gd name="T3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2">
                    <a:moveTo>
                      <a:pt x="44" y="2"/>
                    </a:moveTo>
                    <a:cubicBezTo>
                      <a:pt x="44" y="11"/>
                      <a:pt x="44" y="11"/>
                      <a:pt x="44" y="11"/>
                    </a:cubicBezTo>
                    <a:cubicBezTo>
                      <a:pt x="28" y="11"/>
                      <a:pt x="28" y="11"/>
                      <a:pt x="28" y="11"/>
                    </a:cubicBezTo>
                    <a:cubicBezTo>
                      <a:pt x="28" y="25"/>
                      <a:pt x="28" y="25"/>
                      <a:pt x="28" y="25"/>
                    </a:cubicBezTo>
                    <a:cubicBezTo>
                      <a:pt x="21" y="28"/>
                      <a:pt x="19" y="28"/>
                      <a:pt x="22" y="39"/>
                    </a:cubicBezTo>
                    <a:cubicBezTo>
                      <a:pt x="22" y="39"/>
                      <a:pt x="3" y="39"/>
                      <a:pt x="1" y="39"/>
                    </a:cubicBezTo>
                    <a:cubicBezTo>
                      <a:pt x="1" y="39"/>
                      <a:pt x="0" y="40"/>
                      <a:pt x="1" y="42"/>
                    </a:cubicBezTo>
                    <a:cubicBezTo>
                      <a:pt x="0" y="42"/>
                      <a:pt x="0" y="40"/>
                      <a:pt x="1" y="36"/>
                    </a:cubicBezTo>
                    <a:cubicBezTo>
                      <a:pt x="1" y="33"/>
                      <a:pt x="4" y="34"/>
                      <a:pt x="4" y="30"/>
                    </a:cubicBezTo>
                    <a:cubicBezTo>
                      <a:pt x="4" y="26"/>
                      <a:pt x="8" y="25"/>
                      <a:pt x="7" y="25"/>
                    </a:cubicBezTo>
                    <a:cubicBezTo>
                      <a:pt x="6" y="25"/>
                      <a:pt x="4" y="25"/>
                      <a:pt x="8" y="22"/>
                    </a:cubicBezTo>
                    <a:cubicBezTo>
                      <a:pt x="11" y="19"/>
                      <a:pt x="12" y="20"/>
                      <a:pt x="12" y="16"/>
                    </a:cubicBezTo>
                    <a:cubicBezTo>
                      <a:pt x="12" y="11"/>
                      <a:pt x="12" y="14"/>
                      <a:pt x="14" y="11"/>
                    </a:cubicBezTo>
                    <a:cubicBezTo>
                      <a:pt x="15" y="5"/>
                      <a:pt x="17" y="11"/>
                      <a:pt x="21" y="0"/>
                    </a:cubicBezTo>
                    <a:cubicBezTo>
                      <a:pt x="44" y="0"/>
                      <a:pt x="44" y="0"/>
                      <a:pt x="44" y="0"/>
                    </a:cubicBezTo>
                    <a:cubicBezTo>
                      <a:pt x="44" y="2"/>
                      <a:pt x="44" y="2"/>
                      <a:pt x="44"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46" name="Freeform 2292">
                <a:extLst>
                  <a:ext uri="{FF2B5EF4-FFF2-40B4-BE49-F238E27FC236}">
                    <a16:creationId xmlns:a16="http://schemas.microsoft.com/office/drawing/2014/main" id="{2867E171-B23D-5C10-F35D-409168A2D8F0}"/>
                  </a:ext>
                </a:extLst>
              </p:cNvPr>
              <p:cNvSpPr>
                <a:spLocks/>
              </p:cNvSpPr>
              <p:nvPr/>
            </p:nvSpPr>
            <p:spPr bwMode="auto">
              <a:xfrm>
                <a:off x="2208852" y="2603989"/>
                <a:ext cx="18608" cy="12832"/>
              </a:xfrm>
              <a:custGeom>
                <a:avLst/>
                <a:gdLst>
                  <a:gd name="T0" fmla="*/ 1 w 4"/>
                  <a:gd name="T1" fmla="*/ 3 h 3"/>
                  <a:gd name="T2" fmla="*/ 1 w 4"/>
                  <a:gd name="T3" fmla="*/ 0 h 3"/>
                  <a:gd name="T4" fmla="*/ 1 w 4"/>
                  <a:gd name="T5" fmla="*/ 3 h 3"/>
                </a:gdLst>
                <a:ahLst/>
                <a:cxnLst>
                  <a:cxn ang="0">
                    <a:pos x="T0" y="T1"/>
                  </a:cxn>
                  <a:cxn ang="0">
                    <a:pos x="T2" y="T3"/>
                  </a:cxn>
                  <a:cxn ang="0">
                    <a:pos x="T4" y="T5"/>
                  </a:cxn>
                </a:cxnLst>
                <a:rect l="0" t="0" r="r" b="b"/>
                <a:pathLst>
                  <a:path w="4" h="3">
                    <a:moveTo>
                      <a:pt x="1" y="3"/>
                    </a:moveTo>
                    <a:cubicBezTo>
                      <a:pt x="0" y="3"/>
                      <a:pt x="1" y="0"/>
                      <a:pt x="1" y="0"/>
                    </a:cubicBezTo>
                    <a:cubicBezTo>
                      <a:pt x="4" y="1"/>
                      <a:pt x="2" y="3"/>
                      <a:pt x="1"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47" name="Freeform 2293">
                <a:extLst>
                  <a:ext uri="{FF2B5EF4-FFF2-40B4-BE49-F238E27FC236}">
                    <a16:creationId xmlns:a16="http://schemas.microsoft.com/office/drawing/2014/main" id="{5EE837A0-B06C-2B15-4EC0-E89D0FF39BF1}"/>
                  </a:ext>
                </a:extLst>
              </p:cNvPr>
              <p:cNvSpPr>
                <a:spLocks/>
              </p:cNvSpPr>
              <p:nvPr/>
            </p:nvSpPr>
            <p:spPr bwMode="auto">
              <a:xfrm>
                <a:off x="2237609" y="2592582"/>
                <a:ext cx="27067" cy="15684"/>
              </a:xfrm>
              <a:custGeom>
                <a:avLst/>
                <a:gdLst>
                  <a:gd name="T0" fmla="*/ 3 w 6"/>
                  <a:gd name="T1" fmla="*/ 3 h 4"/>
                  <a:gd name="T2" fmla="*/ 2 w 6"/>
                  <a:gd name="T3" fmla="*/ 3 h 4"/>
                  <a:gd name="T4" fmla="*/ 5 w 6"/>
                  <a:gd name="T5" fmla="*/ 0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0" y="4"/>
                      <a:pt x="2" y="3"/>
                    </a:cubicBezTo>
                    <a:cubicBezTo>
                      <a:pt x="3" y="1"/>
                      <a:pt x="3" y="0"/>
                      <a:pt x="5" y="0"/>
                    </a:cubicBezTo>
                    <a:cubicBezTo>
                      <a:pt x="6" y="0"/>
                      <a:pt x="5" y="3"/>
                      <a:pt x="3"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48" name="Freeform 2294">
                <a:extLst>
                  <a:ext uri="{FF2B5EF4-FFF2-40B4-BE49-F238E27FC236}">
                    <a16:creationId xmlns:a16="http://schemas.microsoft.com/office/drawing/2014/main" id="{7D26CF9E-C945-30C8-8C50-6BF3BA4D67AA}"/>
                  </a:ext>
                </a:extLst>
              </p:cNvPr>
              <p:cNvSpPr>
                <a:spLocks/>
              </p:cNvSpPr>
              <p:nvPr/>
            </p:nvSpPr>
            <p:spPr bwMode="auto">
              <a:xfrm>
                <a:off x="2259599" y="2579749"/>
                <a:ext cx="10151" cy="12832"/>
              </a:xfrm>
              <a:custGeom>
                <a:avLst/>
                <a:gdLst>
                  <a:gd name="T0" fmla="*/ 0 w 2"/>
                  <a:gd name="T1" fmla="*/ 1 h 3"/>
                  <a:gd name="T2" fmla="*/ 2 w 2"/>
                  <a:gd name="T3" fmla="*/ 0 h 3"/>
                  <a:gd name="T4" fmla="*/ 1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0"/>
                      <a:pt x="1" y="0"/>
                      <a:pt x="2" y="0"/>
                    </a:cubicBezTo>
                    <a:cubicBezTo>
                      <a:pt x="2" y="0"/>
                      <a:pt x="2" y="0"/>
                      <a:pt x="1" y="1"/>
                    </a:cubicBezTo>
                    <a:cubicBezTo>
                      <a:pt x="1" y="1"/>
                      <a:pt x="0" y="3"/>
                      <a:pt x="0"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49" name="Freeform 2295">
                <a:extLst>
                  <a:ext uri="{FF2B5EF4-FFF2-40B4-BE49-F238E27FC236}">
                    <a16:creationId xmlns:a16="http://schemas.microsoft.com/office/drawing/2014/main" id="{16280AE5-FE14-54E2-4C62-B194EE1EE85D}"/>
                  </a:ext>
                </a:extLst>
              </p:cNvPr>
              <p:cNvSpPr>
                <a:spLocks/>
              </p:cNvSpPr>
              <p:nvPr/>
            </p:nvSpPr>
            <p:spPr bwMode="auto">
              <a:xfrm>
                <a:off x="2180094" y="2592582"/>
                <a:ext cx="18608" cy="15684"/>
              </a:xfrm>
              <a:custGeom>
                <a:avLst/>
                <a:gdLst>
                  <a:gd name="T0" fmla="*/ 1 w 4"/>
                  <a:gd name="T1" fmla="*/ 4 h 4"/>
                  <a:gd name="T2" fmla="*/ 1 w 4"/>
                  <a:gd name="T3" fmla="*/ 1 h 4"/>
                  <a:gd name="T4" fmla="*/ 4 w 4"/>
                  <a:gd name="T5" fmla="*/ 0 h 4"/>
                  <a:gd name="T6" fmla="*/ 3 w 4"/>
                  <a:gd name="T7" fmla="*/ 3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1" y="1"/>
                      <a:pt x="0" y="1"/>
                      <a:pt x="1" y="1"/>
                    </a:cubicBezTo>
                    <a:cubicBezTo>
                      <a:pt x="3" y="1"/>
                      <a:pt x="4" y="0"/>
                      <a:pt x="4" y="0"/>
                    </a:cubicBezTo>
                    <a:cubicBezTo>
                      <a:pt x="4" y="1"/>
                      <a:pt x="3" y="1"/>
                      <a:pt x="3" y="3"/>
                    </a:cubicBezTo>
                    <a:cubicBezTo>
                      <a:pt x="3" y="4"/>
                      <a:pt x="1" y="4"/>
                      <a:pt x="1" y="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50" name="Freeform 2296">
                <a:extLst>
                  <a:ext uri="{FF2B5EF4-FFF2-40B4-BE49-F238E27FC236}">
                    <a16:creationId xmlns:a16="http://schemas.microsoft.com/office/drawing/2014/main" id="{F246E2CF-982E-11EE-BD5A-B1857D7FA649}"/>
                  </a:ext>
                </a:extLst>
              </p:cNvPr>
              <p:cNvSpPr>
                <a:spLocks/>
              </p:cNvSpPr>
              <p:nvPr/>
            </p:nvSpPr>
            <p:spPr bwMode="auto">
              <a:xfrm>
                <a:off x="2153028" y="2584028"/>
                <a:ext cx="13533" cy="11407"/>
              </a:xfrm>
              <a:custGeom>
                <a:avLst/>
                <a:gdLst>
                  <a:gd name="T0" fmla="*/ 2 w 3"/>
                  <a:gd name="T1" fmla="*/ 2 h 3"/>
                  <a:gd name="T2" fmla="*/ 2 w 3"/>
                  <a:gd name="T3" fmla="*/ 3 h 3"/>
                  <a:gd name="T4" fmla="*/ 2 w 3"/>
                  <a:gd name="T5" fmla="*/ 2 h 3"/>
                </a:gdLst>
                <a:ahLst/>
                <a:cxnLst>
                  <a:cxn ang="0">
                    <a:pos x="T0" y="T1"/>
                  </a:cxn>
                  <a:cxn ang="0">
                    <a:pos x="T2" y="T3"/>
                  </a:cxn>
                  <a:cxn ang="0">
                    <a:pos x="T4" y="T5"/>
                  </a:cxn>
                </a:cxnLst>
                <a:rect l="0" t="0" r="r" b="b"/>
                <a:pathLst>
                  <a:path w="3" h="3">
                    <a:moveTo>
                      <a:pt x="2" y="2"/>
                    </a:moveTo>
                    <a:cubicBezTo>
                      <a:pt x="2" y="0"/>
                      <a:pt x="3" y="2"/>
                      <a:pt x="2" y="3"/>
                    </a:cubicBezTo>
                    <a:cubicBezTo>
                      <a:pt x="2" y="3"/>
                      <a:pt x="0" y="2"/>
                      <a:pt x="2"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51" name="Freeform 2297">
                <a:extLst>
                  <a:ext uri="{FF2B5EF4-FFF2-40B4-BE49-F238E27FC236}">
                    <a16:creationId xmlns:a16="http://schemas.microsoft.com/office/drawing/2014/main" id="{60D139C1-349A-BA9D-D7B8-5E16ED25BC8B}"/>
                  </a:ext>
                </a:extLst>
              </p:cNvPr>
              <p:cNvSpPr>
                <a:spLocks/>
              </p:cNvSpPr>
              <p:nvPr/>
            </p:nvSpPr>
            <p:spPr bwMode="auto">
              <a:xfrm>
                <a:off x="2166560" y="2603990"/>
                <a:ext cx="13533" cy="4277"/>
              </a:xfrm>
              <a:custGeom>
                <a:avLst/>
                <a:gdLst>
                  <a:gd name="T0" fmla="*/ 2 w 3"/>
                  <a:gd name="T1" fmla="*/ 0 h 1"/>
                  <a:gd name="T2" fmla="*/ 3 w 3"/>
                  <a:gd name="T3" fmla="*/ 1 h 1"/>
                  <a:gd name="T4" fmla="*/ 2 w 3"/>
                  <a:gd name="T5" fmla="*/ 0 h 1"/>
                </a:gdLst>
                <a:ahLst/>
                <a:cxnLst>
                  <a:cxn ang="0">
                    <a:pos x="T0" y="T1"/>
                  </a:cxn>
                  <a:cxn ang="0">
                    <a:pos x="T2" y="T3"/>
                  </a:cxn>
                  <a:cxn ang="0">
                    <a:pos x="T4" y="T5"/>
                  </a:cxn>
                </a:cxnLst>
                <a:rect l="0" t="0" r="r" b="b"/>
                <a:pathLst>
                  <a:path w="3" h="1">
                    <a:moveTo>
                      <a:pt x="2" y="0"/>
                    </a:moveTo>
                    <a:cubicBezTo>
                      <a:pt x="3" y="0"/>
                      <a:pt x="3" y="1"/>
                      <a:pt x="3" y="1"/>
                    </a:cubicBezTo>
                    <a:cubicBezTo>
                      <a:pt x="2" y="1"/>
                      <a:pt x="0" y="0"/>
                      <a:pt x="2"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52" name="Freeform 2298">
                <a:extLst>
                  <a:ext uri="{FF2B5EF4-FFF2-40B4-BE49-F238E27FC236}">
                    <a16:creationId xmlns:a16="http://schemas.microsoft.com/office/drawing/2014/main" id="{FADF5EC8-A8DD-C9D4-0B04-EC562F67C416}"/>
                  </a:ext>
                </a:extLst>
              </p:cNvPr>
              <p:cNvSpPr>
                <a:spLocks/>
              </p:cNvSpPr>
              <p:nvPr/>
            </p:nvSpPr>
            <p:spPr bwMode="auto">
              <a:xfrm>
                <a:off x="2147952" y="2608267"/>
                <a:ext cx="13533" cy="8555"/>
              </a:xfrm>
              <a:custGeom>
                <a:avLst/>
                <a:gdLst>
                  <a:gd name="T0" fmla="*/ 1 w 3"/>
                  <a:gd name="T1" fmla="*/ 0 h 2"/>
                  <a:gd name="T2" fmla="*/ 3 w 3"/>
                  <a:gd name="T3" fmla="*/ 2 h 2"/>
                  <a:gd name="T4" fmla="*/ 1 w 3"/>
                  <a:gd name="T5" fmla="*/ 0 h 2"/>
                </a:gdLst>
                <a:ahLst/>
                <a:cxnLst>
                  <a:cxn ang="0">
                    <a:pos x="T0" y="T1"/>
                  </a:cxn>
                  <a:cxn ang="0">
                    <a:pos x="T2" y="T3"/>
                  </a:cxn>
                  <a:cxn ang="0">
                    <a:pos x="T4" y="T5"/>
                  </a:cxn>
                </a:cxnLst>
                <a:rect l="0" t="0" r="r" b="b"/>
                <a:pathLst>
                  <a:path w="3" h="2">
                    <a:moveTo>
                      <a:pt x="1" y="0"/>
                    </a:moveTo>
                    <a:cubicBezTo>
                      <a:pt x="3" y="0"/>
                      <a:pt x="3" y="0"/>
                      <a:pt x="3" y="2"/>
                    </a:cubicBezTo>
                    <a:cubicBezTo>
                      <a:pt x="1" y="2"/>
                      <a:pt x="0" y="2"/>
                      <a:pt x="1"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53" name="Freeform 2299">
                <a:extLst>
                  <a:ext uri="{FF2B5EF4-FFF2-40B4-BE49-F238E27FC236}">
                    <a16:creationId xmlns:a16="http://schemas.microsoft.com/office/drawing/2014/main" id="{0FE5D523-B219-E52D-F4BF-B37DB63AAAD9}"/>
                  </a:ext>
                </a:extLst>
              </p:cNvPr>
              <p:cNvSpPr>
                <a:spLocks/>
              </p:cNvSpPr>
              <p:nvPr/>
            </p:nvSpPr>
            <p:spPr bwMode="auto">
              <a:xfrm>
                <a:off x="2320498" y="3081667"/>
                <a:ext cx="99809" cy="101238"/>
              </a:xfrm>
              <a:custGeom>
                <a:avLst/>
                <a:gdLst>
                  <a:gd name="T0" fmla="*/ 6 w 21"/>
                  <a:gd name="T1" fmla="*/ 0 h 25"/>
                  <a:gd name="T2" fmla="*/ 10 w 21"/>
                  <a:gd name="T3" fmla="*/ 2 h 25"/>
                  <a:gd name="T4" fmla="*/ 10 w 21"/>
                  <a:gd name="T5" fmla="*/ 6 h 25"/>
                  <a:gd name="T6" fmla="*/ 13 w 21"/>
                  <a:gd name="T7" fmla="*/ 8 h 25"/>
                  <a:gd name="T8" fmla="*/ 16 w 21"/>
                  <a:gd name="T9" fmla="*/ 5 h 25"/>
                  <a:gd name="T10" fmla="*/ 16 w 21"/>
                  <a:gd name="T11" fmla="*/ 11 h 25"/>
                  <a:gd name="T12" fmla="*/ 20 w 21"/>
                  <a:gd name="T13" fmla="*/ 14 h 25"/>
                  <a:gd name="T14" fmla="*/ 21 w 21"/>
                  <a:gd name="T15" fmla="*/ 17 h 25"/>
                  <a:gd name="T16" fmla="*/ 21 w 21"/>
                  <a:gd name="T17" fmla="*/ 25 h 25"/>
                  <a:gd name="T18" fmla="*/ 17 w 21"/>
                  <a:gd name="T19" fmla="*/ 24 h 25"/>
                  <a:gd name="T20" fmla="*/ 9 w 21"/>
                  <a:gd name="T21" fmla="*/ 17 h 25"/>
                  <a:gd name="T22" fmla="*/ 3 w 21"/>
                  <a:gd name="T23" fmla="*/ 13 h 25"/>
                  <a:gd name="T24" fmla="*/ 0 w 21"/>
                  <a:gd name="T25" fmla="*/ 10 h 25"/>
                  <a:gd name="T26" fmla="*/ 5 w 21"/>
                  <a:gd name="T27" fmla="*/ 3 h 25"/>
                  <a:gd name="T28" fmla="*/ 6 w 21"/>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5">
                    <a:moveTo>
                      <a:pt x="6" y="0"/>
                    </a:moveTo>
                    <a:cubicBezTo>
                      <a:pt x="7" y="0"/>
                      <a:pt x="12" y="0"/>
                      <a:pt x="10" y="2"/>
                    </a:cubicBezTo>
                    <a:cubicBezTo>
                      <a:pt x="10" y="3"/>
                      <a:pt x="12" y="3"/>
                      <a:pt x="10" y="6"/>
                    </a:cubicBezTo>
                    <a:cubicBezTo>
                      <a:pt x="10" y="8"/>
                      <a:pt x="12" y="6"/>
                      <a:pt x="13" y="8"/>
                    </a:cubicBezTo>
                    <a:cubicBezTo>
                      <a:pt x="13" y="10"/>
                      <a:pt x="14" y="3"/>
                      <a:pt x="16" y="5"/>
                    </a:cubicBezTo>
                    <a:cubicBezTo>
                      <a:pt x="17" y="8"/>
                      <a:pt x="17" y="10"/>
                      <a:pt x="16" y="11"/>
                    </a:cubicBezTo>
                    <a:cubicBezTo>
                      <a:pt x="14" y="13"/>
                      <a:pt x="20" y="13"/>
                      <a:pt x="20" y="14"/>
                    </a:cubicBezTo>
                    <a:cubicBezTo>
                      <a:pt x="20" y="16"/>
                      <a:pt x="21" y="14"/>
                      <a:pt x="21" y="17"/>
                    </a:cubicBezTo>
                    <a:cubicBezTo>
                      <a:pt x="21" y="20"/>
                      <a:pt x="21" y="22"/>
                      <a:pt x="21" y="25"/>
                    </a:cubicBezTo>
                    <a:cubicBezTo>
                      <a:pt x="20" y="25"/>
                      <a:pt x="21" y="25"/>
                      <a:pt x="17" y="24"/>
                    </a:cubicBezTo>
                    <a:cubicBezTo>
                      <a:pt x="16" y="24"/>
                      <a:pt x="12" y="20"/>
                      <a:pt x="9" y="17"/>
                    </a:cubicBezTo>
                    <a:cubicBezTo>
                      <a:pt x="6" y="13"/>
                      <a:pt x="5" y="14"/>
                      <a:pt x="3" y="13"/>
                    </a:cubicBezTo>
                    <a:cubicBezTo>
                      <a:pt x="3" y="11"/>
                      <a:pt x="2" y="11"/>
                      <a:pt x="0" y="10"/>
                    </a:cubicBezTo>
                    <a:cubicBezTo>
                      <a:pt x="3" y="5"/>
                      <a:pt x="5" y="6"/>
                      <a:pt x="5" y="3"/>
                    </a:cubicBezTo>
                    <a:cubicBezTo>
                      <a:pt x="5" y="2"/>
                      <a:pt x="6" y="3"/>
                      <a:pt x="6"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54" name="Freeform 2300">
                <a:extLst>
                  <a:ext uri="{FF2B5EF4-FFF2-40B4-BE49-F238E27FC236}">
                    <a16:creationId xmlns:a16="http://schemas.microsoft.com/office/drawing/2014/main" id="{846B3625-7007-DBE6-BD58-5639BB5F3663}"/>
                  </a:ext>
                </a:extLst>
              </p:cNvPr>
              <p:cNvSpPr>
                <a:spLocks/>
              </p:cNvSpPr>
              <p:nvPr/>
            </p:nvSpPr>
            <p:spPr bwMode="auto">
              <a:xfrm>
                <a:off x="2269749" y="3046021"/>
                <a:ext cx="79509" cy="76998"/>
              </a:xfrm>
              <a:custGeom>
                <a:avLst/>
                <a:gdLst>
                  <a:gd name="T0" fmla="*/ 10 w 17"/>
                  <a:gd name="T1" fmla="*/ 19 h 19"/>
                  <a:gd name="T2" fmla="*/ 14 w 17"/>
                  <a:gd name="T3" fmla="*/ 12 h 19"/>
                  <a:gd name="T4" fmla="*/ 17 w 17"/>
                  <a:gd name="T5" fmla="*/ 9 h 19"/>
                  <a:gd name="T6" fmla="*/ 16 w 17"/>
                  <a:gd name="T7" fmla="*/ 8 h 19"/>
                  <a:gd name="T8" fmla="*/ 14 w 17"/>
                  <a:gd name="T9" fmla="*/ 5 h 19"/>
                  <a:gd name="T10" fmla="*/ 13 w 17"/>
                  <a:gd name="T11" fmla="*/ 1 h 19"/>
                  <a:gd name="T12" fmla="*/ 9 w 17"/>
                  <a:gd name="T13" fmla="*/ 0 h 19"/>
                  <a:gd name="T14" fmla="*/ 5 w 17"/>
                  <a:gd name="T15" fmla="*/ 1 h 19"/>
                  <a:gd name="T16" fmla="*/ 0 w 17"/>
                  <a:gd name="T17" fmla="*/ 6 h 19"/>
                  <a:gd name="T18" fmla="*/ 0 w 17"/>
                  <a:gd name="T19" fmla="*/ 8 h 19"/>
                  <a:gd name="T20" fmla="*/ 3 w 17"/>
                  <a:gd name="T21" fmla="*/ 9 h 19"/>
                  <a:gd name="T22" fmla="*/ 0 w 17"/>
                  <a:gd name="T23" fmla="*/ 11 h 19"/>
                  <a:gd name="T24" fmla="*/ 3 w 17"/>
                  <a:gd name="T25" fmla="*/ 12 h 19"/>
                  <a:gd name="T26" fmla="*/ 3 w 17"/>
                  <a:gd name="T27" fmla="*/ 12 h 19"/>
                  <a:gd name="T28" fmla="*/ 5 w 17"/>
                  <a:gd name="T29" fmla="*/ 14 h 19"/>
                  <a:gd name="T30" fmla="*/ 6 w 17"/>
                  <a:gd name="T31" fmla="*/ 17 h 19"/>
                  <a:gd name="T32" fmla="*/ 10 w 17"/>
                  <a:gd name="T3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9">
                    <a:moveTo>
                      <a:pt x="10" y="19"/>
                    </a:moveTo>
                    <a:cubicBezTo>
                      <a:pt x="14" y="14"/>
                      <a:pt x="14" y="14"/>
                      <a:pt x="14" y="12"/>
                    </a:cubicBezTo>
                    <a:cubicBezTo>
                      <a:pt x="14" y="11"/>
                      <a:pt x="17" y="12"/>
                      <a:pt x="17" y="9"/>
                    </a:cubicBezTo>
                    <a:cubicBezTo>
                      <a:pt x="14" y="12"/>
                      <a:pt x="16" y="8"/>
                      <a:pt x="16" y="8"/>
                    </a:cubicBezTo>
                    <a:cubicBezTo>
                      <a:pt x="14" y="5"/>
                      <a:pt x="14" y="5"/>
                      <a:pt x="14" y="5"/>
                    </a:cubicBezTo>
                    <a:cubicBezTo>
                      <a:pt x="14" y="3"/>
                      <a:pt x="14" y="5"/>
                      <a:pt x="13" y="1"/>
                    </a:cubicBezTo>
                    <a:cubicBezTo>
                      <a:pt x="11" y="0"/>
                      <a:pt x="9" y="0"/>
                      <a:pt x="9" y="0"/>
                    </a:cubicBezTo>
                    <a:cubicBezTo>
                      <a:pt x="9" y="1"/>
                      <a:pt x="6" y="0"/>
                      <a:pt x="5" y="1"/>
                    </a:cubicBezTo>
                    <a:cubicBezTo>
                      <a:pt x="5" y="5"/>
                      <a:pt x="3" y="5"/>
                      <a:pt x="0" y="6"/>
                    </a:cubicBezTo>
                    <a:cubicBezTo>
                      <a:pt x="3" y="8"/>
                      <a:pt x="0" y="8"/>
                      <a:pt x="0" y="8"/>
                    </a:cubicBezTo>
                    <a:cubicBezTo>
                      <a:pt x="2" y="9"/>
                      <a:pt x="2" y="8"/>
                      <a:pt x="3" y="9"/>
                    </a:cubicBezTo>
                    <a:cubicBezTo>
                      <a:pt x="2" y="11"/>
                      <a:pt x="0" y="8"/>
                      <a:pt x="0" y="11"/>
                    </a:cubicBezTo>
                    <a:cubicBezTo>
                      <a:pt x="2" y="12"/>
                      <a:pt x="3" y="11"/>
                      <a:pt x="3" y="12"/>
                    </a:cubicBezTo>
                    <a:cubicBezTo>
                      <a:pt x="3" y="12"/>
                      <a:pt x="2" y="12"/>
                      <a:pt x="3" y="12"/>
                    </a:cubicBezTo>
                    <a:cubicBezTo>
                      <a:pt x="3" y="14"/>
                      <a:pt x="5" y="14"/>
                      <a:pt x="5" y="14"/>
                    </a:cubicBezTo>
                    <a:cubicBezTo>
                      <a:pt x="6" y="15"/>
                      <a:pt x="3" y="15"/>
                      <a:pt x="6" y="17"/>
                    </a:cubicBezTo>
                    <a:cubicBezTo>
                      <a:pt x="9" y="17"/>
                      <a:pt x="10" y="17"/>
                      <a:pt x="10" y="19"/>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55" name="Freeform 2301">
                <a:extLst>
                  <a:ext uri="{FF2B5EF4-FFF2-40B4-BE49-F238E27FC236}">
                    <a16:creationId xmlns:a16="http://schemas.microsoft.com/office/drawing/2014/main" id="{17FCF615-B63A-5FB7-391B-6F00D077185B}"/>
                  </a:ext>
                </a:extLst>
              </p:cNvPr>
              <p:cNvSpPr>
                <a:spLocks/>
              </p:cNvSpPr>
              <p:nvPr/>
            </p:nvSpPr>
            <p:spPr bwMode="auto">
              <a:xfrm>
                <a:off x="2166559" y="2887745"/>
                <a:ext cx="164092" cy="105517"/>
              </a:xfrm>
              <a:custGeom>
                <a:avLst/>
                <a:gdLst>
                  <a:gd name="T0" fmla="*/ 6 w 35"/>
                  <a:gd name="T1" fmla="*/ 19 h 26"/>
                  <a:gd name="T2" fmla="*/ 3 w 35"/>
                  <a:gd name="T3" fmla="*/ 12 h 26"/>
                  <a:gd name="T4" fmla="*/ 2 w 35"/>
                  <a:gd name="T5" fmla="*/ 11 h 26"/>
                  <a:gd name="T6" fmla="*/ 7 w 35"/>
                  <a:gd name="T7" fmla="*/ 3 h 26"/>
                  <a:gd name="T8" fmla="*/ 17 w 35"/>
                  <a:gd name="T9" fmla="*/ 0 h 26"/>
                  <a:gd name="T10" fmla="*/ 22 w 35"/>
                  <a:gd name="T11" fmla="*/ 3 h 26"/>
                  <a:gd name="T12" fmla="*/ 29 w 35"/>
                  <a:gd name="T13" fmla="*/ 12 h 26"/>
                  <a:gd name="T14" fmla="*/ 31 w 35"/>
                  <a:gd name="T15" fmla="*/ 15 h 26"/>
                  <a:gd name="T16" fmla="*/ 31 w 35"/>
                  <a:gd name="T17" fmla="*/ 19 h 26"/>
                  <a:gd name="T18" fmla="*/ 33 w 35"/>
                  <a:gd name="T19" fmla="*/ 22 h 26"/>
                  <a:gd name="T20" fmla="*/ 33 w 35"/>
                  <a:gd name="T21" fmla="*/ 25 h 26"/>
                  <a:gd name="T22" fmla="*/ 29 w 35"/>
                  <a:gd name="T23" fmla="*/ 25 h 26"/>
                  <a:gd name="T24" fmla="*/ 21 w 35"/>
                  <a:gd name="T25" fmla="*/ 25 h 26"/>
                  <a:gd name="T26" fmla="*/ 13 w 35"/>
                  <a:gd name="T27" fmla="*/ 25 h 26"/>
                  <a:gd name="T28" fmla="*/ 11 w 35"/>
                  <a:gd name="T29" fmla="*/ 25 h 26"/>
                  <a:gd name="T30" fmla="*/ 6 w 35"/>
                  <a:gd name="T31" fmla="*/ 26 h 26"/>
                  <a:gd name="T32" fmla="*/ 6 w 35"/>
                  <a:gd name="T33" fmla="*/ 25 h 26"/>
                  <a:gd name="T34" fmla="*/ 11 w 35"/>
                  <a:gd name="T35" fmla="*/ 25 h 26"/>
                  <a:gd name="T36" fmla="*/ 7 w 35"/>
                  <a:gd name="T37" fmla="*/ 25 h 26"/>
                  <a:gd name="T38" fmla="*/ 6 w 35"/>
                  <a:gd name="T39" fmla="*/ 25 h 26"/>
                  <a:gd name="T40" fmla="*/ 6 w 35"/>
                  <a:gd name="T41" fmla="*/ 22 h 26"/>
                  <a:gd name="T42" fmla="*/ 10 w 35"/>
                  <a:gd name="T43" fmla="*/ 20 h 26"/>
                  <a:gd name="T44" fmla="*/ 13 w 35"/>
                  <a:gd name="T45" fmla="*/ 20 h 26"/>
                  <a:gd name="T46" fmla="*/ 17 w 35"/>
                  <a:gd name="T47" fmla="*/ 20 h 26"/>
                  <a:gd name="T48" fmla="*/ 21 w 35"/>
                  <a:gd name="T49" fmla="*/ 19 h 26"/>
                  <a:gd name="T50" fmla="*/ 17 w 35"/>
                  <a:gd name="T51" fmla="*/ 19 h 26"/>
                  <a:gd name="T52" fmla="*/ 15 w 35"/>
                  <a:gd name="T53" fmla="*/ 17 h 26"/>
                  <a:gd name="T54" fmla="*/ 11 w 35"/>
                  <a:gd name="T55" fmla="*/ 19 h 26"/>
                  <a:gd name="T56" fmla="*/ 6 w 35"/>
                  <a:gd name="T5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26">
                    <a:moveTo>
                      <a:pt x="6" y="19"/>
                    </a:moveTo>
                    <a:cubicBezTo>
                      <a:pt x="4" y="17"/>
                      <a:pt x="4" y="11"/>
                      <a:pt x="3" y="12"/>
                    </a:cubicBezTo>
                    <a:cubicBezTo>
                      <a:pt x="0" y="12"/>
                      <a:pt x="0" y="11"/>
                      <a:pt x="2" y="11"/>
                    </a:cubicBezTo>
                    <a:cubicBezTo>
                      <a:pt x="6" y="9"/>
                      <a:pt x="7" y="5"/>
                      <a:pt x="7" y="3"/>
                    </a:cubicBezTo>
                    <a:cubicBezTo>
                      <a:pt x="7" y="0"/>
                      <a:pt x="14" y="0"/>
                      <a:pt x="17" y="0"/>
                    </a:cubicBezTo>
                    <a:cubicBezTo>
                      <a:pt x="20" y="0"/>
                      <a:pt x="21" y="3"/>
                      <a:pt x="22" y="3"/>
                    </a:cubicBezTo>
                    <a:cubicBezTo>
                      <a:pt x="24" y="5"/>
                      <a:pt x="27" y="11"/>
                      <a:pt x="29" y="12"/>
                    </a:cubicBezTo>
                    <a:cubicBezTo>
                      <a:pt x="28" y="14"/>
                      <a:pt x="31" y="12"/>
                      <a:pt x="31" y="15"/>
                    </a:cubicBezTo>
                    <a:cubicBezTo>
                      <a:pt x="31" y="19"/>
                      <a:pt x="29" y="17"/>
                      <a:pt x="31" y="19"/>
                    </a:cubicBezTo>
                    <a:cubicBezTo>
                      <a:pt x="31" y="22"/>
                      <a:pt x="31" y="19"/>
                      <a:pt x="33" y="22"/>
                    </a:cubicBezTo>
                    <a:cubicBezTo>
                      <a:pt x="35" y="23"/>
                      <a:pt x="33" y="23"/>
                      <a:pt x="33" y="25"/>
                    </a:cubicBezTo>
                    <a:cubicBezTo>
                      <a:pt x="32" y="25"/>
                      <a:pt x="31" y="25"/>
                      <a:pt x="29" y="25"/>
                    </a:cubicBezTo>
                    <a:cubicBezTo>
                      <a:pt x="27" y="26"/>
                      <a:pt x="25" y="25"/>
                      <a:pt x="21" y="25"/>
                    </a:cubicBezTo>
                    <a:cubicBezTo>
                      <a:pt x="20" y="25"/>
                      <a:pt x="15" y="23"/>
                      <a:pt x="13" y="25"/>
                    </a:cubicBezTo>
                    <a:cubicBezTo>
                      <a:pt x="10" y="25"/>
                      <a:pt x="14" y="25"/>
                      <a:pt x="11" y="25"/>
                    </a:cubicBezTo>
                    <a:cubicBezTo>
                      <a:pt x="10" y="26"/>
                      <a:pt x="7" y="25"/>
                      <a:pt x="6" y="26"/>
                    </a:cubicBezTo>
                    <a:cubicBezTo>
                      <a:pt x="6" y="25"/>
                      <a:pt x="6" y="26"/>
                      <a:pt x="6" y="25"/>
                    </a:cubicBezTo>
                    <a:cubicBezTo>
                      <a:pt x="7" y="23"/>
                      <a:pt x="6" y="25"/>
                      <a:pt x="11" y="25"/>
                    </a:cubicBezTo>
                    <a:cubicBezTo>
                      <a:pt x="10" y="25"/>
                      <a:pt x="9" y="23"/>
                      <a:pt x="7" y="25"/>
                    </a:cubicBezTo>
                    <a:cubicBezTo>
                      <a:pt x="7" y="25"/>
                      <a:pt x="7" y="23"/>
                      <a:pt x="6" y="25"/>
                    </a:cubicBezTo>
                    <a:cubicBezTo>
                      <a:pt x="6" y="25"/>
                      <a:pt x="6" y="23"/>
                      <a:pt x="6" y="22"/>
                    </a:cubicBezTo>
                    <a:cubicBezTo>
                      <a:pt x="7" y="20"/>
                      <a:pt x="11" y="22"/>
                      <a:pt x="10" y="20"/>
                    </a:cubicBezTo>
                    <a:cubicBezTo>
                      <a:pt x="13" y="20"/>
                      <a:pt x="13" y="20"/>
                      <a:pt x="13" y="20"/>
                    </a:cubicBezTo>
                    <a:cubicBezTo>
                      <a:pt x="14" y="17"/>
                      <a:pt x="13" y="19"/>
                      <a:pt x="17" y="20"/>
                    </a:cubicBezTo>
                    <a:cubicBezTo>
                      <a:pt x="20" y="20"/>
                      <a:pt x="21" y="20"/>
                      <a:pt x="21" y="19"/>
                    </a:cubicBezTo>
                    <a:cubicBezTo>
                      <a:pt x="20" y="17"/>
                      <a:pt x="18" y="20"/>
                      <a:pt x="17" y="19"/>
                    </a:cubicBezTo>
                    <a:cubicBezTo>
                      <a:pt x="15" y="17"/>
                      <a:pt x="15" y="19"/>
                      <a:pt x="15" y="17"/>
                    </a:cubicBezTo>
                    <a:cubicBezTo>
                      <a:pt x="15" y="17"/>
                      <a:pt x="13" y="17"/>
                      <a:pt x="11" y="19"/>
                    </a:cubicBezTo>
                    <a:cubicBezTo>
                      <a:pt x="11" y="19"/>
                      <a:pt x="11" y="19"/>
                      <a:pt x="6" y="19"/>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56" name="Freeform 2302">
                <a:extLst>
                  <a:ext uri="{FF2B5EF4-FFF2-40B4-BE49-F238E27FC236}">
                    <a16:creationId xmlns:a16="http://schemas.microsoft.com/office/drawing/2014/main" id="{2055BDF3-7E89-8464-A0B4-D5A3DA4D2365}"/>
                  </a:ext>
                </a:extLst>
              </p:cNvPr>
              <p:cNvSpPr>
                <a:spLocks/>
              </p:cNvSpPr>
              <p:nvPr/>
            </p:nvSpPr>
            <p:spPr bwMode="auto">
              <a:xfrm>
                <a:off x="2185166" y="2956188"/>
                <a:ext cx="79509" cy="19962"/>
              </a:xfrm>
              <a:custGeom>
                <a:avLst/>
                <a:gdLst>
                  <a:gd name="T0" fmla="*/ 2 w 17"/>
                  <a:gd name="T1" fmla="*/ 2 h 5"/>
                  <a:gd name="T2" fmla="*/ 7 w 17"/>
                  <a:gd name="T3" fmla="*/ 3 h 5"/>
                  <a:gd name="T4" fmla="*/ 2 w 17"/>
                  <a:gd name="T5" fmla="*/ 3 h 5"/>
                  <a:gd name="T6" fmla="*/ 0 w 17"/>
                  <a:gd name="T7" fmla="*/ 5 h 5"/>
                  <a:gd name="T8" fmla="*/ 6 w 17"/>
                  <a:gd name="T9" fmla="*/ 3 h 5"/>
                  <a:gd name="T10" fmla="*/ 9 w 17"/>
                  <a:gd name="T11" fmla="*/ 3 h 5"/>
                  <a:gd name="T12" fmla="*/ 13 w 17"/>
                  <a:gd name="T13" fmla="*/ 3 h 5"/>
                  <a:gd name="T14" fmla="*/ 17 w 17"/>
                  <a:gd name="T15" fmla="*/ 2 h 5"/>
                  <a:gd name="T16" fmla="*/ 13 w 17"/>
                  <a:gd name="T17" fmla="*/ 2 h 5"/>
                  <a:gd name="T18" fmla="*/ 11 w 17"/>
                  <a:gd name="T19" fmla="*/ 0 h 5"/>
                  <a:gd name="T20" fmla="*/ 7 w 17"/>
                  <a:gd name="T21" fmla="*/ 2 h 5"/>
                  <a:gd name="T22" fmla="*/ 2 w 17"/>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5">
                    <a:moveTo>
                      <a:pt x="2" y="2"/>
                    </a:moveTo>
                    <a:cubicBezTo>
                      <a:pt x="3" y="3"/>
                      <a:pt x="3" y="2"/>
                      <a:pt x="7" y="3"/>
                    </a:cubicBezTo>
                    <a:cubicBezTo>
                      <a:pt x="3" y="3"/>
                      <a:pt x="3" y="5"/>
                      <a:pt x="2" y="3"/>
                    </a:cubicBezTo>
                    <a:cubicBezTo>
                      <a:pt x="0" y="2"/>
                      <a:pt x="0" y="3"/>
                      <a:pt x="0" y="5"/>
                    </a:cubicBezTo>
                    <a:cubicBezTo>
                      <a:pt x="3" y="3"/>
                      <a:pt x="7" y="5"/>
                      <a:pt x="6" y="3"/>
                    </a:cubicBezTo>
                    <a:cubicBezTo>
                      <a:pt x="9" y="3"/>
                      <a:pt x="9" y="3"/>
                      <a:pt x="9" y="3"/>
                    </a:cubicBezTo>
                    <a:cubicBezTo>
                      <a:pt x="10" y="0"/>
                      <a:pt x="9" y="2"/>
                      <a:pt x="13" y="3"/>
                    </a:cubicBezTo>
                    <a:cubicBezTo>
                      <a:pt x="16" y="3"/>
                      <a:pt x="17" y="3"/>
                      <a:pt x="17" y="2"/>
                    </a:cubicBezTo>
                    <a:cubicBezTo>
                      <a:pt x="16" y="0"/>
                      <a:pt x="14" y="3"/>
                      <a:pt x="13" y="2"/>
                    </a:cubicBezTo>
                    <a:cubicBezTo>
                      <a:pt x="11" y="0"/>
                      <a:pt x="11" y="2"/>
                      <a:pt x="11" y="0"/>
                    </a:cubicBezTo>
                    <a:cubicBezTo>
                      <a:pt x="11" y="0"/>
                      <a:pt x="9" y="0"/>
                      <a:pt x="7" y="2"/>
                    </a:cubicBezTo>
                    <a:cubicBezTo>
                      <a:pt x="7" y="2"/>
                      <a:pt x="7" y="2"/>
                      <a:pt x="2"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57" name="Freeform 2303">
                <a:extLst>
                  <a:ext uri="{FF2B5EF4-FFF2-40B4-BE49-F238E27FC236}">
                    <a16:creationId xmlns:a16="http://schemas.microsoft.com/office/drawing/2014/main" id="{7288CBDE-D4C5-A3C0-7F56-2A16477D6A07}"/>
                  </a:ext>
                </a:extLst>
              </p:cNvPr>
              <p:cNvSpPr>
                <a:spLocks/>
              </p:cNvSpPr>
              <p:nvPr/>
            </p:nvSpPr>
            <p:spPr bwMode="auto">
              <a:xfrm>
                <a:off x="2232534" y="2980429"/>
                <a:ext cx="187774" cy="142591"/>
              </a:xfrm>
              <a:custGeom>
                <a:avLst/>
                <a:gdLst>
                  <a:gd name="T0" fmla="*/ 25 w 40"/>
                  <a:gd name="T1" fmla="*/ 25 h 35"/>
                  <a:gd name="T2" fmla="*/ 25 w 40"/>
                  <a:gd name="T3" fmla="*/ 24 h 35"/>
                  <a:gd name="T4" fmla="*/ 24 w 40"/>
                  <a:gd name="T5" fmla="*/ 21 h 35"/>
                  <a:gd name="T6" fmla="*/ 21 w 40"/>
                  <a:gd name="T7" fmla="*/ 17 h 35"/>
                  <a:gd name="T8" fmla="*/ 17 w 40"/>
                  <a:gd name="T9" fmla="*/ 16 h 35"/>
                  <a:gd name="T10" fmla="*/ 13 w 40"/>
                  <a:gd name="T11" fmla="*/ 17 h 35"/>
                  <a:gd name="T12" fmla="*/ 8 w 40"/>
                  <a:gd name="T13" fmla="*/ 22 h 35"/>
                  <a:gd name="T14" fmla="*/ 8 w 40"/>
                  <a:gd name="T15" fmla="*/ 21 h 35"/>
                  <a:gd name="T16" fmla="*/ 8 w 40"/>
                  <a:gd name="T17" fmla="*/ 19 h 35"/>
                  <a:gd name="T18" fmla="*/ 8 w 40"/>
                  <a:gd name="T19" fmla="*/ 19 h 35"/>
                  <a:gd name="T20" fmla="*/ 6 w 40"/>
                  <a:gd name="T21" fmla="*/ 16 h 35"/>
                  <a:gd name="T22" fmla="*/ 3 w 40"/>
                  <a:gd name="T23" fmla="*/ 14 h 35"/>
                  <a:gd name="T24" fmla="*/ 3 w 40"/>
                  <a:gd name="T25" fmla="*/ 11 h 35"/>
                  <a:gd name="T26" fmla="*/ 1 w 40"/>
                  <a:gd name="T27" fmla="*/ 11 h 35"/>
                  <a:gd name="T28" fmla="*/ 1 w 40"/>
                  <a:gd name="T29" fmla="*/ 10 h 35"/>
                  <a:gd name="T30" fmla="*/ 0 w 40"/>
                  <a:gd name="T31" fmla="*/ 11 h 35"/>
                  <a:gd name="T32" fmla="*/ 0 w 40"/>
                  <a:gd name="T33" fmla="*/ 11 h 35"/>
                  <a:gd name="T34" fmla="*/ 4 w 40"/>
                  <a:gd name="T35" fmla="*/ 7 h 35"/>
                  <a:gd name="T36" fmla="*/ 7 w 40"/>
                  <a:gd name="T37" fmla="*/ 7 h 35"/>
                  <a:gd name="T38" fmla="*/ 7 w 40"/>
                  <a:gd name="T39" fmla="*/ 3 h 35"/>
                  <a:gd name="T40" fmla="*/ 7 w 40"/>
                  <a:gd name="T41" fmla="*/ 0 h 35"/>
                  <a:gd name="T42" fmla="*/ 15 w 40"/>
                  <a:gd name="T43" fmla="*/ 2 h 35"/>
                  <a:gd name="T44" fmla="*/ 19 w 40"/>
                  <a:gd name="T45" fmla="*/ 2 h 35"/>
                  <a:gd name="T46" fmla="*/ 21 w 40"/>
                  <a:gd name="T47" fmla="*/ 3 h 35"/>
                  <a:gd name="T48" fmla="*/ 22 w 40"/>
                  <a:gd name="T49" fmla="*/ 5 h 35"/>
                  <a:gd name="T50" fmla="*/ 28 w 40"/>
                  <a:gd name="T51" fmla="*/ 3 h 35"/>
                  <a:gd name="T52" fmla="*/ 29 w 40"/>
                  <a:gd name="T53" fmla="*/ 3 h 35"/>
                  <a:gd name="T54" fmla="*/ 32 w 40"/>
                  <a:gd name="T55" fmla="*/ 2 h 35"/>
                  <a:gd name="T56" fmla="*/ 32 w 40"/>
                  <a:gd name="T57" fmla="*/ 5 h 35"/>
                  <a:gd name="T58" fmla="*/ 33 w 40"/>
                  <a:gd name="T59" fmla="*/ 7 h 35"/>
                  <a:gd name="T60" fmla="*/ 35 w 40"/>
                  <a:gd name="T61" fmla="*/ 8 h 35"/>
                  <a:gd name="T62" fmla="*/ 35 w 40"/>
                  <a:gd name="T63" fmla="*/ 10 h 35"/>
                  <a:gd name="T64" fmla="*/ 36 w 40"/>
                  <a:gd name="T65" fmla="*/ 13 h 35"/>
                  <a:gd name="T66" fmla="*/ 37 w 40"/>
                  <a:gd name="T67" fmla="*/ 16 h 35"/>
                  <a:gd name="T68" fmla="*/ 36 w 40"/>
                  <a:gd name="T69" fmla="*/ 19 h 35"/>
                  <a:gd name="T70" fmla="*/ 39 w 40"/>
                  <a:gd name="T71" fmla="*/ 22 h 35"/>
                  <a:gd name="T72" fmla="*/ 40 w 40"/>
                  <a:gd name="T73" fmla="*/ 27 h 35"/>
                  <a:gd name="T74" fmla="*/ 36 w 40"/>
                  <a:gd name="T75" fmla="*/ 27 h 35"/>
                  <a:gd name="T76" fmla="*/ 37 w 40"/>
                  <a:gd name="T77" fmla="*/ 28 h 35"/>
                  <a:gd name="T78" fmla="*/ 35 w 40"/>
                  <a:gd name="T79" fmla="*/ 30 h 35"/>
                  <a:gd name="T80" fmla="*/ 32 w 40"/>
                  <a:gd name="T81" fmla="*/ 33 h 35"/>
                  <a:gd name="T82" fmla="*/ 29 w 40"/>
                  <a:gd name="T83" fmla="*/ 30 h 35"/>
                  <a:gd name="T84" fmla="*/ 29 w 40"/>
                  <a:gd name="T85" fmla="*/ 27 h 35"/>
                  <a:gd name="T86" fmla="*/ 25 w 40"/>
                  <a:gd name="T8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5">
                    <a:moveTo>
                      <a:pt x="25" y="25"/>
                    </a:moveTo>
                    <a:cubicBezTo>
                      <a:pt x="22" y="28"/>
                      <a:pt x="25" y="24"/>
                      <a:pt x="25" y="24"/>
                    </a:cubicBezTo>
                    <a:cubicBezTo>
                      <a:pt x="24" y="21"/>
                      <a:pt x="24" y="21"/>
                      <a:pt x="24" y="21"/>
                    </a:cubicBezTo>
                    <a:cubicBezTo>
                      <a:pt x="24" y="19"/>
                      <a:pt x="22" y="21"/>
                      <a:pt x="21" y="17"/>
                    </a:cubicBezTo>
                    <a:cubicBezTo>
                      <a:pt x="21" y="16"/>
                      <a:pt x="17" y="16"/>
                      <a:pt x="17" y="16"/>
                    </a:cubicBezTo>
                    <a:cubicBezTo>
                      <a:pt x="17" y="17"/>
                      <a:pt x="14" y="16"/>
                      <a:pt x="13" y="17"/>
                    </a:cubicBezTo>
                    <a:cubicBezTo>
                      <a:pt x="13" y="21"/>
                      <a:pt x="11" y="21"/>
                      <a:pt x="8" y="22"/>
                    </a:cubicBezTo>
                    <a:cubicBezTo>
                      <a:pt x="8" y="21"/>
                      <a:pt x="10" y="21"/>
                      <a:pt x="8" y="21"/>
                    </a:cubicBezTo>
                    <a:cubicBezTo>
                      <a:pt x="8" y="21"/>
                      <a:pt x="8" y="21"/>
                      <a:pt x="8" y="19"/>
                    </a:cubicBezTo>
                    <a:cubicBezTo>
                      <a:pt x="7" y="19"/>
                      <a:pt x="7" y="19"/>
                      <a:pt x="8" y="19"/>
                    </a:cubicBezTo>
                    <a:cubicBezTo>
                      <a:pt x="8" y="17"/>
                      <a:pt x="7" y="17"/>
                      <a:pt x="6" y="16"/>
                    </a:cubicBezTo>
                    <a:cubicBezTo>
                      <a:pt x="6" y="14"/>
                      <a:pt x="3" y="16"/>
                      <a:pt x="3" y="14"/>
                    </a:cubicBezTo>
                    <a:cubicBezTo>
                      <a:pt x="3" y="13"/>
                      <a:pt x="1" y="14"/>
                      <a:pt x="3" y="11"/>
                    </a:cubicBezTo>
                    <a:cubicBezTo>
                      <a:pt x="3" y="10"/>
                      <a:pt x="1" y="13"/>
                      <a:pt x="1" y="11"/>
                    </a:cubicBezTo>
                    <a:cubicBezTo>
                      <a:pt x="1" y="11"/>
                      <a:pt x="3" y="10"/>
                      <a:pt x="1" y="10"/>
                    </a:cubicBezTo>
                    <a:cubicBezTo>
                      <a:pt x="0" y="10"/>
                      <a:pt x="1" y="11"/>
                      <a:pt x="0" y="11"/>
                    </a:cubicBezTo>
                    <a:cubicBezTo>
                      <a:pt x="0" y="11"/>
                      <a:pt x="0" y="11"/>
                      <a:pt x="0" y="11"/>
                    </a:cubicBezTo>
                    <a:cubicBezTo>
                      <a:pt x="1" y="7"/>
                      <a:pt x="3" y="8"/>
                      <a:pt x="4" y="7"/>
                    </a:cubicBezTo>
                    <a:cubicBezTo>
                      <a:pt x="6" y="5"/>
                      <a:pt x="6" y="8"/>
                      <a:pt x="7" y="7"/>
                    </a:cubicBezTo>
                    <a:cubicBezTo>
                      <a:pt x="8" y="7"/>
                      <a:pt x="8" y="5"/>
                      <a:pt x="7" y="3"/>
                    </a:cubicBezTo>
                    <a:cubicBezTo>
                      <a:pt x="6" y="3"/>
                      <a:pt x="8" y="3"/>
                      <a:pt x="7" y="0"/>
                    </a:cubicBezTo>
                    <a:cubicBezTo>
                      <a:pt x="11" y="0"/>
                      <a:pt x="13" y="3"/>
                      <a:pt x="15" y="2"/>
                    </a:cubicBezTo>
                    <a:cubicBezTo>
                      <a:pt x="17" y="0"/>
                      <a:pt x="18" y="2"/>
                      <a:pt x="19" y="2"/>
                    </a:cubicBezTo>
                    <a:cubicBezTo>
                      <a:pt x="18" y="5"/>
                      <a:pt x="21" y="5"/>
                      <a:pt x="21" y="3"/>
                    </a:cubicBezTo>
                    <a:cubicBezTo>
                      <a:pt x="21" y="3"/>
                      <a:pt x="22" y="3"/>
                      <a:pt x="22" y="5"/>
                    </a:cubicBezTo>
                    <a:cubicBezTo>
                      <a:pt x="25" y="7"/>
                      <a:pt x="24" y="2"/>
                      <a:pt x="28" y="3"/>
                    </a:cubicBezTo>
                    <a:cubicBezTo>
                      <a:pt x="29" y="5"/>
                      <a:pt x="28" y="3"/>
                      <a:pt x="29" y="3"/>
                    </a:cubicBezTo>
                    <a:cubicBezTo>
                      <a:pt x="32" y="3"/>
                      <a:pt x="28" y="0"/>
                      <a:pt x="32" y="2"/>
                    </a:cubicBezTo>
                    <a:cubicBezTo>
                      <a:pt x="33" y="3"/>
                      <a:pt x="32" y="3"/>
                      <a:pt x="32" y="5"/>
                    </a:cubicBezTo>
                    <a:cubicBezTo>
                      <a:pt x="33" y="5"/>
                      <a:pt x="32" y="7"/>
                      <a:pt x="33" y="7"/>
                    </a:cubicBezTo>
                    <a:cubicBezTo>
                      <a:pt x="35" y="7"/>
                      <a:pt x="36" y="8"/>
                      <a:pt x="35" y="8"/>
                    </a:cubicBezTo>
                    <a:cubicBezTo>
                      <a:pt x="33" y="10"/>
                      <a:pt x="33" y="11"/>
                      <a:pt x="35" y="10"/>
                    </a:cubicBezTo>
                    <a:cubicBezTo>
                      <a:pt x="36" y="10"/>
                      <a:pt x="36" y="10"/>
                      <a:pt x="36" y="13"/>
                    </a:cubicBezTo>
                    <a:cubicBezTo>
                      <a:pt x="36" y="14"/>
                      <a:pt x="36" y="13"/>
                      <a:pt x="37" y="16"/>
                    </a:cubicBezTo>
                    <a:cubicBezTo>
                      <a:pt x="36" y="16"/>
                      <a:pt x="37" y="16"/>
                      <a:pt x="36" y="19"/>
                    </a:cubicBezTo>
                    <a:cubicBezTo>
                      <a:pt x="36" y="21"/>
                      <a:pt x="40" y="21"/>
                      <a:pt x="39" y="22"/>
                    </a:cubicBezTo>
                    <a:cubicBezTo>
                      <a:pt x="36" y="24"/>
                      <a:pt x="40" y="24"/>
                      <a:pt x="40" y="27"/>
                    </a:cubicBezTo>
                    <a:cubicBezTo>
                      <a:pt x="36" y="25"/>
                      <a:pt x="36" y="25"/>
                      <a:pt x="36" y="27"/>
                    </a:cubicBezTo>
                    <a:cubicBezTo>
                      <a:pt x="36" y="28"/>
                      <a:pt x="37" y="27"/>
                      <a:pt x="37" y="28"/>
                    </a:cubicBezTo>
                    <a:cubicBezTo>
                      <a:pt x="37" y="30"/>
                      <a:pt x="36" y="31"/>
                      <a:pt x="35" y="30"/>
                    </a:cubicBezTo>
                    <a:cubicBezTo>
                      <a:pt x="33" y="28"/>
                      <a:pt x="32" y="35"/>
                      <a:pt x="32" y="33"/>
                    </a:cubicBezTo>
                    <a:cubicBezTo>
                      <a:pt x="31" y="30"/>
                      <a:pt x="29" y="33"/>
                      <a:pt x="29" y="30"/>
                    </a:cubicBezTo>
                    <a:cubicBezTo>
                      <a:pt x="31" y="28"/>
                      <a:pt x="29" y="28"/>
                      <a:pt x="29" y="27"/>
                    </a:cubicBezTo>
                    <a:cubicBezTo>
                      <a:pt x="31" y="25"/>
                      <a:pt x="26" y="25"/>
                      <a:pt x="25" y="2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58" name="Freeform 2304">
                <a:extLst>
                  <a:ext uri="{FF2B5EF4-FFF2-40B4-BE49-F238E27FC236}">
                    <a16:creationId xmlns:a16="http://schemas.microsoft.com/office/drawing/2014/main" id="{168E6430-F91F-86C8-1CFD-A47E991E0AEE}"/>
                  </a:ext>
                </a:extLst>
              </p:cNvPr>
              <p:cNvSpPr>
                <a:spLocks/>
              </p:cNvSpPr>
              <p:nvPr/>
            </p:nvSpPr>
            <p:spPr bwMode="auto">
              <a:xfrm>
                <a:off x="2195319" y="2976151"/>
                <a:ext cx="74433" cy="48480"/>
              </a:xfrm>
              <a:custGeom>
                <a:avLst/>
                <a:gdLst>
                  <a:gd name="T0" fmla="*/ 8 w 16"/>
                  <a:gd name="T1" fmla="*/ 12 h 12"/>
                  <a:gd name="T2" fmla="*/ 12 w 16"/>
                  <a:gd name="T3" fmla="*/ 8 h 12"/>
                  <a:gd name="T4" fmla="*/ 14 w 16"/>
                  <a:gd name="T5" fmla="*/ 8 h 12"/>
                  <a:gd name="T6" fmla="*/ 14 w 16"/>
                  <a:gd name="T7" fmla="*/ 4 h 12"/>
                  <a:gd name="T8" fmla="*/ 15 w 16"/>
                  <a:gd name="T9" fmla="*/ 1 h 12"/>
                  <a:gd name="T10" fmla="*/ 7 w 16"/>
                  <a:gd name="T11" fmla="*/ 1 h 12"/>
                  <a:gd name="T12" fmla="*/ 5 w 16"/>
                  <a:gd name="T13" fmla="*/ 3 h 12"/>
                  <a:gd name="T14" fmla="*/ 0 w 16"/>
                  <a:gd name="T15" fmla="*/ 3 h 12"/>
                  <a:gd name="T16" fmla="*/ 1 w 16"/>
                  <a:gd name="T17" fmla="*/ 4 h 12"/>
                  <a:gd name="T18" fmla="*/ 3 w 16"/>
                  <a:gd name="T19" fmla="*/ 6 h 12"/>
                  <a:gd name="T20" fmla="*/ 4 w 16"/>
                  <a:gd name="T21" fmla="*/ 8 h 12"/>
                  <a:gd name="T22" fmla="*/ 5 w 16"/>
                  <a:gd name="T23" fmla="*/ 6 h 12"/>
                  <a:gd name="T24" fmla="*/ 5 w 16"/>
                  <a:gd name="T25" fmla="*/ 9 h 12"/>
                  <a:gd name="T26" fmla="*/ 5 w 16"/>
                  <a:gd name="T27" fmla="*/ 11 h 12"/>
                  <a:gd name="T28" fmla="*/ 7 w 16"/>
                  <a:gd name="T29" fmla="*/ 12 h 12"/>
                  <a:gd name="T30" fmla="*/ 8 w 16"/>
                  <a:gd name="T31" fmla="*/ 11 h 12"/>
                  <a:gd name="T32" fmla="*/ 8 w 16"/>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2">
                    <a:moveTo>
                      <a:pt x="8" y="12"/>
                    </a:moveTo>
                    <a:cubicBezTo>
                      <a:pt x="9" y="8"/>
                      <a:pt x="11" y="9"/>
                      <a:pt x="12" y="8"/>
                    </a:cubicBezTo>
                    <a:cubicBezTo>
                      <a:pt x="14" y="6"/>
                      <a:pt x="14" y="9"/>
                      <a:pt x="14" y="8"/>
                    </a:cubicBezTo>
                    <a:cubicBezTo>
                      <a:pt x="16" y="8"/>
                      <a:pt x="16" y="6"/>
                      <a:pt x="14" y="4"/>
                    </a:cubicBezTo>
                    <a:cubicBezTo>
                      <a:pt x="14" y="3"/>
                      <a:pt x="16" y="4"/>
                      <a:pt x="15" y="1"/>
                    </a:cubicBezTo>
                    <a:cubicBezTo>
                      <a:pt x="14" y="1"/>
                      <a:pt x="9" y="0"/>
                      <a:pt x="7" y="1"/>
                    </a:cubicBezTo>
                    <a:cubicBezTo>
                      <a:pt x="4" y="1"/>
                      <a:pt x="8" y="1"/>
                      <a:pt x="5" y="3"/>
                    </a:cubicBezTo>
                    <a:cubicBezTo>
                      <a:pt x="4" y="3"/>
                      <a:pt x="1" y="3"/>
                      <a:pt x="0" y="3"/>
                    </a:cubicBezTo>
                    <a:cubicBezTo>
                      <a:pt x="0" y="4"/>
                      <a:pt x="3" y="3"/>
                      <a:pt x="1" y="4"/>
                    </a:cubicBezTo>
                    <a:cubicBezTo>
                      <a:pt x="0" y="6"/>
                      <a:pt x="1" y="6"/>
                      <a:pt x="3" y="6"/>
                    </a:cubicBezTo>
                    <a:cubicBezTo>
                      <a:pt x="5" y="6"/>
                      <a:pt x="1" y="9"/>
                      <a:pt x="4" y="8"/>
                    </a:cubicBezTo>
                    <a:cubicBezTo>
                      <a:pt x="5" y="6"/>
                      <a:pt x="8" y="6"/>
                      <a:pt x="5" y="6"/>
                    </a:cubicBezTo>
                    <a:cubicBezTo>
                      <a:pt x="5" y="8"/>
                      <a:pt x="7" y="8"/>
                      <a:pt x="5" y="9"/>
                    </a:cubicBezTo>
                    <a:cubicBezTo>
                      <a:pt x="5" y="11"/>
                      <a:pt x="5" y="9"/>
                      <a:pt x="5" y="11"/>
                    </a:cubicBezTo>
                    <a:cubicBezTo>
                      <a:pt x="5" y="12"/>
                      <a:pt x="7" y="11"/>
                      <a:pt x="7" y="12"/>
                    </a:cubicBezTo>
                    <a:cubicBezTo>
                      <a:pt x="7" y="12"/>
                      <a:pt x="8" y="12"/>
                      <a:pt x="8" y="11"/>
                    </a:cubicBezTo>
                    <a:cubicBezTo>
                      <a:pt x="8" y="12"/>
                      <a:pt x="8" y="12"/>
                      <a:pt x="8" y="1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59" name="Freeform 2305">
                <a:extLst>
                  <a:ext uri="{FF2B5EF4-FFF2-40B4-BE49-F238E27FC236}">
                    <a16:creationId xmlns:a16="http://schemas.microsoft.com/office/drawing/2014/main" id="{367DBB4A-E742-1372-B5D0-D58FAB23604F}"/>
                  </a:ext>
                </a:extLst>
              </p:cNvPr>
              <p:cNvSpPr>
                <a:spLocks/>
              </p:cNvSpPr>
              <p:nvPr/>
            </p:nvSpPr>
            <p:spPr bwMode="auto">
              <a:xfrm>
                <a:off x="2198700" y="3000392"/>
                <a:ext cx="10151" cy="8555"/>
              </a:xfrm>
              <a:custGeom>
                <a:avLst/>
                <a:gdLst>
                  <a:gd name="T0" fmla="*/ 0 w 2"/>
                  <a:gd name="T1" fmla="*/ 0 h 2"/>
                  <a:gd name="T2" fmla="*/ 2 w 2"/>
                  <a:gd name="T3" fmla="*/ 0 h 2"/>
                  <a:gd name="T4" fmla="*/ 0 w 2"/>
                  <a:gd name="T5" fmla="*/ 0 h 2"/>
                </a:gdLst>
                <a:ahLst/>
                <a:cxnLst>
                  <a:cxn ang="0">
                    <a:pos x="T0" y="T1"/>
                  </a:cxn>
                  <a:cxn ang="0">
                    <a:pos x="T2" y="T3"/>
                  </a:cxn>
                  <a:cxn ang="0">
                    <a:pos x="T4" y="T5"/>
                  </a:cxn>
                </a:cxnLst>
                <a:rect l="0" t="0" r="r" b="b"/>
                <a:pathLst>
                  <a:path w="2" h="2">
                    <a:moveTo>
                      <a:pt x="0" y="0"/>
                    </a:moveTo>
                    <a:cubicBezTo>
                      <a:pt x="2" y="0"/>
                      <a:pt x="2" y="0"/>
                      <a:pt x="2" y="0"/>
                    </a:cubicBezTo>
                    <a:cubicBezTo>
                      <a:pt x="2" y="2"/>
                      <a:pt x="2" y="2"/>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60" name="Freeform 2306">
                <a:extLst>
                  <a:ext uri="{FF2B5EF4-FFF2-40B4-BE49-F238E27FC236}">
                    <a16:creationId xmlns:a16="http://schemas.microsoft.com/office/drawing/2014/main" id="{E6099414-EA94-ECF7-3313-85182537DA51}"/>
                  </a:ext>
                </a:extLst>
              </p:cNvPr>
              <p:cNvSpPr>
                <a:spLocks/>
              </p:cNvSpPr>
              <p:nvPr/>
            </p:nvSpPr>
            <p:spPr bwMode="auto">
              <a:xfrm>
                <a:off x="2198702" y="3008948"/>
                <a:ext cx="15225" cy="4277"/>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0" y="0"/>
                      <a:pt x="2" y="0"/>
                      <a:pt x="2" y="0"/>
                    </a:cubicBezTo>
                    <a:cubicBezTo>
                      <a:pt x="3" y="0"/>
                      <a:pt x="2" y="1"/>
                      <a:pt x="2"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61" name="Freeform 2307">
                <a:extLst>
                  <a:ext uri="{FF2B5EF4-FFF2-40B4-BE49-F238E27FC236}">
                    <a16:creationId xmlns:a16="http://schemas.microsoft.com/office/drawing/2014/main" id="{9D91DD34-864F-D755-936D-C6F7AF8F7F47}"/>
                  </a:ext>
                </a:extLst>
              </p:cNvPr>
              <p:cNvSpPr>
                <a:spLocks/>
              </p:cNvSpPr>
              <p:nvPr/>
            </p:nvSpPr>
            <p:spPr bwMode="auto">
              <a:xfrm>
                <a:off x="2198700" y="3021779"/>
                <a:ext cx="10151" cy="2852"/>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0" y="0"/>
                      <a:pt x="2" y="0"/>
                      <a:pt x="2" y="1"/>
                    </a:cubicBezTo>
                    <a:cubicBezTo>
                      <a:pt x="0" y="1"/>
                      <a:pt x="0" y="1"/>
                      <a:pt x="0"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62" name="Freeform 2308">
                <a:extLst>
                  <a:ext uri="{FF2B5EF4-FFF2-40B4-BE49-F238E27FC236}">
                    <a16:creationId xmlns:a16="http://schemas.microsoft.com/office/drawing/2014/main" id="{195D8BD1-6184-D5AA-E032-35CAF474B2F6}"/>
                  </a:ext>
                </a:extLst>
              </p:cNvPr>
              <p:cNvSpPr>
                <a:spLocks/>
              </p:cNvSpPr>
              <p:nvPr/>
            </p:nvSpPr>
            <p:spPr bwMode="auto">
              <a:xfrm>
                <a:off x="2208852" y="3021779"/>
                <a:ext cx="5075" cy="285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0" y="0"/>
                    </a:cubicBezTo>
                    <a:cubicBezTo>
                      <a:pt x="1" y="0"/>
                      <a:pt x="1" y="1"/>
                      <a:pt x="0"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63" name="Freeform 2309">
                <a:extLst>
                  <a:ext uri="{FF2B5EF4-FFF2-40B4-BE49-F238E27FC236}">
                    <a16:creationId xmlns:a16="http://schemas.microsoft.com/office/drawing/2014/main" id="{08484B63-A997-BA68-4537-90CBAB06FAE8}"/>
                  </a:ext>
                </a:extLst>
              </p:cNvPr>
              <p:cNvSpPr>
                <a:spLocks/>
              </p:cNvSpPr>
              <p:nvPr/>
            </p:nvSpPr>
            <p:spPr bwMode="auto">
              <a:xfrm>
                <a:off x="2195316" y="3008948"/>
                <a:ext cx="3383" cy="4277"/>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1" y="1"/>
                    </a:cubicBezTo>
                    <a:cubicBezTo>
                      <a:pt x="0" y="1"/>
                      <a:pt x="0" y="1"/>
                      <a:pt x="0"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64" name="Freeform 2310">
                <a:extLst>
                  <a:ext uri="{FF2B5EF4-FFF2-40B4-BE49-F238E27FC236}">
                    <a16:creationId xmlns:a16="http://schemas.microsoft.com/office/drawing/2014/main" id="{8EC8E651-A17D-6698-E463-0858FAC5D78E}"/>
                  </a:ext>
                </a:extLst>
              </p:cNvPr>
              <p:cNvSpPr>
                <a:spLocks/>
              </p:cNvSpPr>
              <p:nvPr/>
            </p:nvSpPr>
            <p:spPr bwMode="auto">
              <a:xfrm>
                <a:off x="2213924" y="3008948"/>
                <a:ext cx="3383" cy="4277"/>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0"/>
                      <a:pt x="1" y="1"/>
                    </a:cubicBezTo>
                    <a:cubicBezTo>
                      <a:pt x="0" y="1"/>
                      <a:pt x="0" y="1"/>
                      <a:pt x="0"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65" name="Freeform 2311">
                <a:extLst>
                  <a:ext uri="{FF2B5EF4-FFF2-40B4-BE49-F238E27FC236}">
                    <a16:creationId xmlns:a16="http://schemas.microsoft.com/office/drawing/2014/main" id="{1A18271F-183D-DF31-5BB4-1886EE81C77A}"/>
                  </a:ext>
                </a:extLst>
              </p:cNvPr>
              <p:cNvSpPr>
                <a:spLocks/>
              </p:cNvSpPr>
              <p:nvPr/>
            </p:nvSpPr>
            <p:spPr bwMode="auto">
              <a:xfrm>
                <a:off x="2010926" y="2920542"/>
                <a:ext cx="20300" cy="11407"/>
              </a:xfrm>
              <a:custGeom>
                <a:avLst/>
                <a:gdLst>
                  <a:gd name="T0" fmla="*/ 1 w 4"/>
                  <a:gd name="T1" fmla="*/ 3 h 3"/>
                  <a:gd name="T2" fmla="*/ 1 w 4"/>
                  <a:gd name="T3" fmla="*/ 0 h 3"/>
                  <a:gd name="T4" fmla="*/ 1 w 4"/>
                  <a:gd name="T5" fmla="*/ 3 h 3"/>
                </a:gdLst>
                <a:ahLst/>
                <a:cxnLst>
                  <a:cxn ang="0">
                    <a:pos x="T0" y="T1"/>
                  </a:cxn>
                  <a:cxn ang="0">
                    <a:pos x="T2" y="T3"/>
                  </a:cxn>
                  <a:cxn ang="0">
                    <a:pos x="T4" y="T5"/>
                  </a:cxn>
                </a:cxnLst>
                <a:rect l="0" t="0" r="r" b="b"/>
                <a:pathLst>
                  <a:path w="4" h="3">
                    <a:moveTo>
                      <a:pt x="1" y="3"/>
                    </a:moveTo>
                    <a:cubicBezTo>
                      <a:pt x="0" y="3"/>
                      <a:pt x="0" y="0"/>
                      <a:pt x="1" y="0"/>
                    </a:cubicBezTo>
                    <a:cubicBezTo>
                      <a:pt x="3" y="1"/>
                      <a:pt x="4" y="1"/>
                      <a:pt x="1"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66" name="Freeform 2312">
                <a:extLst>
                  <a:ext uri="{FF2B5EF4-FFF2-40B4-BE49-F238E27FC236}">
                    <a16:creationId xmlns:a16="http://schemas.microsoft.com/office/drawing/2014/main" id="{843C78AE-EA81-7D39-AE63-7C8475CB2492}"/>
                  </a:ext>
                </a:extLst>
              </p:cNvPr>
              <p:cNvSpPr>
                <a:spLocks/>
              </p:cNvSpPr>
              <p:nvPr/>
            </p:nvSpPr>
            <p:spPr bwMode="auto">
              <a:xfrm>
                <a:off x="2031229" y="2892023"/>
                <a:ext cx="13533" cy="15684"/>
              </a:xfrm>
              <a:custGeom>
                <a:avLst/>
                <a:gdLst>
                  <a:gd name="T0" fmla="*/ 1 w 3"/>
                  <a:gd name="T1" fmla="*/ 2 h 4"/>
                  <a:gd name="T2" fmla="*/ 1 w 3"/>
                  <a:gd name="T3" fmla="*/ 2 h 4"/>
                  <a:gd name="T4" fmla="*/ 1 w 3"/>
                  <a:gd name="T5" fmla="*/ 2 h 4"/>
                </a:gdLst>
                <a:ahLst/>
                <a:cxnLst>
                  <a:cxn ang="0">
                    <a:pos x="T0" y="T1"/>
                  </a:cxn>
                  <a:cxn ang="0">
                    <a:pos x="T2" y="T3"/>
                  </a:cxn>
                  <a:cxn ang="0">
                    <a:pos x="T4" y="T5"/>
                  </a:cxn>
                </a:cxnLst>
                <a:rect l="0" t="0" r="r" b="b"/>
                <a:pathLst>
                  <a:path w="3" h="4">
                    <a:moveTo>
                      <a:pt x="1" y="2"/>
                    </a:moveTo>
                    <a:cubicBezTo>
                      <a:pt x="1" y="0"/>
                      <a:pt x="3" y="0"/>
                      <a:pt x="1" y="2"/>
                    </a:cubicBezTo>
                    <a:cubicBezTo>
                      <a:pt x="1" y="4"/>
                      <a:pt x="0" y="4"/>
                      <a:pt x="1"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67" name="Freeform 2313">
                <a:extLst>
                  <a:ext uri="{FF2B5EF4-FFF2-40B4-BE49-F238E27FC236}">
                    <a16:creationId xmlns:a16="http://schemas.microsoft.com/office/drawing/2014/main" id="{58D0FBB7-6C64-5143-440E-23F4FD269B9F}"/>
                  </a:ext>
                </a:extLst>
              </p:cNvPr>
              <p:cNvSpPr>
                <a:spLocks/>
              </p:cNvSpPr>
              <p:nvPr/>
            </p:nvSpPr>
            <p:spPr bwMode="auto">
              <a:xfrm>
                <a:off x="1973710" y="2874912"/>
                <a:ext cx="10151" cy="12832"/>
              </a:xfrm>
              <a:custGeom>
                <a:avLst/>
                <a:gdLst>
                  <a:gd name="T0" fmla="*/ 0 w 2"/>
                  <a:gd name="T1" fmla="*/ 0 h 3"/>
                  <a:gd name="T2" fmla="*/ 1 w 2"/>
                  <a:gd name="T3" fmla="*/ 0 h 3"/>
                  <a:gd name="T4" fmla="*/ 0 w 2"/>
                  <a:gd name="T5" fmla="*/ 0 h 3"/>
                </a:gdLst>
                <a:ahLst/>
                <a:cxnLst>
                  <a:cxn ang="0">
                    <a:pos x="T0" y="T1"/>
                  </a:cxn>
                  <a:cxn ang="0">
                    <a:pos x="T2" y="T3"/>
                  </a:cxn>
                  <a:cxn ang="0">
                    <a:pos x="T4" y="T5"/>
                  </a:cxn>
                </a:cxnLst>
                <a:rect l="0" t="0" r="r" b="b"/>
                <a:pathLst>
                  <a:path w="2" h="3">
                    <a:moveTo>
                      <a:pt x="0" y="0"/>
                    </a:moveTo>
                    <a:cubicBezTo>
                      <a:pt x="1" y="0"/>
                      <a:pt x="1" y="0"/>
                      <a:pt x="1" y="0"/>
                    </a:cubicBezTo>
                    <a:cubicBezTo>
                      <a:pt x="2" y="0"/>
                      <a:pt x="1" y="3"/>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68" name="Freeform 2314">
                <a:extLst>
                  <a:ext uri="{FF2B5EF4-FFF2-40B4-BE49-F238E27FC236}">
                    <a16:creationId xmlns:a16="http://schemas.microsoft.com/office/drawing/2014/main" id="{3D68D6A7-0F9A-A89A-6557-DD02C9BD93B1}"/>
                  </a:ext>
                </a:extLst>
              </p:cNvPr>
              <p:cNvSpPr>
                <a:spLocks/>
              </p:cNvSpPr>
              <p:nvPr/>
            </p:nvSpPr>
            <p:spPr bwMode="auto">
              <a:xfrm>
                <a:off x="1997395" y="2887746"/>
                <a:ext cx="13533" cy="4277"/>
              </a:xfrm>
              <a:custGeom>
                <a:avLst/>
                <a:gdLst>
                  <a:gd name="T0" fmla="*/ 0 w 3"/>
                  <a:gd name="T1" fmla="*/ 0 h 1"/>
                  <a:gd name="T2" fmla="*/ 2 w 3"/>
                  <a:gd name="T3" fmla="*/ 0 h 1"/>
                  <a:gd name="T4" fmla="*/ 2 w 3"/>
                  <a:gd name="T5" fmla="*/ 0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0" y="0"/>
                      <a:pt x="2" y="0"/>
                    </a:cubicBezTo>
                    <a:cubicBezTo>
                      <a:pt x="3" y="0"/>
                      <a:pt x="3" y="0"/>
                      <a:pt x="2" y="0"/>
                    </a:cubicBezTo>
                    <a:cubicBezTo>
                      <a:pt x="0" y="0"/>
                      <a:pt x="0" y="1"/>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69" name="Freeform 2315">
                <a:extLst>
                  <a:ext uri="{FF2B5EF4-FFF2-40B4-BE49-F238E27FC236}">
                    <a16:creationId xmlns:a16="http://schemas.microsoft.com/office/drawing/2014/main" id="{528AC84F-FAE7-46D7-BE4C-D79E7F0C566F}"/>
                  </a:ext>
                </a:extLst>
              </p:cNvPr>
              <p:cNvSpPr>
                <a:spLocks/>
              </p:cNvSpPr>
              <p:nvPr/>
            </p:nvSpPr>
            <p:spPr bwMode="auto">
              <a:xfrm>
                <a:off x="1992319" y="2923392"/>
                <a:ext cx="15225" cy="12832"/>
              </a:xfrm>
              <a:custGeom>
                <a:avLst/>
                <a:gdLst>
                  <a:gd name="T0" fmla="*/ 1 w 3"/>
                  <a:gd name="T1" fmla="*/ 0 h 3"/>
                  <a:gd name="T2" fmla="*/ 1 w 3"/>
                  <a:gd name="T3" fmla="*/ 2 h 3"/>
                  <a:gd name="T4" fmla="*/ 1 w 3"/>
                  <a:gd name="T5" fmla="*/ 0 h 3"/>
                </a:gdLst>
                <a:ahLst/>
                <a:cxnLst>
                  <a:cxn ang="0">
                    <a:pos x="T0" y="T1"/>
                  </a:cxn>
                  <a:cxn ang="0">
                    <a:pos x="T2" y="T3"/>
                  </a:cxn>
                  <a:cxn ang="0">
                    <a:pos x="T4" y="T5"/>
                  </a:cxn>
                </a:cxnLst>
                <a:rect l="0" t="0" r="r" b="b"/>
                <a:pathLst>
                  <a:path w="3" h="3">
                    <a:moveTo>
                      <a:pt x="1" y="0"/>
                    </a:moveTo>
                    <a:cubicBezTo>
                      <a:pt x="1" y="0"/>
                      <a:pt x="3" y="2"/>
                      <a:pt x="1" y="2"/>
                    </a:cubicBezTo>
                    <a:cubicBezTo>
                      <a:pt x="1" y="3"/>
                      <a:pt x="0" y="2"/>
                      <a:pt x="1"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70" name="Freeform 2316">
                <a:extLst>
                  <a:ext uri="{FF2B5EF4-FFF2-40B4-BE49-F238E27FC236}">
                    <a16:creationId xmlns:a16="http://schemas.microsoft.com/office/drawing/2014/main" id="{15DC90EC-CE8C-A29D-10DC-10B2BE3576CB}"/>
                  </a:ext>
                </a:extLst>
              </p:cNvPr>
              <p:cNvSpPr>
                <a:spLocks/>
              </p:cNvSpPr>
              <p:nvPr/>
            </p:nvSpPr>
            <p:spPr bwMode="auto">
              <a:xfrm>
                <a:off x="2026152" y="2920541"/>
                <a:ext cx="5075" cy="285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1" y="0"/>
                      <a:pt x="1" y="0"/>
                    </a:cubicBezTo>
                    <a:cubicBezTo>
                      <a:pt x="1" y="1"/>
                      <a:pt x="1" y="1"/>
                      <a:pt x="1"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71" name="Freeform 2319">
                <a:extLst>
                  <a:ext uri="{FF2B5EF4-FFF2-40B4-BE49-F238E27FC236}">
                    <a16:creationId xmlns:a16="http://schemas.microsoft.com/office/drawing/2014/main" id="{884BCBB2-5F3D-9CBD-7827-0C4FB34CF87C}"/>
                  </a:ext>
                </a:extLst>
              </p:cNvPr>
              <p:cNvSpPr>
                <a:spLocks/>
              </p:cNvSpPr>
              <p:nvPr/>
            </p:nvSpPr>
            <p:spPr bwMode="auto">
              <a:xfrm>
                <a:off x="3259368" y="2060719"/>
                <a:ext cx="93041" cy="81276"/>
              </a:xfrm>
              <a:custGeom>
                <a:avLst/>
                <a:gdLst>
                  <a:gd name="T0" fmla="*/ 8 w 20"/>
                  <a:gd name="T1" fmla="*/ 20 h 20"/>
                  <a:gd name="T2" fmla="*/ 8 w 20"/>
                  <a:gd name="T3" fmla="*/ 19 h 20"/>
                  <a:gd name="T4" fmla="*/ 7 w 20"/>
                  <a:gd name="T5" fmla="*/ 11 h 20"/>
                  <a:gd name="T6" fmla="*/ 6 w 20"/>
                  <a:gd name="T7" fmla="*/ 8 h 20"/>
                  <a:gd name="T8" fmla="*/ 0 w 20"/>
                  <a:gd name="T9" fmla="*/ 1 h 20"/>
                  <a:gd name="T10" fmla="*/ 4 w 20"/>
                  <a:gd name="T11" fmla="*/ 0 h 20"/>
                  <a:gd name="T12" fmla="*/ 10 w 20"/>
                  <a:gd name="T13" fmla="*/ 3 h 20"/>
                  <a:gd name="T14" fmla="*/ 13 w 20"/>
                  <a:gd name="T15" fmla="*/ 3 h 20"/>
                  <a:gd name="T16" fmla="*/ 13 w 20"/>
                  <a:gd name="T17" fmla="*/ 5 h 20"/>
                  <a:gd name="T18" fmla="*/ 15 w 20"/>
                  <a:gd name="T19" fmla="*/ 8 h 20"/>
                  <a:gd name="T20" fmla="*/ 17 w 20"/>
                  <a:gd name="T21" fmla="*/ 11 h 20"/>
                  <a:gd name="T22" fmla="*/ 17 w 20"/>
                  <a:gd name="T23" fmla="*/ 15 h 20"/>
                  <a:gd name="T24" fmla="*/ 17 w 20"/>
                  <a:gd name="T25" fmla="*/ 15 h 20"/>
                  <a:gd name="T26" fmla="*/ 13 w 20"/>
                  <a:gd name="T27" fmla="*/ 15 h 20"/>
                  <a:gd name="T28" fmla="*/ 13 w 20"/>
                  <a:gd name="T29" fmla="*/ 15 h 20"/>
                  <a:gd name="T30" fmla="*/ 10 w 20"/>
                  <a:gd name="T31" fmla="*/ 20 h 20"/>
                  <a:gd name="T32" fmla="*/ 8 w 20"/>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8" y="20"/>
                    </a:moveTo>
                    <a:cubicBezTo>
                      <a:pt x="7" y="20"/>
                      <a:pt x="8" y="20"/>
                      <a:pt x="8" y="19"/>
                    </a:cubicBezTo>
                    <a:cubicBezTo>
                      <a:pt x="7" y="15"/>
                      <a:pt x="10" y="14"/>
                      <a:pt x="7" y="11"/>
                    </a:cubicBezTo>
                    <a:cubicBezTo>
                      <a:pt x="4" y="8"/>
                      <a:pt x="6" y="8"/>
                      <a:pt x="6" y="8"/>
                    </a:cubicBezTo>
                    <a:cubicBezTo>
                      <a:pt x="3" y="6"/>
                      <a:pt x="3" y="0"/>
                      <a:pt x="0" y="1"/>
                    </a:cubicBezTo>
                    <a:cubicBezTo>
                      <a:pt x="1" y="0"/>
                      <a:pt x="3" y="0"/>
                      <a:pt x="4" y="0"/>
                    </a:cubicBezTo>
                    <a:cubicBezTo>
                      <a:pt x="6" y="0"/>
                      <a:pt x="8" y="3"/>
                      <a:pt x="10" y="3"/>
                    </a:cubicBezTo>
                    <a:cubicBezTo>
                      <a:pt x="11" y="1"/>
                      <a:pt x="11" y="5"/>
                      <a:pt x="13" y="3"/>
                    </a:cubicBezTo>
                    <a:cubicBezTo>
                      <a:pt x="14" y="3"/>
                      <a:pt x="14" y="5"/>
                      <a:pt x="13" y="5"/>
                    </a:cubicBezTo>
                    <a:cubicBezTo>
                      <a:pt x="13" y="8"/>
                      <a:pt x="14" y="8"/>
                      <a:pt x="15" y="8"/>
                    </a:cubicBezTo>
                    <a:cubicBezTo>
                      <a:pt x="17" y="8"/>
                      <a:pt x="14" y="11"/>
                      <a:pt x="17" y="11"/>
                    </a:cubicBezTo>
                    <a:cubicBezTo>
                      <a:pt x="18" y="12"/>
                      <a:pt x="17" y="14"/>
                      <a:pt x="17" y="15"/>
                    </a:cubicBezTo>
                    <a:cubicBezTo>
                      <a:pt x="20" y="15"/>
                      <a:pt x="17" y="15"/>
                      <a:pt x="17" y="15"/>
                    </a:cubicBezTo>
                    <a:cubicBezTo>
                      <a:pt x="17" y="15"/>
                      <a:pt x="14" y="15"/>
                      <a:pt x="13" y="15"/>
                    </a:cubicBezTo>
                    <a:cubicBezTo>
                      <a:pt x="13" y="14"/>
                      <a:pt x="11" y="15"/>
                      <a:pt x="13" y="15"/>
                    </a:cubicBezTo>
                    <a:cubicBezTo>
                      <a:pt x="13" y="17"/>
                      <a:pt x="8" y="19"/>
                      <a:pt x="10" y="20"/>
                    </a:cubicBezTo>
                    <a:cubicBezTo>
                      <a:pt x="8" y="20"/>
                      <a:pt x="8" y="20"/>
                      <a:pt x="8" y="2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72" name="Freeform 2320">
                <a:extLst>
                  <a:ext uri="{FF2B5EF4-FFF2-40B4-BE49-F238E27FC236}">
                    <a16:creationId xmlns:a16="http://schemas.microsoft.com/office/drawing/2014/main" id="{6927F039-124A-2AFC-D89C-D4E5D26E61C5}"/>
                  </a:ext>
                </a:extLst>
              </p:cNvPr>
              <p:cNvSpPr>
                <a:spLocks/>
              </p:cNvSpPr>
              <p:nvPr/>
            </p:nvSpPr>
            <p:spPr bwMode="auto">
              <a:xfrm>
                <a:off x="3103735" y="2064999"/>
                <a:ext cx="235142" cy="134035"/>
              </a:xfrm>
              <a:custGeom>
                <a:avLst/>
                <a:gdLst>
                  <a:gd name="T0" fmla="*/ 14 w 50"/>
                  <a:gd name="T1" fmla="*/ 2 h 33"/>
                  <a:gd name="T2" fmla="*/ 10 w 50"/>
                  <a:gd name="T3" fmla="*/ 4 h 33"/>
                  <a:gd name="T4" fmla="*/ 8 w 50"/>
                  <a:gd name="T5" fmla="*/ 7 h 33"/>
                  <a:gd name="T6" fmla="*/ 7 w 50"/>
                  <a:gd name="T7" fmla="*/ 10 h 33"/>
                  <a:gd name="T8" fmla="*/ 4 w 50"/>
                  <a:gd name="T9" fmla="*/ 14 h 33"/>
                  <a:gd name="T10" fmla="*/ 3 w 50"/>
                  <a:gd name="T11" fmla="*/ 14 h 33"/>
                  <a:gd name="T12" fmla="*/ 3 w 50"/>
                  <a:gd name="T13" fmla="*/ 14 h 33"/>
                  <a:gd name="T14" fmla="*/ 0 w 50"/>
                  <a:gd name="T15" fmla="*/ 14 h 33"/>
                  <a:gd name="T16" fmla="*/ 3 w 50"/>
                  <a:gd name="T17" fmla="*/ 18 h 33"/>
                  <a:gd name="T18" fmla="*/ 5 w 50"/>
                  <a:gd name="T19" fmla="*/ 22 h 33"/>
                  <a:gd name="T20" fmla="*/ 8 w 50"/>
                  <a:gd name="T21" fmla="*/ 25 h 33"/>
                  <a:gd name="T22" fmla="*/ 11 w 50"/>
                  <a:gd name="T23" fmla="*/ 24 h 33"/>
                  <a:gd name="T24" fmla="*/ 12 w 50"/>
                  <a:gd name="T25" fmla="*/ 28 h 33"/>
                  <a:gd name="T26" fmla="*/ 12 w 50"/>
                  <a:gd name="T27" fmla="*/ 30 h 33"/>
                  <a:gd name="T28" fmla="*/ 16 w 50"/>
                  <a:gd name="T29" fmla="*/ 30 h 33"/>
                  <a:gd name="T30" fmla="*/ 22 w 50"/>
                  <a:gd name="T31" fmla="*/ 30 h 33"/>
                  <a:gd name="T32" fmla="*/ 28 w 50"/>
                  <a:gd name="T33" fmla="*/ 30 h 33"/>
                  <a:gd name="T34" fmla="*/ 36 w 50"/>
                  <a:gd name="T35" fmla="*/ 30 h 33"/>
                  <a:gd name="T36" fmla="*/ 40 w 50"/>
                  <a:gd name="T37" fmla="*/ 30 h 33"/>
                  <a:gd name="T38" fmla="*/ 43 w 50"/>
                  <a:gd name="T39" fmla="*/ 32 h 33"/>
                  <a:gd name="T40" fmla="*/ 47 w 50"/>
                  <a:gd name="T41" fmla="*/ 24 h 33"/>
                  <a:gd name="T42" fmla="*/ 50 w 50"/>
                  <a:gd name="T43" fmla="*/ 22 h 33"/>
                  <a:gd name="T44" fmla="*/ 46 w 50"/>
                  <a:gd name="T45" fmla="*/ 21 h 33"/>
                  <a:gd name="T46" fmla="*/ 44 w 50"/>
                  <a:gd name="T47" fmla="*/ 22 h 33"/>
                  <a:gd name="T48" fmla="*/ 41 w 50"/>
                  <a:gd name="T49" fmla="*/ 21 h 33"/>
                  <a:gd name="T50" fmla="*/ 41 w 50"/>
                  <a:gd name="T51" fmla="*/ 18 h 33"/>
                  <a:gd name="T52" fmla="*/ 40 w 50"/>
                  <a:gd name="T53" fmla="*/ 10 h 33"/>
                  <a:gd name="T54" fmla="*/ 39 w 50"/>
                  <a:gd name="T55" fmla="*/ 5 h 33"/>
                  <a:gd name="T56" fmla="*/ 33 w 50"/>
                  <a:gd name="T57" fmla="*/ 0 h 33"/>
                  <a:gd name="T58" fmla="*/ 29 w 50"/>
                  <a:gd name="T59" fmla="*/ 4 h 33"/>
                  <a:gd name="T60" fmla="*/ 25 w 50"/>
                  <a:gd name="T61" fmla="*/ 4 h 33"/>
                  <a:gd name="T62" fmla="*/ 22 w 50"/>
                  <a:gd name="T63" fmla="*/ 2 h 33"/>
                  <a:gd name="T64" fmla="*/ 18 w 50"/>
                  <a:gd name="T65" fmla="*/ 2 h 33"/>
                  <a:gd name="T66" fmla="*/ 15 w 50"/>
                  <a:gd name="T67" fmla="*/ 2 h 33"/>
                  <a:gd name="T68" fmla="*/ 14 w 50"/>
                  <a:gd name="T69"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33">
                    <a:moveTo>
                      <a:pt x="14" y="2"/>
                    </a:moveTo>
                    <a:cubicBezTo>
                      <a:pt x="12" y="5"/>
                      <a:pt x="11" y="4"/>
                      <a:pt x="10" y="4"/>
                    </a:cubicBezTo>
                    <a:cubicBezTo>
                      <a:pt x="8" y="5"/>
                      <a:pt x="10" y="5"/>
                      <a:pt x="8" y="7"/>
                    </a:cubicBezTo>
                    <a:cubicBezTo>
                      <a:pt x="5" y="8"/>
                      <a:pt x="8" y="8"/>
                      <a:pt x="7" y="10"/>
                    </a:cubicBezTo>
                    <a:cubicBezTo>
                      <a:pt x="5" y="11"/>
                      <a:pt x="4" y="14"/>
                      <a:pt x="4" y="14"/>
                    </a:cubicBezTo>
                    <a:cubicBezTo>
                      <a:pt x="3" y="14"/>
                      <a:pt x="3" y="13"/>
                      <a:pt x="3" y="14"/>
                    </a:cubicBezTo>
                    <a:cubicBezTo>
                      <a:pt x="3" y="14"/>
                      <a:pt x="3" y="14"/>
                      <a:pt x="3" y="14"/>
                    </a:cubicBezTo>
                    <a:cubicBezTo>
                      <a:pt x="1" y="14"/>
                      <a:pt x="0" y="14"/>
                      <a:pt x="0" y="14"/>
                    </a:cubicBezTo>
                    <a:cubicBezTo>
                      <a:pt x="1" y="18"/>
                      <a:pt x="3" y="18"/>
                      <a:pt x="3" y="18"/>
                    </a:cubicBezTo>
                    <a:cubicBezTo>
                      <a:pt x="3" y="21"/>
                      <a:pt x="7" y="21"/>
                      <a:pt x="5" y="22"/>
                    </a:cubicBezTo>
                    <a:cubicBezTo>
                      <a:pt x="5" y="24"/>
                      <a:pt x="5" y="25"/>
                      <a:pt x="8" y="25"/>
                    </a:cubicBezTo>
                    <a:cubicBezTo>
                      <a:pt x="11" y="27"/>
                      <a:pt x="10" y="24"/>
                      <a:pt x="11" y="24"/>
                    </a:cubicBezTo>
                    <a:cubicBezTo>
                      <a:pt x="15" y="27"/>
                      <a:pt x="8" y="25"/>
                      <a:pt x="12" y="28"/>
                    </a:cubicBezTo>
                    <a:cubicBezTo>
                      <a:pt x="16" y="30"/>
                      <a:pt x="12" y="30"/>
                      <a:pt x="12" y="30"/>
                    </a:cubicBezTo>
                    <a:cubicBezTo>
                      <a:pt x="14" y="32"/>
                      <a:pt x="15" y="30"/>
                      <a:pt x="16" y="30"/>
                    </a:cubicBezTo>
                    <a:cubicBezTo>
                      <a:pt x="21" y="33"/>
                      <a:pt x="21" y="30"/>
                      <a:pt x="22" y="30"/>
                    </a:cubicBezTo>
                    <a:cubicBezTo>
                      <a:pt x="23" y="32"/>
                      <a:pt x="26" y="33"/>
                      <a:pt x="28" y="30"/>
                    </a:cubicBezTo>
                    <a:cubicBezTo>
                      <a:pt x="30" y="30"/>
                      <a:pt x="36" y="28"/>
                      <a:pt x="36" y="30"/>
                    </a:cubicBezTo>
                    <a:cubicBezTo>
                      <a:pt x="37" y="30"/>
                      <a:pt x="39" y="28"/>
                      <a:pt x="40" y="30"/>
                    </a:cubicBezTo>
                    <a:cubicBezTo>
                      <a:pt x="40" y="32"/>
                      <a:pt x="41" y="32"/>
                      <a:pt x="43" y="32"/>
                    </a:cubicBezTo>
                    <a:cubicBezTo>
                      <a:pt x="43" y="27"/>
                      <a:pt x="44" y="25"/>
                      <a:pt x="47" y="24"/>
                    </a:cubicBezTo>
                    <a:cubicBezTo>
                      <a:pt x="50" y="24"/>
                      <a:pt x="50" y="24"/>
                      <a:pt x="50" y="22"/>
                    </a:cubicBezTo>
                    <a:cubicBezTo>
                      <a:pt x="48" y="21"/>
                      <a:pt x="46" y="21"/>
                      <a:pt x="46" y="21"/>
                    </a:cubicBezTo>
                    <a:cubicBezTo>
                      <a:pt x="46" y="22"/>
                      <a:pt x="44" y="21"/>
                      <a:pt x="44" y="22"/>
                    </a:cubicBezTo>
                    <a:cubicBezTo>
                      <a:pt x="43" y="22"/>
                      <a:pt x="41" y="22"/>
                      <a:pt x="41" y="21"/>
                    </a:cubicBezTo>
                    <a:cubicBezTo>
                      <a:pt x="40" y="19"/>
                      <a:pt x="41" y="21"/>
                      <a:pt x="41" y="18"/>
                    </a:cubicBezTo>
                    <a:cubicBezTo>
                      <a:pt x="40" y="14"/>
                      <a:pt x="43" y="13"/>
                      <a:pt x="40" y="10"/>
                    </a:cubicBezTo>
                    <a:cubicBezTo>
                      <a:pt x="37" y="7"/>
                      <a:pt x="39" y="7"/>
                      <a:pt x="39" y="5"/>
                    </a:cubicBezTo>
                    <a:cubicBezTo>
                      <a:pt x="36" y="5"/>
                      <a:pt x="36" y="0"/>
                      <a:pt x="33" y="0"/>
                    </a:cubicBezTo>
                    <a:cubicBezTo>
                      <a:pt x="32" y="0"/>
                      <a:pt x="32" y="2"/>
                      <a:pt x="29" y="4"/>
                    </a:cubicBezTo>
                    <a:cubicBezTo>
                      <a:pt x="26" y="4"/>
                      <a:pt x="26" y="4"/>
                      <a:pt x="25" y="4"/>
                    </a:cubicBezTo>
                    <a:cubicBezTo>
                      <a:pt x="23" y="5"/>
                      <a:pt x="23" y="2"/>
                      <a:pt x="22" y="2"/>
                    </a:cubicBezTo>
                    <a:cubicBezTo>
                      <a:pt x="21" y="4"/>
                      <a:pt x="21" y="2"/>
                      <a:pt x="18" y="2"/>
                    </a:cubicBezTo>
                    <a:cubicBezTo>
                      <a:pt x="16" y="2"/>
                      <a:pt x="15" y="0"/>
                      <a:pt x="15" y="2"/>
                    </a:cubicBezTo>
                    <a:cubicBezTo>
                      <a:pt x="14" y="4"/>
                      <a:pt x="14" y="2"/>
                      <a:pt x="14"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73" name="Freeform 2321">
                <a:extLst>
                  <a:ext uri="{FF2B5EF4-FFF2-40B4-BE49-F238E27FC236}">
                    <a16:creationId xmlns:a16="http://schemas.microsoft.com/office/drawing/2014/main" id="{248AA847-0D3A-DDAF-9BFF-69B94F93AB4C}"/>
                  </a:ext>
                </a:extLst>
              </p:cNvPr>
              <p:cNvSpPr>
                <a:spLocks/>
              </p:cNvSpPr>
              <p:nvPr/>
            </p:nvSpPr>
            <p:spPr bwMode="auto">
              <a:xfrm>
                <a:off x="3244142" y="2238959"/>
                <a:ext cx="81198" cy="57036"/>
              </a:xfrm>
              <a:custGeom>
                <a:avLst/>
                <a:gdLst>
                  <a:gd name="T0" fmla="*/ 2 w 17"/>
                  <a:gd name="T1" fmla="*/ 3 h 14"/>
                  <a:gd name="T2" fmla="*/ 2 w 17"/>
                  <a:gd name="T3" fmla="*/ 6 h 14"/>
                  <a:gd name="T4" fmla="*/ 0 w 17"/>
                  <a:gd name="T5" fmla="*/ 9 h 14"/>
                  <a:gd name="T6" fmla="*/ 3 w 17"/>
                  <a:gd name="T7" fmla="*/ 9 h 14"/>
                  <a:gd name="T8" fmla="*/ 2 w 17"/>
                  <a:gd name="T9" fmla="*/ 12 h 14"/>
                  <a:gd name="T10" fmla="*/ 3 w 17"/>
                  <a:gd name="T11" fmla="*/ 12 h 14"/>
                  <a:gd name="T12" fmla="*/ 7 w 17"/>
                  <a:gd name="T13" fmla="*/ 9 h 14"/>
                  <a:gd name="T14" fmla="*/ 10 w 17"/>
                  <a:gd name="T15" fmla="*/ 7 h 14"/>
                  <a:gd name="T16" fmla="*/ 16 w 17"/>
                  <a:gd name="T17" fmla="*/ 6 h 14"/>
                  <a:gd name="T18" fmla="*/ 13 w 17"/>
                  <a:gd name="T19" fmla="*/ 4 h 14"/>
                  <a:gd name="T20" fmla="*/ 10 w 17"/>
                  <a:gd name="T21" fmla="*/ 1 h 14"/>
                  <a:gd name="T22" fmla="*/ 9 w 17"/>
                  <a:gd name="T23" fmla="*/ 1 h 14"/>
                  <a:gd name="T24" fmla="*/ 6 w 17"/>
                  <a:gd name="T25" fmla="*/ 1 h 14"/>
                  <a:gd name="T26" fmla="*/ 3 w 17"/>
                  <a:gd name="T27" fmla="*/ 1 h 14"/>
                  <a:gd name="T28" fmla="*/ 2 w 17"/>
                  <a:gd name="T2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4">
                    <a:moveTo>
                      <a:pt x="2" y="3"/>
                    </a:moveTo>
                    <a:cubicBezTo>
                      <a:pt x="3" y="4"/>
                      <a:pt x="3" y="4"/>
                      <a:pt x="2" y="6"/>
                    </a:cubicBezTo>
                    <a:cubicBezTo>
                      <a:pt x="2" y="6"/>
                      <a:pt x="2" y="7"/>
                      <a:pt x="0" y="9"/>
                    </a:cubicBezTo>
                    <a:cubicBezTo>
                      <a:pt x="0" y="12"/>
                      <a:pt x="6" y="9"/>
                      <a:pt x="3" y="9"/>
                    </a:cubicBezTo>
                    <a:cubicBezTo>
                      <a:pt x="2" y="12"/>
                      <a:pt x="2" y="10"/>
                      <a:pt x="2" y="12"/>
                    </a:cubicBezTo>
                    <a:cubicBezTo>
                      <a:pt x="0" y="14"/>
                      <a:pt x="2" y="12"/>
                      <a:pt x="3" y="12"/>
                    </a:cubicBezTo>
                    <a:cubicBezTo>
                      <a:pt x="6" y="9"/>
                      <a:pt x="6" y="10"/>
                      <a:pt x="7" y="9"/>
                    </a:cubicBezTo>
                    <a:cubicBezTo>
                      <a:pt x="9" y="4"/>
                      <a:pt x="9" y="9"/>
                      <a:pt x="10" y="7"/>
                    </a:cubicBezTo>
                    <a:cubicBezTo>
                      <a:pt x="11" y="6"/>
                      <a:pt x="14" y="9"/>
                      <a:pt x="16" y="6"/>
                    </a:cubicBezTo>
                    <a:cubicBezTo>
                      <a:pt x="17" y="4"/>
                      <a:pt x="16" y="6"/>
                      <a:pt x="13" y="4"/>
                    </a:cubicBezTo>
                    <a:cubicBezTo>
                      <a:pt x="10" y="3"/>
                      <a:pt x="10" y="3"/>
                      <a:pt x="10" y="1"/>
                    </a:cubicBezTo>
                    <a:cubicBezTo>
                      <a:pt x="9" y="1"/>
                      <a:pt x="9" y="1"/>
                      <a:pt x="9" y="1"/>
                    </a:cubicBezTo>
                    <a:cubicBezTo>
                      <a:pt x="7" y="1"/>
                      <a:pt x="6" y="0"/>
                      <a:pt x="6" y="1"/>
                    </a:cubicBezTo>
                    <a:cubicBezTo>
                      <a:pt x="4" y="1"/>
                      <a:pt x="3" y="0"/>
                      <a:pt x="3" y="1"/>
                    </a:cubicBezTo>
                    <a:cubicBezTo>
                      <a:pt x="2" y="3"/>
                      <a:pt x="2" y="1"/>
                      <a:pt x="2"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74" name="Freeform 2322">
                <a:extLst>
                  <a:ext uri="{FF2B5EF4-FFF2-40B4-BE49-F238E27FC236}">
                    <a16:creationId xmlns:a16="http://schemas.microsoft.com/office/drawing/2014/main" id="{DBE7BBAD-0146-926A-53B0-2DFA02872F61}"/>
                  </a:ext>
                </a:extLst>
              </p:cNvPr>
              <p:cNvSpPr>
                <a:spLocks/>
              </p:cNvSpPr>
              <p:nvPr/>
            </p:nvSpPr>
            <p:spPr bwMode="auto">
              <a:xfrm>
                <a:off x="3179860" y="1725633"/>
                <a:ext cx="126876" cy="68444"/>
              </a:xfrm>
              <a:custGeom>
                <a:avLst/>
                <a:gdLst>
                  <a:gd name="T0" fmla="*/ 5 w 27"/>
                  <a:gd name="T1" fmla="*/ 11 h 17"/>
                  <a:gd name="T2" fmla="*/ 0 w 27"/>
                  <a:gd name="T3" fmla="*/ 8 h 17"/>
                  <a:gd name="T4" fmla="*/ 0 w 27"/>
                  <a:gd name="T5" fmla="*/ 5 h 17"/>
                  <a:gd name="T6" fmla="*/ 3 w 27"/>
                  <a:gd name="T7" fmla="*/ 2 h 17"/>
                  <a:gd name="T8" fmla="*/ 9 w 27"/>
                  <a:gd name="T9" fmla="*/ 2 h 17"/>
                  <a:gd name="T10" fmla="*/ 12 w 27"/>
                  <a:gd name="T11" fmla="*/ 0 h 17"/>
                  <a:gd name="T12" fmla="*/ 18 w 27"/>
                  <a:gd name="T13" fmla="*/ 2 h 17"/>
                  <a:gd name="T14" fmla="*/ 24 w 27"/>
                  <a:gd name="T15" fmla="*/ 2 h 17"/>
                  <a:gd name="T16" fmla="*/ 23 w 27"/>
                  <a:gd name="T17" fmla="*/ 5 h 17"/>
                  <a:gd name="T18" fmla="*/ 21 w 27"/>
                  <a:gd name="T19" fmla="*/ 8 h 17"/>
                  <a:gd name="T20" fmla="*/ 23 w 27"/>
                  <a:gd name="T21" fmla="*/ 13 h 17"/>
                  <a:gd name="T22" fmla="*/ 21 w 27"/>
                  <a:gd name="T23" fmla="*/ 16 h 17"/>
                  <a:gd name="T24" fmla="*/ 17 w 27"/>
                  <a:gd name="T25" fmla="*/ 16 h 17"/>
                  <a:gd name="T26" fmla="*/ 13 w 27"/>
                  <a:gd name="T27" fmla="*/ 14 h 17"/>
                  <a:gd name="T28" fmla="*/ 10 w 27"/>
                  <a:gd name="T29" fmla="*/ 13 h 17"/>
                  <a:gd name="T30" fmla="*/ 5 w 27"/>
                  <a:gd name="T31" fmla="*/ 14 h 17"/>
                  <a:gd name="T32" fmla="*/ 5 w 27"/>
                  <a:gd name="T3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7">
                    <a:moveTo>
                      <a:pt x="5" y="11"/>
                    </a:moveTo>
                    <a:cubicBezTo>
                      <a:pt x="2" y="11"/>
                      <a:pt x="2" y="10"/>
                      <a:pt x="0" y="8"/>
                    </a:cubicBezTo>
                    <a:cubicBezTo>
                      <a:pt x="0" y="7"/>
                      <a:pt x="0" y="7"/>
                      <a:pt x="0" y="5"/>
                    </a:cubicBezTo>
                    <a:cubicBezTo>
                      <a:pt x="0" y="3"/>
                      <a:pt x="3" y="5"/>
                      <a:pt x="3" y="2"/>
                    </a:cubicBezTo>
                    <a:cubicBezTo>
                      <a:pt x="5" y="2"/>
                      <a:pt x="6" y="2"/>
                      <a:pt x="9" y="2"/>
                    </a:cubicBezTo>
                    <a:cubicBezTo>
                      <a:pt x="12" y="2"/>
                      <a:pt x="9" y="0"/>
                      <a:pt x="12" y="0"/>
                    </a:cubicBezTo>
                    <a:cubicBezTo>
                      <a:pt x="16" y="2"/>
                      <a:pt x="17" y="0"/>
                      <a:pt x="18" y="2"/>
                    </a:cubicBezTo>
                    <a:cubicBezTo>
                      <a:pt x="20" y="2"/>
                      <a:pt x="23" y="2"/>
                      <a:pt x="24" y="2"/>
                    </a:cubicBezTo>
                    <a:cubicBezTo>
                      <a:pt x="27" y="3"/>
                      <a:pt x="23" y="2"/>
                      <a:pt x="23" y="5"/>
                    </a:cubicBezTo>
                    <a:cubicBezTo>
                      <a:pt x="23" y="7"/>
                      <a:pt x="20" y="5"/>
                      <a:pt x="21" y="8"/>
                    </a:cubicBezTo>
                    <a:cubicBezTo>
                      <a:pt x="23" y="11"/>
                      <a:pt x="20" y="10"/>
                      <a:pt x="23" y="13"/>
                    </a:cubicBezTo>
                    <a:cubicBezTo>
                      <a:pt x="24" y="16"/>
                      <a:pt x="23" y="13"/>
                      <a:pt x="21" y="16"/>
                    </a:cubicBezTo>
                    <a:cubicBezTo>
                      <a:pt x="20" y="17"/>
                      <a:pt x="20" y="16"/>
                      <a:pt x="17" y="16"/>
                    </a:cubicBezTo>
                    <a:cubicBezTo>
                      <a:pt x="16" y="17"/>
                      <a:pt x="14" y="14"/>
                      <a:pt x="13" y="14"/>
                    </a:cubicBezTo>
                    <a:cubicBezTo>
                      <a:pt x="12" y="14"/>
                      <a:pt x="12" y="13"/>
                      <a:pt x="10" y="13"/>
                    </a:cubicBezTo>
                    <a:cubicBezTo>
                      <a:pt x="7" y="11"/>
                      <a:pt x="7" y="13"/>
                      <a:pt x="5" y="14"/>
                    </a:cubicBezTo>
                    <a:cubicBezTo>
                      <a:pt x="6" y="11"/>
                      <a:pt x="6" y="8"/>
                      <a:pt x="5" y="1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75" name="Freeform 2323">
                <a:extLst>
                  <a:ext uri="{FF2B5EF4-FFF2-40B4-BE49-F238E27FC236}">
                    <a16:creationId xmlns:a16="http://schemas.microsoft.com/office/drawing/2014/main" id="{AEE46F5A-9C61-FAEF-425E-878ABB024D11}"/>
                  </a:ext>
                </a:extLst>
              </p:cNvPr>
              <p:cNvSpPr>
                <a:spLocks/>
              </p:cNvSpPr>
              <p:nvPr/>
            </p:nvSpPr>
            <p:spPr bwMode="auto">
              <a:xfrm>
                <a:off x="3118962" y="1769835"/>
                <a:ext cx="187774" cy="76998"/>
              </a:xfrm>
              <a:custGeom>
                <a:avLst/>
                <a:gdLst>
                  <a:gd name="T0" fmla="*/ 0 w 40"/>
                  <a:gd name="T1" fmla="*/ 17 h 19"/>
                  <a:gd name="T2" fmla="*/ 9 w 40"/>
                  <a:gd name="T3" fmla="*/ 14 h 19"/>
                  <a:gd name="T4" fmla="*/ 18 w 40"/>
                  <a:gd name="T5" fmla="*/ 14 h 19"/>
                  <a:gd name="T6" fmla="*/ 20 w 40"/>
                  <a:gd name="T7" fmla="*/ 14 h 19"/>
                  <a:gd name="T8" fmla="*/ 23 w 40"/>
                  <a:gd name="T9" fmla="*/ 16 h 19"/>
                  <a:gd name="T10" fmla="*/ 30 w 40"/>
                  <a:gd name="T11" fmla="*/ 19 h 19"/>
                  <a:gd name="T12" fmla="*/ 36 w 40"/>
                  <a:gd name="T13" fmla="*/ 19 h 19"/>
                  <a:gd name="T14" fmla="*/ 38 w 40"/>
                  <a:gd name="T15" fmla="*/ 17 h 19"/>
                  <a:gd name="T16" fmla="*/ 37 w 40"/>
                  <a:gd name="T17" fmla="*/ 13 h 19"/>
                  <a:gd name="T18" fmla="*/ 36 w 40"/>
                  <a:gd name="T19" fmla="*/ 11 h 19"/>
                  <a:gd name="T20" fmla="*/ 36 w 40"/>
                  <a:gd name="T21" fmla="*/ 8 h 19"/>
                  <a:gd name="T22" fmla="*/ 34 w 40"/>
                  <a:gd name="T23" fmla="*/ 5 h 19"/>
                  <a:gd name="T24" fmla="*/ 30 w 40"/>
                  <a:gd name="T25" fmla="*/ 5 h 19"/>
                  <a:gd name="T26" fmla="*/ 26 w 40"/>
                  <a:gd name="T27" fmla="*/ 3 h 19"/>
                  <a:gd name="T28" fmla="*/ 23 w 40"/>
                  <a:gd name="T29" fmla="*/ 2 h 19"/>
                  <a:gd name="T30" fmla="*/ 18 w 40"/>
                  <a:gd name="T31" fmla="*/ 3 h 19"/>
                  <a:gd name="T32" fmla="*/ 16 w 40"/>
                  <a:gd name="T33" fmla="*/ 10 h 19"/>
                  <a:gd name="T34" fmla="*/ 9 w 40"/>
                  <a:gd name="T35" fmla="*/ 6 h 19"/>
                  <a:gd name="T36" fmla="*/ 8 w 40"/>
                  <a:gd name="T37" fmla="*/ 5 h 19"/>
                  <a:gd name="T38" fmla="*/ 2 w 40"/>
                  <a:gd name="T39" fmla="*/ 6 h 19"/>
                  <a:gd name="T40" fmla="*/ 2 w 40"/>
                  <a:gd name="T41" fmla="*/ 8 h 19"/>
                  <a:gd name="T42" fmla="*/ 1 w 40"/>
                  <a:gd name="T43" fmla="*/ 13 h 19"/>
                  <a:gd name="T44" fmla="*/ 0 w 40"/>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9">
                    <a:moveTo>
                      <a:pt x="0" y="17"/>
                    </a:moveTo>
                    <a:cubicBezTo>
                      <a:pt x="4" y="14"/>
                      <a:pt x="5" y="14"/>
                      <a:pt x="9" y="14"/>
                    </a:cubicBezTo>
                    <a:cubicBezTo>
                      <a:pt x="13" y="14"/>
                      <a:pt x="15" y="14"/>
                      <a:pt x="18" y="14"/>
                    </a:cubicBezTo>
                    <a:cubicBezTo>
                      <a:pt x="19" y="16"/>
                      <a:pt x="19" y="14"/>
                      <a:pt x="20" y="14"/>
                    </a:cubicBezTo>
                    <a:cubicBezTo>
                      <a:pt x="22" y="14"/>
                      <a:pt x="19" y="16"/>
                      <a:pt x="23" y="16"/>
                    </a:cubicBezTo>
                    <a:cubicBezTo>
                      <a:pt x="26" y="16"/>
                      <a:pt x="27" y="19"/>
                      <a:pt x="30" y="19"/>
                    </a:cubicBezTo>
                    <a:cubicBezTo>
                      <a:pt x="33" y="17"/>
                      <a:pt x="34" y="19"/>
                      <a:pt x="36" y="19"/>
                    </a:cubicBezTo>
                    <a:cubicBezTo>
                      <a:pt x="36" y="17"/>
                      <a:pt x="36" y="17"/>
                      <a:pt x="38" y="17"/>
                    </a:cubicBezTo>
                    <a:cubicBezTo>
                      <a:pt x="38" y="17"/>
                      <a:pt x="40" y="14"/>
                      <a:pt x="37" y="13"/>
                    </a:cubicBezTo>
                    <a:cubicBezTo>
                      <a:pt x="36" y="11"/>
                      <a:pt x="37" y="11"/>
                      <a:pt x="36" y="11"/>
                    </a:cubicBezTo>
                    <a:cubicBezTo>
                      <a:pt x="36" y="11"/>
                      <a:pt x="36" y="10"/>
                      <a:pt x="36" y="8"/>
                    </a:cubicBezTo>
                    <a:cubicBezTo>
                      <a:pt x="37" y="8"/>
                      <a:pt x="36" y="8"/>
                      <a:pt x="34" y="5"/>
                    </a:cubicBezTo>
                    <a:cubicBezTo>
                      <a:pt x="33" y="6"/>
                      <a:pt x="33" y="5"/>
                      <a:pt x="30" y="5"/>
                    </a:cubicBezTo>
                    <a:cubicBezTo>
                      <a:pt x="29" y="6"/>
                      <a:pt x="27" y="3"/>
                      <a:pt x="26" y="3"/>
                    </a:cubicBezTo>
                    <a:cubicBezTo>
                      <a:pt x="25" y="3"/>
                      <a:pt x="25" y="2"/>
                      <a:pt x="23" y="2"/>
                    </a:cubicBezTo>
                    <a:cubicBezTo>
                      <a:pt x="20" y="0"/>
                      <a:pt x="20" y="3"/>
                      <a:pt x="18" y="3"/>
                    </a:cubicBezTo>
                    <a:cubicBezTo>
                      <a:pt x="18" y="5"/>
                      <a:pt x="19" y="8"/>
                      <a:pt x="16" y="10"/>
                    </a:cubicBezTo>
                    <a:cubicBezTo>
                      <a:pt x="11" y="11"/>
                      <a:pt x="13" y="8"/>
                      <a:pt x="9" y="6"/>
                    </a:cubicBezTo>
                    <a:cubicBezTo>
                      <a:pt x="7" y="5"/>
                      <a:pt x="9" y="3"/>
                      <a:pt x="8" y="5"/>
                    </a:cubicBezTo>
                    <a:cubicBezTo>
                      <a:pt x="4" y="5"/>
                      <a:pt x="4" y="5"/>
                      <a:pt x="2" y="6"/>
                    </a:cubicBezTo>
                    <a:cubicBezTo>
                      <a:pt x="2" y="8"/>
                      <a:pt x="2" y="8"/>
                      <a:pt x="2" y="8"/>
                    </a:cubicBezTo>
                    <a:cubicBezTo>
                      <a:pt x="2" y="10"/>
                      <a:pt x="1" y="10"/>
                      <a:pt x="1" y="13"/>
                    </a:cubicBezTo>
                    <a:cubicBezTo>
                      <a:pt x="0" y="14"/>
                      <a:pt x="0" y="14"/>
                      <a:pt x="0" y="17"/>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76" name="Freeform 2324">
                <a:extLst>
                  <a:ext uri="{FF2B5EF4-FFF2-40B4-BE49-F238E27FC236}">
                    <a16:creationId xmlns:a16="http://schemas.microsoft.com/office/drawing/2014/main" id="{D02C01AE-FB4B-3FC9-1F12-F750816405C1}"/>
                  </a:ext>
                </a:extLst>
              </p:cNvPr>
              <p:cNvSpPr>
                <a:spLocks/>
              </p:cNvSpPr>
              <p:nvPr/>
            </p:nvSpPr>
            <p:spPr bwMode="auto">
              <a:xfrm>
                <a:off x="3118963" y="1826871"/>
                <a:ext cx="145482" cy="84128"/>
              </a:xfrm>
              <a:custGeom>
                <a:avLst/>
                <a:gdLst>
                  <a:gd name="T0" fmla="*/ 30 w 31"/>
                  <a:gd name="T1" fmla="*/ 5 h 21"/>
                  <a:gd name="T2" fmla="*/ 30 w 31"/>
                  <a:gd name="T3" fmla="*/ 10 h 21"/>
                  <a:gd name="T4" fmla="*/ 25 w 31"/>
                  <a:gd name="T5" fmla="*/ 13 h 21"/>
                  <a:gd name="T6" fmla="*/ 25 w 31"/>
                  <a:gd name="T7" fmla="*/ 17 h 21"/>
                  <a:gd name="T8" fmla="*/ 20 w 31"/>
                  <a:gd name="T9" fmla="*/ 17 h 21"/>
                  <a:gd name="T10" fmla="*/ 13 w 31"/>
                  <a:gd name="T11" fmla="*/ 19 h 21"/>
                  <a:gd name="T12" fmla="*/ 9 w 31"/>
                  <a:gd name="T13" fmla="*/ 16 h 21"/>
                  <a:gd name="T14" fmla="*/ 8 w 31"/>
                  <a:gd name="T15" fmla="*/ 11 h 21"/>
                  <a:gd name="T16" fmla="*/ 2 w 31"/>
                  <a:gd name="T17" fmla="*/ 10 h 21"/>
                  <a:gd name="T18" fmla="*/ 1 w 31"/>
                  <a:gd name="T19" fmla="*/ 5 h 21"/>
                  <a:gd name="T20" fmla="*/ 0 w 31"/>
                  <a:gd name="T21" fmla="*/ 2 h 21"/>
                  <a:gd name="T22" fmla="*/ 9 w 31"/>
                  <a:gd name="T23" fmla="*/ 0 h 21"/>
                  <a:gd name="T24" fmla="*/ 18 w 31"/>
                  <a:gd name="T25" fmla="*/ 0 h 21"/>
                  <a:gd name="T26" fmla="*/ 20 w 31"/>
                  <a:gd name="T27" fmla="*/ 0 h 21"/>
                  <a:gd name="T28" fmla="*/ 23 w 31"/>
                  <a:gd name="T29" fmla="*/ 2 h 21"/>
                  <a:gd name="T30" fmla="*/ 30 w 31"/>
                  <a:gd name="T3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1">
                    <a:moveTo>
                      <a:pt x="30" y="5"/>
                    </a:moveTo>
                    <a:cubicBezTo>
                      <a:pt x="27" y="10"/>
                      <a:pt x="31" y="8"/>
                      <a:pt x="30" y="10"/>
                    </a:cubicBezTo>
                    <a:cubicBezTo>
                      <a:pt x="29" y="11"/>
                      <a:pt x="27" y="10"/>
                      <a:pt x="25" y="13"/>
                    </a:cubicBezTo>
                    <a:cubicBezTo>
                      <a:pt x="23" y="16"/>
                      <a:pt x="27" y="16"/>
                      <a:pt x="25" y="17"/>
                    </a:cubicBezTo>
                    <a:cubicBezTo>
                      <a:pt x="23" y="19"/>
                      <a:pt x="25" y="14"/>
                      <a:pt x="20" y="17"/>
                    </a:cubicBezTo>
                    <a:cubicBezTo>
                      <a:pt x="18" y="21"/>
                      <a:pt x="18" y="17"/>
                      <a:pt x="13" y="19"/>
                    </a:cubicBezTo>
                    <a:cubicBezTo>
                      <a:pt x="13" y="17"/>
                      <a:pt x="11" y="14"/>
                      <a:pt x="9" y="16"/>
                    </a:cubicBezTo>
                    <a:cubicBezTo>
                      <a:pt x="8" y="13"/>
                      <a:pt x="11" y="13"/>
                      <a:pt x="8" y="11"/>
                    </a:cubicBezTo>
                    <a:cubicBezTo>
                      <a:pt x="7" y="10"/>
                      <a:pt x="8" y="13"/>
                      <a:pt x="2" y="10"/>
                    </a:cubicBezTo>
                    <a:cubicBezTo>
                      <a:pt x="2" y="8"/>
                      <a:pt x="2" y="7"/>
                      <a:pt x="1" y="5"/>
                    </a:cubicBezTo>
                    <a:cubicBezTo>
                      <a:pt x="0" y="5"/>
                      <a:pt x="0" y="5"/>
                      <a:pt x="0" y="2"/>
                    </a:cubicBezTo>
                    <a:cubicBezTo>
                      <a:pt x="4" y="0"/>
                      <a:pt x="5" y="0"/>
                      <a:pt x="9" y="0"/>
                    </a:cubicBezTo>
                    <a:cubicBezTo>
                      <a:pt x="13" y="0"/>
                      <a:pt x="15" y="0"/>
                      <a:pt x="18" y="0"/>
                    </a:cubicBezTo>
                    <a:cubicBezTo>
                      <a:pt x="19" y="2"/>
                      <a:pt x="19" y="0"/>
                      <a:pt x="20" y="0"/>
                    </a:cubicBezTo>
                    <a:cubicBezTo>
                      <a:pt x="22" y="0"/>
                      <a:pt x="19" y="2"/>
                      <a:pt x="23" y="2"/>
                    </a:cubicBezTo>
                    <a:cubicBezTo>
                      <a:pt x="26" y="2"/>
                      <a:pt x="27" y="5"/>
                      <a:pt x="30"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77" name="Freeform 2325">
                <a:extLst>
                  <a:ext uri="{FF2B5EF4-FFF2-40B4-BE49-F238E27FC236}">
                    <a16:creationId xmlns:a16="http://schemas.microsoft.com/office/drawing/2014/main" id="{A8FCFE8A-4E95-3ACE-0C11-520F693F0F66}"/>
                  </a:ext>
                </a:extLst>
              </p:cNvPr>
              <p:cNvSpPr>
                <a:spLocks/>
              </p:cNvSpPr>
              <p:nvPr/>
            </p:nvSpPr>
            <p:spPr bwMode="auto">
              <a:xfrm>
                <a:off x="3161252" y="1834002"/>
                <a:ext cx="252058" cy="151147"/>
              </a:xfrm>
              <a:custGeom>
                <a:avLst/>
                <a:gdLst>
                  <a:gd name="T0" fmla="*/ 47 w 54"/>
                  <a:gd name="T1" fmla="*/ 29 h 37"/>
                  <a:gd name="T2" fmla="*/ 43 w 54"/>
                  <a:gd name="T3" fmla="*/ 34 h 37"/>
                  <a:gd name="T4" fmla="*/ 41 w 54"/>
                  <a:gd name="T5" fmla="*/ 36 h 37"/>
                  <a:gd name="T6" fmla="*/ 36 w 54"/>
                  <a:gd name="T7" fmla="*/ 36 h 37"/>
                  <a:gd name="T8" fmla="*/ 32 w 54"/>
                  <a:gd name="T9" fmla="*/ 34 h 37"/>
                  <a:gd name="T10" fmla="*/ 27 w 54"/>
                  <a:gd name="T11" fmla="*/ 34 h 37"/>
                  <a:gd name="T12" fmla="*/ 22 w 54"/>
                  <a:gd name="T13" fmla="*/ 33 h 37"/>
                  <a:gd name="T14" fmla="*/ 11 w 54"/>
                  <a:gd name="T15" fmla="*/ 33 h 37"/>
                  <a:gd name="T16" fmla="*/ 7 w 54"/>
                  <a:gd name="T17" fmla="*/ 34 h 37"/>
                  <a:gd name="T18" fmla="*/ 4 w 54"/>
                  <a:gd name="T19" fmla="*/ 34 h 37"/>
                  <a:gd name="T20" fmla="*/ 3 w 54"/>
                  <a:gd name="T21" fmla="*/ 29 h 37"/>
                  <a:gd name="T22" fmla="*/ 6 w 54"/>
                  <a:gd name="T23" fmla="*/ 28 h 37"/>
                  <a:gd name="T24" fmla="*/ 4 w 54"/>
                  <a:gd name="T25" fmla="*/ 17 h 37"/>
                  <a:gd name="T26" fmla="*/ 11 w 54"/>
                  <a:gd name="T27" fmla="*/ 15 h 37"/>
                  <a:gd name="T28" fmla="*/ 16 w 54"/>
                  <a:gd name="T29" fmla="*/ 15 h 37"/>
                  <a:gd name="T30" fmla="*/ 16 w 54"/>
                  <a:gd name="T31" fmla="*/ 11 h 37"/>
                  <a:gd name="T32" fmla="*/ 21 w 54"/>
                  <a:gd name="T33" fmla="*/ 8 h 37"/>
                  <a:gd name="T34" fmla="*/ 21 w 54"/>
                  <a:gd name="T35" fmla="*/ 5 h 37"/>
                  <a:gd name="T36" fmla="*/ 27 w 54"/>
                  <a:gd name="T37" fmla="*/ 3 h 37"/>
                  <a:gd name="T38" fmla="*/ 29 w 54"/>
                  <a:gd name="T39" fmla="*/ 1 h 37"/>
                  <a:gd name="T40" fmla="*/ 34 w 54"/>
                  <a:gd name="T41" fmla="*/ 1 h 37"/>
                  <a:gd name="T42" fmla="*/ 38 w 54"/>
                  <a:gd name="T43" fmla="*/ 5 h 37"/>
                  <a:gd name="T44" fmla="*/ 42 w 54"/>
                  <a:gd name="T45" fmla="*/ 5 h 37"/>
                  <a:gd name="T46" fmla="*/ 43 w 54"/>
                  <a:gd name="T47" fmla="*/ 6 h 37"/>
                  <a:gd name="T48" fmla="*/ 43 w 54"/>
                  <a:gd name="T49" fmla="*/ 9 h 37"/>
                  <a:gd name="T50" fmla="*/ 45 w 54"/>
                  <a:gd name="T51" fmla="*/ 12 h 37"/>
                  <a:gd name="T52" fmla="*/ 49 w 54"/>
                  <a:gd name="T53" fmla="*/ 17 h 37"/>
                  <a:gd name="T54" fmla="*/ 52 w 54"/>
                  <a:gd name="T55" fmla="*/ 20 h 37"/>
                  <a:gd name="T56" fmla="*/ 53 w 54"/>
                  <a:gd name="T57" fmla="*/ 22 h 37"/>
                  <a:gd name="T58" fmla="*/ 47 w 54"/>
                  <a:gd name="T59" fmla="*/ 22 h 37"/>
                  <a:gd name="T60" fmla="*/ 46 w 54"/>
                  <a:gd name="T61" fmla="*/ 25 h 37"/>
                  <a:gd name="T62" fmla="*/ 47 w 54"/>
                  <a:gd name="T63"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37">
                    <a:moveTo>
                      <a:pt x="47" y="29"/>
                    </a:moveTo>
                    <a:cubicBezTo>
                      <a:pt x="43" y="29"/>
                      <a:pt x="43" y="33"/>
                      <a:pt x="43" y="34"/>
                    </a:cubicBezTo>
                    <a:cubicBezTo>
                      <a:pt x="43" y="37"/>
                      <a:pt x="42" y="37"/>
                      <a:pt x="41" y="36"/>
                    </a:cubicBezTo>
                    <a:cubicBezTo>
                      <a:pt x="39" y="36"/>
                      <a:pt x="38" y="36"/>
                      <a:pt x="36" y="36"/>
                    </a:cubicBezTo>
                    <a:cubicBezTo>
                      <a:pt x="34" y="36"/>
                      <a:pt x="35" y="33"/>
                      <a:pt x="32" y="34"/>
                    </a:cubicBezTo>
                    <a:cubicBezTo>
                      <a:pt x="29" y="36"/>
                      <a:pt x="34" y="34"/>
                      <a:pt x="27" y="34"/>
                    </a:cubicBezTo>
                    <a:cubicBezTo>
                      <a:pt x="24" y="34"/>
                      <a:pt x="25" y="33"/>
                      <a:pt x="22" y="33"/>
                    </a:cubicBezTo>
                    <a:cubicBezTo>
                      <a:pt x="20" y="34"/>
                      <a:pt x="20" y="31"/>
                      <a:pt x="11" y="33"/>
                    </a:cubicBezTo>
                    <a:cubicBezTo>
                      <a:pt x="6" y="33"/>
                      <a:pt x="9" y="34"/>
                      <a:pt x="7" y="34"/>
                    </a:cubicBezTo>
                    <a:cubicBezTo>
                      <a:pt x="6" y="34"/>
                      <a:pt x="4" y="34"/>
                      <a:pt x="4" y="34"/>
                    </a:cubicBezTo>
                    <a:cubicBezTo>
                      <a:pt x="4" y="33"/>
                      <a:pt x="7" y="31"/>
                      <a:pt x="3" y="29"/>
                    </a:cubicBezTo>
                    <a:cubicBezTo>
                      <a:pt x="0" y="29"/>
                      <a:pt x="4" y="28"/>
                      <a:pt x="6" y="28"/>
                    </a:cubicBezTo>
                    <a:cubicBezTo>
                      <a:pt x="9" y="26"/>
                      <a:pt x="6" y="22"/>
                      <a:pt x="4" y="17"/>
                    </a:cubicBezTo>
                    <a:cubicBezTo>
                      <a:pt x="9" y="15"/>
                      <a:pt x="9" y="19"/>
                      <a:pt x="11" y="15"/>
                    </a:cubicBezTo>
                    <a:cubicBezTo>
                      <a:pt x="16" y="12"/>
                      <a:pt x="14" y="17"/>
                      <a:pt x="16" y="15"/>
                    </a:cubicBezTo>
                    <a:cubicBezTo>
                      <a:pt x="18" y="14"/>
                      <a:pt x="14" y="14"/>
                      <a:pt x="16" y="11"/>
                    </a:cubicBezTo>
                    <a:cubicBezTo>
                      <a:pt x="20" y="8"/>
                      <a:pt x="20" y="9"/>
                      <a:pt x="21" y="8"/>
                    </a:cubicBezTo>
                    <a:cubicBezTo>
                      <a:pt x="22" y="6"/>
                      <a:pt x="20" y="8"/>
                      <a:pt x="21" y="5"/>
                    </a:cubicBezTo>
                    <a:cubicBezTo>
                      <a:pt x="24" y="1"/>
                      <a:pt x="25" y="5"/>
                      <a:pt x="27" y="3"/>
                    </a:cubicBezTo>
                    <a:cubicBezTo>
                      <a:pt x="27" y="1"/>
                      <a:pt x="27" y="1"/>
                      <a:pt x="29" y="1"/>
                    </a:cubicBezTo>
                    <a:cubicBezTo>
                      <a:pt x="32" y="0"/>
                      <a:pt x="29" y="1"/>
                      <a:pt x="34" y="1"/>
                    </a:cubicBezTo>
                    <a:cubicBezTo>
                      <a:pt x="38" y="1"/>
                      <a:pt x="34" y="5"/>
                      <a:pt x="38" y="5"/>
                    </a:cubicBezTo>
                    <a:cubicBezTo>
                      <a:pt x="39" y="1"/>
                      <a:pt x="42" y="3"/>
                      <a:pt x="42" y="5"/>
                    </a:cubicBezTo>
                    <a:cubicBezTo>
                      <a:pt x="43" y="5"/>
                      <a:pt x="45" y="5"/>
                      <a:pt x="43" y="6"/>
                    </a:cubicBezTo>
                    <a:cubicBezTo>
                      <a:pt x="43" y="8"/>
                      <a:pt x="45" y="8"/>
                      <a:pt x="43" y="9"/>
                    </a:cubicBezTo>
                    <a:cubicBezTo>
                      <a:pt x="42" y="11"/>
                      <a:pt x="45" y="11"/>
                      <a:pt x="45" y="12"/>
                    </a:cubicBezTo>
                    <a:cubicBezTo>
                      <a:pt x="45" y="17"/>
                      <a:pt x="49" y="15"/>
                      <a:pt x="49" y="17"/>
                    </a:cubicBezTo>
                    <a:cubicBezTo>
                      <a:pt x="46" y="20"/>
                      <a:pt x="52" y="17"/>
                      <a:pt x="52" y="20"/>
                    </a:cubicBezTo>
                    <a:cubicBezTo>
                      <a:pt x="52" y="20"/>
                      <a:pt x="54" y="20"/>
                      <a:pt x="53" y="22"/>
                    </a:cubicBezTo>
                    <a:cubicBezTo>
                      <a:pt x="50" y="22"/>
                      <a:pt x="50" y="25"/>
                      <a:pt x="47" y="22"/>
                    </a:cubicBezTo>
                    <a:cubicBezTo>
                      <a:pt x="46" y="22"/>
                      <a:pt x="45" y="23"/>
                      <a:pt x="46" y="25"/>
                    </a:cubicBezTo>
                    <a:cubicBezTo>
                      <a:pt x="49" y="28"/>
                      <a:pt x="45" y="28"/>
                      <a:pt x="47" y="29"/>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78" name="Freeform 2326">
                <a:extLst>
                  <a:ext uri="{FF2B5EF4-FFF2-40B4-BE49-F238E27FC236}">
                    <a16:creationId xmlns:a16="http://schemas.microsoft.com/office/drawing/2014/main" id="{5858B0DC-4B69-5446-C5AD-7D32E1A00012}"/>
                  </a:ext>
                </a:extLst>
              </p:cNvPr>
              <p:cNvSpPr>
                <a:spLocks/>
              </p:cNvSpPr>
              <p:nvPr/>
            </p:nvSpPr>
            <p:spPr bwMode="auto">
              <a:xfrm>
                <a:off x="2939644" y="1879631"/>
                <a:ext cx="267283" cy="169682"/>
              </a:xfrm>
              <a:custGeom>
                <a:avLst/>
                <a:gdLst>
                  <a:gd name="T0" fmla="*/ 51 w 57"/>
                  <a:gd name="T1" fmla="*/ 23 h 42"/>
                  <a:gd name="T2" fmla="*/ 53 w 57"/>
                  <a:gd name="T3" fmla="*/ 28 h 42"/>
                  <a:gd name="T4" fmla="*/ 54 w 57"/>
                  <a:gd name="T5" fmla="*/ 29 h 42"/>
                  <a:gd name="T6" fmla="*/ 53 w 57"/>
                  <a:gd name="T7" fmla="*/ 32 h 42"/>
                  <a:gd name="T8" fmla="*/ 47 w 57"/>
                  <a:gd name="T9" fmla="*/ 37 h 42"/>
                  <a:gd name="T10" fmla="*/ 47 w 57"/>
                  <a:gd name="T11" fmla="*/ 40 h 42"/>
                  <a:gd name="T12" fmla="*/ 46 w 57"/>
                  <a:gd name="T13" fmla="*/ 42 h 42"/>
                  <a:gd name="T14" fmla="*/ 42 w 57"/>
                  <a:gd name="T15" fmla="*/ 40 h 42"/>
                  <a:gd name="T16" fmla="*/ 36 w 57"/>
                  <a:gd name="T17" fmla="*/ 39 h 42"/>
                  <a:gd name="T18" fmla="*/ 32 w 57"/>
                  <a:gd name="T19" fmla="*/ 40 h 42"/>
                  <a:gd name="T20" fmla="*/ 32 w 57"/>
                  <a:gd name="T21" fmla="*/ 40 h 42"/>
                  <a:gd name="T22" fmla="*/ 28 w 57"/>
                  <a:gd name="T23" fmla="*/ 39 h 42"/>
                  <a:gd name="T24" fmla="*/ 28 w 57"/>
                  <a:gd name="T25" fmla="*/ 39 h 42"/>
                  <a:gd name="T26" fmla="*/ 27 w 57"/>
                  <a:gd name="T27" fmla="*/ 39 h 42"/>
                  <a:gd name="T28" fmla="*/ 24 w 57"/>
                  <a:gd name="T29" fmla="*/ 34 h 42"/>
                  <a:gd name="T30" fmla="*/ 21 w 57"/>
                  <a:gd name="T31" fmla="*/ 34 h 42"/>
                  <a:gd name="T32" fmla="*/ 20 w 57"/>
                  <a:gd name="T33" fmla="*/ 32 h 42"/>
                  <a:gd name="T34" fmla="*/ 17 w 57"/>
                  <a:gd name="T35" fmla="*/ 32 h 42"/>
                  <a:gd name="T36" fmla="*/ 14 w 57"/>
                  <a:gd name="T37" fmla="*/ 32 h 42"/>
                  <a:gd name="T38" fmla="*/ 14 w 57"/>
                  <a:gd name="T39" fmla="*/ 29 h 42"/>
                  <a:gd name="T40" fmla="*/ 10 w 57"/>
                  <a:gd name="T41" fmla="*/ 29 h 42"/>
                  <a:gd name="T42" fmla="*/ 7 w 57"/>
                  <a:gd name="T43" fmla="*/ 28 h 42"/>
                  <a:gd name="T44" fmla="*/ 4 w 57"/>
                  <a:gd name="T45" fmla="*/ 23 h 42"/>
                  <a:gd name="T46" fmla="*/ 4 w 57"/>
                  <a:gd name="T47" fmla="*/ 18 h 42"/>
                  <a:gd name="T48" fmla="*/ 3 w 57"/>
                  <a:gd name="T49" fmla="*/ 15 h 42"/>
                  <a:gd name="T50" fmla="*/ 3 w 57"/>
                  <a:gd name="T51" fmla="*/ 8 h 42"/>
                  <a:gd name="T52" fmla="*/ 4 w 57"/>
                  <a:gd name="T53" fmla="*/ 8 h 42"/>
                  <a:gd name="T54" fmla="*/ 4 w 57"/>
                  <a:gd name="T55" fmla="*/ 6 h 42"/>
                  <a:gd name="T56" fmla="*/ 3 w 57"/>
                  <a:gd name="T57" fmla="*/ 6 h 42"/>
                  <a:gd name="T58" fmla="*/ 3 w 57"/>
                  <a:gd name="T59" fmla="*/ 6 h 42"/>
                  <a:gd name="T60" fmla="*/ 10 w 57"/>
                  <a:gd name="T61" fmla="*/ 4 h 42"/>
                  <a:gd name="T62" fmla="*/ 15 w 57"/>
                  <a:gd name="T63" fmla="*/ 1 h 42"/>
                  <a:gd name="T64" fmla="*/ 21 w 57"/>
                  <a:gd name="T65" fmla="*/ 0 h 42"/>
                  <a:gd name="T66" fmla="*/ 27 w 57"/>
                  <a:gd name="T67" fmla="*/ 1 h 42"/>
                  <a:gd name="T68" fmla="*/ 25 w 57"/>
                  <a:gd name="T69" fmla="*/ 1 h 42"/>
                  <a:gd name="T70" fmla="*/ 25 w 57"/>
                  <a:gd name="T71" fmla="*/ 3 h 42"/>
                  <a:gd name="T72" fmla="*/ 31 w 57"/>
                  <a:gd name="T73" fmla="*/ 3 h 42"/>
                  <a:gd name="T74" fmla="*/ 47 w 57"/>
                  <a:gd name="T75" fmla="*/ 3 h 42"/>
                  <a:gd name="T76" fmla="*/ 51 w 57"/>
                  <a:gd name="T77" fmla="*/ 6 h 42"/>
                  <a:gd name="T78" fmla="*/ 53 w 57"/>
                  <a:gd name="T79" fmla="*/ 15 h 42"/>
                  <a:gd name="T80" fmla="*/ 50 w 57"/>
                  <a:gd name="T81" fmla="*/ 18 h 42"/>
                  <a:gd name="T82" fmla="*/ 51 w 57"/>
                  <a:gd name="T83"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42">
                    <a:moveTo>
                      <a:pt x="51" y="23"/>
                    </a:moveTo>
                    <a:cubicBezTo>
                      <a:pt x="53" y="25"/>
                      <a:pt x="51" y="25"/>
                      <a:pt x="53" y="28"/>
                    </a:cubicBezTo>
                    <a:cubicBezTo>
                      <a:pt x="57" y="29"/>
                      <a:pt x="53" y="28"/>
                      <a:pt x="54" y="29"/>
                    </a:cubicBezTo>
                    <a:cubicBezTo>
                      <a:pt x="56" y="29"/>
                      <a:pt x="56" y="31"/>
                      <a:pt x="53" y="32"/>
                    </a:cubicBezTo>
                    <a:cubicBezTo>
                      <a:pt x="51" y="32"/>
                      <a:pt x="49" y="34"/>
                      <a:pt x="47" y="37"/>
                    </a:cubicBezTo>
                    <a:cubicBezTo>
                      <a:pt x="46" y="39"/>
                      <a:pt x="47" y="40"/>
                      <a:pt x="47" y="40"/>
                    </a:cubicBezTo>
                    <a:cubicBezTo>
                      <a:pt x="46" y="42"/>
                      <a:pt x="50" y="42"/>
                      <a:pt x="46" y="42"/>
                    </a:cubicBezTo>
                    <a:cubicBezTo>
                      <a:pt x="42" y="40"/>
                      <a:pt x="43" y="40"/>
                      <a:pt x="42" y="40"/>
                    </a:cubicBezTo>
                    <a:cubicBezTo>
                      <a:pt x="40" y="39"/>
                      <a:pt x="36" y="39"/>
                      <a:pt x="36" y="39"/>
                    </a:cubicBezTo>
                    <a:cubicBezTo>
                      <a:pt x="33" y="39"/>
                      <a:pt x="33" y="42"/>
                      <a:pt x="32" y="40"/>
                    </a:cubicBezTo>
                    <a:cubicBezTo>
                      <a:pt x="32" y="40"/>
                      <a:pt x="32" y="40"/>
                      <a:pt x="32" y="40"/>
                    </a:cubicBezTo>
                    <a:cubicBezTo>
                      <a:pt x="32" y="37"/>
                      <a:pt x="29" y="37"/>
                      <a:pt x="28" y="39"/>
                    </a:cubicBezTo>
                    <a:cubicBezTo>
                      <a:pt x="28" y="40"/>
                      <a:pt x="28" y="40"/>
                      <a:pt x="28" y="39"/>
                    </a:cubicBezTo>
                    <a:cubicBezTo>
                      <a:pt x="28" y="39"/>
                      <a:pt x="28" y="39"/>
                      <a:pt x="27" y="39"/>
                    </a:cubicBezTo>
                    <a:cubicBezTo>
                      <a:pt x="27" y="37"/>
                      <a:pt x="25" y="36"/>
                      <a:pt x="24" y="34"/>
                    </a:cubicBezTo>
                    <a:cubicBezTo>
                      <a:pt x="22" y="34"/>
                      <a:pt x="22" y="34"/>
                      <a:pt x="21" y="34"/>
                    </a:cubicBezTo>
                    <a:cubicBezTo>
                      <a:pt x="20" y="32"/>
                      <a:pt x="22" y="32"/>
                      <a:pt x="20" y="32"/>
                    </a:cubicBezTo>
                    <a:cubicBezTo>
                      <a:pt x="17" y="32"/>
                      <a:pt x="15" y="31"/>
                      <a:pt x="17" y="32"/>
                    </a:cubicBezTo>
                    <a:cubicBezTo>
                      <a:pt x="17" y="32"/>
                      <a:pt x="17" y="34"/>
                      <a:pt x="14" y="32"/>
                    </a:cubicBezTo>
                    <a:cubicBezTo>
                      <a:pt x="11" y="29"/>
                      <a:pt x="14" y="31"/>
                      <a:pt x="14" y="29"/>
                    </a:cubicBezTo>
                    <a:cubicBezTo>
                      <a:pt x="13" y="29"/>
                      <a:pt x="13" y="29"/>
                      <a:pt x="10" y="29"/>
                    </a:cubicBezTo>
                    <a:cubicBezTo>
                      <a:pt x="7" y="28"/>
                      <a:pt x="8" y="26"/>
                      <a:pt x="7" y="28"/>
                    </a:cubicBezTo>
                    <a:cubicBezTo>
                      <a:pt x="7" y="23"/>
                      <a:pt x="6" y="25"/>
                      <a:pt x="4" y="23"/>
                    </a:cubicBezTo>
                    <a:cubicBezTo>
                      <a:pt x="4" y="22"/>
                      <a:pt x="7" y="22"/>
                      <a:pt x="4" y="18"/>
                    </a:cubicBezTo>
                    <a:cubicBezTo>
                      <a:pt x="3" y="17"/>
                      <a:pt x="7" y="17"/>
                      <a:pt x="3" y="15"/>
                    </a:cubicBezTo>
                    <a:cubicBezTo>
                      <a:pt x="0" y="14"/>
                      <a:pt x="4" y="12"/>
                      <a:pt x="3" y="8"/>
                    </a:cubicBezTo>
                    <a:cubicBezTo>
                      <a:pt x="4" y="8"/>
                      <a:pt x="4" y="8"/>
                      <a:pt x="4" y="8"/>
                    </a:cubicBezTo>
                    <a:cubicBezTo>
                      <a:pt x="4" y="6"/>
                      <a:pt x="4" y="6"/>
                      <a:pt x="4" y="6"/>
                    </a:cubicBezTo>
                    <a:cubicBezTo>
                      <a:pt x="3" y="6"/>
                      <a:pt x="3" y="8"/>
                      <a:pt x="3" y="6"/>
                    </a:cubicBezTo>
                    <a:cubicBezTo>
                      <a:pt x="3" y="6"/>
                      <a:pt x="3" y="6"/>
                      <a:pt x="3" y="6"/>
                    </a:cubicBezTo>
                    <a:cubicBezTo>
                      <a:pt x="6" y="6"/>
                      <a:pt x="6" y="4"/>
                      <a:pt x="10" y="4"/>
                    </a:cubicBezTo>
                    <a:cubicBezTo>
                      <a:pt x="15" y="3"/>
                      <a:pt x="13" y="3"/>
                      <a:pt x="15" y="1"/>
                    </a:cubicBezTo>
                    <a:cubicBezTo>
                      <a:pt x="20" y="0"/>
                      <a:pt x="15" y="0"/>
                      <a:pt x="21" y="0"/>
                    </a:cubicBezTo>
                    <a:cubicBezTo>
                      <a:pt x="24" y="0"/>
                      <a:pt x="24" y="0"/>
                      <a:pt x="27" y="1"/>
                    </a:cubicBezTo>
                    <a:cubicBezTo>
                      <a:pt x="28" y="1"/>
                      <a:pt x="27" y="3"/>
                      <a:pt x="25" y="1"/>
                    </a:cubicBezTo>
                    <a:cubicBezTo>
                      <a:pt x="24" y="0"/>
                      <a:pt x="24" y="0"/>
                      <a:pt x="25" y="3"/>
                    </a:cubicBezTo>
                    <a:cubicBezTo>
                      <a:pt x="25" y="3"/>
                      <a:pt x="29" y="3"/>
                      <a:pt x="31" y="3"/>
                    </a:cubicBezTo>
                    <a:cubicBezTo>
                      <a:pt x="38" y="3"/>
                      <a:pt x="43" y="4"/>
                      <a:pt x="47" y="3"/>
                    </a:cubicBezTo>
                    <a:cubicBezTo>
                      <a:pt x="49" y="3"/>
                      <a:pt x="51" y="4"/>
                      <a:pt x="51" y="6"/>
                    </a:cubicBezTo>
                    <a:cubicBezTo>
                      <a:pt x="53" y="11"/>
                      <a:pt x="56" y="15"/>
                      <a:pt x="53" y="15"/>
                    </a:cubicBezTo>
                    <a:cubicBezTo>
                      <a:pt x="51" y="15"/>
                      <a:pt x="47" y="18"/>
                      <a:pt x="50" y="18"/>
                    </a:cubicBezTo>
                    <a:cubicBezTo>
                      <a:pt x="54" y="20"/>
                      <a:pt x="51" y="22"/>
                      <a:pt x="51" y="2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79" name="Freeform 2329">
                <a:extLst>
                  <a:ext uri="{FF2B5EF4-FFF2-40B4-BE49-F238E27FC236}">
                    <a16:creationId xmlns:a16="http://schemas.microsoft.com/office/drawing/2014/main" id="{3D2338AE-BFAA-7021-1B8E-F0ABDDC792B1}"/>
                  </a:ext>
                </a:extLst>
              </p:cNvPr>
              <p:cNvSpPr>
                <a:spLocks/>
              </p:cNvSpPr>
              <p:nvPr/>
            </p:nvSpPr>
            <p:spPr bwMode="auto">
              <a:xfrm>
                <a:off x="2809388" y="2211867"/>
                <a:ext cx="27067" cy="51332"/>
              </a:xfrm>
              <a:custGeom>
                <a:avLst/>
                <a:gdLst>
                  <a:gd name="T0" fmla="*/ 5 w 6"/>
                  <a:gd name="T1" fmla="*/ 0 h 13"/>
                  <a:gd name="T2" fmla="*/ 3 w 6"/>
                  <a:gd name="T3" fmla="*/ 3 h 13"/>
                  <a:gd name="T4" fmla="*/ 2 w 6"/>
                  <a:gd name="T5" fmla="*/ 3 h 13"/>
                  <a:gd name="T6" fmla="*/ 0 w 6"/>
                  <a:gd name="T7" fmla="*/ 8 h 13"/>
                  <a:gd name="T8" fmla="*/ 0 w 6"/>
                  <a:gd name="T9" fmla="*/ 10 h 13"/>
                  <a:gd name="T10" fmla="*/ 2 w 6"/>
                  <a:gd name="T11" fmla="*/ 10 h 13"/>
                  <a:gd name="T12" fmla="*/ 2 w 6"/>
                  <a:gd name="T13" fmla="*/ 11 h 13"/>
                  <a:gd name="T14" fmla="*/ 3 w 6"/>
                  <a:gd name="T15" fmla="*/ 13 h 13"/>
                  <a:gd name="T16" fmla="*/ 3 w 6"/>
                  <a:gd name="T17" fmla="*/ 11 h 13"/>
                  <a:gd name="T18" fmla="*/ 5 w 6"/>
                  <a:gd name="T19" fmla="*/ 8 h 13"/>
                  <a:gd name="T20" fmla="*/ 6 w 6"/>
                  <a:gd name="T21" fmla="*/ 5 h 13"/>
                  <a:gd name="T22" fmla="*/ 5 w 6"/>
                  <a:gd name="T23" fmla="*/ 3 h 13"/>
                  <a:gd name="T24" fmla="*/ 5 w 6"/>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3">
                    <a:moveTo>
                      <a:pt x="5" y="0"/>
                    </a:moveTo>
                    <a:cubicBezTo>
                      <a:pt x="3" y="0"/>
                      <a:pt x="5" y="3"/>
                      <a:pt x="3" y="3"/>
                    </a:cubicBezTo>
                    <a:cubicBezTo>
                      <a:pt x="2" y="3"/>
                      <a:pt x="2" y="3"/>
                      <a:pt x="2" y="3"/>
                    </a:cubicBezTo>
                    <a:cubicBezTo>
                      <a:pt x="0" y="3"/>
                      <a:pt x="0" y="8"/>
                      <a:pt x="0" y="8"/>
                    </a:cubicBezTo>
                    <a:cubicBezTo>
                      <a:pt x="2" y="8"/>
                      <a:pt x="2" y="8"/>
                      <a:pt x="0" y="10"/>
                    </a:cubicBezTo>
                    <a:cubicBezTo>
                      <a:pt x="0" y="10"/>
                      <a:pt x="0" y="10"/>
                      <a:pt x="2" y="10"/>
                    </a:cubicBezTo>
                    <a:cubicBezTo>
                      <a:pt x="2" y="10"/>
                      <a:pt x="0" y="10"/>
                      <a:pt x="2" y="11"/>
                    </a:cubicBezTo>
                    <a:cubicBezTo>
                      <a:pt x="3" y="13"/>
                      <a:pt x="2" y="13"/>
                      <a:pt x="3" y="13"/>
                    </a:cubicBezTo>
                    <a:cubicBezTo>
                      <a:pt x="5" y="13"/>
                      <a:pt x="3" y="11"/>
                      <a:pt x="3" y="11"/>
                    </a:cubicBezTo>
                    <a:cubicBezTo>
                      <a:pt x="5" y="10"/>
                      <a:pt x="5" y="10"/>
                      <a:pt x="5" y="8"/>
                    </a:cubicBezTo>
                    <a:cubicBezTo>
                      <a:pt x="5" y="7"/>
                      <a:pt x="6" y="7"/>
                      <a:pt x="6" y="5"/>
                    </a:cubicBezTo>
                    <a:cubicBezTo>
                      <a:pt x="6" y="3"/>
                      <a:pt x="5" y="3"/>
                      <a:pt x="5" y="3"/>
                    </a:cubicBezTo>
                    <a:cubicBezTo>
                      <a:pt x="6" y="2"/>
                      <a:pt x="6" y="0"/>
                      <a:pt x="5"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80" name="Freeform 2331">
                <a:extLst>
                  <a:ext uri="{FF2B5EF4-FFF2-40B4-BE49-F238E27FC236}">
                    <a16:creationId xmlns:a16="http://schemas.microsoft.com/office/drawing/2014/main" id="{17A9F04D-E54B-78BF-35CB-F25EF996C9C6}"/>
                  </a:ext>
                </a:extLst>
              </p:cNvPr>
              <p:cNvSpPr>
                <a:spLocks/>
              </p:cNvSpPr>
              <p:nvPr/>
            </p:nvSpPr>
            <p:spPr bwMode="auto">
              <a:xfrm>
                <a:off x="2907503" y="2333069"/>
                <a:ext cx="79509" cy="57036"/>
              </a:xfrm>
              <a:custGeom>
                <a:avLst/>
                <a:gdLst>
                  <a:gd name="T0" fmla="*/ 3 w 17"/>
                  <a:gd name="T1" fmla="*/ 8 h 14"/>
                  <a:gd name="T2" fmla="*/ 9 w 17"/>
                  <a:gd name="T3" fmla="*/ 11 h 14"/>
                  <a:gd name="T4" fmla="*/ 13 w 17"/>
                  <a:gd name="T5" fmla="*/ 12 h 14"/>
                  <a:gd name="T6" fmla="*/ 14 w 17"/>
                  <a:gd name="T7" fmla="*/ 12 h 14"/>
                  <a:gd name="T8" fmla="*/ 14 w 17"/>
                  <a:gd name="T9" fmla="*/ 8 h 14"/>
                  <a:gd name="T10" fmla="*/ 15 w 17"/>
                  <a:gd name="T11" fmla="*/ 3 h 14"/>
                  <a:gd name="T12" fmla="*/ 14 w 17"/>
                  <a:gd name="T13" fmla="*/ 3 h 14"/>
                  <a:gd name="T14" fmla="*/ 6 w 17"/>
                  <a:gd name="T15" fmla="*/ 3 h 14"/>
                  <a:gd name="T16" fmla="*/ 2 w 17"/>
                  <a:gd name="T17" fmla="*/ 3 h 14"/>
                  <a:gd name="T18" fmla="*/ 0 w 17"/>
                  <a:gd name="T19" fmla="*/ 5 h 14"/>
                  <a:gd name="T20" fmla="*/ 3 w 17"/>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3" y="8"/>
                    </a:moveTo>
                    <a:cubicBezTo>
                      <a:pt x="4" y="8"/>
                      <a:pt x="6" y="11"/>
                      <a:pt x="9" y="11"/>
                    </a:cubicBezTo>
                    <a:cubicBezTo>
                      <a:pt x="10" y="11"/>
                      <a:pt x="10" y="12"/>
                      <a:pt x="13" y="12"/>
                    </a:cubicBezTo>
                    <a:cubicBezTo>
                      <a:pt x="14" y="12"/>
                      <a:pt x="14" y="14"/>
                      <a:pt x="14" y="12"/>
                    </a:cubicBezTo>
                    <a:cubicBezTo>
                      <a:pt x="14" y="11"/>
                      <a:pt x="15" y="9"/>
                      <a:pt x="14" y="8"/>
                    </a:cubicBezTo>
                    <a:cubicBezTo>
                      <a:pt x="15" y="3"/>
                      <a:pt x="15" y="3"/>
                      <a:pt x="15" y="3"/>
                    </a:cubicBezTo>
                    <a:cubicBezTo>
                      <a:pt x="17" y="1"/>
                      <a:pt x="14" y="3"/>
                      <a:pt x="14" y="3"/>
                    </a:cubicBezTo>
                    <a:cubicBezTo>
                      <a:pt x="11" y="3"/>
                      <a:pt x="9" y="5"/>
                      <a:pt x="6" y="3"/>
                    </a:cubicBezTo>
                    <a:cubicBezTo>
                      <a:pt x="3" y="0"/>
                      <a:pt x="3" y="5"/>
                      <a:pt x="2" y="3"/>
                    </a:cubicBezTo>
                    <a:cubicBezTo>
                      <a:pt x="0" y="3"/>
                      <a:pt x="0" y="3"/>
                      <a:pt x="0" y="5"/>
                    </a:cubicBezTo>
                    <a:cubicBezTo>
                      <a:pt x="0" y="8"/>
                      <a:pt x="0" y="8"/>
                      <a:pt x="3" y="8"/>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81" name="Freeform 2332">
                <a:extLst>
                  <a:ext uri="{FF2B5EF4-FFF2-40B4-BE49-F238E27FC236}">
                    <a16:creationId xmlns:a16="http://schemas.microsoft.com/office/drawing/2014/main" id="{6DEB8DAA-80E0-7ECE-CD75-236DACC444EC}"/>
                  </a:ext>
                </a:extLst>
              </p:cNvPr>
              <p:cNvSpPr>
                <a:spLocks/>
              </p:cNvSpPr>
              <p:nvPr/>
            </p:nvSpPr>
            <p:spPr bwMode="auto">
              <a:xfrm>
                <a:off x="2799240" y="2263199"/>
                <a:ext cx="42293" cy="61312"/>
              </a:xfrm>
              <a:custGeom>
                <a:avLst/>
                <a:gdLst>
                  <a:gd name="T0" fmla="*/ 2 w 9"/>
                  <a:gd name="T1" fmla="*/ 8 h 15"/>
                  <a:gd name="T2" fmla="*/ 2 w 9"/>
                  <a:gd name="T3" fmla="*/ 11 h 15"/>
                  <a:gd name="T4" fmla="*/ 4 w 9"/>
                  <a:gd name="T5" fmla="*/ 15 h 15"/>
                  <a:gd name="T6" fmla="*/ 5 w 9"/>
                  <a:gd name="T7" fmla="*/ 14 h 15"/>
                  <a:gd name="T8" fmla="*/ 9 w 9"/>
                  <a:gd name="T9" fmla="*/ 11 h 15"/>
                  <a:gd name="T10" fmla="*/ 9 w 9"/>
                  <a:gd name="T11" fmla="*/ 6 h 15"/>
                  <a:gd name="T12" fmla="*/ 8 w 9"/>
                  <a:gd name="T13" fmla="*/ 1 h 15"/>
                  <a:gd name="T14" fmla="*/ 4 w 9"/>
                  <a:gd name="T15" fmla="*/ 1 h 15"/>
                  <a:gd name="T16" fmla="*/ 0 w 9"/>
                  <a:gd name="T17" fmla="*/ 3 h 15"/>
                  <a:gd name="T18" fmla="*/ 2 w 9"/>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5">
                    <a:moveTo>
                      <a:pt x="2" y="8"/>
                    </a:moveTo>
                    <a:cubicBezTo>
                      <a:pt x="2" y="9"/>
                      <a:pt x="4" y="9"/>
                      <a:pt x="2" y="11"/>
                    </a:cubicBezTo>
                    <a:cubicBezTo>
                      <a:pt x="1" y="12"/>
                      <a:pt x="2" y="15"/>
                      <a:pt x="4" y="15"/>
                    </a:cubicBezTo>
                    <a:cubicBezTo>
                      <a:pt x="5" y="15"/>
                      <a:pt x="5" y="12"/>
                      <a:pt x="5" y="14"/>
                    </a:cubicBezTo>
                    <a:cubicBezTo>
                      <a:pt x="8" y="14"/>
                      <a:pt x="8" y="14"/>
                      <a:pt x="9" y="11"/>
                    </a:cubicBezTo>
                    <a:cubicBezTo>
                      <a:pt x="9" y="8"/>
                      <a:pt x="7" y="8"/>
                      <a:pt x="9" y="6"/>
                    </a:cubicBezTo>
                    <a:cubicBezTo>
                      <a:pt x="9" y="4"/>
                      <a:pt x="9" y="1"/>
                      <a:pt x="8" y="1"/>
                    </a:cubicBezTo>
                    <a:cubicBezTo>
                      <a:pt x="7" y="0"/>
                      <a:pt x="7" y="0"/>
                      <a:pt x="4" y="1"/>
                    </a:cubicBezTo>
                    <a:cubicBezTo>
                      <a:pt x="1" y="4"/>
                      <a:pt x="0" y="0"/>
                      <a:pt x="0" y="3"/>
                    </a:cubicBezTo>
                    <a:cubicBezTo>
                      <a:pt x="0" y="4"/>
                      <a:pt x="2" y="4"/>
                      <a:pt x="2" y="8"/>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82" name="Freeform 2333">
                <a:extLst>
                  <a:ext uri="{FF2B5EF4-FFF2-40B4-BE49-F238E27FC236}">
                    <a16:creationId xmlns:a16="http://schemas.microsoft.com/office/drawing/2014/main" id="{DB3431F1-928A-F0DC-E343-D34735083828}"/>
                  </a:ext>
                </a:extLst>
              </p:cNvPr>
              <p:cNvSpPr>
                <a:spLocks/>
              </p:cNvSpPr>
              <p:nvPr/>
            </p:nvSpPr>
            <p:spPr bwMode="auto">
              <a:xfrm>
                <a:off x="2738339" y="2073553"/>
                <a:ext cx="126876" cy="64164"/>
              </a:xfrm>
              <a:custGeom>
                <a:avLst/>
                <a:gdLst>
                  <a:gd name="T0" fmla="*/ 21 w 27"/>
                  <a:gd name="T1" fmla="*/ 3 h 16"/>
                  <a:gd name="T2" fmla="*/ 21 w 27"/>
                  <a:gd name="T3" fmla="*/ 6 h 16"/>
                  <a:gd name="T4" fmla="*/ 24 w 27"/>
                  <a:gd name="T5" fmla="*/ 9 h 16"/>
                  <a:gd name="T6" fmla="*/ 27 w 27"/>
                  <a:gd name="T7" fmla="*/ 8 h 16"/>
                  <a:gd name="T8" fmla="*/ 27 w 27"/>
                  <a:gd name="T9" fmla="*/ 11 h 16"/>
                  <a:gd name="T10" fmla="*/ 24 w 27"/>
                  <a:gd name="T11" fmla="*/ 11 h 16"/>
                  <a:gd name="T12" fmla="*/ 24 w 27"/>
                  <a:gd name="T13" fmla="*/ 12 h 16"/>
                  <a:gd name="T14" fmla="*/ 22 w 27"/>
                  <a:gd name="T15" fmla="*/ 12 h 16"/>
                  <a:gd name="T16" fmla="*/ 20 w 27"/>
                  <a:gd name="T17" fmla="*/ 11 h 16"/>
                  <a:gd name="T18" fmla="*/ 18 w 27"/>
                  <a:gd name="T19" fmla="*/ 14 h 16"/>
                  <a:gd name="T20" fmla="*/ 18 w 27"/>
                  <a:gd name="T21" fmla="*/ 16 h 16"/>
                  <a:gd name="T22" fmla="*/ 17 w 27"/>
                  <a:gd name="T23" fmla="*/ 14 h 16"/>
                  <a:gd name="T24" fmla="*/ 15 w 27"/>
                  <a:gd name="T25" fmla="*/ 12 h 16"/>
                  <a:gd name="T26" fmla="*/ 14 w 27"/>
                  <a:gd name="T27" fmla="*/ 12 h 16"/>
                  <a:gd name="T28" fmla="*/ 13 w 27"/>
                  <a:gd name="T29" fmla="*/ 14 h 16"/>
                  <a:gd name="T30" fmla="*/ 10 w 27"/>
                  <a:gd name="T31" fmla="*/ 16 h 16"/>
                  <a:gd name="T32" fmla="*/ 7 w 27"/>
                  <a:gd name="T33" fmla="*/ 16 h 16"/>
                  <a:gd name="T34" fmla="*/ 6 w 27"/>
                  <a:gd name="T35" fmla="*/ 14 h 16"/>
                  <a:gd name="T36" fmla="*/ 4 w 27"/>
                  <a:gd name="T37" fmla="*/ 12 h 16"/>
                  <a:gd name="T38" fmla="*/ 3 w 27"/>
                  <a:gd name="T39" fmla="*/ 14 h 16"/>
                  <a:gd name="T40" fmla="*/ 3 w 27"/>
                  <a:gd name="T41" fmla="*/ 12 h 16"/>
                  <a:gd name="T42" fmla="*/ 3 w 27"/>
                  <a:gd name="T43" fmla="*/ 9 h 16"/>
                  <a:gd name="T44" fmla="*/ 4 w 27"/>
                  <a:gd name="T45" fmla="*/ 8 h 16"/>
                  <a:gd name="T46" fmla="*/ 7 w 27"/>
                  <a:gd name="T47" fmla="*/ 6 h 16"/>
                  <a:gd name="T48" fmla="*/ 7 w 27"/>
                  <a:gd name="T49" fmla="*/ 3 h 16"/>
                  <a:gd name="T50" fmla="*/ 10 w 27"/>
                  <a:gd name="T51" fmla="*/ 3 h 16"/>
                  <a:gd name="T52" fmla="*/ 14 w 27"/>
                  <a:gd name="T53" fmla="*/ 3 h 16"/>
                  <a:gd name="T54" fmla="*/ 17 w 27"/>
                  <a:gd name="T55" fmla="*/ 2 h 16"/>
                  <a:gd name="T56" fmla="*/ 18 w 27"/>
                  <a:gd name="T57" fmla="*/ 3 h 16"/>
                  <a:gd name="T58" fmla="*/ 21 w 27"/>
                  <a:gd name="T5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16">
                    <a:moveTo>
                      <a:pt x="21" y="3"/>
                    </a:moveTo>
                    <a:cubicBezTo>
                      <a:pt x="22" y="5"/>
                      <a:pt x="18" y="8"/>
                      <a:pt x="21" y="6"/>
                    </a:cubicBezTo>
                    <a:cubicBezTo>
                      <a:pt x="24" y="6"/>
                      <a:pt x="22" y="9"/>
                      <a:pt x="24" y="9"/>
                    </a:cubicBezTo>
                    <a:cubicBezTo>
                      <a:pt x="25" y="9"/>
                      <a:pt x="25" y="6"/>
                      <a:pt x="27" y="8"/>
                    </a:cubicBezTo>
                    <a:cubicBezTo>
                      <a:pt x="25" y="9"/>
                      <a:pt x="27" y="11"/>
                      <a:pt x="27" y="11"/>
                    </a:cubicBezTo>
                    <a:cubicBezTo>
                      <a:pt x="25" y="12"/>
                      <a:pt x="24" y="9"/>
                      <a:pt x="24" y="11"/>
                    </a:cubicBezTo>
                    <a:cubicBezTo>
                      <a:pt x="22" y="11"/>
                      <a:pt x="25" y="12"/>
                      <a:pt x="24" y="12"/>
                    </a:cubicBezTo>
                    <a:cubicBezTo>
                      <a:pt x="22" y="14"/>
                      <a:pt x="22" y="12"/>
                      <a:pt x="22" y="12"/>
                    </a:cubicBezTo>
                    <a:cubicBezTo>
                      <a:pt x="21" y="12"/>
                      <a:pt x="21" y="11"/>
                      <a:pt x="20" y="11"/>
                    </a:cubicBezTo>
                    <a:cubicBezTo>
                      <a:pt x="18" y="11"/>
                      <a:pt x="20" y="12"/>
                      <a:pt x="18" y="14"/>
                    </a:cubicBezTo>
                    <a:cubicBezTo>
                      <a:pt x="17" y="14"/>
                      <a:pt x="18" y="16"/>
                      <a:pt x="18" y="16"/>
                    </a:cubicBezTo>
                    <a:cubicBezTo>
                      <a:pt x="17" y="16"/>
                      <a:pt x="17" y="14"/>
                      <a:pt x="17" y="14"/>
                    </a:cubicBezTo>
                    <a:cubicBezTo>
                      <a:pt x="15" y="12"/>
                      <a:pt x="15" y="12"/>
                      <a:pt x="15" y="12"/>
                    </a:cubicBezTo>
                    <a:cubicBezTo>
                      <a:pt x="15" y="11"/>
                      <a:pt x="14" y="12"/>
                      <a:pt x="14" y="12"/>
                    </a:cubicBezTo>
                    <a:cubicBezTo>
                      <a:pt x="13" y="12"/>
                      <a:pt x="15" y="12"/>
                      <a:pt x="13" y="14"/>
                    </a:cubicBezTo>
                    <a:cubicBezTo>
                      <a:pt x="11" y="16"/>
                      <a:pt x="11" y="14"/>
                      <a:pt x="10" y="16"/>
                    </a:cubicBezTo>
                    <a:cubicBezTo>
                      <a:pt x="7" y="16"/>
                      <a:pt x="7" y="16"/>
                      <a:pt x="7" y="16"/>
                    </a:cubicBezTo>
                    <a:cubicBezTo>
                      <a:pt x="7" y="14"/>
                      <a:pt x="6" y="14"/>
                      <a:pt x="6" y="14"/>
                    </a:cubicBezTo>
                    <a:cubicBezTo>
                      <a:pt x="6" y="12"/>
                      <a:pt x="7" y="11"/>
                      <a:pt x="4" y="12"/>
                    </a:cubicBezTo>
                    <a:cubicBezTo>
                      <a:pt x="3" y="12"/>
                      <a:pt x="4" y="12"/>
                      <a:pt x="3" y="14"/>
                    </a:cubicBezTo>
                    <a:cubicBezTo>
                      <a:pt x="2" y="14"/>
                      <a:pt x="0" y="14"/>
                      <a:pt x="3" y="12"/>
                    </a:cubicBezTo>
                    <a:cubicBezTo>
                      <a:pt x="3" y="12"/>
                      <a:pt x="2" y="11"/>
                      <a:pt x="3" y="9"/>
                    </a:cubicBezTo>
                    <a:cubicBezTo>
                      <a:pt x="6" y="9"/>
                      <a:pt x="3" y="8"/>
                      <a:pt x="4" y="8"/>
                    </a:cubicBezTo>
                    <a:cubicBezTo>
                      <a:pt x="7" y="6"/>
                      <a:pt x="6" y="6"/>
                      <a:pt x="7" y="6"/>
                    </a:cubicBezTo>
                    <a:cubicBezTo>
                      <a:pt x="7" y="5"/>
                      <a:pt x="7" y="5"/>
                      <a:pt x="7" y="3"/>
                    </a:cubicBezTo>
                    <a:cubicBezTo>
                      <a:pt x="7" y="3"/>
                      <a:pt x="9" y="5"/>
                      <a:pt x="10" y="3"/>
                    </a:cubicBezTo>
                    <a:cubicBezTo>
                      <a:pt x="11" y="3"/>
                      <a:pt x="11" y="3"/>
                      <a:pt x="14" y="3"/>
                    </a:cubicBezTo>
                    <a:cubicBezTo>
                      <a:pt x="17" y="3"/>
                      <a:pt x="14" y="2"/>
                      <a:pt x="17" y="2"/>
                    </a:cubicBezTo>
                    <a:cubicBezTo>
                      <a:pt x="17" y="0"/>
                      <a:pt x="17" y="3"/>
                      <a:pt x="18" y="3"/>
                    </a:cubicBezTo>
                    <a:cubicBezTo>
                      <a:pt x="18" y="2"/>
                      <a:pt x="20" y="3"/>
                      <a:pt x="21"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83" name="Freeform 2334">
                <a:extLst>
                  <a:ext uri="{FF2B5EF4-FFF2-40B4-BE49-F238E27FC236}">
                    <a16:creationId xmlns:a16="http://schemas.microsoft.com/office/drawing/2014/main" id="{BE95AB9F-B5F7-9B75-986E-6EBFBA8FD721}"/>
                  </a:ext>
                </a:extLst>
              </p:cNvPr>
              <p:cNvSpPr>
                <a:spLocks/>
              </p:cNvSpPr>
              <p:nvPr/>
            </p:nvSpPr>
            <p:spPr bwMode="auto">
              <a:xfrm>
                <a:off x="2822922" y="2040757"/>
                <a:ext cx="201308" cy="81276"/>
              </a:xfrm>
              <a:custGeom>
                <a:avLst/>
                <a:gdLst>
                  <a:gd name="T0" fmla="*/ 3 w 43"/>
                  <a:gd name="T1" fmla="*/ 13 h 20"/>
                  <a:gd name="T2" fmla="*/ 7 w 43"/>
                  <a:gd name="T3" fmla="*/ 13 h 20"/>
                  <a:gd name="T4" fmla="*/ 7 w 43"/>
                  <a:gd name="T5" fmla="*/ 11 h 20"/>
                  <a:gd name="T6" fmla="*/ 10 w 43"/>
                  <a:gd name="T7" fmla="*/ 13 h 20"/>
                  <a:gd name="T8" fmla="*/ 14 w 43"/>
                  <a:gd name="T9" fmla="*/ 11 h 20"/>
                  <a:gd name="T10" fmla="*/ 17 w 43"/>
                  <a:gd name="T11" fmla="*/ 10 h 20"/>
                  <a:gd name="T12" fmla="*/ 18 w 43"/>
                  <a:gd name="T13" fmla="*/ 11 h 20"/>
                  <a:gd name="T14" fmla="*/ 21 w 43"/>
                  <a:gd name="T15" fmla="*/ 13 h 20"/>
                  <a:gd name="T16" fmla="*/ 21 w 43"/>
                  <a:gd name="T17" fmla="*/ 10 h 20"/>
                  <a:gd name="T18" fmla="*/ 20 w 43"/>
                  <a:gd name="T19" fmla="*/ 6 h 20"/>
                  <a:gd name="T20" fmla="*/ 22 w 43"/>
                  <a:gd name="T21" fmla="*/ 6 h 20"/>
                  <a:gd name="T22" fmla="*/ 25 w 43"/>
                  <a:gd name="T23" fmla="*/ 3 h 20"/>
                  <a:gd name="T24" fmla="*/ 28 w 43"/>
                  <a:gd name="T25" fmla="*/ 5 h 20"/>
                  <a:gd name="T26" fmla="*/ 32 w 43"/>
                  <a:gd name="T27" fmla="*/ 2 h 20"/>
                  <a:gd name="T28" fmla="*/ 33 w 43"/>
                  <a:gd name="T29" fmla="*/ 2 h 20"/>
                  <a:gd name="T30" fmla="*/ 38 w 43"/>
                  <a:gd name="T31" fmla="*/ 3 h 20"/>
                  <a:gd name="T32" fmla="*/ 43 w 43"/>
                  <a:gd name="T33" fmla="*/ 3 h 20"/>
                  <a:gd name="T34" fmla="*/ 43 w 43"/>
                  <a:gd name="T35" fmla="*/ 8 h 20"/>
                  <a:gd name="T36" fmla="*/ 43 w 43"/>
                  <a:gd name="T37" fmla="*/ 10 h 20"/>
                  <a:gd name="T38" fmla="*/ 39 w 43"/>
                  <a:gd name="T39" fmla="*/ 10 h 20"/>
                  <a:gd name="T40" fmla="*/ 40 w 43"/>
                  <a:gd name="T41" fmla="*/ 13 h 20"/>
                  <a:gd name="T42" fmla="*/ 39 w 43"/>
                  <a:gd name="T43" fmla="*/ 13 h 20"/>
                  <a:gd name="T44" fmla="*/ 39 w 43"/>
                  <a:gd name="T45" fmla="*/ 16 h 20"/>
                  <a:gd name="T46" fmla="*/ 38 w 43"/>
                  <a:gd name="T47" fmla="*/ 16 h 20"/>
                  <a:gd name="T48" fmla="*/ 38 w 43"/>
                  <a:gd name="T49" fmla="*/ 17 h 20"/>
                  <a:gd name="T50" fmla="*/ 35 w 43"/>
                  <a:gd name="T51" fmla="*/ 17 h 20"/>
                  <a:gd name="T52" fmla="*/ 33 w 43"/>
                  <a:gd name="T53" fmla="*/ 17 h 20"/>
                  <a:gd name="T54" fmla="*/ 31 w 43"/>
                  <a:gd name="T55" fmla="*/ 20 h 20"/>
                  <a:gd name="T56" fmla="*/ 28 w 43"/>
                  <a:gd name="T57" fmla="*/ 20 h 20"/>
                  <a:gd name="T58" fmla="*/ 24 w 43"/>
                  <a:gd name="T59" fmla="*/ 19 h 20"/>
                  <a:gd name="T60" fmla="*/ 17 w 43"/>
                  <a:gd name="T61" fmla="*/ 17 h 20"/>
                  <a:gd name="T62" fmla="*/ 15 w 43"/>
                  <a:gd name="T63" fmla="*/ 16 h 20"/>
                  <a:gd name="T64" fmla="*/ 15 w 43"/>
                  <a:gd name="T65" fmla="*/ 16 h 20"/>
                  <a:gd name="T66" fmla="*/ 13 w 43"/>
                  <a:gd name="T67" fmla="*/ 16 h 20"/>
                  <a:gd name="T68" fmla="*/ 10 w 43"/>
                  <a:gd name="T69" fmla="*/ 17 h 20"/>
                  <a:gd name="T70" fmla="*/ 7 w 43"/>
                  <a:gd name="T71" fmla="*/ 16 h 20"/>
                  <a:gd name="T72" fmla="*/ 6 w 43"/>
                  <a:gd name="T73" fmla="*/ 17 h 20"/>
                  <a:gd name="T74" fmla="*/ 3 w 43"/>
                  <a:gd name="T75" fmla="*/ 16 h 20"/>
                  <a:gd name="T76" fmla="*/ 3 w 43"/>
                  <a:gd name="T7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20">
                    <a:moveTo>
                      <a:pt x="3" y="13"/>
                    </a:moveTo>
                    <a:cubicBezTo>
                      <a:pt x="4" y="10"/>
                      <a:pt x="6" y="13"/>
                      <a:pt x="7" y="13"/>
                    </a:cubicBezTo>
                    <a:cubicBezTo>
                      <a:pt x="7" y="11"/>
                      <a:pt x="7" y="11"/>
                      <a:pt x="7" y="11"/>
                    </a:cubicBezTo>
                    <a:cubicBezTo>
                      <a:pt x="9" y="13"/>
                      <a:pt x="10" y="11"/>
                      <a:pt x="10" y="13"/>
                    </a:cubicBezTo>
                    <a:cubicBezTo>
                      <a:pt x="11" y="13"/>
                      <a:pt x="13" y="13"/>
                      <a:pt x="14" y="11"/>
                    </a:cubicBezTo>
                    <a:cubicBezTo>
                      <a:pt x="15" y="10"/>
                      <a:pt x="15" y="13"/>
                      <a:pt x="17" y="10"/>
                    </a:cubicBezTo>
                    <a:cubicBezTo>
                      <a:pt x="18" y="11"/>
                      <a:pt x="18" y="11"/>
                      <a:pt x="18" y="11"/>
                    </a:cubicBezTo>
                    <a:cubicBezTo>
                      <a:pt x="20" y="10"/>
                      <a:pt x="20" y="13"/>
                      <a:pt x="21" y="13"/>
                    </a:cubicBezTo>
                    <a:cubicBezTo>
                      <a:pt x="22" y="11"/>
                      <a:pt x="18" y="10"/>
                      <a:pt x="21" y="10"/>
                    </a:cubicBezTo>
                    <a:cubicBezTo>
                      <a:pt x="22" y="10"/>
                      <a:pt x="18" y="8"/>
                      <a:pt x="20" y="6"/>
                    </a:cubicBezTo>
                    <a:cubicBezTo>
                      <a:pt x="22" y="6"/>
                      <a:pt x="22" y="6"/>
                      <a:pt x="22" y="6"/>
                    </a:cubicBezTo>
                    <a:cubicBezTo>
                      <a:pt x="22" y="3"/>
                      <a:pt x="25" y="6"/>
                      <a:pt x="25" y="3"/>
                    </a:cubicBezTo>
                    <a:cubicBezTo>
                      <a:pt x="28" y="3"/>
                      <a:pt x="25" y="5"/>
                      <a:pt x="28" y="5"/>
                    </a:cubicBezTo>
                    <a:cubicBezTo>
                      <a:pt x="29" y="3"/>
                      <a:pt x="32" y="3"/>
                      <a:pt x="32" y="2"/>
                    </a:cubicBezTo>
                    <a:cubicBezTo>
                      <a:pt x="32" y="0"/>
                      <a:pt x="32" y="2"/>
                      <a:pt x="33" y="2"/>
                    </a:cubicBezTo>
                    <a:cubicBezTo>
                      <a:pt x="38" y="3"/>
                      <a:pt x="38" y="3"/>
                      <a:pt x="38" y="3"/>
                    </a:cubicBezTo>
                    <a:cubicBezTo>
                      <a:pt x="40" y="2"/>
                      <a:pt x="42" y="3"/>
                      <a:pt x="43" y="3"/>
                    </a:cubicBezTo>
                    <a:cubicBezTo>
                      <a:pt x="42" y="6"/>
                      <a:pt x="40" y="6"/>
                      <a:pt x="43" y="8"/>
                    </a:cubicBezTo>
                    <a:cubicBezTo>
                      <a:pt x="43" y="10"/>
                      <a:pt x="43" y="10"/>
                      <a:pt x="43" y="10"/>
                    </a:cubicBezTo>
                    <a:cubicBezTo>
                      <a:pt x="42" y="10"/>
                      <a:pt x="39" y="10"/>
                      <a:pt x="39" y="10"/>
                    </a:cubicBezTo>
                    <a:cubicBezTo>
                      <a:pt x="39" y="11"/>
                      <a:pt x="40" y="11"/>
                      <a:pt x="40" y="13"/>
                    </a:cubicBezTo>
                    <a:cubicBezTo>
                      <a:pt x="39" y="13"/>
                      <a:pt x="39" y="13"/>
                      <a:pt x="39" y="13"/>
                    </a:cubicBezTo>
                    <a:cubicBezTo>
                      <a:pt x="39" y="16"/>
                      <a:pt x="39" y="16"/>
                      <a:pt x="39" y="16"/>
                    </a:cubicBezTo>
                    <a:cubicBezTo>
                      <a:pt x="38" y="16"/>
                      <a:pt x="38" y="16"/>
                      <a:pt x="38" y="16"/>
                    </a:cubicBezTo>
                    <a:cubicBezTo>
                      <a:pt x="38" y="17"/>
                      <a:pt x="36" y="16"/>
                      <a:pt x="38" y="17"/>
                    </a:cubicBezTo>
                    <a:cubicBezTo>
                      <a:pt x="38" y="17"/>
                      <a:pt x="38" y="17"/>
                      <a:pt x="35" y="17"/>
                    </a:cubicBezTo>
                    <a:cubicBezTo>
                      <a:pt x="33" y="17"/>
                      <a:pt x="35" y="19"/>
                      <a:pt x="33" y="17"/>
                    </a:cubicBezTo>
                    <a:cubicBezTo>
                      <a:pt x="32" y="17"/>
                      <a:pt x="32" y="17"/>
                      <a:pt x="31" y="20"/>
                    </a:cubicBezTo>
                    <a:cubicBezTo>
                      <a:pt x="28" y="20"/>
                      <a:pt x="29" y="19"/>
                      <a:pt x="28" y="20"/>
                    </a:cubicBezTo>
                    <a:cubicBezTo>
                      <a:pt x="27" y="20"/>
                      <a:pt x="28" y="19"/>
                      <a:pt x="24" y="19"/>
                    </a:cubicBezTo>
                    <a:cubicBezTo>
                      <a:pt x="18" y="19"/>
                      <a:pt x="17" y="17"/>
                      <a:pt x="17" y="17"/>
                    </a:cubicBezTo>
                    <a:cubicBezTo>
                      <a:pt x="17" y="16"/>
                      <a:pt x="17" y="16"/>
                      <a:pt x="15" y="16"/>
                    </a:cubicBezTo>
                    <a:cubicBezTo>
                      <a:pt x="15" y="16"/>
                      <a:pt x="18" y="16"/>
                      <a:pt x="15" y="16"/>
                    </a:cubicBezTo>
                    <a:cubicBezTo>
                      <a:pt x="13" y="16"/>
                      <a:pt x="13" y="16"/>
                      <a:pt x="13" y="16"/>
                    </a:cubicBezTo>
                    <a:cubicBezTo>
                      <a:pt x="11" y="16"/>
                      <a:pt x="11" y="17"/>
                      <a:pt x="10" y="17"/>
                    </a:cubicBezTo>
                    <a:cubicBezTo>
                      <a:pt x="9" y="17"/>
                      <a:pt x="9" y="16"/>
                      <a:pt x="7" y="16"/>
                    </a:cubicBezTo>
                    <a:cubicBezTo>
                      <a:pt x="7" y="14"/>
                      <a:pt x="7" y="17"/>
                      <a:pt x="6" y="17"/>
                    </a:cubicBezTo>
                    <a:cubicBezTo>
                      <a:pt x="3" y="17"/>
                      <a:pt x="6" y="16"/>
                      <a:pt x="3" y="16"/>
                    </a:cubicBezTo>
                    <a:cubicBezTo>
                      <a:pt x="0" y="16"/>
                      <a:pt x="3" y="13"/>
                      <a:pt x="3" y="1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84" name="Freeform 2335">
                <a:extLst>
                  <a:ext uri="{FF2B5EF4-FFF2-40B4-BE49-F238E27FC236}">
                    <a16:creationId xmlns:a16="http://schemas.microsoft.com/office/drawing/2014/main" id="{F81B7F53-FEC6-5902-09DE-E0CEE4825B90}"/>
                  </a:ext>
                </a:extLst>
              </p:cNvPr>
              <p:cNvSpPr>
                <a:spLocks/>
              </p:cNvSpPr>
              <p:nvPr/>
            </p:nvSpPr>
            <p:spPr bwMode="auto">
              <a:xfrm>
                <a:off x="2893972" y="1985147"/>
                <a:ext cx="172549" cy="75572"/>
              </a:xfrm>
              <a:custGeom>
                <a:avLst/>
                <a:gdLst>
                  <a:gd name="T0" fmla="*/ 10 w 37"/>
                  <a:gd name="T1" fmla="*/ 17 h 19"/>
                  <a:gd name="T2" fmla="*/ 13 w 37"/>
                  <a:gd name="T3" fmla="*/ 19 h 19"/>
                  <a:gd name="T4" fmla="*/ 17 w 37"/>
                  <a:gd name="T5" fmla="*/ 16 h 19"/>
                  <a:gd name="T6" fmla="*/ 18 w 37"/>
                  <a:gd name="T7" fmla="*/ 16 h 19"/>
                  <a:gd name="T8" fmla="*/ 23 w 37"/>
                  <a:gd name="T9" fmla="*/ 17 h 19"/>
                  <a:gd name="T10" fmla="*/ 27 w 37"/>
                  <a:gd name="T11" fmla="*/ 17 h 19"/>
                  <a:gd name="T12" fmla="*/ 32 w 37"/>
                  <a:gd name="T13" fmla="*/ 16 h 19"/>
                  <a:gd name="T14" fmla="*/ 37 w 37"/>
                  <a:gd name="T15" fmla="*/ 13 h 19"/>
                  <a:gd name="T16" fmla="*/ 34 w 37"/>
                  <a:gd name="T17" fmla="*/ 8 h 19"/>
                  <a:gd name="T18" fmla="*/ 31 w 37"/>
                  <a:gd name="T19" fmla="*/ 8 h 19"/>
                  <a:gd name="T20" fmla="*/ 30 w 37"/>
                  <a:gd name="T21" fmla="*/ 6 h 19"/>
                  <a:gd name="T22" fmla="*/ 27 w 37"/>
                  <a:gd name="T23" fmla="*/ 5 h 19"/>
                  <a:gd name="T24" fmla="*/ 24 w 37"/>
                  <a:gd name="T25" fmla="*/ 6 h 19"/>
                  <a:gd name="T26" fmla="*/ 24 w 37"/>
                  <a:gd name="T27" fmla="*/ 3 h 19"/>
                  <a:gd name="T28" fmla="*/ 20 w 37"/>
                  <a:gd name="T29" fmla="*/ 3 h 19"/>
                  <a:gd name="T30" fmla="*/ 17 w 37"/>
                  <a:gd name="T31" fmla="*/ 2 h 19"/>
                  <a:gd name="T32" fmla="*/ 13 w 37"/>
                  <a:gd name="T33" fmla="*/ 0 h 19"/>
                  <a:gd name="T34" fmla="*/ 12 w 37"/>
                  <a:gd name="T35" fmla="*/ 3 h 19"/>
                  <a:gd name="T36" fmla="*/ 3 w 37"/>
                  <a:gd name="T37" fmla="*/ 5 h 19"/>
                  <a:gd name="T38" fmla="*/ 2 w 37"/>
                  <a:gd name="T39" fmla="*/ 8 h 19"/>
                  <a:gd name="T40" fmla="*/ 5 w 37"/>
                  <a:gd name="T41" fmla="*/ 13 h 19"/>
                  <a:gd name="T42" fmla="*/ 10 w 37"/>
                  <a:gd name="T4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9">
                    <a:moveTo>
                      <a:pt x="10" y="17"/>
                    </a:moveTo>
                    <a:cubicBezTo>
                      <a:pt x="13" y="17"/>
                      <a:pt x="10" y="19"/>
                      <a:pt x="13" y="19"/>
                    </a:cubicBezTo>
                    <a:cubicBezTo>
                      <a:pt x="14" y="17"/>
                      <a:pt x="17" y="17"/>
                      <a:pt x="17" y="16"/>
                    </a:cubicBezTo>
                    <a:cubicBezTo>
                      <a:pt x="17" y="14"/>
                      <a:pt x="17" y="16"/>
                      <a:pt x="18" y="16"/>
                    </a:cubicBezTo>
                    <a:cubicBezTo>
                      <a:pt x="23" y="17"/>
                      <a:pt x="23" y="17"/>
                      <a:pt x="23" y="17"/>
                    </a:cubicBezTo>
                    <a:cubicBezTo>
                      <a:pt x="25" y="16"/>
                      <a:pt x="27" y="17"/>
                      <a:pt x="27" y="17"/>
                    </a:cubicBezTo>
                    <a:cubicBezTo>
                      <a:pt x="28" y="16"/>
                      <a:pt x="30" y="17"/>
                      <a:pt x="32" y="16"/>
                    </a:cubicBezTo>
                    <a:cubicBezTo>
                      <a:pt x="34" y="16"/>
                      <a:pt x="32" y="14"/>
                      <a:pt x="37" y="13"/>
                    </a:cubicBezTo>
                    <a:cubicBezTo>
                      <a:pt x="37" y="11"/>
                      <a:pt x="35" y="10"/>
                      <a:pt x="34" y="8"/>
                    </a:cubicBezTo>
                    <a:cubicBezTo>
                      <a:pt x="32" y="8"/>
                      <a:pt x="32" y="8"/>
                      <a:pt x="31" y="8"/>
                    </a:cubicBezTo>
                    <a:cubicBezTo>
                      <a:pt x="30" y="6"/>
                      <a:pt x="32" y="6"/>
                      <a:pt x="30" y="6"/>
                    </a:cubicBezTo>
                    <a:cubicBezTo>
                      <a:pt x="27" y="5"/>
                      <a:pt x="25" y="5"/>
                      <a:pt x="27" y="5"/>
                    </a:cubicBezTo>
                    <a:cubicBezTo>
                      <a:pt x="27" y="6"/>
                      <a:pt x="27" y="8"/>
                      <a:pt x="24" y="6"/>
                    </a:cubicBezTo>
                    <a:cubicBezTo>
                      <a:pt x="21" y="3"/>
                      <a:pt x="24" y="5"/>
                      <a:pt x="24" y="3"/>
                    </a:cubicBezTo>
                    <a:cubicBezTo>
                      <a:pt x="23" y="3"/>
                      <a:pt x="23" y="3"/>
                      <a:pt x="20" y="3"/>
                    </a:cubicBezTo>
                    <a:cubicBezTo>
                      <a:pt x="17" y="0"/>
                      <a:pt x="18" y="0"/>
                      <a:pt x="17" y="2"/>
                    </a:cubicBezTo>
                    <a:cubicBezTo>
                      <a:pt x="14" y="3"/>
                      <a:pt x="13" y="0"/>
                      <a:pt x="13" y="0"/>
                    </a:cubicBezTo>
                    <a:cubicBezTo>
                      <a:pt x="13" y="0"/>
                      <a:pt x="14" y="2"/>
                      <a:pt x="12" y="3"/>
                    </a:cubicBezTo>
                    <a:cubicBezTo>
                      <a:pt x="7" y="3"/>
                      <a:pt x="7" y="5"/>
                      <a:pt x="3" y="5"/>
                    </a:cubicBezTo>
                    <a:cubicBezTo>
                      <a:pt x="2" y="6"/>
                      <a:pt x="0" y="6"/>
                      <a:pt x="2" y="8"/>
                    </a:cubicBezTo>
                    <a:cubicBezTo>
                      <a:pt x="3" y="11"/>
                      <a:pt x="0" y="11"/>
                      <a:pt x="5" y="13"/>
                    </a:cubicBezTo>
                    <a:cubicBezTo>
                      <a:pt x="7" y="13"/>
                      <a:pt x="7" y="16"/>
                      <a:pt x="10" y="17"/>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85" name="Freeform 2336">
                <a:extLst>
                  <a:ext uri="{FF2B5EF4-FFF2-40B4-BE49-F238E27FC236}">
                    <a16:creationId xmlns:a16="http://schemas.microsoft.com/office/drawing/2014/main" id="{0351F5EB-E159-3B2C-621A-6ECF16CDB5A7}"/>
                  </a:ext>
                </a:extLst>
              </p:cNvPr>
              <p:cNvSpPr>
                <a:spLocks/>
              </p:cNvSpPr>
              <p:nvPr/>
            </p:nvSpPr>
            <p:spPr bwMode="auto">
              <a:xfrm>
                <a:off x="3151105" y="2179071"/>
                <a:ext cx="155632" cy="88405"/>
              </a:xfrm>
              <a:custGeom>
                <a:avLst/>
                <a:gdLst>
                  <a:gd name="T0" fmla="*/ 1 w 33"/>
                  <a:gd name="T1" fmla="*/ 13 h 22"/>
                  <a:gd name="T2" fmla="*/ 2 w 33"/>
                  <a:gd name="T3" fmla="*/ 16 h 22"/>
                  <a:gd name="T4" fmla="*/ 4 w 33"/>
                  <a:gd name="T5" fmla="*/ 19 h 22"/>
                  <a:gd name="T6" fmla="*/ 6 w 33"/>
                  <a:gd name="T7" fmla="*/ 19 h 22"/>
                  <a:gd name="T8" fmla="*/ 11 w 33"/>
                  <a:gd name="T9" fmla="*/ 19 h 22"/>
                  <a:gd name="T10" fmla="*/ 12 w 33"/>
                  <a:gd name="T11" fmla="*/ 19 h 22"/>
                  <a:gd name="T12" fmla="*/ 15 w 33"/>
                  <a:gd name="T13" fmla="*/ 19 h 22"/>
                  <a:gd name="T14" fmla="*/ 19 w 33"/>
                  <a:gd name="T15" fmla="*/ 19 h 22"/>
                  <a:gd name="T16" fmla="*/ 22 w 33"/>
                  <a:gd name="T17" fmla="*/ 18 h 22"/>
                  <a:gd name="T18" fmla="*/ 23 w 33"/>
                  <a:gd name="T19" fmla="*/ 16 h 22"/>
                  <a:gd name="T20" fmla="*/ 26 w 33"/>
                  <a:gd name="T21" fmla="*/ 15 h 22"/>
                  <a:gd name="T22" fmla="*/ 29 w 33"/>
                  <a:gd name="T23" fmla="*/ 16 h 22"/>
                  <a:gd name="T24" fmla="*/ 30 w 33"/>
                  <a:gd name="T25" fmla="*/ 15 h 22"/>
                  <a:gd name="T26" fmla="*/ 29 w 33"/>
                  <a:gd name="T27" fmla="*/ 13 h 22"/>
                  <a:gd name="T28" fmla="*/ 29 w 33"/>
                  <a:gd name="T29" fmla="*/ 11 h 22"/>
                  <a:gd name="T30" fmla="*/ 30 w 33"/>
                  <a:gd name="T31" fmla="*/ 7 h 22"/>
                  <a:gd name="T32" fmla="*/ 33 w 33"/>
                  <a:gd name="T33" fmla="*/ 4 h 22"/>
                  <a:gd name="T34" fmla="*/ 30 w 33"/>
                  <a:gd name="T35" fmla="*/ 2 h 22"/>
                  <a:gd name="T36" fmla="*/ 26 w 33"/>
                  <a:gd name="T37" fmla="*/ 0 h 22"/>
                  <a:gd name="T38" fmla="*/ 19 w 33"/>
                  <a:gd name="T39" fmla="*/ 4 h 22"/>
                  <a:gd name="T40" fmla="*/ 12 w 33"/>
                  <a:gd name="T41" fmla="*/ 4 h 22"/>
                  <a:gd name="T42" fmla="*/ 8 w 33"/>
                  <a:gd name="T43" fmla="*/ 4 h 22"/>
                  <a:gd name="T44" fmla="*/ 2 w 33"/>
                  <a:gd name="T45" fmla="*/ 4 h 22"/>
                  <a:gd name="T46" fmla="*/ 2 w 33"/>
                  <a:gd name="T47" fmla="*/ 0 h 22"/>
                  <a:gd name="T48" fmla="*/ 1 w 33"/>
                  <a:gd name="T49" fmla="*/ 4 h 22"/>
                  <a:gd name="T50" fmla="*/ 2 w 33"/>
                  <a:gd name="T51" fmla="*/ 8 h 22"/>
                  <a:gd name="T52" fmla="*/ 1 w 33"/>
                  <a:gd name="T53" fmla="*/ 10 h 22"/>
                  <a:gd name="T54" fmla="*/ 1 w 33"/>
                  <a:gd name="T55"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22">
                    <a:moveTo>
                      <a:pt x="1" y="13"/>
                    </a:moveTo>
                    <a:cubicBezTo>
                      <a:pt x="1" y="15"/>
                      <a:pt x="2" y="15"/>
                      <a:pt x="2" y="16"/>
                    </a:cubicBezTo>
                    <a:cubicBezTo>
                      <a:pt x="4" y="18"/>
                      <a:pt x="2" y="19"/>
                      <a:pt x="4" y="19"/>
                    </a:cubicBezTo>
                    <a:cubicBezTo>
                      <a:pt x="5" y="21"/>
                      <a:pt x="4" y="19"/>
                      <a:pt x="6" y="19"/>
                    </a:cubicBezTo>
                    <a:cubicBezTo>
                      <a:pt x="9" y="19"/>
                      <a:pt x="11" y="18"/>
                      <a:pt x="11" y="19"/>
                    </a:cubicBezTo>
                    <a:cubicBezTo>
                      <a:pt x="12" y="19"/>
                      <a:pt x="11" y="18"/>
                      <a:pt x="12" y="19"/>
                    </a:cubicBezTo>
                    <a:cubicBezTo>
                      <a:pt x="13" y="21"/>
                      <a:pt x="13" y="18"/>
                      <a:pt x="15" y="19"/>
                    </a:cubicBezTo>
                    <a:cubicBezTo>
                      <a:pt x="16" y="22"/>
                      <a:pt x="18" y="19"/>
                      <a:pt x="19" y="19"/>
                    </a:cubicBezTo>
                    <a:cubicBezTo>
                      <a:pt x="22" y="19"/>
                      <a:pt x="18" y="16"/>
                      <a:pt x="22" y="18"/>
                    </a:cubicBezTo>
                    <a:cubicBezTo>
                      <a:pt x="22" y="16"/>
                      <a:pt x="22" y="18"/>
                      <a:pt x="23" y="16"/>
                    </a:cubicBezTo>
                    <a:cubicBezTo>
                      <a:pt x="23" y="15"/>
                      <a:pt x="24" y="16"/>
                      <a:pt x="26" y="15"/>
                    </a:cubicBezTo>
                    <a:cubicBezTo>
                      <a:pt x="26" y="15"/>
                      <a:pt x="27" y="16"/>
                      <a:pt x="29" y="16"/>
                    </a:cubicBezTo>
                    <a:cubicBezTo>
                      <a:pt x="29" y="16"/>
                      <a:pt x="29" y="15"/>
                      <a:pt x="30" y="15"/>
                    </a:cubicBezTo>
                    <a:cubicBezTo>
                      <a:pt x="30" y="15"/>
                      <a:pt x="29" y="15"/>
                      <a:pt x="29" y="13"/>
                    </a:cubicBezTo>
                    <a:cubicBezTo>
                      <a:pt x="29" y="11"/>
                      <a:pt x="26" y="13"/>
                      <a:pt x="29" y="11"/>
                    </a:cubicBezTo>
                    <a:cubicBezTo>
                      <a:pt x="31" y="10"/>
                      <a:pt x="29" y="10"/>
                      <a:pt x="30" y="7"/>
                    </a:cubicBezTo>
                    <a:cubicBezTo>
                      <a:pt x="31" y="4"/>
                      <a:pt x="33" y="8"/>
                      <a:pt x="33" y="4"/>
                    </a:cubicBezTo>
                    <a:cubicBezTo>
                      <a:pt x="33" y="4"/>
                      <a:pt x="31" y="4"/>
                      <a:pt x="30" y="2"/>
                    </a:cubicBezTo>
                    <a:cubicBezTo>
                      <a:pt x="29" y="0"/>
                      <a:pt x="27" y="4"/>
                      <a:pt x="26" y="0"/>
                    </a:cubicBezTo>
                    <a:cubicBezTo>
                      <a:pt x="26" y="0"/>
                      <a:pt x="22" y="2"/>
                      <a:pt x="19" y="4"/>
                    </a:cubicBezTo>
                    <a:cubicBezTo>
                      <a:pt x="16" y="5"/>
                      <a:pt x="13" y="4"/>
                      <a:pt x="12" y="4"/>
                    </a:cubicBezTo>
                    <a:cubicBezTo>
                      <a:pt x="11" y="4"/>
                      <a:pt x="11" y="5"/>
                      <a:pt x="8" y="4"/>
                    </a:cubicBezTo>
                    <a:cubicBezTo>
                      <a:pt x="5" y="2"/>
                      <a:pt x="5" y="4"/>
                      <a:pt x="2" y="4"/>
                    </a:cubicBezTo>
                    <a:cubicBezTo>
                      <a:pt x="2" y="2"/>
                      <a:pt x="6" y="2"/>
                      <a:pt x="2" y="0"/>
                    </a:cubicBezTo>
                    <a:cubicBezTo>
                      <a:pt x="2" y="2"/>
                      <a:pt x="0" y="0"/>
                      <a:pt x="1" y="4"/>
                    </a:cubicBezTo>
                    <a:cubicBezTo>
                      <a:pt x="2" y="8"/>
                      <a:pt x="5" y="7"/>
                      <a:pt x="2" y="8"/>
                    </a:cubicBezTo>
                    <a:cubicBezTo>
                      <a:pt x="2" y="10"/>
                      <a:pt x="1" y="8"/>
                      <a:pt x="1" y="10"/>
                    </a:cubicBezTo>
                    <a:cubicBezTo>
                      <a:pt x="1" y="11"/>
                      <a:pt x="2" y="13"/>
                      <a:pt x="1" y="1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86" name="Freeform 2337">
                <a:extLst>
                  <a:ext uri="{FF2B5EF4-FFF2-40B4-BE49-F238E27FC236}">
                    <a16:creationId xmlns:a16="http://schemas.microsoft.com/office/drawing/2014/main" id="{C0458AA8-74CE-DACB-ECF0-4281D4185E5A}"/>
                  </a:ext>
                </a:extLst>
              </p:cNvPr>
              <p:cNvSpPr>
                <a:spLocks/>
              </p:cNvSpPr>
              <p:nvPr/>
            </p:nvSpPr>
            <p:spPr bwMode="auto">
              <a:xfrm>
                <a:off x="3066521" y="2130591"/>
                <a:ext cx="108266" cy="112646"/>
              </a:xfrm>
              <a:custGeom>
                <a:avLst/>
                <a:gdLst>
                  <a:gd name="T0" fmla="*/ 6 w 23"/>
                  <a:gd name="T1" fmla="*/ 23 h 28"/>
                  <a:gd name="T2" fmla="*/ 8 w 23"/>
                  <a:gd name="T3" fmla="*/ 25 h 28"/>
                  <a:gd name="T4" fmla="*/ 9 w 23"/>
                  <a:gd name="T5" fmla="*/ 28 h 28"/>
                  <a:gd name="T6" fmla="*/ 11 w 23"/>
                  <a:gd name="T7" fmla="*/ 27 h 28"/>
                  <a:gd name="T8" fmla="*/ 15 w 23"/>
                  <a:gd name="T9" fmla="*/ 25 h 28"/>
                  <a:gd name="T10" fmla="*/ 19 w 23"/>
                  <a:gd name="T11" fmla="*/ 25 h 28"/>
                  <a:gd name="T12" fmla="*/ 19 w 23"/>
                  <a:gd name="T13" fmla="*/ 23 h 28"/>
                  <a:gd name="T14" fmla="*/ 20 w 23"/>
                  <a:gd name="T15" fmla="*/ 22 h 28"/>
                  <a:gd name="T16" fmla="*/ 19 w 23"/>
                  <a:gd name="T17" fmla="*/ 16 h 28"/>
                  <a:gd name="T18" fmla="*/ 20 w 23"/>
                  <a:gd name="T19" fmla="*/ 12 h 28"/>
                  <a:gd name="T20" fmla="*/ 19 w 23"/>
                  <a:gd name="T21" fmla="*/ 9 h 28"/>
                  <a:gd name="T22" fmla="*/ 16 w 23"/>
                  <a:gd name="T23" fmla="*/ 11 h 28"/>
                  <a:gd name="T24" fmla="*/ 13 w 23"/>
                  <a:gd name="T25" fmla="*/ 6 h 28"/>
                  <a:gd name="T26" fmla="*/ 9 w 23"/>
                  <a:gd name="T27" fmla="*/ 3 h 28"/>
                  <a:gd name="T28" fmla="*/ 8 w 23"/>
                  <a:gd name="T29" fmla="*/ 0 h 28"/>
                  <a:gd name="T30" fmla="*/ 4 w 23"/>
                  <a:gd name="T31" fmla="*/ 0 h 28"/>
                  <a:gd name="T32" fmla="*/ 0 w 23"/>
                  <a:gd name="T33" fmla="*/ 2 h 28"/>
                  <a:gd name="T34" fmla="*/ 1 w 23"/>
                  <a:gd name="T35" fmla="*/ 5 h 28"/>
                  <a:gd name="T36" fmla="*/ 2 w 23"/>
                  <a:gd name="T37" fmla="*/ 6 h 28"/>
                  <a:gd name="T38" fmla="*/ 1 w 23"/>
                  <a:gd name="T39" fmla="*/ 8 h 28"/>
                  <a:gd name="T40" fmla="*/ 1 w 23"/>
                  <a:gd name="T41" fmla="*/ 11 h 28"/>
                  <a:gd name="T42" fmla="*/ 4 w 23"/>
                  <a:gd name="T43" fmla="*/ 14 h 28"/>
                  <a:gd name="T44" fmla="*/ 1 w 23"/>
                  <a:gd name="T45" fmla="*/ 14 h 28"/>
                  <a:gd name="T46" fmla="*/ 4 w 23"/>
                  <a:gd name="T47" fmla="*/ 17 h 28"/>
                  <a:gd name="T48" fmla="*/ 1 w 23"/>
                  <a:gd name="T49" fmla="*/ 17 h 28"/>
                  <a:gd name="T50" fmla="*/ 8 w 23"/>
                  <a:gd name="T51" fmla="*/ 22 h 28"/>
                  <a:gd name="T52" fmla="*/ 5 w 23"/>
                  <a:gd name="T53" fmla="*/ 23 h 28"/>
                  <a:gd name="T54" fmla="*/ 6 w 23"/>
                  <a:gd name="T55"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28">
                    <a:moveTo>
                      <a:pt x="6" y="23"/>
                    </a:moveTo>
                    <a:cubicBezTo>
                      <a:pt x="8" y="25"/>
                      <a:pt x="6" y="25"/>
                      <a:pt x="8" y="25"/>
                    </a:cubicBezTo>
                    <a:cubicBezTo>
                      <a:pt x="9" y="27"/>
                      <a:pt x="9" y="27"/>
                      <a:pt x="9" y="28"/>
                    </a:cubicBezTo>
                    <a:cubicBezTo>
                      <a:pt x="11" y="28"/>
                      <a:pt x="9" y="27"/>
                      <a:pt x="11" y="27"/>
                    </a:cubicBezTo>
                    <a:cubicBezTo>
                      <a:pt x="13" y="27"/>
                      <a:pt x="13" y="25"/>
                      <a:pt x="15" y="25"/>
                    </a:cubicBezTo>
                    <a:cubicBezTo>
                      <a:pt x="16" y="27"/>
                      <a:pt x="16" y="25"/>
                      <a:pt x="19" y="25"/>
                    </a:cubicBezTo>
                    <a:cubicBezTo>
                      <a:pt x="20" y="25"/>
                      <a:pt x="19" y="23"/>
                      <a:pt x="19" y="23"/>
                    </a:cubicBezTo>
                    <a:cubicBezTo>
                      <a:pt x="19" y="22"/>
                      <a:pt x="20" y="23"/>
                      <a:pt x="20" y="22"/>
                    </a:cubicBezTo>
                    <a:cubicBezTo>
                      <a:pt x="23" y="19"/>
                      <a:pt x="20" y="20"/>
                      <a:pt x="19" y="16"/>
                    </a:cubicBezTo>
                    <a:cubicBezTo>
                      <a:pt x="18" y="14"/>
                      <a:pt x="20" y="14"/>
                      <a:pt x="20" y="12"/>
                    </a:cubicBezTo>
                    <a:cubicBezTo>
                      <a:pt x="16" y="9"/>
                      <a:pt x="23" y="11"/>
                      <a:pt x="19" y="9"/>
                    </a:cubicBezTo>
                    <a:cubicBezTo>
                      <a:pt x="18" y="8"/>
                      <a:pt x="19" y="11"/>
                      <a:pt x="16" y="11"/>
                    </a:cubicBezTo>
                    <a:cubicBezTo>
                      <a:pt x="13" y="9"/>
                      <a:pt x="13" y="8"/>
                      <a:pt x="13" y="6"/>
                    </a:cubicBezTo>
                    <a:cubicBezTo>
                      <a:pt x="15" y="5"/>
                      <a:pt x="9" y="6"/>
                      <a:pt x="9" y="3"/>
                    </a:cubicBezTo>
                    <a:cubicBezTo>
                      <a:pt x="11" y="2"/>
                      <a:pt x="9" y="2"/>
                      <a:pt x="8" y="0"/>
                    </a:cubicBezTo>
                    <a:cubicBezTo>
                      <a:pt x="5" y="0"/>
                      <a:pt x="5" y="0"/>
                      <a:pt x="4" y="0"/>
                    </a:cubicBezTo>
                    <a:cubicBezTo>
                      <a:pt x="2" y="0"/>
                      <a:pt x="2" y="0"/>
                      <a:pt x="0" y="2"/>
                    </a:cubicBezTo>
                    <a:cubicBezTo>
                      <a:pt x="1" y="2"/>
                      <a:pt x="1" y="5"/>
                      <a:pt x="1" y="5"/>
                    </a:cubicBezTo>
                    <a:cubicBezTo>
                      <a:pt x="2" y="6"/>
                      <a:pt x="4" y="5"/>
                      <a:pt x="2" y="6"/>
                    </a:cubicBezTo>
                    <a:cubicBezTo>
                      <a:pt x="2" y="6"/>
                      <a:pt x="1" y="6"/>
                      <a:pt x="1" y="8"/>
                    </a:cubicBezTo>
                    <a:cubicBezTo>
                      <a:pt x="4" y="8"/>
                      <a:pt x="2" y="8"/>
                      <a:pt x="1" y="11"/>
                    </a:cubicBezTo>
                    <a:cubicBezTo>
                      <a:pt x="1" y="12"/>
                      <a:pt x="5" y="14"/>
                      <a:pt x="4" y="14"/>
                    </a:cubicBezTo>
                    <a:cubicBezTo>
                      <a:pt x="2" y="16"/>
                      <a:pt x="2" y="14"/>
                      <a:pt x="1" y="14"/>
                    </a:cubicBezTo>
                    <a:cubicBezTo>
                      <a:pt x="1" y="14"/>
                      <a:pt x="4" y="16"/>
                      <a:pt x="4" y="17"/>
                    </a:cubicBezTo>
                    <a:cubicBezTo>
                      <a:pt x="2" y="17"/>
                      <a:pt x="2" y="16"/>
                      <a:pt x="1" y="17"/>
                    </a:cubicBezTo>
                    <a:cubicBezTo>
                      <a:pt x="4" y="20"/>
                      <a:pt x="8" y="22"/>
                      <a:pt x="8" y="22"/>
                    </a:cubicBezTo>
                    <a:cubicBezTo>
                      <a:pt x="8" y="23"/>
                      <a:pt x="5" y="23"/>
                      <a:pt x="5" y="23"/>
                    </a:cubicBezTo>
                    <a:cubicBezTo>
                      <a:pt x="6" y="23"/>
                      <a:pt x="5" y="23"/>
                      <a:pt x="6" y="2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87" name="Freeform 2338">
                <a:extLst>
                  <a:ext uri="{FF2B5EF4-FFF2-40B4-BE49-F238E27FC236}">
                    <a16:creationId xmlns:a16="http://schemas.microsoft.com/office/drawing/2014/main" id="{1C8DEFFD-9F3E-298A-2750-BBDE3572AD3A}"/>
                  </a:ext>
                </a:extLst>
              </p:cNvPr>
              <p:cNvSpPr>
                <a:spLocks/>
              </p:cNvSpPr>
              <p:nvPr/>
            </p:nvSpPr>
            <p:spPr bwMode="auto">
              <a:xfrm>
                <a:off x="3103735" y="2231828"/>
                <a:ext cx="65975" cy="44203"/>
              </a:xfrm>
              <a:custGeom>
                <a:avLst/>
                <a:gdLst>
                  <a:gd name="T0" fmla="*/ 1 w 14"/>
                  <a:gd name="T1" fmla="*/ 3 h 11"/>
                  <a:gd name="T2" fmla="*/ 1 w 14"/>
                  <a:gd name="T3" fmla="*/ 5 h 11"/>
                  <a:gd name="T4" fmla="*/ 1 w 14"/>
                  <a:gd name="T5" fmla="*/ 8 h 11"/>
                  <a:gd name="T6" fmla="*/ 3 w 14"/>
                  <a:gd name="T7" fmla="*/ 11 h 11"/>
                  <a:gd name="T8" fmla="*/ 3 w 14"/>
                  <a:gd name="T9" fmla="*/ 11 h 11"/>
                  <a:gd name="T10" fmla="*/ 10 w 14"/>
                  <a:gd name="T11" fmla="*/ 8 h 11"/>
                  <a:gd name="T12" fmla="*/ 14 w 14"/>
                  <a:gd name="T13" fmla="*/ 8 h 11"/>
                  <a:gd name="T14" fmla="*/ 12 w 14"/>
                  <a:gd name="T15" fmla="*/ 3 h 11"/>
                  <a:gd name="T16" fmla="*/ 11 w 14"/>
                  <a:gd name="T17" fmla="*/ 2 h 11"/>
                  <a:gd name="T18" fmla="*/ 7 w 14"/>
                  <a:gd name="T19" fmla="*/ 2 h 11"/>
                  <a:gd name="T20" fmla="*/ 3 w 14"/>
                  <a:gd name="T21" fmla="*/ 2 h 11"/>
                  <a:gd name="T22" fmla="*/ 1 w 14"/>
                  <a:gd name="T2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 y="3"/>
                    </a:moveTo>
                    <a:cubicBezTo>
                      <a:pt x="1" y="5"/>
                      <a:pt x="1" y="5"/>
                      <a:pt x="1" y="5"/>
                    </a:cubicBezTo>
                    <a:cubicBezTo>
                      <a:pt x="0" y="6"/>
                      <a:pt x="1" y="6"/>
                      <a:pt x="1" y="8"/>
                    </a:cubicBezTo>
                    <a:cubicBezTo>
                      <a:pt x="3" y="11"/>
                      <a:pt x="3" y="11"/>
                      <a:pt x="3" y="11"/>
                    </a:cubicBezTo>
                    <a:cubicBezTo>
                      <a:pt x="3" y="9"/>
                      <a:pt x="3" y="11"/>
                      <a:pt x="3" y="11"/>
                    </a:cubicBezTo>
                    <a:cubicBezTo>
                      <a:pt x="11" y="11"/>
                      <a:pt x="7" y="8"/>
                      <a:pt x="10" y="8"/>
                    </a:cubicBezTo>
                    <a:cubicBezTo>
                      <a:pt x="12" y="11"/>
                      <a:pt x="12" y="8"/>
                      <a:pt x="14" y="8"/>
                    </a:cubicBezTo>
                    <a:cubicBezTo>
                      <a:pt x="12" y="6"/>
                      <a:pt x="14" y="5"/>
                      <a:pt x="12" y="3"/>
                    </a:cubicBezTo>
                    <a:cubicBezTo>
                      <a:pt x="12" y="2"/>
                      <a:pt x="11" y="3"/>
                      <a:pt x="11" y="2"/>
                    </a:cubicBezTo>
                    <a:cubicBezTo>
                      <a:pt x="8" y="0"/>
                      <a:pt x="8" y="2"/>
                      <a:pt x="7" y="2"/>
                    </a:cubicBezTo>
                    <a:cubicBezTo>
                      <a:pt x="5" y="2"/>
                      <a:pt x="5" y="2"/>
                      <a:pt x="3" y="2"/>
                    </a:cubicBezTo>
                    <a:cubicBezTo>
                      <a:pt x="1" y="3"/>
                      <a:pt x="3" y="3"/>
                      <a:pt x="1"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88" name="Freeform 2339">
                <a:extLst>
                  <a:ext uri="{FF2B5EF4-FFF2-40B4-BE49-F238E27FC236}">
                    <a16:creationId xmlns:a16="http://schemas.microsoft.com/office/drawing/2014/main" id="{FD6A1BD9-CDEB-C52C-246C-85898BC5C77F}"/>
                  </a:ext>
                </a:extLst>
              </p:cNvPr>
              <p:cNvSpPr>
                <a:spLocks/>
              </p:cNvSpPr>
              <p:nvPr/>
            </p:nvSpPr>
            <p:spPr bwMode="auto">
              <a:xfrm>
                <a:off x="3076670" y="2218997"/>
                <a:ext cx="45675" cy="89831"/>
              </a:xfrm>
              <a:custGeom>
                <a:avLst/>
                <a:gdLst>
                  <a:gd name="T0" fmla="*/ 0 w 10"/>
                  <a:gd name="T1" fmla="*/ 6 h 22"/>
                  <a:gd name="T2" fmla="*/ 0 w 10"/>
                  <a:gd name="T3" fmla="*/ 12 h 22"/>
                  <a:gd name="T4" fmla="*/ 0 w 10"/>
                  <a:gd name="T5" fmla="*/ 15 h 22"/>
                  <a:gd name="T6" fmla="*/ 2 w 10"/>
                  <a:gd name="T7" fmla="*/ 19 h 22"/>
                  <a:gd name="T8" fmla="*/ 4 w 10"/>
                  <a:gd name="T9" fmla="*/ 22 h 22"/>
                  <a:gd name="T10" fmla="*/ 6 w 10"/>
                  <a:gd name="T11" fmla="*/ 20 h 22"/>
                  <a:gd name="T12" fmla="*/ 6 w 10"/>
                  <a:gd name="T13" fmla="*/ 20 h 22"/>
                  <a:gd name="T14" fmla="*/ 7 w 10"/>
                  <a:gd name="T15" fmla="*/ 19 h 22"/>
                  <a:gd name="T16" fmla="*/ 10 w 10"/>
                  <a:gd name="T17" fmla="*/ 15 h 22"/>
                  <a:gd name="T18" fmla="*/ 9 w 10"/>
                  <a:gd name="T19" fmla="*/ 14 h 22"/>
                  <a:gd name="T20" fmla="*/ 9 w 10"/>
                  <a:gd name="T21" fmla="*/ 12 h 22"/>
                  <a:gd name="T22" fmla="*/ 7 w 10"/>
                  <a:gd name="T23" fmla="*/ 11 h 22"/>
                  <a:gd name="T24" fmla="*/ 7 w 10"/>
                  <a:gd name="T25" fmla="*/ 8 h 22"/>
                  <a:gd name="T26" fmla="*/ 7 w 10"/>
                  <a:gd name="T27" fmla="*/ 6 h 22"/>
                  <a:gd name="T28" fmla="*/ 6 w 10"/>
                  <a:gd name="T29" fmla="*/ 5 h 22"/>
                  <a:gd name="T30" fmla="*/ 4 w 10"/>
                  <a:gd name="T31" fmla="*/ 1 h 22"/>
                  <a:gd name="T32" fmla="*/ 3 w 10"/>
                  <a:gd name="T33" fmla="*/ 1 h 22"/>
                  <a:gd name="T34" fmla="*/ 0 w 10"/>
                  <a:gd name="T35" fmla="*/ 5 h 22"/>
                  <a:gd name="T36" fmla="*/ 0 w 10"/>
                  <a:gd name="T3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2">
                    <a:moveTo>
                      <a:pt x="0" y="6"/>
                    </a:moveTo>
                    <a:cubicBezTo>
                      <a:pt x="3" y="6"/>
                      <a:pt x="0" y="12"/>
                      <a:pt x="0" y="12"/>
                    </a:cubicBezTo>
                    <a:cubicBezTo>
                      <a:pt x="2" y="12"/>
                      <a:pt x="0" y="12"/>
                      <a:pt x="0" y="15"/>
                    </a:cubicBezTo>
                    <a:cubicBezTo>
                      <a:pt x="2" y="19"/>
                      <a:pt x="0" y="15"/>
                      <a:pt x="2" y="19"/>
                    </a:cubicBezTo>
                    <a:cubicBezTo>
                      <a:pt x="4" y="20"/>
                      <a:pt x="3" y="20"/>
                      <a:pt x="4" y="22"/>
                    </a:cubicBezTo>
                    <a:cubicBezTo>
                      <a:pt x="4" y="22"/>
                      <a:pt x="6" y="22"/>
                      <a:pt x="6" y="20"/>
                    </a:cubicBezTo>
                    <a:cubicBezTo>
                      <a:pt x="6" y="20"/>
                      <a:pt x="6" y="20"/>
                      <a:pt x="6" y="20"/>
                    </a:cubicBezTo>
                    <a:cubicBezTo>
                      <a:pt x="6" y="19"/>
                      <a:pt x="7" y="20"/>
                      <a:pt x="7" y="19"/>
                    </a:cubicBezTo>
                    <a:cubicBezTo>
                      <a:pt x="7" y="15"/>
                      <a:pt x="9" y="17"/>
                      <a:pt x="10" y="15"/>
                    </a:cubicBezTo>
                    <a:cubicBezTo>
                      <a:pt x="10" y="14"/>
                      <a:pt x="9" y="14"/>
                      <a:pt x="9" y="14"/>
                    </a:cubicBezTo>
                    <a:cubicBezTo>
                      <a:pt x="9" y="12"/>
                      <a:pt x="9" y="12"/>
                      <a:pt x="9" y="12"/>
                    </a:cubicBezTo>
                    <a:cubicBezTo>
                      <a:pt x="7" y="12"/>
                      <a:pt x="7" y="11"/>
                      <a:pt x="7" y="11"/>
                    </a:cubicBezTo>
                    <a:cubicBezTo>
                      <a:pt x="7" y="9"/>
                      <a:pt x="6" y="9"/>
                      <a:pt x="7" y="8"/>
                    </a:cubicBezTo>
                    <a:cubicBezTo>
                      <a:pt x="7" y="8"/>
                      <a:pt x="7" y="8"/>
                      <a:pt x="7" y="6"/>
                    </a:cubicBezTo>
                    <a:cubicBezTo>
                      <a:pt x="7" y="6"/>
                      <a:pt x="7" y="5"/>
                      <a:pt x="6" y="5"/>
                    </a:cubicBezTo>
                    <a:cubicBezTo>
                      <a:pt x="4" y="5"/>
                      <a:pt x="6" y="3"/>
                      <a:pt x="4" y="1"/>
                    </a:cubicBezTo>
                    <a:cubicBezTo>
                      <a:pt x="3" y="3"/>
                      <a:pt x="3" y="3"/>
                      <a:pt x="3" y="1"/>
                    </a:cubicBezTo>
                    <a:cubicBezTo>
                      <a:pt x="3" y="0"/>
                      <a:pt x="2" y="3"/>
                      <a:pt x="0" y="5"/>
                    </a:cubicBezTo>
                    <a:cubicBezTo>
                      <a:pt x="0" y="6"/>
                      <a:pt x="2" y="5"/>
                      <a:pt x="0" y="6"/>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89" name="Freeform 2340">
                <a:extLst>
                  <a:ext uri="{FF2B5EF4-FFF2-40B4-BE49-F238E27FC236}">
                    <a16:creationId xmlns:a16="http://schemas.microsoft.com/office/drawing/2014/main" id="{1D57C69D-FAE1-52AE-9EF7-4E95D8CA3E5B}"/>
                  </a:ext>
                </a:extLst>
              </p:cNvPr>
              <p:cNvSpPr>
                <a:spLocks/>
              </p:cNvSpPr>
              <p:nvPr/>
            </p:nvSpPr>
            <p:spPr bwMode="auto">
              <a:xfrm>
                <a:off x="3000546" y="2053590"/>
                <a:ext cx="160709" cy="84128"/>
              </a:xfrm>
              <a:custGeom>
                <a:avLst/>
                <a:gdLst>
                  <a:gd name="T0" fmla="*/ 14 w 34"/>
                  <a:gd name="T1" fmla="*/ 21 h 21"/>
                  <a:gd name="T2" fmla="*/ 18 w 34"/>
                  <a:gd name="T3" fmla="*/ 19 h 21"/>
                  <a:gd name="T4" fmla="*/ 22 w 34"/>
                  <a:gd name="T5" fmla="*/ 19 h 21"/>
                  <a:gd name="T6" fmla="*/ 23 w 34"/>
                  <a:gd name="T7" fmla="*/ 19 h 21"/>
                  <a:gd name="T8" fmla="*/ 23 w 34"/>
                  <a:gd name="T9" fmla="*/ 17 h 21"/>
                  <a:gd name="T10" fmla="*/ 26 w 34"/>
                  <a:gd name="T11" fmla="*/ 17 h 21"/>
                  <a:gd name="T12" fmla="*/ 29 w 34"/>
                  <a:gd name="T13" fmla="*/ 14 h 21"/>
                  <a:gd name="T14" fmla="*/ 30 w 34"/>
                  <a:gd name="T15" fmla="*/ 11 h 21"/>
                  <a:gd name="T16" fmla="*/ 32 w 34"/>
                  <a:gd name="T17" fmla="*/ 7 h 21"/>
                  <a:gd name="T18" fmla="*/ 34 w 34"/>
                  <a:gd name="T19" fmla="*/ 5 h 21"/>
                  <a:gd name="T20" fmla="*/ 34 w 34"/>
                  <a:gd name="T21" fmla="*/ 5 h 21"/>
                  <a:gd name="T22" fmla="*/ 34 w 34"/>
                  <a:gd name="T23" fmla="*/ 5 h 21"/>
                  <a:gd name="T24" fmla="*/ 30 w 34"/>
                  <a:gd name="T25" fmla="*/ 3 h 21"/>
                  <a:gd name="T26" fmla="*/ 29 w 34"/>
                  <a:gd name="T27" fmla="*/ 3 h 21"/>
                  <a:gd name="T28" fmla="*/ 27 w 34"/>
                  <a:gd name="T29" fmla="*/ 2 h 21"/>
                  <a:gd name="T30" fmla="*/ 23 w 34"/>
                  <a:gd name="T31" fmla="*/ 2 h 21"/>
                  <a:gd name="T32" fmla="*/ 22 w 34"/>
                  <a:gd name="T33" fmla="*/ 3 h 21"/>
                  <a:gd name="T34" fmla="*/ 19 w 34"/>
                  <a:gd name="T35" fmla="*/ 5 h 21"/>
                  <a:gd name="T36" fmla="*/ 18 w 34"/>
                  <a:gd name="T37" fmla="*/ 5 h 21"/>
                  <a:gd name="T38" fmla="*/ 14 w 34"/>
                  <a:gd name="T39" fmla="*/ 5 h 21"/>
                  <a:gd name="T40" fmla="*/ 14 w 34"/>
                  <a:gd name="T41" fmla="*/ 7 h 21"/>
                  <a:gd name="T42" fmla="*/ 9 w 34"/>
                  <a:gd name="T43" fmla="*/ 7 h 21"/>
                  <a:gd name="T44" fmla="*/ 5 w 34"/>
                  <a:gd name="T45" fmla="*/ 5 h 21"/>
                  <a:gd name="T46" fmla="*/ 5 w 34"/>
                  <a:gd name="T47" fmla="*/ 7 h 21"/>
                  <a:gd name="T48" fmla="*/ 1 w 34"/>
                  <a:gd name="T49" fmla="*/ 7 h 21"/>
                  <a:gd name="T50" fmla="*/ 2 w 34"/>
                  <a:gd name="T51" fmla="*/ 10 h 21"/>
                  <a:gd name="T52" fmla="*/ 1 w 34"/>
                  <a:gd name="T53" fmla="*/ 10 h 21"/>
                  <a:gd name="T54" fmla="*/ 1 w 34"/>
                  <a:gd name="T55" fmla="*/ 13 h 21"/>
                  <a:gd name="T56" fmla="*/ 0 w 34"/>
                  <a:gd name="T57" fmla="*/ 13 h 21"/>
                  <a:gd name="T58" fmla="*/ 1 w 34"/>
                  <a:gd name="T59" fmla="*/ 16 h 21"/>
                  <a:gd name="T60" fmla="*/ 7 w 34"/>
                  <a:gd name="T61" fmla="*/ 19 h 21"/>
                  <a:gd name="T62" fmla="*/ 11 w 34"/>
                  <a:gd name="T63" fmla="*/ 21 h 21"/>
                  <a:gd name="T64" fmla="*/ 14 w 34"/>
                  <a:gd name="T6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21">
                    <a:moveTo>
                      <a:pt x="14" y="21"/>
                    </a:moveTo>
                    <a:cubicBezTo>
                      <a:pt x="16" y="19"/>
                      <a:pt x="16" y="19"/>
                      <a:pt x="18" y="19"/>
                    </a:cubicBezTo>
                    <a:cubicBezTo>
                      <a:pt x="19" y="19"/>
                      <a:pt x="19" y="19"/>
                      <a:pt x="22" y="19"/>
                    </a:cubicBezTo>
                    <a:cubicBezTo>
                      <a:pt x="23" y="19"/>
                      <a:pt x="23" y="19"/>
                      <a:pt x="23" y="19"/>
                    </a:cubicBezTo>
                    <a:cubicBezTo>
                      <a:pt x="25" y="17"/>
                      <a:pt x="23" y="17"/>
                      <a:pt x="23" y="17"/>
                    </a:cubicBezTo>
                    <a:cubicBezTo>
                      <a:pt x="25" y="17"/>
                      <a:pt x="25" y="17"/>
                      <a:pt x="26" y="17"/>
                    </a:cubicBezTo>
                    <a:cubicBezTo>
                      <a:pt x="26" y="17"/>
                      <a:pt x="27" y="16"/>
                      <a:pt x="29" y="14"/>
                    </a:cubicBezTo>
                    <a:cubicBezTo>
                      <a:pt x="29" y="13"/>
                      <a:pt x="27" y="13"/>
                      <a:pt x="30" y="11"/>
                    </a:cubicBezTo>
                    <a:cubicBezTo>
                      <a:pt x="32" y="10"/>
                      <a:pt x="30" y="10"/>
                      <a:pt x="32" y="7"/>
                    </a:cubicBezTo>
                    <a:cubicBezTo>
                      <a:pt x="33" y="7"/>
                      <a:pt x="33" y="8"/>
                      <a:pt x="34" y="5"/>
                    </a:cubicBezTo>
                    <a:cubicBezTo>
                      <a:pt x="34" y="5"/>
                      <a:pt x="34" y="5"/>
                      <a:pt x="34" y="5"/>
                    </a:cubicBezTo>
                    <a:cubicBezTo>
                      <a:pt x="34" y="5"/>
                      <a:pt x="34" y="5"/>
                      <a:pt x="34" y="5"/>
                    </a:cubicBezTo>
                    <a:cubicBezTo>
                      <a:pt x="33" y="5"/>
                      <a:pt x="34" y="3"/>
                      <a:pt x="30" y="3"/>
                    </a:cubicBezTo>
                    <a:cubicBezTo>
                      <a:pt x="29" y="3"/>
                      <a:pt x="29" y="3"/>
                      <a:pt x="29" y="3"/>
                    </a:cubicBezTo>
                    <a:cubicBezTo>
                      <a:pt x="29" y="3"/>
                      <a:pt x="27" y="0"/>
                      <a:pt x="27" y="2"/>
                    </a:cubicBezTo>
                    <a:cubicBezTo>
                      <a:pt x="26" y="3"/>
                      <a:pt x="25" y="2"/>
                      <a:pt x="23" y="2"/>
                    </a:cubicBezTo>
                    <a:cubicBezTo>
                      <a:pt x="22" y="2"/>
                      <a:pt x="23" y="3"/>
                      <a:pt x="22" y="3"/>
                    </a:cubicBezTo>
                    <a:cubicBezTo>
                      <a:pt x="22" y="3"/>
                      <a:pt x="20" y="5"/>
                      <a:pt x="19" y="5"/>
                    </a:cubicBezTo>
                    <a:cubicBezTo>
                      <a:pt x="19" y="5"/>
                      <a:pt x="18" y="3"/>
                      <a:pt x="18" y="5"/>
                    </a:cubicBezTo>
                    <a:cubicBezTo>
                      <a:pt x="16" y="5"/>
                      <a:pt x="15" y="5"/>
                      <a:pt x="14" y="5"/>
                    </a:cubicBezTo>
                    <a:cubicBezTo>
                      <a:pt x="12" y="5"/>
                      <a:pt x="14" y="7"/>
                      <a:pt x="14" y="7"/>
                    </a:cubicBezTo>
                    <a:cubicBezTo>
                      <a:pt x="14" y="7"/>
                      <a:pt x="12" y="7"/>
                      <a:pt x="9" y="7"/>
                    </a:cubicBezTo>
                    <a:cubicBezTo>
                      <a:pt x="8" y="8"/>
                      <a:pt x="7" y="5"/>
                      <a:pt x="5" y="5"/>
                    </a:cubicBezTo>
                    <a:cubicBezTo>
                      <a:pt x="5" y="7"/>
                      <a:pt x="5" y="7"/>
                      <a:pt x="5" y="7"/>
                    </a:cubicBezTo>
                    <a:cubicBezTo>
                      <a:pt x="4" y="7"/>
                      <a:pt x="1" y="7"/>
                      <a:pt x="1" y="7"/>
                    </a:cubicBezTo>
                    <a:cubicBezTo>
                      <a:pt x="1" y="8"/>
                      <a:pt x="2" y="8"/>
                      <a:pt x="2" y="10"/>
                    </a:cubicBezTo>
                    <a:cubicBezTo>
                      <a:pt x="1" y="10"/>
                      <a:pt x="1" y="10"/>
                      <a:pt x="1" y="10"/>
                    </a:cubicBezTo>
                    <a:cubicBezTo>
                      <a:pt x="1" y="13"/>
                      <a:pt x="1" y="13"/>
                      <a:pt x="1" y="13"/>
                    </a:cubicBezTo>
                    <a:cubicBezTo>
                      <a:pt x="1" y="13"/>
                      <a:pt x="1" y="13"/>
                      <a:pt x="0" y="13"/>
                    </a:cubicBezTo>
                    <a:cubicBezTo>
                      <a:pt x="1" y="14"/>
                      <a:pt x="1" y="16"/>
                      <a:pt x="1" y="16"/>
                    </a:cubicBezTo>
                    <a:cubicBezTo>
                      <a:pt x="7" y="19"/>
                      <a:pt x="5" y="19"/>
                      <a:pt x="7" y="19"/>
                    </a:cubicBezTo>
                    <a:cubicBezTo>
                      <a:pt x="8" y="19"/>
                      <a:pt x="9" y="21"/>
                      <a:pt x="11" y="21"/>
                    </a:cubicBezTo>
                    <a:cubicBezTo>
                      <a:pt x="12" y="21"/>
                      <a:pt x="12" y="19"/>
                      <a:pt x="14" y="2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90" name="Freeform 2341">
                <a:extLst>
                  <a:ext uri="{FF2B5EF4-FFF2-40B4-BE49-F238E27FC236}">
                    <a16:creationId xmlns:a16="http://schemas.microsoft.com/office/drawing/2014/main" id="{2A493E06-8C5A-FDD4-D5B0-DFA1C1A56270}"/>
                  </a:ext>
                </a:extLst>
              </p:cNvPr>
              <p:cNvSpPr>
                <a:spLocks/>
              </p:cNvSpPr>
              <p:nvPr/>
            </p:nvSpPr>
            <p:spPr bwMode="auto">
              <a:xfrm>
                <a:off x="3010697" y="2025074"/>
                <a:ext cx="150558" cy="61312"/>
              </a:xfrm>
              <a:custGeom>
                <a:avLst/>
                <a:gdLst>
                  <a:gd name="T0" fmla="*/ 31 w 32"/>
                  <a:gd name="T1" fmla="*/ 4 h 15"/>
                  <a:gd name="T2" fmla="*/ 28 w 32"/>
                  <a:gd name="T3" fmla="*/ 3 h 15"/>
                  <a:gd name="T4" fmla="*/ 21 w 32"/>
                  <a:gd name="T5" fmla="*/ 3 h 15"/>
                  <a:gd name="T6" fmla="*/ 17 w 32"/>
                  <a:gd name="T7" fmla="*/ 4 h 15"/>
                  <a:gd name="T8" fmla="*/ 17 w 32"/>
                  <a:gd name="T9" fmla="*/ 3 h 15"/>
                  <a:gd name="T10" fmla="*/ 13 w 32"/>
                  <a:gd name="T11" fmla="*/ 3 h 15"/>
                  <a:gd name="T12" fmla="*/ 13 w 32"/>
                  <a:gd name="T13" fmla="*/ 3 h 15"/>
                  <a:gd name="T14" fmla="*/ 12 w 32"/>
                  <a:gd name="T15" fmla="*/ 3 h 15"/>
                  <a:gd name="T16" fmla="*/ 7 w 32"/>
                  <a:gd name="T17" fmla="*/ 6 h 15"/>
                  <a:gd name="T18" fmla="*/ 3 w 32"/>
                  <a:gd name="T19" fmla="*/ 7 h 15"/>
                  <a:gd name="T20" fmla="*/ 3 w 32"/>
                  <a:gd name="T21" fmla="*/ 12 h 15"/>
                  <a:gd name="T22" fmla="*/ 7 w 32"/>
                  <a:gd name="T23" fmla="*/ 14 h 15"/>
                  <a:gd name="T24" fmla="*/ 12 w 32"/>
                  <a:gd name="T25" fmla="*/ 14 h 15"/>
                  <a:gd name="T26" fmla="*/ 12 w 32"/>
                  <a:gd name="T27" fmla="*/ 12 h 15"/>
                  <a:gd name="T28" fmla="*/ 16 w 32"/>
                  <a:gd name="T29" fmla="*/ 12 h 15"/>
                  <a:gd name="T30" fmla="*/ 17 w 32"/>
                  <a:gd name="T31" fmla="*/ 12 h 15"/>
                  <a:gd name="T32" fmla="*/ 20 w 32"/>
                  <a:gd name="T33" fmla="*/ 10 h 15"/>
                  <a:gd name="T34" fmla="*/ 21 w 32"/>
                  <a:gd name="T35" fmla="*/ 9 h 15"/>
                  <a:gd name="T36" fmla="*/ 25 w 32"/>
                  <a:gd name="T37" fmla="*/ 9 h 15"/>
                  <a:gd name="T38" fmla="*/ 27 w 32"/>
                  <a:gd name="T39" fmla="*/ 9 h 15"/>
                  <a:gd name="T40" fmla="*/ 28 w 32"/>
                  <a:gd name="T41" fmla="*/ 9 h 15"/>
                  <a:gd name="T42" fmla="*/ 31 w 32"/>
                  <a:gd name="T43" fmla="*/ 6 h 15"/>
                  <a:gd name="T44" fmla="*/ 31 w 32"/>
                  <a:gd name="T45"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15">
                    <a:moveTo>
                      <a:pt x="31" y="4"/>
                    </a:moveTo>
                    <a:cubicBezTo>
                      <a:pt x="28" y="4"/>
                      <a:pt x="28" y="3"/>
                      <a:pt x="28" y="3"/>
                    </a:cubicBezTo>
                    <a:cubicBezTo>
                      <a:pt x="25" y="3"/>
                      <a:pt x="21" y="3"/>
                      <a:pt x="21" y="3"/>
                    </a:cubicBezTo>
                    <a:cubicBezTo>
                      <a:pt x="18" y="3"/>
                      <a:pt x="18" y="4"/>
                      <a:pt x="17" y="4"/>
                    </a:cubicBezTo>
                    <a:cubicBezTo>
                      <a:pt x="17" y="4"/>
                      <a:pt x="17" y="4"/>
                      <a:pt x="17" y="3"/>
                    </a:cubicBezTo>
                    <a:cubicBezTo>
                      <a:pt x="17" y="1"/>
                      <a:pt x="14" y="0"/>
                      <a:pt x="13" y="3"/>
                    </a:cubicBezTo>
                    <a:cubicBezTo>
                      <a:pt x="13" y="3"/>
                      <a:pt x="13" y="3"/>
                      <a:pt x="13" y="3"/>
                    </a:cubicBezTo>
                    <a:cubicBezTo>
                      <a:pt x="13" y="3"/>
                      <a:pt x="13" y="3"/>
                      <a:pt x="12" y="3"/>
                    </a:cubicBezTo>
                    <a:cubicBezTo>
                      <a:pt x="7" y="4"/>
                      <a:pt x="9" y="4"/>
                      <a:pt x="7" y="6"/>
                    </a:cubicBezTo>
                    <a:cubicBezTo>
                      <a:pt x="5" y="6"/>
                      <a:pt x="3" y="4"/>
                      <a:pt x="3" y="7"/>
                    </a:cubicBezTo>
                    <a:cubicBezTo>
                      <a:pt x="2" y="9"/>
                      <a:pt x="0" y="9"/>
                      <a:pt x="3" y="12"/>
                    </a:cubicBezTo>
                    <a:cubicBezTo>
                      <a:pt x="5" y="12"/>
                      <a:pt x="6" y="15"/>
                      <a:pt x="7" y="14"/>
                    </a:cubicBezTo>
                    <a:cubicBezTo>
                      <a:pt x="10" y="14"/>
                      <a:pt x="12" y="14"/>
                      <a:pt x="12" y="14"/>
                    </a:cubicBezTo>
                    <a:cubicBezTo>
                      <a:pt x="12" y="14"/>
                      <a:pt x="10" y="12"/>
                      <a:pt x="12" y="12"/>
                    </a:cubicBezTo>
                    <a:cubicBezTo>
                      <a:pt x="13" y="12"/>
                      <a:pt x="14" y="12"/>
                      <a:pt x="16" y="12"/>
                    </a:cubicBezTo>
                    <a:cubicBezTo>
                      <a:pt x="16" y="9"/>
                      <a:pt x="17" y="12"/>
                      <a:pt x="17" y="12"/>
                    </a:cubicBezTo>
                    <a:cubicBezTo>
                      <a:pt x="18" y="12"/>
                      <a:pt x="20" y="10"/>
                      <a:pt x="20" y="10"/>
                    </a:cubicBezTo>
                    <a:cubicBezTo>
                      <a:pt x="21" y="10"/>
                      <a:pt x="20" y="9"/>
                      <a:pt x="21" y="9"/>
                    </a:cubicBezTo>
                    <a:cubicBezTo>
                      <a:pt x="23" y="9"/>
                      <a:pt x="24" y="9"/>
                      <a:pt x="25" y="9"/>
                    </a:cubicBezTo>
                    <a:cubicBezTo>
                      <a:pt x="25" y="7"/>
                      <a:pt x="27" y="9"/>
                      <a:pt x="27" y="9"/>
                    </a:cubicBezTo>
                    <a:cubicBezTo>
                      <a:pt x="27" y="10"/>
                      <a:pt x="28" y="9"/>
                      <a:pt x="28" y="9"/>
                    </a:cubicBezTo>
                    <a:cubicBezTo>
                      <a:pt x="30" y="6"/>
                      <a:pt x="31" y="7"/>
                      <a:pt x="31" y="6"/>
                    </a:cubicBezTo>
                    <a:cubicBezTo>
                      <a:pt x="31" y="6"/>
                      <a:pt x="32" y="6"/>
                      <a:pt x="31" y="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91" name="Freeform 2342">
                <a:extLst>
                  <a:ext uri="{FF2B5EF4-FFF2-40B4-BE49-F238E27FC236}">
                    <a16:creationId xmlns:a16="http://schemas.microsoft.com/office/drawing/2014/main" id="{72971CF8-2347-8976-F1DA-1FA2F30D0688}"/>
                  </a:ext>
                </a:extLst>
              </p:cNvPr>
              <p:cNvSpPr>
                <a:spLocks/>
              </p:cNvSpPr>
              <p:nvPr/>
            </p:nvSpPr>
            <p:spPr bwMode="auto">
              <a:xfrm>
                <a:off x="2936261" y="2106349"/>
                <a:ext cx="69358" cy="44203"/>
              </a:xfrm>
              <a:custGeom>
                <a:avLst/>
                <a:gdLst>
                  <a:gd name="T0" fmla="*/ 14 w 15"/>
                  <a:gd name="T1" fmla="*/ 0 h 11"/>
                  <a:gd name="T2" fmla="*/ 15 w 15"/>
                  <a:gd name="T3" fmla="*/ 3 h 11"/>
                  <a:gd name="T4" fmla="*/ 15 w 15"/>
                  <a:gd name="T5" fmla="*/ 3 h 11"/>
                  <a:gd name="T6" fmla="*/ 15 w 15"/>
                  <a:gd name="T7" fmla="*/ 4 h 11"/>
                  <a:gd name="T8" fmla="*/ 11 w 15"/>
                  <a:gd name="T9" fmla="*/ 6 h 11"/>
                  <a:gd name="T10" fmla="*/ 11 w 15"/>
                  <a:gd name="T11" fmla="*/ 8 h 11"/>
                  <a:gd name="T12" fmla="*/ 9 w 15"/>
                  <a:gd name="T13" fmla="*/ 11 h 11"/>
                  <a:gd name="T14" fmla="*/ 8 w 15"/>
                  <a:gd name="T15" fmla="*/ 11 h 11"/>
                  <a:gd name="T16" fmla="*/ 5 w 15"/>
                  <a:gd name="T17" fmla="*/ 9 h 11"/>
                  <a:gd name="T18" fmla="*/ 0 w 15"/>
                  <a:gd name="T19" fmla="*/ 11 h 11"/>
                  <a:gd name="T20" fmla="*/ 0 w 15"/>
                  <a:gd name="T21" fmla="*/ 9 h 11"/>
                  <a:gd name="T22" fmla="*/ 0 w 15"/>
                  <a:gd name="T23" fmla="*/ 8 h 11"/>
                  <a:gd name="T24" fmla="*/ 0 w 15"/>
                  <a:gd name="T25" fmla="*/ 6 h 11"/>
                  <a:gd name="T26" fmla="*/ 0 w 15"/>
                  <a:gd name="T27" fmla="*/ 4 h 11"/>
                  <a:gd name="T28" fmla="*/ 0 w 15"/>
                  <a:gd name="T29" fmla="*/ 3 h 11"/>
                  <a:gd name="T30" fmla="*/ 4 w 15"/>
                  <a:gd name="T31" fmla="*/ 4 h 11"/>
                  <a:gd name="T32" fmla="*/ 7 w 15"/>
                  <a:gd name="T33" fmla="*/ 4 h 11"/>
                  <a:gd name="T34" fmla="*/ 9 w 15"/>
                  <a:gd name="T35" fmla="*/ 1 h 11"/>
                  <a:gd name="T36" fmla="*/ 11 w 15"/>
                  <a:gd name="T37" fmla="*/ 1 h 11"/>
                  <a:gd name="T38" fmla="*/ 14 w 15"/>
                  <a:gd name="T39" fmla="*/ 1 h 11"/>
                  <a:gd name="T40" fmla="*/ 14 w 15"/>
                  <a:gd name="T4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1">
                    <a:moveTo>
                      <a:pt x="14" y="0"/>
                    </a:moveTo>
                    <a:cubicBezTo>
                      <a:pt x="15" y="1"/>
                      <a:pt x="15" y="3"/>
                      <a:pt x="15" y="3"/>
                    </a:cubicBezTo>
                    <a:cubicBezTo>
                      <a:pt x="15" y="3"/>
                      <a:pt x="15" y="3"/>
                      <a:pt x="15" y="3"/>
                    </a:cubicBezTo>
                    <a:cubicBezTo>
                      <a:pt x="14" y="3"/>
                      <a:pt x="15" y="4"/>
                      <a:pt x="15" y="4"/>
                    </a:cubicBezTo>
                    <a:cubicBezTo>
                      <a:pt x="14" y="4"/>
                      <a:pt x="11" y="4"/>
                      <a:pt x="11" y="6"/>
                    </a:cubicBezTo>
                    <a:cubicBezTo>
                      <a:pt x="11" y="6"/>
                      <a:pt x="11" y="6"/>
                      <a:pt x="11" y="8"/>
                    </a:cubicBezTo>
                    <a:cubicBezTo>
                      <a:pt x="11" y="8"/>
                      <a:pt x="9" y="8"/>
                      <a:pt x="9" y="11"/>
                    </a:cubicBezTo>
                    <a:cubicBezTo>
                      <a:pt x="8" y="11"/>
                      <a:pt x="8" y="11"/>
                      <a:pt x="8" y="11"/>
                    </a:cubicBezTo>
                    <a:cubicBezTo>
                      <a:pt x="7" y="9"/>
                      <a:pt x="8" y="11"/>
                      <a:pt x="5" y="9"/>
                    </a:cubicBezTo>
                    <a:cubicBezTo>
                      <a:pt x="4" y="8"/>
                      <a:pt x="7" y="11"/>
                      <a:pt x="0" y="11"/>
                    </a:cubicBezTo>
                    <a:cubicBezTo>
                      <a:pt x="0" y="9"/>
                      <a:pt x="0" y="11"/>
                      <a:pt x="0" y="9"/>
                    </a:cubicBezTo>
                    <a:cubicBezTo>
                      <a:pt x="3" y="9"/>
                      <a:pt x="1" y="8"/>
                      <a:pt x="0" y="8"/>
                    </a:cubicBezTo>
                    <a:cubicBezTo>
                      <a:pt x="0" y="6"/>
                      <a:pt x="0" y="6"/>
                      <a:pt x="0" y="6"/>
                    </a:cubicBezTo>
                    <a:cubicBezTo>
                      <a:pt x="1" y="4"/>
                      <a:pt x="0" y="6"/>
                      <a:pt x="0" y="4"/>
                    </a:cubicBezTo>
                    <a:cubicBezTo>
                      <a:pt x="0" y="4"/>
                      <a:pt x="0" y="4"/>
                      <a:pt x="0" y="3"/>
                    </a:cubicBezTo>
                    <a:cubicBezTo>
                      <a:pt x="4" y="3"/>
                      <a:pt x="3" y="4"/>
                      <a:pt x="4" y="4"/>
                    </a:cubicBezTo>
                    <a:cubicBezTo>
                      <a:pt x="5" y="3"/>
                      <a:pt x="4" y="4"/>
                      <a:pt x="7" y="4"/>
                    </a:cubicBezTo>
                    <a:cubicBezTo>
                      <a:pt x="8" y="1"/>
                      <a:pt x="8" y="1"/>
                      <a:pt x="9" y="1"/>
                    </a:cubicBezTo>
                    <a:cubicBezTo>
                      <a:pt x="11" y="3"/>
                      <a:pt x="11" y="1"/>
                      <a:pt x="11" y="1"/>
                    </a:cubicBezTo>
                    <a:cubicBezTo>
                      <a:pt x="14" y="1"/>
                      <a:pt x="14" y="1"/>
                      <a:pt x="14" y="1"/>
                    </a:cubicBezTo>
                    <a:cubicBezTo>
                      <a:pt x="12" y="0"/>
                      <a:pt x="14" y="1"/>
                      <a:pt x="14"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92" name="Freeform 2343">
                <a:extLst>
                  <a:ext uri="{FF2B5EF4-FFF2-40B4-BE49-F238E27FC236}">
                    <a16:creationId xmlns:a16="http://schemas.microsoft.com/office/drawing/2014/main" id="{36EF5575-B4BE-F7E4-2EC3-691DF23A64E4}"/>
                  </a:ext>
                </a:extLst>
              </p:cNvPr>
              <p:cNvSpPr>
                <a:spLocks/>
              </p:cNvSpPr>
              <p:nvPr/>
            </p:nvSpPr>
            <p:spPr bwMode="auto">
              <a:xfrm>
                <a:off x="2936263" y="2117757"/>
                <a:ext cx="148865" cy="114072"/>
              </a:xfrm>
              <a:custGeom>
                <a:avLst/>
                <a:gdLst>
                  <a:gd name="T0" fmla="*/ 29 w 32"/>
                  <a:gd name="T1" fmla="*/ 11 h 28"/>
                  <a:gd name="T2" fmla="*/ 26 w 32"/>
                  <a:gd name="T3" fmla="*/ 9 h 28"/>
                  <a:gd name="T4" fmla="*/ 23 w 32"/>
                  <a:gd name="T5" fmla="*/ 9 h 28"/>
                  <a:gd name="T6" fmla="*/ 19 w 32"/>
                  <a:gd name="T7" fmla="*/ 9 h 28"/>
                  <a:gd name="T8" fmla="*/ 15 w 32"/>
                  <a:gd name="T9" fmla="*/ 9 h 28"/>
                  <a:gd name="T10" fmla="*/ 14 w 32"/>
                  <a:gd name="T11" fmla="*/ 9 h 28"/>
                  <a:gd name="T12" fmla="*/ 12 w 32"/>
                  <a:gd name="T13" fmla="*/ 12 h 28"/>
                  <a:gd name="T14" fmla="*/ 14 w 32"/>
                  <a:gd name="T15" fmla="*/ 14 h 28"/>
                  <a:gd name="T16" fmla="*/ 14 w 32"/>
                  <a:gd name="T17" fmla="*/ 15 h 28"/>
                  <a:gd name="T18" fmla="*/ 19 w 32"/>
                  <a:gd name="T19" fmla="*/ 20 h 28"/>
                  <a:gd name="T20" fmla="*/ 21 w 32"/>
                  <a:gd name="T21" fmla="*/ 22 h 28"/>
                  <a:gd name="T22" fmla="*/ 22 w 32"/>
                  <a:gd name="T23" fmla="*/ 25 h 28"/>
                  <a:gd name="T24" fmla="*/ 23 w 32"/>
                  <a:gd name="T25" fmla="*/ 25 h 28"/>
                  <a:gd name="T26" fmla="*/ 25 w 32"/>
                  <a:gd name="T27" fmla="*/ 26 h 28"/>
                  <a:gd name="T28" fmla="*/ 28 w 32"/>
                  <a:gd name="T29" fmla="*/ 28 h 28"/>
                  <a:gd name="T30" fmla="*/ 25 w 32"/>
                  <a:gd name="T31" fmla="*/ 28 h 28"/>
                  <a:gd name="T32" fmla="*/ 22 w 32"/>
                  <a:gd name="T33" fmla="*/ 26 h 28"/>
                  <a:gd name="T34" fmla="*/ 21 w 32"/>
                  <a:gd name="T35" fmla="*/ 25 h 28"/>
                  <a:gd name="T36" fmla="*/ 15 w 32"/>
                  <a:gd name="T37" fmla="*/ 20 h 28"/>
                  <a:gd name="T38" fmla="*/ 11 w 32"/>
                  <a:gd name="T39" fmla="*/ 17 h 28"/>
                  <a:gd name="T40" fmla="*/ 8 w 32"/>
                  <a:gd name="T41" fmla="*/ 14 h 28"/>
                  <a:gd name="T42" fmla="*/ 5 w 32"/>
                  <a:gd name="T43" fmla="*/ 8 h 28"/>
                  <a:gd name="T44" fmla="*/ 3 w 32"/>
                  <a:gd name="T45" fmla="*/ 12 h 28"/>
                  <a:gd name="T46" fmla="*/ 0 w 32"/>
                  <a:gd name="T47" fmla="*/ 8 h 28"/>
                  <a:gd name="T48" fmla="*/ 0 w 32"/>
                  <a:gd name="T49" fmla="*/ 8 h 28"/>
                  <a:gd name="T50" fmla="*/ 5 w 32"/>
                  <a:gd name="T51" fmla="*/ 6 h 28"/>
                  <a:gd name="T52" fmla="*/ 8 w 32"/>
                  <a:gd name="T53" fmla="*/ 8 h 28"/>
                  <a:gd name="T54" fmla="*/ 9 w 32"/>
                  <a:gd name="T55" fmla="*/ 8 h 28"/>
                  <a:gd name="T56" fmla="*/ 11 w 32"/>
                  <a:gd name="T57" fmla="*/ 5 h 28"/>
                  <a:gd name="T58" fmla="*/ 11 w 32"/>
                  <a:gd name="T59" fmla="*/ 3 h 28"/>
                  <a:gd name="T60" fmla="*/ 15 w 32"/>
                  <a:gd name="T61" fmla="*/ 0 h 28"/>
                  <a:gd name="T62" fmla="*/ 15 w 32"/>
                  <a:gd name="T63" fmla="*/ 0 h 28"/>
                  <a:gd name="T64" fmla="*/ 15 w 32"/>
                  <a:gd name="T65" fmla="*/ 0 h 28"/>
                  <a:gd name="T66" fmla="*/ 21 w 32"/>
                  <a:gd name="T67" fmla="*/ 3 h 28"/>
                  <a:gd name="T68" fmla="*/ 25 w 32"/>
                  <a:gd name="T69" fmla="*/ 6 h 28"/>
                  <a:gd name="T70" fmla="*/ 28 w 32"/>
                  <a:gd name="T71" fmla="*/ 5 h 28"/>
                  <a:gd name="T72" fmla="*/ 29 w 32"/>
                  <a:gd name="T73" fmla="*/ 8 h 28"/>
                  <a:gd name="T74" fmla="*/ 30 w 32"/>
                  <a:gd name="T75" fmla="*/ 9 h 28"/>
                  <a:gd name="T76" fmla="*/ 29 w 32"/>
                  <a:gd name="T7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28">
                    <a:moveTo>
                      <a:pt x="29" y="11"/>
                    </a:moveTo>
                    <a:cubicBezTo>
                      <a:pt x="26" y="12"/>
                      <a:pt x="28" y="9"/>
                      <a:pt x="26" y="9"/>
                    </a:cubicBezTo>
                    <a:cubicBezTo>
                      <a:pt x="25" y="9"/>
                      <a:pt x="25" y="9"/>
                      <a:pt x="23" y="9"/>
                    </a:cubicBezTo>
                    <a:cubicBezTo>
                      <a:pt x="22" y="11"/>
                      <a:pt x="21" y="9"/>
                      <a:pt x="19" y="9"/>
                    </a:cubicBezTo>
                    <a:cubicBezTo>
                      <a:pt x="19" y="9"/>
                      <a:pt x="16" y="8"/>
                      <a:pt x="15" y="9"/>
                    </a:cubicBezTo>
                    <a:cubicBezTo>
                      <a:pt x="15" y="9"/>
                      <a:pt x="15" y="11"/>
                      <a:pt x="14" y="9"/>
                    </a:cubicBezTo>
                    <a:cubicBezTo>
                      <a:pt x="11" y="8"/>
                      <a:pt x="11" y="12"/>
                      <a:pt x="12" y="12"/>
                    </a:cubicBezTo>
                    <a:cubicBezTo>
                      <a:pt x="14" y="12"/>
                      <a:pt x="14" y="14"/>
                      <a:pt x="14" y="14"/>
                    </a:cubicBezTo>
                    <a:cubicBezTo>
                      <a:pt x="15" y="14"/>
                      <a:pt x="12" y="15"/>
                      <a:pt x="14" y="15"/>
                    </a:cubicBezTo>
                    <a:cubicBezTo>
                      <a:pt x="15" y="15"/>
                      <a:pt x="18" y="20"/>
                      <a:pt x="19" y="20"/>
                    </a:cubicBezTo>
                    <a:cubicBezTo>
                      <a:pt x="19" y="22"/>
                      <a:pt x="19" y="22"/>
                      <a:pt x="21" y="22"/>
                    </a:cubicBezTo>
                    <a:cubicBezTo>
                      <a:pt x="22" y="23"/>
                      <a:pt x="22" y="25"/>
                      <a:pt x="22" y="25"/>
                    </a:cubicBezTo>
                    <a:cubicBezTo>
                      <a:pt x="23" y="25"/>
                      <a:pt x="23" y="25"/>
                      <a:pt x="23" y="25"/>
                    </a:cubicBezTo>
                    <a:cubicBezTo>
                      <a:pt x="23" y="26"/>
                      <a:pt x="25" y="26"/>
                      <a:pt x="25" y="26"/>
                    </a:cubicBezTo>
                    <a:cubicBezTo>
                      <a:pt x="25" y="28"/>
                      <a:pt x="29" y="28"/>
                      <a:pt x="28" y="28"/>
                    </a:cubicBezTo>
                    <a:cubicBezTo>
                      <a:pt x="26" y="28"/>
                      <a:pt x="26" y="28"/>
                      <a:pt x="25" y="28"/>
                    </a:cubicBezTo>
                    <a:cubicBezTo>
                      <a:pt x="25" y="28"/>
                      <a:pt x="25" y="26"/>
                      <a:pt x="22" y="26"/>
                    </a:cubicBezTo>
                    <a:cubicBezTo>
                      <a:pt x="18" y="25"/>
                      <a:pt x="18" y="23"/>
                      <a:pt x="21" y="25"/>
                    </a:cubicBezTo>
                    <a:cubicBezTo>
                      <a:pt x="19" y="22"/>
                      <a:pt x="16" y="20"/>
                      <a:pt x="15" y="20"/>
                    </a:cubicBezTo>
                    <a:cubicBezTo>
                      <a:pt x="11" y="22"/>
                      <a:pt x="15" y="20"/>
                      <a:pt x="11" y="17"/>
                    </a:cubicBezTo>
                    <a:cubicBezTo>
                      <a:pt x="7" y="14"/>
                      <a:pt x="11" y="17"/>
                      <a:pt x="8" y="14"/>
                    </a:cubicBezTo>
                    <a:cubicBezTo>
                      <a:pt x="5" y="12"/>
                      <a:pt x="8" y="11"/>
                      <a:pt x="5" y="8"/>
                    </a:cubicBezTo>
                    <a:cubicBezTo>
                      <a:pt x="4" y="8"/>
                      <a:pt x="4" y="9"/>
                      <a:pt x="3" y="12"/>
                    </a:cubicBezTo>
                    <a:cubicBezTo>
                      <a:pt x="3" y="14"/>
                      <a:pt x="0" y="8"/>
                      <a:pt x="0" y="8"/>
                    </a:cubicBezTo>
                    <a:cubicBezTo>
                      <a:pt x="0" y="8"/>
                      <a:pt x="0" y="8"/>
                      <a:pt x="0" y="8"/>
                    </a:cubicBezTo>
                    <a:cubicBezTo>
                      <a:pt x="7" y="8"/>
                      <a:pt x="4" y="6"/>
                      <a:pt x="5" y="6"/>
                    </a:cubicBezTo>
                    <a:cubicBezTo>
                      <a:pt x="8" y="8"/>
                      <a:pt x="7" y="6"/>
                      <a:pt x="8" y="8"/>
                    </a:cubicBezTo>
                    <a:cubicBezTo>
                      <a:pt x="9" y="8"/>
                      <a:pt x="9" y="8"/>
                      <a:pt x="9" y="8"/>
                    </a:cubicBezTo>
                    <a:cubicBezTo>
                      <a:pt x="9" y="6"/>
                      <a:pt x="11" y="6"/>
                      <a:pt x="11" y="5"/>
                    </a:cubicBezTo>
                    <a:cubicBezTo>
                      <a:pt x="11" y="3"/>
                      <a:pt x="11" y="3"/>
                      <a:pt x="11" y="3"/>
                    </a:cubicBezTo>
                    <a:cubicBezTo>
                      <a:pt x="11" y="1"/>
                      <a:pt x="14" y="1"/>
                      <a:pt x="15" y="0"/>
                    </a:cubicBezTo>
                    <a:cubicBezTo>
                      <a:pt x="15" y="0"/>
                      <a:pt x="14" y="0"/>
                      <a:pt x="15" y="0"/>
                    </a:cubicBezTo>
                    <a:cubicBezTo>
                      <a:pt x="15" y="0"/>
                      <a:pt x="15" y="0"/>
                      <a:pt x="15" y="0"/>
                    </a:cubicBezTo>
                    <a:cubicBezTo>
                      <a:pt x="21" y="3"/>
                      <a:pt x="19" y="3"/>
                      <a:pt x="21" y="3"/>
                    </a:cubicBezTo>
                    <a:cubicBezTo>
                      <a:pt x="22" y="3"/>
                      <a:pt x="23" y="6"/>
                      <a:pt x="25" y="6"/>
                    </a:cubicBezTo>
                    <a:cubicBezTo>
                      <a:pt x="26" y="6"/>
                      <a:pt x="26" y="3"/>
                      <a:pt x="28" y="5"/>
                    </a:cubicBezTo>
                    <a:cubicBezTo>
                      <a:pt x="29" y="6"/>
                      <a:pt x="29" y="8"/>
                      <a:pt x="29" y="8"/>
                    </a:cubicBezTo>
                    <a:cubicBezTo>
                      <a:pt x="30" y="9"/>
                      <a:pt x="32" y="8"/>
                      <a:pt x="30" y="9"/>
                    </a:cubicBezTo>
                    <a:cubicBezTo>
                      <a:pt x="30" y="9"/>
                      <a:pt x="30" y="9"/>
                      <a:pt x="29" y="1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93" name="Freeform 2344">
                <a:extLst>
                  <a:ext uri="{FF2B5EF4-FFF2-40B4-BE49-F238E27FC236}">
                    <a16:creationId xmlns:a16="http://schemas.microsoft.com/office/drawing/2014/main" id="{E9783422-A42A-F649-0963-43E8C0771FCB}"/>
                  </a:ext>
                </a:extLst>
              </p:cNvPr>
              <p:cNvSpPr>
                <a:spLocks/>
              </p:cNvSpPr>
              <p:nvPr/>
            </p:nvSpPr>
            <p:spPr bwMode="auto">
              <a:xfrm>
                <a:off x="2976861" y="2141997"/>
                <a:ext cx="113340" cy="81276"/>
              </a:xfrm>
              <a:custGeom>
                <a:avLst/>
                <a:gdLst>
                  <a:gd name="T0" fmla="*/ 20 w 24"/>
                  <a:gd name="T1" fmla="*/ 14 h 20"/>
                  <a:gd name="T2" fmla="*/ 23 w 24"/>
                  <a:gd name="T3" fmla="*/ 14 h 20"/>
                  <a:gd name="T4" fmla="*/ 20 w 24"/>
                  <a:gd name="T5" fmla="*/ 11 h 20"/>
                  <a:gd name="T6" fmla="*/ 23 w 24"/>
                  <a:gd name="T7" fmla="*/ 11 h 20"/>
                  <a:gd name="T8" fmla="*/ 20 w 24"/>
                  <a:gd name="T9" fmla="*/ 8 h 20"/>
                  <a:gd name="T10" fmla="*/ 20 w 24"/>
                  <a:gd name="T11" fmla="*/ 5 h 20"/>
                  <a:gd name="T12" fmla="*/ 17 w 24"/>
                  <a:gd name="T13" fmla="*/ 3 h 20"/>
                  <a:gd name="T14" fmla="*/ 14 w 24"/>
                  <a:gd name="T15" fmla="*/ 3 h 20"/>
                  <a:gd name="T16" fmla="*/ 10 w 24"/>
                  <a:gd name="T17" fmla="*/ 3 h 20"/>
                  <a:gd name="T18" fmla="*/ 6 w 24"/>
                  <a:gd name="T19" fmla="*/ 3 h 20"/>
                  <a:gd name="T20" fmla="*/ 5 w 24"/>
                  <a:gd name="T21" fmla="*/ 3 h 20"/>
                  <a:gd name="T22" fmla="*/ 3 w 24"/>
                  <a:gd name="T23" fmla="*/ 5 h 20"/>
                  <a:gd name="T24" fmla="*/ 5 w 24"/>
                  <a:gd name="T25" fmla="*/ 8 h 20"/>
                  <a:gd name="T26" fmla="*/ 5 w 24"/>
                  <a:gd name="T27" fmla="*/ 9 h 20"/>
                  <a:gd name="T28" fmla="*/ 10 w 24"/>
                  <a:gd name="T29" fmla="*/ 14 h 20"/>
                  <a:gd name="T30" fmla="*/ 12 w 24"/>
                  <a:gd name="T31" fmla="*/ 16 h 20"/>
                  <a:gd name="T32" fmla="*/ 13 w 24"/>
                  <a:gd name="T33" fmla="*/ 17 h 20"/>
                  <a:gd name="T34" fmla="*/ 14 w 24"/>
                  <a:gd name="T35" fmla="*/ 19 h 20"/>
                  <a:gd name="T36" fmla="*/ 16 w 24"/>
                  <a:gd name="T37" fmla="*/ 20 h 20"/>
                  <a:gd name="T38" fmla="*/ 17 w 24"/>
                  <a:gd name="T39" fmla="*/ 17 h 20"/>
                  <a:gd name="T40" fmla="*/ 19 w 24"/>
                  <a:gd name="T41" fmla="*/ 16 h 20"/>
                  <a:gd name="T42" fmla="*/ 20 w 24"/>
                  <a:gd name="T43" fmla="*/ 16 h 20"/>
                  <a:gd name="T44" fmla="*/ 20 w 24"/>
                  <a:gd name="T4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0">
                    <a:moveTo>
                      <a:pt x="20" y="14"/>
                    </a:moveTo>
                    <a:cubicBezTo>
                      <a:pt x="21" y="13"/>
                      <a:pt x="21" y="14"/>
                      <a:pt x="23" y="14"/>
                    </a:cubicBezTo>
                    <a:cubicBezTo>
                      <a:pt x="23" y="13"/>
                      <a:pt x="20" y="11"/>
                      <a:pt x="20" y="11"/>
                    </a:cubicBezTo>
                    <a:cubicBezTo>
                      <a:pt x="21" y="9"/>
                      <a:pt x="21" y="13"/>
                      <a:pt x="23" y="11"/>
                    </a:cubicBezTo>
                    <a:cubicBezTo>
                      <a:pt x="24" y="9"/>
                      <a:pt x="20" y="9"/>
                      <a:pt x="20" y="8"/>
                    </a:cubicBezTo>
                    <a:cubicBezTo>
                      <a:pt x="21" y="5"/>
                      <a:pt x="23" y="5"/>
                      <a:pt x="20" y="5"/>
                    </a:cubicBezTo>
                    <a:cubicBezTo>
                      <a:pt x="17" y="5"/>
                      <a:pt x="19" y="3"/>
                      <a:pt x="17" y="3"/>
                    </a:cubicBezTo>
                    <a:cubicBezTo>
                      <a:pt x="16" y="3"/>
                      <a:pt x="16" y="3"/>
                      <a:pt x="14" y="3"/>
                    </a:cubicBezTo>
                    <a:cubicBezTo>
                      <a:pt x="13" y="5"/>
                      <a:pt x="12" y="3"/>
                      <a:pt x="10" y="3"/>
                    </a:cubicBezTo>
                    <a:cubicBezTo>
                      <a:pt x="10" y="3"/>
                      <a:pt x="7" y="2"/>
                      <a:pt x="6" y="3"/>
                    </a:cubicBezTo>
                    <a:cubicBezTo>
                      <a:pt x="5" y="3"/>
                      <a:pt x="5" y="5"/>
                      <a:pt x="5" y="3"/>
                    </a:cubicBezTo>
                    <a:cubicBezTo>
                      <a:pt x="2" y="0"/>
                      <a:pt x="0" y="5"/>
                      <a:pt x="3" y="5"/>
                    </a:cubicBezTo>
                    <a:cubicBezTo>
                      <a:pt x="5" y="6"/>
                      <a:pt x="5" y="8"/>
                      <a:pt x="5" y="8"/>
                    </a:cubicBezTo>
                    <a:cubicBezTo>
                      <a:pt x="5" y="8"/>
                      <a:pt x="3" y="9"/>
                      <a:pt x="5" y="9"/>
                    </a:cubicBezTo>
                    <a:cubicBezTo>
                      <a:pt x="5" y="9"/>
                      <a:pt x="9" y="14"/>
                      <a:pt x="10" y="14"/>
                    </a:cubicBezTo>
                    <a:cubicBezTo>
                      <a:pt x="10" y="14"/>
                      <a:pt x="10" y="16"/>
                      <a:pt x="12" y="16"/>
                    </a:cubicBezTo>
                    <a:cubicBezTo>
                      <a:pt x="13" y="17"/>
                      <a:pt x="13" y="17"/>
                      <a:pt x="13" y="17"/>
                    </a:cubicBezTo>
                    <a:cubicBezTo>
                      <a:pt x="13" y="19"/>
                      <a:pt x="14" y="17"/>
                      <a:pt x="14" y="19"/>
                    </a:cubicBezTo>
                    <a:cubicBezTo>
                      <a:pt x="14" y="20"/>
                      <a:pt x="16" y="20"/>
                      <a:pt x="16" y="20"/>
                    </a:cubicBezTo>
                    <a:cubicBezTo>
                      <a:pt x="19" y="20"/>
                      <a:pt x="16" y="19"/>
                      <a:pt x="17" y="17"/>
                    </a:cubicBezTo>
                    <a:cubicBezTo>
                      <a:pt x="19" y="17"/>
                      <a:pt x="17" y="16"/>
                      <a:pt x="19" y="16"/>
                    </a:cubicBezTo>
                    <a:cubicBezTo>
                      <a:pt x="20" y="14"/>
                      <a:pt x="20" y="17"/>
                      <a:pt x="20" y="16"/>
                    </a:cubicBezTo>
                    <a:cubicBezTo>
                      <a:pt x="20" y="16"/>
                      <a:pt x="17" y="13"/>
                      <a:pt x="20" y="1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94" name="Freeform 2345">
                <a:extLst>
                  <a:ext uri="{FF2B5EF4-FFF2-40B4-BE49-F238E27FC236}">
                    <a16:creationId xmlns:a16="http://schemas.microsoft.com/office/drawing/2014/main" id="{36ED57D4-DD58-8056-F1E3-EB41CC3F2DE1}"/>
                  </a:ext>
                </a:extLst>
              </p:cNvPr>
              <p:cNvSpPr>
                <a:spLocks/>
              </p:cNvSpPr>
              <p:nvPr/>
            </p:nvSpPr>
            <p:spPr bwMode="auto">
              <a:xfrm>
                <a:off x="3052988" y="2199033"/>
                <a:ext cx="50750" cy="44203"/>
              </a:xfrm>
              <a:custGeom>
                <a:avLst/>
                <a:gdLst>
                  <a:gd name="T0" fmla="*/ 4 w 11"/>
                  <a:gd name="T1" fmla="*/ 0 h 11"/>
                  <a:gd name="T2" fmla="*/ 11 w 11"/>
                  <a:gd name="T3" fmla="*/ 5 h 11"/>
                  <a:gd name="T4" fmla="*/ 9 w 11"/>
                  <a:gd name="T5" fmla="*/ 6 h 11"/>
                  <a:gd name="T6" fmla="*/ 9 w 11"/>
                  <a:gd name="T7" fmla="*/ 6 h 11"/>
                  <a:gd name="T8" fmla="*/ 8 w 11"/>
                  <a:gd name="T9" fmla="*/ 6 h 11"/>
                  <a:gd name="T10" fmla="*/ 5 w 11"/>
                  <a:gd name="T11" fmla="*/ 8 h 11"/>
                  <a:gd name="T12" fmla="*/ 5 w 11"/>
                  <a:gd name="T13" fmla="*/ 11 h 11"/>
                  <a:gd name="T14" fmla="*/ 4 w 11"/>
                  <a:gd name="T15" fmla="*/ 10 h 11"/>
                  <a:gd name="T16" fmla="*/ 3 w 11"/>
                  <a:gd name="T17" fmla="*/ 8 h 11"/>
                  <a:gd name="T18" fmla="*/ 0 w 11"/>
                  <a:gd name="T19" fmla="*/ 6 h 11"/>
                  <a:gd name="T20" fmla="*/ 1 w 11"/>
                  <a:gd name="T21" fmla="*/ 5 h 11"/>
                  <a:gd name="T22" fmla="*/ 3 w 11"/>
                  <a:gd name="T23" fmla="*/ 3 h 11"/>
                  <a:gd name="T24" fmla="*/ 4 w 11"/>
                  <a:gd name="T25" fmla="*/ 3 h 11"/>
                  <a:gd name="T26" fmla="*/ 4 w 11"/>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4" y="0"/>
                    </a:moveTo>
                    <a:cubicBezTo>
                      <a:pt x="7" y="3"/>
                      <a:pt x="11" y="5"/>
                      <a:pt x="11" y="5"/>
                    </a:cubicBezTo>
                    <a:cubicBezTo>
                      <a:pt x="11" y="6"/>
                      <a:pt x="8" y="6"/>
                      <a:pt x="9" y="6"/>
                    </a:cubicBezTo>
                    <a:cubicBezTo>
                      <a:pt x="9" y="6"/>
                      <a:pt x="9" y="6"/>
                      <a:pt x="9" y="6"/>
                    </a:cubicBezTo>
                    <a:cubicBezTo>
                      <a:pt x="8" y="8"/>
                      <a:pt x="8" y="8"/>
                      <a:pt x="8" y="6"/>
                    </a:cubicBezTo>
                    <a:cubicBezTo>
                      <a:pt x="8" y="5"/>
                      <a:pt x="7" y="8"/>
                      <a:pt x="5" y="8"/>
                    </a:cubicBezTo>
                    <a:cubicBezTo>
                      <a:pt x="4" y="10"/>
                      <a:pt x="7" y="10"/>
                      <a:pt x="5" y="11"/>
                    </a:cubicBezTo>
                    <a:cubicBezTo>
                      <a:pt x="4" y="11"/>
                      <a:pt x="4" y="11"/>
                      <a:pt x="4" y="10"/>
                    </a:cubicBezTo>
                    <a:cubicBezTo>
                      <a:pt x="4" y="8"/>
                      <a:pt x="3" y="8"/>
                      <a:pt x="3" y="8"/>
                    </a:cubicBezTo>
                    <a:cubicBezTo>
                      <a:pt x="4" y="8"/>
                      <a:pt x="0" y="8"/>
                      <a:pt x="0" y="6"/>
                    </a:cubicBezTo>
                    <a:cubicBezTo>
                      <a:pt x="3" y="6"/>
                      <a:pt x="0" y="5"/>
                      <a:pt x="1" y="5"/>
                    </a:cubicBezTo>
                    <a:cubicBezTo>
                      <a:pt x="3" y="3"/>
                      <a:pt x="1" y="3"/>
                      <a:pt x="3" y="3"/>
                    </a:cubicBezTo>
                    <a:cubicBezTo>
                      <a:pt x="4" y="2"/>
                      <a:pt x="4" y="3"/>
                      <a:pt x="4" y="3"/>
                    </a:cubicBezTo>
                    <a:cubicBezTo>
                      <a:pt x="4" y="3"/>
                      <a:pt x="1" y="0"/>
                      <a:pt x="4"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95" name="Freeform 2346">
                <a:extLst>
                  <a:ext uri="{FF2B5EF4-FFF2-40B4-BE49-F238E27FC236}">
                    <a16:creationId xmlns:a16="http://schemas.microsoft.com/office/drawing/2014/main" id="{70F74098-ED18-05AC-5DE5-1940E944CD36}"/>
                  </a:ext>
                </a:extLst>
              </p:cNvPr>
              <p:cNvSpPr>
                <a:spLocks noEditPoints="1"/>
              </p:cNvSpPr>
              <p:nvPr/>
            </p:nvSpPr>
            <p:spPr bwMode="auto">
              <a:xfrm>
                <a:off x="2799240" y="1781242"/>
                <a:ext cx="177624" cy="101238"/>
              </a:xfrm>
              <a:custGeom>
                <a:avLst/>
                <a:gdLst>
                  <a:gd name="T0" fmla="*/ 2 w 38"/>
                  <a:gd name="T1" fmla="*/ 21 h 25"/>
                  <a:gd name="T2" fmla="*/ 1 w 38"/>
                  <a:gd name="T3" fmla="*/ 19 h 25"/>
                  <a:gd name="T4" fmla="*/ 0 w 38"/>
                  <a:gd name="T5" fmla="*/ 11 h 25"/>
                  <a:gd name="T6" fmla="*/ 11 w 38"/>
                  <a:gd name="T7" fmla="*/ 2 h 25"/>
                  <a:gd name="T8" fmla="*/ 14 w 38"/>
                  <a:gd name="T9" fmla="*/ 3 h 25"/>
                  <a:gd name="T10" fmla="*/ 12 w 38"/>
                  <a:gd name="T11" fmla="*/ 7 h 25"/>
                  <a:gd name="T12" fmla="*/ 14 w 38"/>
                  <a:gd name="T13" fmla="*/ 11 h 25"/>
                  <a:gd name="T14" fmla="*/ 14 w 38"/>
                  <a:gd name="T15" fmla="*/ 13 h 25"/>
                  <a:gd name="T16" fmla="*/ 12 w 38"/>
                  <a:gd name="T17" fmla="*/ 11 h 25"/>
                  <a:gd name="T18" fmla="*/ 9 w 38"/>
                  <a:gd name="T19" fmla="*/ 16 h 25"/>
                  <a:gd name="T20" fmla="*/ 8 w 38"/>
                  <a:gd name="T21" fmla="*/ 19 h 25"/>
                  <a:gd name="T22" fmla="*/ 8 w 38"/>
                  <a:gd name="T23" fmla="*/ 22 h 25"/>
                  <a:gd name="T24" fmla="*/ 9 w 38"/>
                  <a:gd name="T25" fmla="*/ 24 h 25"/>
                  <a:gd name="T26" fmla="*/ 7 w 38"/>
                  <a:gd name="T27" fmla="*/ 24 h 25"/>
                  <a:gd name="T28" fmla="*/ 2 w 38"/>
                  <a:gd name="T29" fmla="*/ 24 h 25"/>
                  <a:gd name="T30" fmla="*/ 36 w 38"/>
                  <a:gd name="T31" fmla="*/ 19 h 25"/>
                  <a:gd name="T32" fmla="*/ 36 w 38"/>
                  <a:gd name="T33" fmla="*/ 19 h 25"/>
                  <a:gd name="T34" fmla="*/ 16 w 38"/>
                  <a:gd name="T35" fmla="*/ 5 h 25"/>
                  <a:gd name="T36" fmla="*/ 14 w 38"/>
                  <a:gd name="T37" fmla="*/ 19 h 25"/>
                  <a:gd name="T38" fmla="*/ 12 w 38"/>
                  <a:gd name="T39" fmla="*/ 18 h 25"/>
                  <a:gd name="T40" fmla="*/ 8 w 38"/>
                  <a:gd name="T41" fmla="*/ 19 h 25"/>
                  <a:gd name="T42" fmla="*/ 11 w 38"/>
                  <a:gd name="T43" fmla="*/ 21 h 25"/>
                  <a:gd name="T44" fmla="*/ 14 w 38"/>
                  <a:gd name="T45" fmla="*/ 22 h 25"/>
                  <a:gd name="T46" fmla="*/ 14 w 38"/>
                  <a:gd name="T47" fmla="*/ 16 h 25"/>
                  <a:gd name="T48" fmla="*/ 14 w 38"/>
                  <a:gd name="T49" fmla="*/ 16 h 25"/>
                  <a:gd name="T50" fmla="*/ 14 w 38"/>
                  <a:gd name="T51" fmla="*/ 22 h 25"/>
                  <a:gd name="T52" fmla="*/ 15 w 38"/>
                  <a:gd name="T53" fmla="*/ 22 h 25"/>
                  <a:gd name="T54" fmla="*/ 20 w 38"/>
                  <a:gd name="T55" fmla="*/ 24 h 25"/>
                  <a:gd name="T56" fmla="*/ 18 w 38"/>
                  <a:gd name="T57" fmla="*/ 22 h 25"/>
                  <a:gd name="T58" fmla="*/ 19 w 38"/>
                  <a:gd name="T59" fmla="*/ 25 h 25"/>
                  <a:gd name="T60" fmla="*/ 20 w 38"/>
                  <a:gd name="T61" fmla="*/ 24 h 25"/>
                  <a:gd name="T62" fmla="*/ 20 w 38"/>
                  <a:gd name="T63" fmla="*/ 22 h 25"/>
                  <a:gd name="T64" fmla="*/ 22 w 38"/>
                  <a:gd name="T65" fmla="*/ 19 h 25"/>
                  <a:gd name="T66" fmla="*/ 23 w 38"/>
                  <a:gd name="T67" fmla="*/ 14 h 25"/>
                  <a:gd name="T68" fmla="*/ 20 w 38"/>
                  <a:gd name="T69" fmla="*/ 14 h 25"/>
                  <a:gd name="T70" fmla="*/ 19 w 38"/>
                  <a:gd name="T71" fmla="*/ 16 h 25"/>
                  <a:gd name="T72" fmla="*/ 18 w 38"/>
                  <a:gd name="T73" fmla="*/ 14 h 25"/>
                  <a:gd name="T74" fmla="*/ 15 w 38"/>
                  <a:gd name="T75" fmla="*/ 16 h 25"/>
                  <a:gd name="T76" fmla="*/ 16 w 38"/>
                  <a:gd name="T77" fmla="*/ 19 h 25"/>
                  <a:gd name="T78" fmla="*/ 18 w 38"/>
                  <a:gd name="T79" fmla="*/ 21 h 25"/>
                  <a:gd name="T80" fmla="*/ 19 w 38"/>
                  <a:gd name="T81" fmla="*/ 22 h 25"/>
                  <a:gd name="T82" fmla="*/ 20 w 38"/>
                  <a:gd name="T83" fmla="*/ 24 h 25"/>
                  <a:gd name="T84" fmla="*/ 20 w 38"/>
                  <a:gd name="T85" fmla="*/ 24 h 25"/>
                  <a:gd name="T86" fmla="*/ 23 w 38"/>
                  <a:gd name="T8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25">
                    <a:moveTo>
                      <a:pt x="2" y="22"/>
                    </a:moveTo>
                    <a:cubicBezTo>
                      <a:pt x="2" y="19"/>
                      <a:pt x="2" y="22"/>
                      <a:pt x="2" y="21"/>
                    </a:cubicBezTo>
                    <a:cubicBezTo>
                      <a:pt x="2" y="19"/>
                      <a:pt x="2" y="19"/>
                      <a:pt x="2" y="19"/>
                    </a:cubicBezTo>
                    <a:cubicBezTo>
                      <a:pt x="1" y="18"/>
                      <a:pt x="2" y="19"/>
                      <a:pt x="1" y="19"/>
                    </a:cubicBezTo>
                    <a:cubicBezTo>
                      <a:pt x="0" y="18"/>
                      <a:pt x="0" y="19"/>
                      <a:pt x="0" y="18"/>
                    </a:cubicBezTo>
                    <a:cubicBezTo>
                      <a:pt x="1" y="16"/>
                      <a:pt x="0" y="14"/>
                      <a:pt x="0" y="11"/>
                    </a:cubicBezTo>
                    <a:cubicBezTo>
                      <a:pt x="1" y="10"/>
                      <a:pt x="1" y="5"/>
                      <a:pt x="4" y="5"/>
                    </a:cubicBezTo>
                    <a:cubicBezTo>
                      <a:pt x="8" y="7"/>
                      <a:pt x="8" y="2"/>
                      <a:pt x="11" y="2"/>
                    </a:cubicBezTo>
                    <a:cubicBezTo>
                      <a:pt x="14" y="2"/>
                      <a:pt x="14" y="0"/>
                      <a:pt x="14" y="0"/>
                    </a:cubicBezTo>
                    <a:cubicBezTo>
                      <a:pt x="14" y="2"/>
                      <a:pt x="12" y="2"/>
                      <a:pt x="14" y="3"/>
                    </a:cubicBezTo>
                    <a:cubicBezTo>
                      <a:pt x="14" y="5"/>
                      <a:pt x="14" y="5"/>
                      <a:pt x="14" y="5"/>
                    </a:cubicBezTo>
                    <a:cubicBezTo>
                      <a:pt x="12" y="7"/>
                      <a:pt x="12" y="7"/>
                      <a:pt x="12" y="7"/>
                    </a:cubicBezTo>
                    <a:cubicBezTo>
                      <a:pt x="11" y="8"/>
                      <a:pt x="14" y="10"/>
                      <a:pt x="12" y="10"/>
                    </a:cubicBezTo>
                    <a:cubicBezTo>
                      <a:pt x="11" y="11"/>
                      <a:pt x="12" y="10"/>
                      <a:pt x="14" y="11"/>
                    </a:cubicBezTo>
                    <a:cubicBezTo>
                      <a:pt x="14" y="11"/>
                      <a:pt x="16" y="10"/>
                      <a:pt x="15" y="11"/>
                    </a:cubicBezTo>
                    <a:cubicBezTo>
                      <a:pt x="15" y="13"/>
                      <a:pt x="14" y="14"/>
                      <a:pt x="14" y="13"/>
                    </a:cubicBezTo>
                    <a:cubicBezTo>
                      <a:pt x="14" y="14"/>
                      <a:pt x="14" y="14"/>
                      <a:pt x="14" y="14"/>
                    </a:cubicBezTo>
                    <a:cubicBezTo>
                      <a:pt x="12" y="13"/>
                      <a:pt x="14" y="11"/>
                      <a:pt x="12" y="11"/>
                    </a:cubicBezTo>
                    <a:cubicBezTo>
                      <a:pt x="11" y="11"/>
                      <a:pt x="12" y="14"/>
                      <a:pt x="11" y="16"/>
                    </a:cubicBezTo>
                    <a:cubicBezTo>
                      <a:pt x="11" y="16"/>
                      <a:pt x="8" y="14"/>
                      <a:pt x="9" y="16"/>
                    </a:cubicBezTo>
                    <a:cubicBezTo>
                      <a:pt x="11" y="16"/>
                      <a:pt x="8" y="16"/>
                      <a:pt x="8" y="18"/>
                    </a:cubicBezTo>
                    <a:cubicBezTo>
                      <a:pt x="9" y="18"/>
                      <a:pt x="7" y="18"/>
                      <a:pt x="8" y="19"/>
                    </a:cubicBezTo>
                    <a:cubicBezTo>
                      <a:pt x="8" y="19"/>
                      <a:pt x="8" y="19"/>
                      <a:pt x="8" y="19"/>
                    </a:cubicBezTo>
                    <a:cubicBezTo>
                      <a:pt x="8" y="21"/>
                      <a:pt x="7" y="21"/>
                      <a:pt x="8" y="22"/>
                    </a:cubicBezTo>
                    <a:cubicBezTo>
                      <a:pt x="8" y="22"/>
                      <a:pt x="8" y="22"/>
                      <a:pt x="9" y="22"/>
                    </a:cubicBezTo>
                    <a:cubicBezTo>
                      <a:pt x="11" y="24"/>
                      <a:pt x="9" y="24"/>
                      <a:pt x="9" y="24"/>
                    </a:cubicBezTo>
                    <a:cubicBezTo>
                      <a:pt x="8" y="22"/>
                      <a:pt x="8" y="24"/>
                      <a:pt x="8" y="24"/>
                    </a:cubicBezTo>
                    <a:cubicBezTo>
                      <a:pt x="8" y="24"/>
                      <a:pt x="8" y="22"/>
                      <a:pt x="7" y="24"/>
                    </a:cubicBezTo>
                    <a:cubicBezTo>
                      <a:pt x="7" y="24"/>
                      <a:pt x="5" y="24"/>
                      <a:pt x="4" y="24"/>
                    </a:cubicBezTo>
                    <a:cubicBezTo>
                      <a:pt x="4" y="22"/>
                      <a:pt x="4" y="24"/>
                      <a:pt x="2" y="24"/>
                    </a:cubicBezTo>
                    <a:cubicBezTo>
                      <a:pt x="2" y="19"/>
                      <a:pt x="2" y="22"/>
                      <a:pt x="2" y="22"/>
                    </a:cubicBezTo>
                    <a:close/>
                    <a:moveTo>
                      <a:pt x="36" y="19"/>
                    </a:moveTo>
                    <a:cubicBezTo>
                      <a:pt x="37" y="19"/>
                      <a:pt x="38" y="22"/>
                      <a:pt x="37" y="22"/>
                    </a:cubicBezTo>
                    <a:cubicBezTo>
                      <a:pt x="36" y="22"/>
                      <a:pt x="34" y="21"/>
                      <a:pt x="36" y="19"/>
                    </a:cubicBezTo>
                    <a:close/>
                    <a:moveTo>
                      <a:pt x="15" y="5"/>
                    </a:moveTo>
                    <a:cubicBezTo>
                      <a:pt x="15" y="5"/>
                      <a:pt x="18" y="5"/>
                      <a:pt x="16" y="5"/>
                    </a:cubicBezTo>
                    <a:cubicBezTo>
                      <a:pt x="15" y="5"/>
                      <a:pt x="15" y="5"/>
                      <a:pt x="15" y="5"/>
                    </a:cubicBezTo>
                    <a:close/>
                    <a:moveTo>
                      <a:pt x="14" y="19"/>
                    </a:moveTo>
                    <a:cubicBezTo>
                      <a:pt x="14" y="18"/>
                      <a:pt x="14" y="18"/>
                      <a:pt x="14" y="18"/>
                    </a:cubicBezTo>
                    <a:cubicBezTo>
                      <a:pt x="14" y="19"/>
                      <a:pt x="14" y="19"/>
                      <a:pt x="12" y="18"/>
                    </a:cubicBezTo>
                    <a:cubicBezTo>
                      <a:pt x="12" y="18"/>
                      <a:pt x="9" y="19"/>
                      <a:pt x="8" y="19"/>
                    </a:cubicBezTo>
                    <a:cubicBezTo>
                      <a:pt x="8" y="18"/>
                      <a:pt x="8" y="19"/>
                      <a:pt x="8" y="19"/>
                    </a:cubicBezTo>
                    <a:cubicBezTo>
                      <a:pt x="9" y="19"/>
                      <a:pt x="9" y="19"/>
                      <a:pt x="9" y="21"/>
                    </a:cubicBezTo>
                    <a:cubicBezTo>
                      <a:pt x="9" y="22"/>
                      <a:pt x="9" y="21"/>
                      <a:pt x="11" y="21"/>
                    </a:cubicBezTo>
                    <a:cubicBezTo>
                      <a:pt x="11" y="22"/>
                      <a:pt x="9" y="22"/>
                      <a:pt x="11" y="22"/>
                    </a:cubicBezTo>
                    <a:cubicBezTo>
                      <a:pt x="14" y="22"/>
                      <a:pt x="14" y="22"/>
                      <a:pt x="14" y="22"/>
                    </a:cubicBezTo>
                    <a:cubicBezTo>
                      <a:pt x="15" y="21"/>
                      <a:pt x="14" y="19"/>
                      <a:pt x="14" y="19"/>
                    </a:cubicBezTo>
                    <a:close/>
                    <a:moveTo>
                      <a:pt x="14" y="16"/>
                    </a:moveTo>
                    <a:cubicBezTo>
                      <a:pt x="14" y="14"/>
                      <a:pt x="14" y="14"/>
                      <a:pt x="14" y="14"/>
                    </a:cubicBezTo>
                    <a:cubicBezTo>
                      <a:pt x="14" y="16"/>
                      <a:pt x="14" y="16"/>
                      <a:pt x="14" y="16"/>
                    </a:cubicBezTo>
                    <a:close/>
                    <a:moveTo>
                      <a:pt x="15" y="22"/>
                    </a:moveTo>
                    <a:cubicBezTo>
                      <a:pt x="14" y="22"/>
                      <a:pt x="14" y="22"/>
                      <a:pt x="14" y="22"/>
                    </a:cubicBezTo>
                    <a:cubicBezTo>
                      <a:pt x="14" y="24"/>
                      <a:pt x="14" y="24"/>
                      <a:pt x="14" y="24"/>
                    </a:cubicBezTo>
                    <a:cubicBezTo>
                      <a:pt x="14" y="25"/>
                      <a:pt x="14" y="22"/>
                      <a:pt x="15" y="22"/>
                    </a:cubicBezTo>
                    <a:close/>
                    <a:moveTo>
                      <a:pt x="19" y="25"/>
                    </a:moveTo>
                    <a:cubicBezTo>
                      <a:pt x="20" y="25"/>
                      <a:pt x="20" y="24"/>
                      <a:pt x="20" y="24"/>
                    </a:cubicBezTo>
                    <a:cubicBezTo>
                      <a:pt x="19" y="24"/>
                      <a:pt x="19" y="22"/>
                      <a:pt x="19" y="24"/>
                    </a:cubicBezTo>
                    <a:cubicBezTo>
                      <a:pt x="19" y="24"/>
                      <a:pt x="18" y="24"/>
                      <a:pt x="18" y="22"/>
                    </a:cubicBezTo>
                    <a:cubicBezTo>
                      <a:pt x="16" y="22"/>
                      <a:pt x="16" y="24"/>
                      <a:pt x="16" y="24"/>
                    </a:cubicBezTo>
                    <a:cubicBezTo>
                      <a:pt x="15" y="24"/>
                      <a:pt x="18" y="25"/>
                      <a:pt x="19" y="25"/>
                    </a:cubicBezTo>
                    <a:close/>
                    <a:moveTo>
                      <a:pt x="20" y="24"/>
                    </a:moveTo>
                    <a:cubicBezTo>
                      <a:pt x="22" y="24"/>
                      <a:pt x="20" y="24"/>
                      <a:pt x="20" y="24"/>
                    </a:cubicBezTo>
                    <a:cubicBezTo>
                      <a:pt x="20" y="22"/>
                      <a:pt x="20" y="22"/>
                      <a:pt x="20" y="22"/>
                    </a:cubicBezTo>
                    <a:cubicBezTo>
                      <a:pt x="20" y="22"/>
                      <a:pt x="22" y="22"/>
                      <a:pt x="20" y="22"/>
                    </a:cubicBezTo>
                    <a:cubicBezTo>
                      <a:pt x="20" y="21"/>
                      <a:pt x="20" y="21"/>
                      <a:pt x="22" y="21"/>
                    </a:cubicBezTo>
                    <a:cubicBezTo>
                      <a:pt x="23" y="21"/>
                      <a:pt x="23" y="19"/>
                      <a:pt x="22" y="19"/>
                    </a:cubicBezTo>
                    <a:cubicBezTo>
                      <a:pt x="20" y="19"/>
                      <a:pt x="22" y="18"/>
                      <a:pt x="23" y="18"/>
                    </a:cubicBezTo>
                    <a:cubicBezTo>
                      <a:pt x="23" y="18"/>
                      <a:pt x="23" y="16"/>
                      <a:pt x="23" y="14"/>
                    </a:cubicBezTo>
                    <a:cubicBezTo>
                      <a:pt x="23" y="14"/>
                      <a:pt x="23" y="14"/>
                      <a:pt x="22" y="14"/>
                    </a:cubicBezTo>
                    <a:cubicBezTo>
                      <a:pt x="20" y="13"/>
                      <a:pt x="20" y="14"/>
                      <a:pt x="20" y="14"/>
                    </a:cubicBezTo>
                    <a:cubicBezTo>
                      <a:pt x="20" y="16"/>
                      <a:pt x="20" y="16"/>
                      <a:pt x="20" y="16"/>
                    </a:cubicBezTo>
                    <a:cubicBezTo>
                      <a:pt x="20" y="18"/>
                      <a:pt x="19" y="16"/>
                      <a:pt x="19" y="16"/>
                    </a:cubicBezTo>
                    <a:cubicBezTo>
                      <a:pt x="19" y="16"/>
                      <a:pt x="20" y="14"/>
                      <a:pt x="19" y="14"/>
                    </a:cubicBezTo>
                    <a:cubicBezTo>
                      <a:pt x="18" y="16"/>
                      <a:pt x="18" y="14"/>
                      <a:pt x="18" y="14"/>
                    </a:cubicBezTo>
                    <a:cubicBezTo>
                      <a:pt x="16" y="14"/>
                      <a:pt x="19" y="14"/>
                      <a:pt x="18" y="16"/>
                    </a:cubicBezTo>
                    <a:cubicBezTo>
                      <a:pt x="16" y="16"/>
                      <a:pt x="15" y="16"/>
                      <a:pt x="15" y="16"/>
                    </a:cubicBezTo>
                    <a:cubicBezTo>
                      <a:pt x="14" y="16"/>
                      <a:pt x="16" y="18"/>
                      <a:pt x="16" y="18"/>
                    </a:cubicBezTo>
                    <a:cubicBezTo>
                      <a:pt x="16" y="19"/>
                      <a:pt x="18" y="19"/>
                      <a:pt x="16" y="19"/>
                    </a:cubicBezTo>
                    <a:cubicBezTo>
                      <a:pt x="15" y="19"/>
                      <a:pt x="18" y="19"/>
                      <a:pt x="18" y="21"/>
                    </a:cubicBezTo>
                    <a:cubicBezTo>
                      <a:pt x="18" y="22"/>
                      <a:pt x="18" y="21"/>
                      <a:pt x="18" y="21"/>
                    </a:cubicBezTo>
                    <a:cubicBezTo>
                      <a:pt x="19" y="22"/>
                      <a:pt x="19" y="21"/>
                      <a:pt x="19" y="22"/>
                    </a:cubicBezTo>
                    <a:cubicBezTo>
                      <a:pt x="19" y="22"/>
                      <a:pt x="19" y="22"/>
                      <a:pt x="19" y="22"/>
                    </a:cubicBezTo>
                    <a:cubicBezTo>
                      <a:pt x="18" y="22"/>
                      <a:pt x="20" y="22"/>
                      <a:pt x="19" y="22"/>
                    </a:cubicBezTo>
                    <a:cubicBezTo>
                      <a:pt x="19" y="22"/>
                      <a:pt x="19" y="24"/>
                      <a:pt x="20" y="24"/>
                    </a:cubicBezTo>
                    <a:cubicBezTo>
                      <a:pt x="20" y="25"/>
                      <a:pt x="20" y="25"/>
                      <a:pt x="20" y="25"/>
                    </a:cubicBezTo>
                    <a:cubicBezTo>
                      <a:pt x="20" y="24"/>
                      <a:pt x="20" y="24"/>
                      <a:pt x="20" y="24"/>
                    </a:cubicBezTo>
                    <a:close/>
                    <a:moveTo>
                      <a:pt x="22" y="22"/>
                    </a:moveTo>
                    <a:cubicBezTo>
                      <a:pt x="22" y="22"/>
                      <a:pt x="22" y="22"/>
                      <a:pt x="23" y="22"/>
                    </a:cubicBezTo>
                    <a:cubicBezTo>
                      <a:pt x="23" y="22"/>
                      <a:pt x="20" y="24"/>
                      <a:pt x="22" y="2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96" name="Freeform 2348">
                <a:extLst>
                  <a:ext uri="{FF2B5EF4-FFF2-40B4-BE49-F238E27FC236}">
                    <a16:creationId xmlns:a16="http://schemas.microsoft.com/office/drawing/2014/main" id="{6B08B1CC-1DED-2CBB-DE01-1886CA9C3938}"/>
                  </a:ext>
                </a:extLst>
              </p:cNvPr>
              <p:cNvSpPr>
                <a:spLocks/>
              </p:cNvSpPr>
              <p:nvPr/>
            </p:nvSpPr>
            <p:spPr bwMode="auto">
              <a:xfrm>
                <a:off x="2687589" y="1915277"/>
                <a:ext cx="93041" cy="76998"/>
              </a:xfrm>
              <a:custGeom>
                <a:avLst/>
                <a:gdLst>
                  <a:gd name="T0" fmla="*/ 18 w 20"/>
                  <a:gd name="T1" fmla="*/ 5 h 19"/>
                  <a:gd name="T2" fmla="*/ 17 w 20"/>
                  <a:gd name="T3" fmla="*/ 6 h 19"/>
                  <a:gd name="T4" fmla="*/ 18 w 20"/>
                  <a:gd name="T5" fmla="*/ 8 h 19"/>
                  <a:gd name="T6" fmla="*/ 17 w 20"/>
                  <a:gd name="T7" fmla="*/ 11 h 19"/>
                  <a:gd name="T8" fmla="*/ 14 w 20"/>
                  <a:gd name="T9" fmla="*/ 13 h 19"/>
                  <a:gd name="T10" fmla="*/ 14 w 20"/>
                  <a:gd name="T11" fmla="*/ 14 h 19"/>
                  <a:gd name="T12" fmla="*/ 14 w 20"/>
                  <a:gd name="T13" fmla="*/ 17 h 19"/>
                  <a:gd name="T14" fmla="*/ 13 w 20"/>
                  <a:gd name="T15" fmla="*/ 17 h 19"/>
                  <a:gd name="T16" fmla="*/ 13 w 20"/>
                  <a:gd name="T17" fmla="*/ 19 h 19"/>
                  <a:gd name="T18" fmla="*/ 11 w 20"/>
                  <a:gd name="T19" fmla="*/ 16 h 19"/>
                  <a:gd name="T20" fmla="*/ 8 w 20"/>
                  <a:gd name="T21" fmla="*/ 16 h 19"/>
                  <a:gd name="T22" fmla="*/ 6 w 20"/>
                  <a:gd name="T23" fmla="*/ 16 h 19"/>
                  <a:gd name="T24" fmla="*/ 4 w 20"/>
                  <a:gd name="T25" fmla="*/ 16 h 19"/>
                  <a:gd name="T26" fmla="*/ 3 w 20"/>
                  <a:gd name="T27" fmla="*/ 16 h 19"/>
                  <a:gd name="T28" fmla="*/ 0 w 20"/>
                  <a:gd name="T29" fmla="*/ 16 h 19"/>
                  <a:gd name="T30" fmla="*/ 0 w 20"/>
                  <a:gd name="T31" fmla="*/ 16 h 19"/>
                  <a:gd name="T32" fmla="*/ 0 w 20"/>
                  <a:gd name="T33" fmla="*/ 16 h 19"/>
                  <a:gd name="T34" fmla="*/ 3 w 20"/>
                  <a:gd name="T35" fmla="*/ 16 h 19"/>
                  <a:gd name="T36" fmla="*/ 3 w 20"/>
                  <a:gd name="T37" fmla="*/ 16 h 19"/>
                  <a:gd name="T38" fmla="*/ 0 w 20"/>
                  <a:gd name="T39" fmla="*/ 14 h 19"/>
                  <a:gd name="T40" fmla="*/ 3 w 20"/>
                  <a:gd name="T41" fmla="*/ 14 h 19"/>
                  <a:gd name="T42" fmla="*/ 0 w 20"/>
                  <a:gd name="T43" fmla="*/ 14 h 19"/>
                  <a:gd name="T44" fmla="*/ 3 w 20"/>
                  <a:gd name="T45" fmla="*/ 11 h 19"/>
                  <a:gd name="T46" fmla="*/ 4 w 20"/>
                  <a:gd name="T47" fmla="*/ 8 h 19"/>
                  <a:gd name="T48" fmla="*/ 7 w 20"/>
                  <a:gd name="T49" fmla="*/ 3 h 19"/>
                  <a:gd name="T50" fmla="*/ 8 w 20"/>
                  <a:gd name="T51" fmla="*/ 5 h 19"/>
                  <a:gd name="T52" fmla="*/ 8 w 20"/>
                  <a:gd name="T53" fmla="*/ 5 h 19"/>
                  <a:gd name="T54" fmla="*/ 8 w 20"/>
                  <a:gd name="T55" fmla="*/ 8 h 19"/>
                  <a:gd name="T56" fmla="*/ 11 w 20"/>
                  <a:gd name="T57" fmla="*/ 6 h 19"/>
                  <a:gd name="T58" fmla="*/ 11 w 20"/>
                  <a:gd name="T59" fmla="*/ 5 h 19"/>
                  <a:gd name="T60" fmla="*/ 10 w 20"/>
                  <a:gd name="T61" fmla="*/ 3 h 19"/>
                  <a:gd name="T62" fmla="*/ 13 w 20"/>
                  <a:gd name="T63" fmla="*/ 0 h 19"/>
                  <a:gd name="T64" fmla="*/ 18 w 20"/>
                  <a:gd name="T65" fmla="*/ 0 h 19"/>
                  <a:gd name="T66" fmla="*/ 20 w 20"/>
                  <a:gd name="T67" fmla="*/ 2 h 19"/>
                  <a:gd name="T68" fmla="*/ 18 w 20"/>
                  <a:gd name="T6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9">
                    <a:moveTo>
                      <a:pt x="18" y="5"/>
                    </a:moveTo>
                    <a:cubicBezTo>
                      <a:pt x="17" y="5"/>
                      <a:pt x="17" y="5"/>
                      <a:pt x="17" y="6"/>
                    </a:cubicBezTo>
                    <a:cubicBezTo>
                      <a:pt x="17" y="8"/>
                      <a:pt x="18" y="6"/>
                      <a:pt x="18" y="8"/>
                    </a:cubicBezTo>
                    <a:cubicBezTo>
                      <a:pt x="18" y="9"/>
                      <a:pt x="15" y="11"/>
                      <a:pt x="17" y="11"/>
                    </a:cubicBezTo>
                    <a:cubicBezTo>
                      <a:pt x="18" y="11"/>
                      <a:pt x="15" y="13"/>
                      <a:pt x="14" y="13"/>
                    </a:cubicBezTo>
                    <a:cubicBezTo>
                      <a:pt x="13" y="11"/>
                      <a:pt x="13" y="13"/>
                      <a:pt x="14" y="14"/>
                    </a:cubicBezTo>
                    <a:cubicBezTo>
                      <a:pt x="14" y="16"/>
                      <a:pt x="14" y="16"/>
                      <a:pt x="14" y="17"/>
                    </a:cubicBezTo>
                    <a:cubicBezTo>
                      <a:pt x="14" y="17"/>
                      <a:pt x="11" y="17"/>
                      <a:pt x="13" y="17"/>
                    </a:cubicBezTo>
                    <a:cubicBezTo>
                      <a:pt x="14" y="19"/>
                      <a:pt x="13" y="19"/>
                      <a:pt x="13" y="19"/>
                    </a:cubicBezTo>
                    <a:cubicBezTo>
                      <a:pt x="8" y="19"/>
                      <a:pt x="14" y="17"/>
                      <a:pt x="11" y="16"/>
                    </a:cubicBezTo>
                    <a:cubicBezTo>
                      <a:pt x="8" y="16"/>
                      <a:pt x="8" y="14"/>
                      <a:pt x="8" y="16"/>
                    </a:cubicBezTo>
                    <a:cubicBezTo>
                      <a:pt x="7" y="16"/>
                      <a:pt x="8" y="14"/>
                      <a:pt x="6" y="16"/>
                    </a:cubicBezTo>
                    <a:cubicBezTo>
                      <a:pt x="4" y="16"/>
                      <a:pt x="6" y="14"/>
                      <a:pt x="4" y="16"/>
                    </a:cubicBezTo>
                    <a:cubicBezTo>
                      <a:pt x="4" y="16"/>
                      <a:pt x="4" y="16"/>
                      <a:pt x="3" y="16"/>
                    </a:cubicBezTo>
                    <a:cubicBezTo>
                      <a:pt x="1" y="17"/>
                      <a:pt x="0" y="16"/>
                      <a:pt x="0" y="16"/>
                    </a:cubicBezTo>
                    <a:cubicBezTo>
                      <a:pt x="0" y="16"/>
                      <a:pt x="0" y="16"/>
                      <a:pt x="0" y="16"/>
                    </a:cubicBezTo>
                    <a:cubicBezTo>
                      <a:pt x="0" y="16"/>
                      <a:pt x="0" y="16"/>
                      <a:pt x="0" y="16"/>
                    </a:cubicBezTo>
                    <a:cubicBezTo>
                      <a:pt x="1" y="16"/>
                      <a:pt x="3" y="16"/>
                      <a:pt x="3" y="16"/>
                    </a:cubicBezTo>
                    <a:cubicBezTo>
                      <a:pt x="4" y="16"/>
                      <a:pt x="3" y="14"/>
                      <a:pt x="3" y="16"/>
                    </a:cubicBezTo>
                    <a:cubicBezTo>
                      <a:pt x="1" y="16"/>
                      <a:pt x="0" y="14"/>
                      <a:pt x="0" y="14"/>
                    </a:cubicBezTo>
                    <a:cubicBezTo>
                      <a:pt x="0" y="14"/>
                      <a:pt x="0" y="14"/>
                      <a:pt x="3" y="14"/>
                    </a:cubicBezTo>
                    <a:cubicBezTo>
                      <a:pt x="6" y="14"/>
                      <a:pt x="1" y="14"/>
                      <a:pt x="0" y="14"/>
                    </a:cubicBezTo>
                    <a:cubicBezTo>
                      <a:pt x="0" y="13"/>
                      <a:pt x="4" y="13"/>
                      <a:pt x="3" y="11"/>
                    </a:cubicBezTo>
                    <a:cubicBezTo>
                      <a:pt x="3" y="11"/>
                      <a:pt x="4" y="13"/>
                      <a:pt x="4" y="8"/>
                    </a:cubicBezTo>
                    <a:cubicBezTo>
                      <a:pt x="7" y="5"/>
                      <a:pt x="6" y="3"/>
                      <a:pt x="7" y="3"/>
                    </a:cubicBezTo>
                    <a:cubicBezTo>
                      <a:pt x="10" y="3"/>
                      <a:pt x="8" y="3"/>
                      <a:pt x="8" y="5"/>
                    </a:cubicBezTo>
                    <a:cubicBezTo>
                      <a:pt x="8" y="5"/>
                      <a:pt x="10" y="5"/>
                      <a:pt x="8" y="5"/>
                    </a:cubicBezTo>
                    <a:cubicBezTo>
                      <a:pt x="8" y="6"/>
                      <a:pt x="8" y="8"/>
                      <a:pt x="8" y="8"/>
                    </a:cubicBezTo>
                    <a:cubicBezTo>
                      <a:pt x="11" y="9"/>
                      <a:pt x="13" y="6"/>
                      <a:pt x="11" y="6"/>
                    </a:cubicBezTo>
                    <a:cubicBezTo>
                      <a:pt x="10" y="5"/>
                      <a:pt x="11" y="5"/>
                      <a:pt x="11" y="5"/>
                    </a:cubicBezTo>
                    <a:cubicBezTo>
                      <a:pt x="10" y="5"/>
                      <a:pt x="11" y="3"/>
                      <a:pt x="10" y="3"/>
                    </a:cubicBezTo>
                    <a:cubicBezTo>
                      <a:pt x="8" y="3"/>
                      <a:pt x="10" y="0"/>
                      <a:pt x="13" y="0"/>
                    </a:cubicBezTo>
                    <a:cubicBezTo>
                      <a:pt x="15" y="0"/>
                      <a:pt x="17" y="0"/>
                      <a:pt x="18" y="0"/>
                    </a:cubicBezTo>
                    <a:cubicBezTo>
                      <a:pt x="18" y="0"/>
                      <a:pt x="18" y="2"/>
                      <a:pt x="20" y="2"/>
                    </a:cubicBezTo>
                    <a:cubicBezTo>
                      <a:pt x="18" y="5"/>
                      <a:pt x="18" y="6"/>
                      <a:pt x="18"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97" name="Freeform 2349">
                <a:extLst>
                  <a:ext uri="{FF2B5EF4-FFF2-40B4-BE49-F238E27FC236}">
                    <a16:creationId xmlns:a16="http://schemas.microsoft.com/office/drawing/2014/main" id="{694D81D0-8DD9-A200-825A-E365E24BF9EF}"/>
                  </a:ext>
                </a:extLst>
              </p:cNvPr>
              <p:cNvSpPr>
                <a:spLocks/>
              </p:cNvSpPr>
              <p:nvPr/>
            </p:nvSpPr>
            <p:spPr bwMode="auto">
              <a:xfrm>
                <a:off x="2663907" y="1972315"/>
                <a:ext cx="103192" cy="64164"/>
              </a:xfrm>
              <a:custGeom>
                <a:avLst/>
                <a:gdLst>
                  <a:gd name="T0" fmla="*/ 20 w 22"/>
                  <a:gd name="T1" fmla="*/ 8 h 16"/>
                  <a:gd name="T2" fmla="*/ 19 w 22"/>
                  <a:gd name="T3" fmla="*/ 9 h 16"/>
                  <a:gd name="T4" fmla="*/ 16 w 22"/>
                  <a:gd name="T5" fmla="*/ 16 h 16"/>
                  <a:gd name="T6" fmla="*/ 13 w 22"/>
                  <a:gd name="T7" fmla="*/ 14 h 16"/>
                  <a:gd name="T8" fmla="*/ 12 w 22"/>
                  <a:gd name="T9" fmla="*/ 11 h 16"/>
                  <a:gd name="T10" fmla="*/ 9 w 22"/>
                  <a:gd name="T11" fmla="*/ 11 h 16"/>
                  <a:gd name="T12" fmla="*/ 5 w 22"/>
                  <a:gd name="T13" fmla="*/ 8 h 16"/>
                  <a:gd name="T14" fmla="*/ 4 w 22"/>
                  <a:gd name="T15" fmla="*/ 6 h 16"/>
                  <a:gd name="T16" fmla="*/ 0 w 22"/>
                  <a:gd name="T17" fmla="*/ 5 h 16"/>
                  <a:gd name="T18" fmla="*/ 5 w 22"/>
                  <a:gd name="T19" fmla="*/ 2 h 16"/>
                  <a:gd name="T20" fmla="*/ 5 w 22"/>
                  <a:gd name="T21" fmla="*/ 3 h 16"/>
                  <a:gd name="T22" fmla="*/ 8 w 22"/>
                  <a:gd name="T23" fmla="*/ 3 h 16"/>
                  <a:gd name="T24" fmla="*/ 9 w 22"/>
                  <a:gd name="T25" fmla="*/ 2 h 16"/>
                  <a:gd name="T26" fmla="*/ 11 w 22"/>
                  <a:gd name="T27" fmla="*/ 2 h 16"/>
                  <a:gd name="T28" fmla="*/ 13 w 22"/>
                  <a:gd name="T29" fmla="*/ 2 h 16"/>
                  <a:gd name="T30" fmla="*/ 16 w 22"/>
                  <a:gd name="T31" fmla="*/ 3 h 16"/>
                  <a:gd name="T32" fmla="*/ 18 w 22"/>
                  <a:gd name="T33" fmla="*/ 6 h 16"/>
                  <a:gd name="T34" fmla="*/ 20 w 22"/>
                  <a:gd name="T3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20" y="8"/>
                    </a:moveTo>
                    <a:cubicBezTo>
                      <a:pt x="19" y="8"/>
                      <a:pt x="22" y="8"/>
                      <a:pt x="19" y="9"/>
                    </a:cubicBezTo>
                    <a:cubicBezTo>
                      <a:pt x="16" y="11"/>
                      <a:pt x="16" y="14"/>
                      <a:pt x="16" y="16"/>
                    </a:cubicBezTo>
                    <a:cubicBezTo>
                      <a:pt x="15" y="16"/>
                      <a:pt x="15" y="14"/>
                      <a:pt x="13" y="14"/>
                    </a:cubicBezTo>
                    <a:cubicBezTo>
                      <a:pt x="11" y="13"/>
                      <a:pt x="13" y="11"/>
                      <a:pt x="12" y="11"/>
                    </a:cubicBezTo>
                    <a:cubicBezTo>
                      <a:pt x="11" y="9"/>
                      <a:pt x="9" y="14"/>
                      <a:pt x="9" y="11"/>
                    </a:cubicBezTo>
                    <a:cubicBezTo>
                      <a:pt x="9" y="8"/>
                      <a:pt x="6" y="9"/>
                      <a:pt x="5" y="8"/>
                    </a:cubicBezTo>
                    <a:cubicBezTo>
                      <a:pt x="5" y="6"/>
                      <a:pt x="5" y="8"/>
                      <a:pt x="4" y="6"/>
                    </a:cubicBezTo>
                    <a:cubicBezTo>
                      <a:pt x="2" y="5"/>
                      <a:pt x="1" y="8"/>
                      <a:pt x="0" y="5"/>
                    </a:cubicBezTo>
                    <a:cubicBezTo>
                      <a:pt x="1" y="3"/>
                      <a:pt x="2" y="3"/>
                      <a:pt x="5" y="2"/>
                    </a:cubicBezTo>
                    <a:cubicBezTo>
                      <a:pt x="5" y="3"/>
                      <a:pt x="5" y="3"/>
                      <a:pt x="5" y="3"/>
                    </a:cubicBezTo>
                    <a:cubicBezTo>
                      <a:pt x="5" y="3"/>
                      <a:pt x="6" y="3"/>
                      <a:pt x="8" y="3"/>
                    </a:cubicBezTo>
                    <a:cubicBezTo>
                      <a:pt x="9" y="2"/>
                      <a:pt x="9" y="3"/>
                      <a:pt x="9" y="2"/>
                    </a:cubicBezTo>
                    <a:cubicBezTo>
                      <a:pt x="11" y="0"/>
                      <a:pt x="9" y="2"/>
                      <a:pt x="11" y="2"/>
                    </a:cubicBezTo>
                    <a:cubicBezTo>
                      <a:pt x="13" y="0"/>
                      <a:pt x="12" y="2"/>
                      <a:pt x="13" y="2"/>
                    </a:cubicBezTo>
                    <a:cubicBezTo>
                      <a:pt x="13" y="0"/>
                      <a:pt x="13" y="3"/>
                      <a:pt x="16" y="3"/>
                    </a:cubicBezTo>
                    <a:cubicBezTo>
                      <a:pt x="20" y="3"/>
                      <a:pt x="13" y="6"/>
                      <a:pt x="18" y="6"/>
                    </a:cubicBezTo>
                    <a:cubicBezTo>
                      <a:pt x="19" y="6"/>
                      <a:pt x="20" y="6"/>
                      <a:pt x="20" y="8"/>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98" name="Freeform 2350">
                <a:extLst>
                  <a:ext uri="{FF2B5EF4-FFF2-40B4-BE49-F238E27FC236}">
                    <a16:creationId xmlns:a16="http://schemas.microsoft.com/office/drawing/2014/main" id="{7B951856-0632-04D2-F9D4-6340D74BB1FE}"/>
                  </a:ext>
                </a:extLst>
              </p:cNvPr>
              <p:cNvSpPr>
                <a:spLocks/>
              </p:cNvSpPr>
              <p:nvPr/>
            </p:nvSpPr>
            <p:spPr bwMode="auto">
              <a:xfrm>
                <a:off x="2738340" y="2009388"/>
                <a:ext cx="28759" cy="27092"/>
              </a:xfrm>
              <a:custGeom>
                <a:avLst/>
                <a:gdLst>
                  <a:gd name="T0" fmla="*/ 4 w 6"/>
                  <a:gd name="T1" fmla="*/ 7 h 7"/>
                  <a:gd name="T2" fmla="*/ 4 w 6"/>
                  <a:gd name="T3" fmla="*/ 4 h 7"/>
                  <a:gd name="T4" fmla="*/ 3 w 6"/>
                  <a:gd name="T5" fmla="*/ 0 h 7"/>
                  <a:gd name="T6" fmla="*/ 0 w 6"/>
                  <a:gd name="T7" fmla="*/ 7 h 7"/>
                  <a:gd name="T8" fmla="*/ 4 w 6"/>
                  <a:gd name="T9" fmla="*/ 7 h 7"/>
                </a:gdLst>
                <a:ahLst/>
                <a:cxnLst>
                  <a:cxn ang="0">
                    <a:pos x="T0" y="T1"/>
                  </a:cxn>
                  <a:cxn ang="0">
                    <a:pos x="T2" y="T3"/>
                  </a:cxn>
                  <a:cxn ang="0">
                    <a:pos x="T4" y="T5"/>
                  </a:cxn>
                  <a:cxn ang="0">
                    <a:pos x="T6" y="T7"/>
                  </a:cxn>
                  <a:cxn ang="0">
                    <a:pos x="T8" y="T9"/>
                  </a:cxn>
                </a:cxnLst>
                <a:rect l="0" t="0" r="r" b="b"/>
                <a:pathLst>
                  <a:path w="6" h="7">
                    <a:moveTo>
                      <a:pt x="4" y="7"/>
                    </a:moveTo>
                    <a:cubicBezTo>
                      <a:pt x="4" y="5"/>
                      <a:pt x="6" y="5"/>
                      <a:pt x="4" y="4"/>
                    </a:cubicBezTo>
                    <a:cubicBezTo>
                      <a:pt x="4" y="4"/>
                      <a:pt x="3" y="4"/>
                      <a:pt x="3" y="0"/>
                    </a:cubicBezTo>
                    <a:cubicBezTo>
                      <a:pt x="0" y="2"/>
                      <a:pt x="0" y="5"/>
                      <a:pt x="0" y="7"/>
                    </a:cubicBezTo>
                    <a:cubicBezTo>
                      <a:pt x="3" y="7"/>
                      <a:pt x="3" y="7"/>
                      <a:pt x="4" y="7"/>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499" name="Freeform 2351">
                <a:extLst>
                  <a:ext uri="{FF2B5EF4-FFF2-40B4-BE49-F238E27FC236}">
                    <a16:creationId xmlns:a16="http://schemas.microsoft.com/office/drawing/2014/main" id="{5FD61E2A-28F3-7E6B-6B10-071B85C4E6A1}"/>
                  </a:ext>
                </a:extLst>
              </p:cNvPr>
              <p:cNvSpPr>
                <a:spLocks/>
              </p:cNvSpPr>
              <p:nvPr/>
            </p:nvSpPr>
            <p:spPr bwMode="auto">
              <a:xfrm>
                <a:off x="3137570" y="1757002"/>
                <a:ext cx="42293" cy="21387"/>
              </a:xfrm>
              <a:custGeom>
                <a:avLst/>
                <a:gdLst>
                  <a:gd name="T0" fmla="*/ 1 w 9"/>
                  <a:gd name="T1" fmla="*/ 5 h 5"/>
                  <a:gd name="T2" fmla="*/ 1 w 9"/>
                  <a:gd name="T3" fmla="*/ 5 h 5"/>
                  <a:gd name="T4" fmla="*/ 1 w 9"/>
                  <a:gd name="T5" fmla="*/ 3 h 5"/>
                  <a:gd name="T6" fmla="*/ 0 w 9"/>
                  <a:gd name="T7" fmla="*/ 3 h 5"/>
                  <a:gd name="T8" fmla="*/ 0 w 9"/>
                  <a:gd name="T9" fmla="*/ 2 h 5"/>
                  <a:gd name="T10" fmla="*/ 1 w 9"/>
                  <a:gd name="T11" fmla="*/ 2 h 5"/>
                  <a:gd name="T12" fmla="*/ 4 w 9"/>
                  <a:gd name="T13" fmla="*/ 0 h 5"/>
                  <a:gd name="T14" fmla="*/ 7 w 9"/>
                  <a:gd name="T15" fmla="*/ 2 h 5"/>
                  <a:gd name="T16" fmla="*/ 8 w 9"/>
                  <a:gd name="T17" fmla="*/ 2 h 5"/>
                  <a:gd name="T18" fmla="*/ 7 w 9"/>
                  <a:gd name="T19" fmla="*/ 2 h 5"/>
                  <a:gd name="T20" fmla="*/ 4 w 9"/>
                  <a:gd name="T21" fmla="*/ 3 h 5"/>
                  <a:gd name="T22" fmla="*/ 3 w 9"/>
                  <a:gd name="T23" fmla="*/ 5 h 5"/>
                  <a:gd name="T24" fmla="*/ 1 w 9"/>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1" y="5"/>
                    </a:moveTo>
                    <a:cubicBezTo>
                      <a:pt x="0" y="5"/>
                      <a:pt x="0" y="5"/>
                      <a:pt x="1" y="5"/>
                    </a:cubicBezTo>
                    <a:cubicBezTo>
                      <a:pt x="3" y="5"/>
                      <a:pt x="3" y="3"/>
                      <a:pt x="1" y="3"/>
                    </a:cubicBezTo>
                    <a:cubicBezTo>
                      <a:pt x="0" y="3"/>
                      <a:pt x="0" y="3"/>
                      <a:pt x="0" y="3"/>
                    </a:cubicBezTo>
                    <a:cubicBezTo>
                      <a:pt x="1" y="2"/>
                      <a:pt x="0" y="2"/>
                      <a:pt x="0" y="2"/>
                    </a:cubicBezTo>
                    <a:cubicBezTo>
                      <a:pt x="1" y="2"/>
                      <a:pt x="1" y="2"/>
                      <a:pt x="1" y="2"/>
                    </a:cubicBezTo>
                    <a:cubicBezTo>
                      <a:pt x="3" y="0"/>
                      <a:pt x="4" y="0"/>
                      <a:pt x="4" y="0"/>
                    </a:cubicBezTo>
                    <a:cubicBezTo>
                      <a:pt x="4" y="2"/>
                      <a:pt x="5" y="0"/>
                      <a:pt x="7" y="2"/>
                    </a:cubicBezTo>
                    <a:cubicBezTo>
                      <a:pt x="9" y="2"/>
                      <a:pt x="9" y="2"/>
                      <a:pt x="8" y="2"/>
                    </a:cubicBezTo>
                    <a:cubicBezTo>
                      <a:pt x="8" y="2"/>
                      <a:pt x="8" y="2"/>
                      <a:pt x="7" y="2"/>
                    </a:cubicBezTo>
                    <a:cubicBezTo>
                      <a:pt x="7" y="3"/>
                      <a:pt x="4" y="3"/>
                      <a:pt x="4" y="3"/>
                    </a:cubicBezTo>
                    <a:cubicBezTo>
                      <a:pt x="3" y="5"/>
                      <a:pt x="3" y="5"/>
                      <a:pt x="3" y="5"/>
                    </a:cubicBezTo>
                    <a:cubicBezTo>
                      <a:pt x="1" y="5"/>
                      <a:pt x="1" y="5"/>
                      <a:pt x="1"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00" name="Freeform 2352">
                <a:extLst>
                  <a:ext uri="{FF2B5EF4-FFF2-40B4-BE49-F238E27FC236}">
                    <a16:creationId xmlns:a16="http://schemas.microsoft.com/office/drawing/2014/main" id="{8A91EEF0-1CB5-30FA-90AC-9CD7BAAF2D4E}"/>
                  </a:ext>
                </a:extLst>
              </p:cNvPr>
              <p:cNvSpPr>
                <a:spLocks/>
              </p:cNvSpPr>
              <p:nvPr/>
            </p:nvSpPr>
            <p:spPr bwMode="auto">
              <a:xfrm>
                <a:off x="3142645" y="1745596"/>
                <a:ext cx="32142" cy="11407"/>
              </a:xfrm>
              <a:custGeom>
                <a:avLst/>
                <a:gdLst>
                  <a:gd name="T0" fmla="*/ 4 w 7"/>
                  <a:gd name="T1" fmla="*/ 3 h 3"/>
                  <a:gd name="T2" fmla="*/ 2 w 7"/>
                  <a:gd name="T3" fmla="*/ 2 h 3"/>
                  <a:gd name="T4" fmla="*/ 0 w 7"/>
                  <a:gd name="T5" fmla="*/ 2 h 3"/>
                  <a:gd name="T6" fmla="*/ 4 w 7"/>
                  <a:gd name="T7" fmla="*/ 0 h 3"/>
                  <a:gd name="T8" fmla="*/ 4 w 7"/>
                  <a:gd name="T9" fmla="*/ 2 h 3"/>
                  <a:gd name="T10" fmla="*/ 6 w 7"/>
                  <a:gd name="T11" fmla="*/ 3 h 3"/>
                  <a:gd name="T12" fmla="*/ 4 w 7"/>
                  <a:gd name="T13" fmla="*/ 3 h 3"/>
                  <a:gd name="T14" fmla="*/ 4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3"/>
                    </a:moveTo>
                    <a:cubicBezTo>
                      <a:pt x="3" y="3"/>
                      <a:pt x="3" y="2"/>
                      <a:pt x="2" y="2"/>
                    </a:cubicBezTo>
                    <a:cubicBezTo>
                      <a:pt x="0" y="2"/>
                      <a:pt x="0" y="2"/>
                      <a:pt x="0" y="2"/>
                    </a:cubicBezTo>
                    <a:cubicBezTo>
                      <a:pt x="2" y="0"/>
                      <a:pt x="3" y="2"/>
                      <a:pt x="4" y="0"/>
                    </a:cubicBezTo>
                    <a:cubicBezTo>
                      <a:pt x="4" y="0"/>
                      <a:pt x="4" y="0"/>
                      <a:pt x="4" y="2"/>
                    </a:cubicBezTo>
                    <a:cubicBezTo>
                      <a:pt x="7" y="2"/>
                      <a:pt x="6" y="3"/>
                      <a:pt x="6" y="3"/>
                    </a:cubicBezTo>
                    <a:cubicBezTo>
                      <a:pt x="4" y="3"/>
                      <a:pt x="4" y="3"/>
                      <a:pt x="4" y="3"/>
                    </a:cubicBezTo>
                    <a:cubicBezTo>
                      <a:pt x="4" y="3"/>
                      <a:pt x="4" y="3"/>
                      <a:pt x="4"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01" name="Freeform 2353">
                <a:extLst>
                  <a:ext uri="{FF2B5EF4-FFF2-40B4-BE49-F238E27FC236}">
                    <a16:creationId xmlns:a16="http://schemas.microsoft.com/office/drawing/2014/main" id="{3648D211-D8D8-E0AE-08CB-02CEA822ECB6}"/>
                  </a:ext>
                </a:extLst>
              </p:cNvPr>
              <p:cNvSpPr>
                <a:spLocks/>
              </p:cNvSpPr>
              <p:nvPr/>
            </p:nvSpPr>
            <p:spPr bwMode="auto">
              <a:xfrm>
                <a:off x="3169710" y="1757002"/>
                <a:ext cx="10151" cy="855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0"/>
                      <a:pt x="2" y="2"/>
                    </a:cubicBezTo>
                    <a:cubicBezTo>
                      <a:pt x="1" y="2"/>
                      <a:pt x="0" y="2"/>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02" name="Freeform 2354">
                <a:extLst>
                  <a:ext uri="{FF2B5EF4-FFF2-40B4-BE49-F238E27FC236}">
                    <a16:creationId xmlns:a16="http://schemas.microsoft.com/office/drawing/2014/main" id="{988B9FED-7410-3A40-4685-0DBEF7A74A23}"/>
                  </a:ext>
                </a:extLst>
              </p:cNvPr>
              <p:cNvSpPr>
                <a:spLocks noEditPoints="1"/>
              </p:cNvSpPr>
              <p:nvPr/>
            </p:nvSpPr>
            <p:spPr bwMode="auto">
              <a:xfrm>
                <a:off x="2875362" y="1417638"/>
                <a:ext cx="328181" cy="449160"/>
              </a:xfrm>
              <a:custGeom>
                <a:avLst/>
                <a:gdLst>
                  <a:gd name="T0" fmla="*/ 2 w 70"/>
                  <a:gd name="T1" fmla="*/ 83 h 111"/>
                  <a:gd name="T2" fmla="*/ 4 w 70"/>
                  <a:gd name="T3" fmla="*/ 76 h 111"/>
                  <a:gd name="T4" fmla="*/ 7 w 70"/>
                  <a:gd name="T5" fmla="*/ 72 h 111"/>
                  <a:gd name="T6" fmla="*/ 7 w 70"/>
                  <a:gd name="T7" fmla="*/ 65 h 111"/>
                  <a:gd name="T8" fmla="*/ 6 w 70"/>
                  <a:gd name="T9" fmla="*/ 55 h 111"/>
                  <a:gd name="T10" fmla="*/ 4 w 70"/>
                  <a:gd name="T11" fmla="*/ 48 h 111"/>
                  <a:gd name="T12" fmla="*/ 10 w 70"/>
                  <a:gd name="T13" fmla="*/ 42 h 111"/>
                  <a:gd name="T14" fmla="*/ 14 w 70"/>
                  <a:gd name="T15" fmla="*/ 37 h 111"/>
                  <a:gd name="T16" fmla="*/ 18 w 70"/>
                  <a:gd name="T17" fmla="*/ 30 h 111"/>
                  <a:gd name="T18" fmla="*/ 22 w 70"/>
                  <a:gd name="T19" fmla="*/ 23 h 111"/>
                  <a:gd name="T20" fmla="*/ 27 w 70"/>
                  <a:gd name="T21" fmla="*/ 16 h 111"/>
                  <a:gd name="T22" fmla="*/ 29 w 70"/>
                  <a:gd name="T23" fmla="*/ 11 h 111"/>
                  <a:gd name="T24" fmla="*/ 36 w 70"/>
                  <a:gd name="T25" fmla="*/ 9 h 111"/>
                  <a:gd name="T26" fmla="*/ 47 w 70"/>
                  <a:gd name="T27" fmla="*/ 5 h 111"/>
                  <a:gd name="T28" fmla="*/ 50 w 70"/>
                  <a:gd name="T29" fmla="*/ 0 h 111"/>
                  <a:gd name="T30" fmla="*/ 60 w 70"/>
                  <a:gd name="T31" fmla="*/ 5 h 111"/>
                  <a:gd name="T32" fmla="*/ 65 w 70"/>
                  <a:gd name="T33" fmla="*/ 8 h 111"/>
                  <a:gd name="T34" fmla="*/ 65 w 70"/>
                  <a:gd name="T35" fmla="*/ 14 h 111"/>
                  <a:gd name="T36" fmla="*/ 65 w 70"/>
                  <a:gd name="T37" fmla="*/ 16 h 111"/>
                  <a:gd name="T38" fmla="*/ 67 w 70"/>
                  <a:gd name="T39" fmla="*/ 22 h 111"/>
                  <a:gd name="T40" fmla="*/ 64 w 70"/>
                  <a:gd name="T41" fmla="*/ 27 h 111"/>
                  <a:gd name="T42" fmla="*/ 57 w 70"/>
                  <a:gd name="T43" fmla="*/ 30 h 111"/>
                  <a:gd name="T44" fmla="*/ 54 w 70"/>
                  <a:gd name="T45" fmla="*/ 36 h 111"/>
                  <a:gd name="T46" fmla="*/ 50 w 70"/>
                  <a:gd name="T47" fmla="*/ 44 h 111"/>
                  <a:gd name="T48" fmla="*/ 45 w 70"/>
                  <a:gd name="T49" fmla="*/ 47 h 111"/>
                  <a:gd name="T50" fmla="*/ 36 w 70"/>
                  <a:gd name="T51" fmla="*/ 51 h 111"/>
                  <a:gd name="T52" fmla="*/ 32 w 70"/>
                  <a:gd name="T53" fmla="*/ 55 h 111"/>
                  <a:gd name="T54" fmla="*/ 34 w 70"/>
                  <a:gd name="T55" fmla="*/ 61 h 111"/>
                  <a:gd name="T56" fmla="*/ 35 w 70"/>
                  <a:gd name="T57" fmla="*/ 69 h 111"/>
                  <a:gd name="T58" fmla="*/ 39 w 70"/>
                  <a:gd name="T59" fmla="*/ 73 h 111"/>
                  <a:gd name="T60" fmla="*/ 36 w 70"/>
                  <a:gd name="T61" fmla="*/ 78 h 111"/>
                  <a:gd name="T62" fmla="*/ 27 w 70"/>
                  <a:gd name="T63" fmla="*/ 78 h 111"/>
                  <a:gd name="T64" fmla="*/ 39 w 70"/>
                  <a:gd name="T65" fmla="*/ 78 h 111"/>
                  <a:gd name="T66" fmla="*/ 36 w 70"/>
                  <a:gd name="T67" fmla="*/ 83 h 111"/>
                  <a:gd name="T68" fmla="*/ 31 w 70"/>
                  <a:gd name="T69" fmla="*/ 86 h 111"/>
                  <a:gd name="T70" fmla="*/ 29 w 70"/>
                  <a:gd name="T71" fmla="*/ 90 h 111"/>
                  <a:gd name="T72" fmla="*/ 28 w 70"/>
                  <a:gd name="T73" fmla="*/ 97 h 111"/>
                  <a:gd name="T74" fmla="*/ 21 w 70"/>
                  <a:gd name="T75" fmla="*/ 103 h 111"/>
                  <a:gd name="T76" fmla="*/ 17 w 70"/>
                  <a:gd name="T77" fmla="*/ 109 h 111"/>
                  <a:gd name="T78" fmla="*/ 7 w 70"/>
                  <a:gd name="T79" fmla="*/ 103 h 111"/>
                  <a:gd name="T80" fmla="*/ 9 w 70"/>
                  <a:gd name="T81" fmla="*/ 100 h 111"/>
                  <a:gd name="T82" fmla="*/ 4 w 70"/>
                  <a:gd name="T83" fmla="*/ 87 h 111"/>
                  <a:gd name="T84" fmla="*/ 0 w 70"/>
                  <a:gd name="T85" fmla="*/ 83 h 111"/>
                  <a:gd name="T86" fmla="*/ 41 w 70"/>
                  <a:gd name="T87" fmla="*/ 93 h 111"/>
                  <a:gd name="T88" fmla="*/ 42 w 70"/>
                  <a:gd name="T89" fmla="*/ 90 h 111"/>
                  <a:gd name="T90" fmla="*/ 38 w 70"/>
                  <a:gd name="T91" fmla="*/ 95 h 111"/>
                  <a:gd name="T92" fmla="*/ 41 w 70"/>
                  <a:gd name="T93" fmla="*/ 93 h 111"/>
                  <a:gd name="T94" fmla="*/ 29 w 70"/>
                  <a:gd name="T95" fmla="*/ 97 h 111"/>
                  <a:gd name="T96" fmla="*/ 31 w 70"/>
                  <a:gd name="T97" fmla="*/ 93 h 111"/>
                  <a:gd name="T98" fmla="*/ 38 w 70"/>
                  <a:gd name="T99"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 h="111">
                    <a:moveTo>
                      <a:pt x="2" y="81"/>
                    </a:moveTo>
                    <a:cubicBezTo>
                      <a:pt x="2" y="81"/>
                      <a:pt x="2" y="81"/>
                      <a:pt x="2" y="83"/>
                    </a:cubicBezTo>
                    <a:cubicBezTo>
                      <a:pt x="2" y="84"/>
                      <a:pt x="4" y="81"/>
                      <a:pt x="3" y="78"/>
                    </a:cubicBezTo>
                    <a:cubicBezTo>
                      <a:pt x="2" y="76"/>
                      <a:pt x="4" y="76"/>
                      <a:pt x="4" y="76"/>
                    </a:cubicBezTo>
                    <a:cubicBezTo>
                      <a:pt x="3" y="73"/>
                      <a:pt x="4" y="76"/>
                      <a:pt x="6" y="73"/>
                    </a:cubicBezTo>
                    <a:cubicBezTo>
                      <a:pt x="7" y="72"/>
                      <a:pt x="6" y="72"/>
                      <a:pt x="7" y="72"/>
                    </a:cubicBezTo>
                    <a:cubicBezTo>
                      <a:pt x="9" y="70"/>
                      <a:pt x="4" y="67"/>
                      <a:pt x="6" y="65"/>
                    </a:cubicBezTo>
                    <a:cubicBezTo>
                      <a:pt x="6" y="65"/>
                      <a:pt x="7" y="67"/>
                      <a:pt x="7" y="65"/>
                    </a:cubicBezTo>
                    <a:cubicBezTo>
                      <a:pt x="9" y="64"/>
                      <a:pt x="10" y="62"/>
                      <a:pt x="7" y="62"/>
                    </a:cubicBezTo>
                    <a:cubicBezTo>
                      <a:pt x="3" y="61"/>
                      <a:pt x="7" y="58"/>
                      <a:pt x="6" y="55"/>
                    </a:cubicBezTo>
                    <a:cubicBezTo>
                      <a:pt x="4" y="53"/>
                      <a:pt x="6" y="53"/>
                      <a:pt x="4" y="51"/>
                    </a:cubicBezTo>
                    <a:cubicBezTo>
                      <a:pt x="4" y="50"/>
                      <a:pt x="6" y="50"/>
                      <a:pt x="4" y="48"/>
                    </a:cubicBezTo>
                    <a:cubicBezTo>
                      <a:pt x="3" y="47"/>
                      <a:pt x="6" y="47"/>
                      <a:pt x="4" y="47"/>
                    </a:cubicBezTo>
                    <a:cubicBezTo>
                      <a:pt x="4" y="44"/>
                      <a:pt x="9" y="42"/>
                      <a:pt x="10" y="42"/>
                    </a:cubicBezTo>
                    <a:cubicBezTo>
                      <a:pt x="11" y="41"/>
                      <a:pt x="16" y="44"/>
                      <a:pt x="17" y="39"/>
                    </a:cubicBezTo>
                    <a:cubicBezTo>
                      <a:pt x="17" y="37"/>
                      <a:pt x="16" y="39"/>
                      <a:pt x="14" y="37"/>
                    </a:cubicBezTo>
                    <a:cubicBezTo>
                      <a:pt x="11" y="37"/>
                      <a:pt x="17" y="34"/>
                      <a:pt x="17" y="33"/>
                    </a:cubicBezTo>
                    <a:cubicBezTo>
                      <a:pt x="17" y="31"/>
                      <a:pt x="18" y="31"/>
                      <a:pt x="18" y="30"/>
                    </a:cubicBezTo>
                    <a:cubicBezTo>
                      <a:pt x="17" y="27"/>
                      <a:pt x="20" y="28"/>
                      <a:pt x="17" y="25"/>
                    </a:cubicBezTo>
                    <a:cubicBezTo>
                      <a:pt x="17" y="23"/>
                      <a:pt x="24" y="25"/>
                      <a:pt x="22" y="23"/>
                    </a:cubicBezTo>
                    <a:cubicBezTo>
                      <a:pt x="21" y="22"/>
                      <a:pt x="22" y="22"/>
                      <a:pt x="24" y="19"/>
                    </a:cubicBezTo>
                    <a:cubicBezTo>
                      <a:pt x="27" y="17"/>
                      <a:pt x="27" y="19"/>
                      <a:pt x="27" y="16"/>
                    </a:cubicBezTo>
                    <a:cubicBezTo>
                      <a:pt x="28" y="16"/>
                      <a:pt x="27" y="14"/>
                      <a:pt x="27" y="14"/>
                    </a:cubicBezTo>
                    <a:cubicBezTo>
                      <a:pt x="27" y="13"/>
                      <a:pt x="27" y="14"/>
                      <a:pt x="29" y="11"/>
                    </a:cubicBezTo>
                    <a:cubicBezTo>
                      <a:pt x="29" y="9"/>
                      <a:pt x="31" y="9"/>
                      <a:pt x="32" y="8"/>
                    </a:cubicBezTo>
                    <a:cubicBezTo>
                      <a:pt x="34" y="8"/>
                      <a:pt x="35" y="9"/>
                      <a:pt x="36" y="9"/>
                    </a:cubicBezTo>
                    <a:cubicBezTo>
                      <a:pt x="38" y="8"/>
                      <a:pt x="35" y="5"/>
                      <a:pt x="36" y="5"/>
                    </a:cubicBezTo>
                    <a:cubicBezTo>
                      <a:pt x="39" y="2"/>
                      <a:pt x="45" y="6"/>
                      <a:pt x="47" y="5"/>
                    </a:cubicBezTo>
                    <a:cubicBezTo>
                      <a:pt x="50" y="5"/>
                      <a:pt x="45" y="5"/>
                      <a:pt x="47" y="3"/>
                    </a:cubicBezTo>
                    <a:cubicBezTo>
                      <a:pt x="50" y="0"/>
                      <a:pt x="45" y="0"/>
                      <a:pt x="50" y="0"/>
                    </a:cubicBezTo>
                    <a:cubicBezTo>
                      <a:pt x="53" y="0"/>
                      <a:pt x="50" y="0"/>
                      <a:pt x="53" y="2"/>
                    </a:cubicBezTo>
                    <a:cubicBezTo>
                      <a:pt x="54" y="3"/>
                      <a:pt x="57" y="5"/>
                      <a:pt x="60" y="5"/>
                    </a:cubicBezTo>
                    <a:cubicBezTo>
                      <a:pt x="61" y="5"/>
                      <a:pt x="64" y="6"/>
                      <a:pt x="64" y="6"/>
                    </a:cubicBezTo>
                    <a:cubicBezTo>
                      <a:pt x="64" y="8"/>
                      <a:pt x="63" y="6"/>
                      <a:pt x="65" y="8"/>
                    </a:cubicBezTo>
                    <a:cubicBezTo>
                      <a:pt x="68" y="11"/>
                      <a:pt x="65" y="9"/>
                      <a:pt x="65" y="11"/>
                    </a:cubicBezTo>
                    <a:cubicBezTo>
                      <a:pt x="65" y="14"/>
                      <a:pt x="65" y="13"/>
                      <a:pt x="65" y="14"/>
                    </a:cubicBezTo>
                    <a:cubicBezTo>
                      <a:pt x="65" y="14"/>
                      <a:pt x="67" y="13"/>
                      <a:pt x="67" y="14"/>
                    </a:cubicBezTo>
                    <a:cubicBezTo>
                      <a:pt x="67" y="14"/>
                      <a:pt x="65" y="14"/>
                      <a:pt x="65" y="16"/>
                    </a:cubicBezTo>
                    <a:cubicBezTo>
                      <a:pt x="65" y="17"/>
                      <a:pt x="70" y="19"/>
                      <a:pt x="68" y="19"/>
                    </a:cubicBezTo>
                    <a:cubicBezTo>
                      <a:pt x="67" y="20"/>
                      <a:pt x="68" y="20"/>
                      <a:pt x="67" y="22"/>
                    </a:cubicBezTo>
                    <a:cubicBezTo>
                      <a:pt x="65" y="23"/>
                      <a:pt x="70" y="25"/>
                      <a:pt x="70" y="27"/>
                    </a:cubicBezTo>
                    <a:cubicBezTo>
                      <a:pt x="67" y="28"/>
                      <a:pt x="65" y="27"/>
                      <a:pt x="64" y="27"/>
                    </a:cubicBezTo>
                    <a:cubicBezTo>
                      <a:pt x="61" y="28"/>
                      <a:pt x="63" y="27"/>
                      <a:pt x="60" y="27"/>
                    </a:cubicBezTo>
                    <a:cubicBezTo>
                      <a:pt x="60" y="28"/>
                      <a:pt x="57" y="30"/>
                      <a:pt x="57" y="30"/>
                    </a:cubicBezTo>
                    <a:cubicBezTo>
                      <a:pt x="57" y="31"/>
                      <a:pt x="56" y="30"/>
                      <a:pt x="54" y="31"/>
                    </a:cubicBezTo>
                    <a:cubicBezTo>
                      <a:pt x="54" y="34"/>
                      <a:pt x="53" y="34"/>
                      <a:pt x="54" y="36"/>
                    </a:cubicBezTo>
                    <a:cubicBezTo>
                      <a:pt x="54" y="37"/>
                      <a:pt x="56" y="37"/>
                      <a:pt x="54" y="39"/>
                    </a:cubicBezTo>
                    <a:cubicBezTo>
                      <a:pt x="50" y="42"/>
                      <a:pt x="52" y="44"/>
                      <a:pt x="50" y="44"/>
                    </a:cubicBezTo>
                    <a:cubicBezTo>
                      <a:pt x="47" y="44"/>
                      <a:pt x="49" y="45"/>
                      <a:pt x="47" y="45"/>
                    </a:cubicBezTo>
                    <a:cubicBezTo>
                      <a:pt x="46" y="45"/>
                      <a:pt x="46" y="47"/>
                      <a:pt x="45" y="47"/>
                    </a:cubicBezTo>
                    <a:cubicBezTo>
                      <a:pt x="42" y="47"/>
                      <a:pt x="43" y="50"/>
                      <a:pt x="42" y="48"/>
                    </a:cubicBezTo>
                    <a:cubicBezTo>
                      <a:pt x="39" y="48"/>
                      <a:pt x="41" y="51"/>
                      <a:pt x="36" y="51"/>
                    </a:cubicBezTo>
                    <a:cubicBezTo>
                      <a:pt x="34" y="53"/>
                      <a:pt x="38" y="53"/>
                      <a:pt x="35" y="55"/>
                    </a:cubicBezTo>
                    <a:cubicBezTo>
                      <a:pt x="32" y="55"/>
                      <a:pt x="34" y="53"/>
                      <a:pt x="32" y="55"/>
                    </a:cubicBezTo>
                    <a:cubicBezTo>
                      <a:pt x="32" y="56"/>
                      <a:pt x="35" y="55"/>
                      <a:pt x="34" y="58"/>
                    </a:cubicBezTo>
                    <a:cubicBezTo>
                      <a:pt x="32" y="59"/>
                      <a:pt x="35" y="61"/>
                      <a:pt x="34" y="61"/>
                    </a:cubicBezTo>
                    <a:cubicBezTo>
                      <a:pt x="31" y="61"/>
                      <a:pt x="31" y="69"/>
                      <a:pt x="34" y="69"/>
                    </a:cubicBezTo>
                    <a:cubicBezTo>
                      <a:pt x="35" y="69"/>
                      <a:pt x="34" y="70"/>
                      <a:pt x="35" y="69"/>
                    </a:cubicBezTo>
                    <a:cubicBezTo>
                      <a:pt x="38" y="69"/>
                      <a:pt x="38" y="72"/>
                      <a:pt x="38" y="72"/>
                    </a:cubicBezTo>
                    <a:cubicBezTo>
                      <a:pt x="41" y="72"/>
                      <a:pt x="38" y="73"/>
                      <a:pt x="39" y="73"/>
                    </a:cubicBezTo>
                    <a:cubicBezTo>
                      <a:pt x="41" y="73"/>
                      <a:pt x="42" y="73"/>
                      <a:pt x="42" y="75"/>
                    </a:cubicBezTo>
                    <a:cubicBezTo>
                      <a:pt x="42" y="76"/>
                      <a:pt x="38" y="78"/>
                      <a:pt x="36" y="78"/>
                    </a:cubicBezTo>
                    <a:cubicBezTo>
                      <a:pt x="35" y="79"/>
                      <a:pt x="35" y="76"/>
                      <a:pt x="34" y="78"/>
                    </a:cubicBezTo>
                    <a:cubicBezTo>
                      <a:pt x="32" y="78"/>
                      <a:pt x="31" y="76"/>
                      <a:pt x="27" y="78"/>
                    </a:cubicBezTo>
                    <a:cubicBezTo>
                      <a:pt x="25" y="79"/>
                      <a:pt x="31" y="76"/>
                      <a:pt x="32" y="78"/>
                    </a:cubicBezTo>
                    <a:cubicBezTo>
                      <a:pt x="35" y="81"/>
                      <a:pt x="38" y="78"/>
                      <a:pt x="39" y="78"/>
                    </a:cubicBezTo>
                    <a:cubicBezTo>
                      <a:pt x="41" y="81"/>
                      <a:pt x="38" y="79"/>
                      <a:pt x="38" y="81"/>
                    </a:cubicBezTo>
                    <a:cubicBezTo>
                      <a:pt x="38" y="81"/>
                      <a:pt x="38" y="81"/>
                      <a:pt x="36" y="83"/>
                    </a:cubicBezTo>
                    <a:cubicBezTo>
                      <a:pt x="35" y="84"/>
                      <a:pt x="35" y="81"/>
                      <a:pt x="35" y="83"/>
                    </a:cubicBezTo>
                    <a:cubicBezTo>
                      <a:pt x="34" y="84"/>
                      <a:pt x="29" y="84"/>
                      <a:pt x="31" y="86"/>
                    </a:cubicBezTo>
                    <a:cubicBezTo>
                      <a:pt x="31" y="86"/>
                      <a:pt x="28" y="86"/>
                      <a:pt x="29" y="87"/>
                    </a:cubicBezTo>
                    <a:cubicBezTo>
                      <a:pt x="31" y="89"/>
                      <a:pt x="29" y="89"/>
                      <a:pt x="29" y="90"/>
                    </a:cubicBezTo>
                    <a:cubicBezTo>
                      <a:pt x="31" y="90"/>
                      <a:pt x="28" y="92"/>
                      <a:pt x="29" y="92"/>
                    </a:cubicBezTo>
                    <a:cubicBezTo>
                      <a:pt x="29" y="93"/>
                      <a:pt x="28" y="95"/>
                      <a:pt x="28" y="97"/>
                    </a:cubicBezTo>
                    <a:cubicBezTo>
                      <a:pt x="28" y="98"/>
                      <a:pt x="27" y="98"/>
                      <a:pt x="27" y="101"/>
                    </a:cubicBezTo>
                    <a:cubicBezTo>
                      <a:pt x="25" y="106"/>
                      <a:pt x="25" y="103"/>
                      <a:pt x="21" y="103"/>
                    </a:cubicBezTo>
                    <a:cubicBezTo>
                      <a:pt x="17" y="104"/>
                      <a:pt x="21" y="104"/>
                      <a:pt x="18" y="104"/>
                    </a:cubicBezTo>
                    <a:cubicBezTo>
                      <a:pt x="17" y="104"/>
                      <a:pt x="18" y="109"/>
                      <a:pt x="17" y="109"/>
                    </a:cubicBezTo>
                    <a:cubicBezTo>
                      <a:pt x="13" y="109"/>
                      <a:pt x="7" y="111"/>
                      <a:pt x="9" y="109"/>
                    </a:cubicBezTo>
                    <a:cubicBezTo>
                      <a:pt x="11" y="106"/>
                      <a:pt x="4" y="101"/>
                      <a:pt x="7" y="103"/>
                    </a:cubicBezTo>
                    <a:cubicBezTo>
                      <a:pt x="10" y="104"/>
                      <a:pt x="7" y="101"/>
                      <a:pt x="7" y="101"/>
                    </a:cubicBezTo>
                    <a:cubicBezTo>
                      <a:pt x="10" y="101"/>
                      <a:pt x="10" y="98"/>
                      <a:pt x="9" y="100"/>
                    </a:cubicBezTo>
                    <a:cubicBezTo>
                      <a:pt x="7" y="100"/>
                      <a:pt x="4" y="93"/>
                      <a:pt x="4" y="92"/>
                    </a:cubicBezTo>
                    <a:cubicBezTo>
                      <a:pt x="3" y="89"/>
                      <a:pt x="4" y="89"/>
                      <a:pt x="4" y="87"/>
                    </a:cubicBezTo>
                    <a:cubicBezTo>
                      <a:pt x="3" y="86"/>
                      <a:pt x="2" y="89"/>
                      <a:pt x="2" y="87"/>
                    </a:cubicBezTo>
                    <a:cubicBezTo>
                      <a:pt x="0" y="86"/>
                      <a:pt x="2" y="84"/>
                      <a:pt x="0" y="83"/>
                    </a:cubicBezTo>
                    <a:cubicBezTo>
                      <a:pt x="0" y="81"/>
                      <a:pt x="2" y="81"/>
                      <a:pt x="2" y="81"/>
                    </a:cubicBezTo>
                    <a:close/>
                    <a:moveTo>
                      <a:pt x="41" y="93"/>
                    </a:moveTo>
                    <a:cubicBezTo>
                      <a:pt x="42" y="92"/>
                      <a:pt x="39" y="92"/>
                      <a:pt x="42" y="90"/>
                    </a:cubicBezTo>
                    <a:cubicBezTo>
                      <a:pt x="43" y="90"/>
                      <a:pt x="43" y="89"/>
                      <a:pt x="42" y="90"/>
                    </a:cubicBezTo>
                    <a:cubicBezTo>
                      <a:pt x="39" y="92"/>
                      <a:pt x="41" y="89"/>
                      <a:pt x="38" y="90"/>
                    </a:cubicBezTo>
                    <a:cubicBezTo>
                      <a:pt x="36" y="92"/>
                      <a:pt x="36" y="93"/>
                      <a:pt x="38" y="95"/>
                    </a:cubicBezTo>
                    <a:cubicBezTo>
                      <a:pt x="38" y="97"/>
                      <a:pt x="36" y="98"/>
                      <a:pt x="38" y="97"/>
                    </a:cubicBezTo>
                    <a:cubicBezTo>
                      <a:pt x="38" y="97"/>
                      <a:pt x="38" y="97"/>
                      <a:pt x="41" y="93"/>
                    </a:cubicBezTo>
                    <a:close/>
                    <a:moveTo>
                      <a:pt x="31" y="93"/>
                    </a:moveTo>
                    <a:cubicBezTo>
                      <a:pt x="31" y="93"/>
                      <a:pt x="31" y="97"/>
                      <a:pt x="29" y="97"/>
                    </a:cubicBezTo>
                    <a:cubicBezTo>
                      <a:pt x="28" y="98"/>
                      <a:pt x="27" y="101"/>
                      <a:pt x="28" y="103"/>
                    </a:cubicBezTo>
                    <a:cubicBezTo>
                      <a:pt x="28" y="103"/>
                      <a:pt x="32" y="93"/>
                      <a:pt x="31" y="93"/>
                    </a:cubicBezTo>
                    <a:close/>
                    <a:moveTo>
                      <a:pt x="39" y="72"/>
                    </a:moveTo>
                    <a:cubicBezTo>
                      <a:pt x="38" y="72"/>
                      <a:pt x="38" y="70"/>
                      <a:pt x="38" y="69"/>
                    </a:cubicBezTo>
                    <a:cubicBezTo>
                      <a:pt x="39" y="72"/>
                      <a:pt x="39" y="72"/>
                      <a:pt x="39" y="7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03" name="Freeform 2355">
                <a:extLst>
                  <a:ext uri="{FF2B5EF4-FFF2-40B4-BE49-F238E27FC236}">
                    <a16:creationId xmlns:a16="http://schemas.microsoft.com/office/drawing/2014/main" id="{919ED8B6-031C-D162-F86E-905028A931A6}"/>
                  </a:ext>
                </a:extLst>
              </p:cNvPr>
              <p:cNvSpPr>
                <a:spLocks/>
              </p:cNvSpPr>
              <p:nvPr/>
            </p:nvSpPr>
            <p:spPr bwMode="auto">
              <a:xfrm>
                <a:off x="3714423" y="2238958"/>
                <a:ext cx="130259" cy="105517"/>
              </a:xfrm>
              <a:custGeom>
                <a:avLst/>
                <a:gdLst>
                  <a:gd name="T0" fmla="*/ 20 w 28"/>
                  <a:gd name="T1" fmla="*/ 24 h 26"/>
                  <a:gd name="T2" fmla="*/ 17 w 28"/>
                  <a:gd name="T3" fmla="*/ 23 h 26"/>
                  <a:gd name="T4" fmla="*/ 17 w 28"/>
                  <a:gd name="T5" fmla="*/ 23 h 26"/>
                  <a:gd name="T6" fmla="*/ 15 w 28"/>
                  <a:gd name="T7" fmla="*/ 23 h 26"/>
                  <a:gd name="T8" fmla="*/ 15 w 28"/>
                  <a:gd name="T9" fmla="*/ 21 h 26"/>
                  <a:gd name="T10" fmla="*/ 15 w 28"/>
                  <a:gd name="T11" fmla="*/ 21 h 26"/>
                  <a:gd name="T12" fmla="*/ 17 w 28"/>
                  <a:gd name="T13" fmla="*/ 20 h 26"/>
                  <a:gd name="T14" fmla="*/ 15 w 28"/>
                  <a:gd name="T15" fmla="*/ 20 h 26"/>
                  <a:gd name="T16" fmla="*/ 17 w 28"/>
                  <a:gd name="T17" fmla="*/ 18 h 26"/>
                  <a:gd name="T18" fmla="*/ 15 w 28"/>
                  <a:gd name="T19" fmla="*/ 17 h 26"/>
                  <a:gd name="T20" fmla="*/ 13 w 28"/>
                  <a:gd name="T21" fmla="*/ 18 h 26"/>
                  <a:gd name="T22" fmla="*/ 10 w 28"/>
                  <a:gd name="T23" fmla="*/ 20 h 26"/>
                  <a:gd name="T24" fmla="*/ 10 w 28"/>
                  <a:gd name="T25" fmla="*/ 20 h 26"/>
                  <a:gd name="T26" fmla="*/ 8 w 28"/>
                  <a:gd name="T27" fmla="*/ 21 h 26"/>
                  <a:gd name="T28" fmla="*/ 7 w 28"/>
                  <a:gd name="T29" fmla="*/ 21 h 26"/>
                  <a:gd name="T30" fmla="*/ 7 w 28"/>
                  <a:gd name="T31" fmla="*/ 20 h 26"/>
                  <a:gd name="T32" fmla="*/ 7 w 28"/>
                  <a:gd name="T33" fmla="*/ 20 h 26"/>
                  <a:gd name="T34" fmla="*/ 8 w 28"/>
                  <a:gd name="T35" fmla="*/ 20 h 26"/>
                  <a:gd name="T36" fmla="*/ 7 w 28"/>
                  <a:gd name="T37" fmla="*/ 18 h 26"/>
                  <a:gd name="T38" fmla="*/ 8 w 28"/>
                  <a:gd name="T39" fmla="*/ 17 h 26"/>
                  <a:gd name="T40" fmla="*/ 6 w 28"/>
                  <a:gd name="T41" fmla="*/ 17 h 26"/>
                  <a:gd name="T42" fmla="*/ 4 w 28"/>
                  <a:gd name="T43" fmla="*/ 15 h 26"/>
                  <a:gd name="T44" fmla="*/ 3 w 28"/>
                  <a:gd name="T45" fmla="*/ 15 h 26"/>
                  <a:gd name="T46" fmla="*/ 4 w 28"/>
                  <a:gd name="T47" fmla="*/ 15 h 26"/>
                  <a:gd name="T48" fmla="*/ 6 w 28"/>
                  <a:gd name="T49" fmla="*/ 12 h 26"/>
                  <a:gd name="T50" fmla="*/ 3 w 28"/>
                  <a:gd name="T51" fmla="*/ 10 h 26"/>
                  <a:gd name="T52" fmla="*/ 3 w 28"/>
                  <a:gd name="T53" fmla="*/ 9 h 26"/>
                  <a:gd name="T54" fmla="*/ 0 w 28"/>
                  <a:gd name="T55" fmla="*/ 4 h 26"/>
                  <a:gd name="T56" fmla="*/ 2 w 28"/>
                  <a:gd name="T57" fmla="*/ 4 h 26"/>
                  <a:gd name="T58" fmla="*/ 3 w 28"/>
                  <a:gd name="T59" fmla="*/ 4 h 26"/>
                  <a:gd name="T60" fmla="*/ 4 w 28"/>
                  <a:gd name="T61" fmla="*/ 6 h 26"/>
                  <a:gd name="T62" fmla="*/ 6 w 28"/>
                  <a:gd name="T63" fmla="*/ 6 h 26"/>
                  <a:gd name="T64" fmla="*/ 8 w 28"/>
                  <a:gd name="T65" fmla="*/ 6 h 26"/>
                  <a:gd name="T66" fmla="*/ 6 w 28"/>
                  <a:gd name="T67" fmla="*/ 4 h 26"/>
                  <a:gd name="T68" fmla="*/ 6 w 28"/>
                  <a:gd name="T69" fmla="*/ 3 h 26"/>
                  <a:gd name="T70" fmla="*/ 7 w 28"/>
                  <a:gd name="T71" fmla="*/ 1 h 26"/>
                  <a:gd name="T72" fmla="*/ 10 w 28"/>
                  <a:gd name="T73" fmla="*/ 3 h 26"/>
                  <a:gd name="T74" fmla="*/ 11 w 28"/>
                  <a:gd name="T75" fmla="*/ 4 h 26"/>
                  <a:gd name="T76" fmla="*/ 15 w 28"/>
                  <a:gd name="T77" fmla="*/ 4 h 26"/>
                  <a:gd name="T78" fmla="*/ 18 w 28"/>
                  <a:gd name="T79" fmla="*/ 3 h 26"/>
                  <a:gd name="T80" fmla="*/ 21 w 28"/>
                  <a:gd name="T81" fmla="*/ 7 h 26"/>
                  <a:gd name="T82" fmla="*/ 24 w 28"/>
                  <a:gd name="T83" fmla="*/ 10 h 26"/>
                  <a:gd name="T84" fmla="*/ 28 w 28"/>
                  <a:gd name="T85" fmla="*/ 12 h 26"/>
                  <a:gd name="T86" fmla="*/ 24 w 28"/>
                  <a:gd name="T87" fmla="*/ 12 h 26"/>
                  <a:gd name="T88" fmla="*/ 22 w 28"/>
                  <a:gd name="T89" fmla="*/ 17 h 26"/>
                  <a:gd name="T90" fmla="*/ 22 w 28"/>
                  <a:gd name="T91" fmla="*/ 20 h 26"/>
                  <a:gd name="T92" fmla="*/ 21 w 28"/>
                  <a:gd name="T93" fmla="*/ 21 h 26"/>
                  <a:gd name="T94" fmla="*/ 20 w 28"/>
                  <a:gd name="T95" fmla="*/ 21 h 26"/>
                  <a:gd name="T96" fmla="*/ 20 w 28"/>
                  <a:gd name="T9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 h="26">
                    <a:moveTo>
                      <a:pt x="20" y="24"/>
                    </a:moveTo>
                    <a:cubicBezTo>
                      <a:pt x="17" y="26"/>
                      <a:pt x="18" y="23"/>
                      <a:pt x="17" y="23"/>
                    </a:cubicBezTo>
                    <a:cubicBezTo>
                      <a:pt x="17" y="23"/>
                      <a:pt x="17" y="23"/>
                      <a:pt x="17" y="23"/>
                    </a:cubicBezTo>
                    <a:cubicBezTo>
                      <a:pt x="15" y="23"/>
                      <a:pt x="15" y="23"/>
                      <a:pt x="15" y="23"/>
                    </a:cubicBezTo>
                    <a:cubicBezTo>
                      <a:pt x="15" y="21"/>
                      <a:pt x="15" y="21"/>
                      <a:pt x="15" y="21"/>
                    </a:cubicBezTo>
                    <a:cubicBezTo>
                      <a:pt x="15" y="21"/>
                      <a:pt x="15" y="21"/>
                      <a:pt x="15" y="21"/>
                    </a:cubicBezTo>
                    <a:cubicBezTo>
                      <a:pt x="15" y="21"/>
                      <a:pt x="17" y="21"/>
                      <a:pt x="17" y="20"/>
                    </a:cubicBezTo>
                    <a:cubicBezTo>
                      <a:pt x="15" y="20"/>
                      <a:pt x="15" y="20"/>
                      <a:pt x="15" y="20"/>
                    </a:cubicBezTo>
                    <a:cubicBezTo>
                      <a:pt x="15" y="18"/>
                      <a:pt x="17" y="18"/>
                      <a:pt x="17" y="18"/>
                    </a:cubicBezTo>
                    <a:cubicBezTo>
                      <a:pt x="15" y="17"/>
                      <a:pt x="15" y="17"/>
                      <a:pt x="15" y="17"/>
                    </a:cubicBezTo>
                    <a:cubicBezTo>
                      <a:pt x="14" y="15"/>
                      <a:pt x="13" y="17"/>
                      <a:pt x="13" y="18"/>
                    </a:cubicBezTo>
                    <a:cubicBezTo>
                      <a:pt x="11" y="18"/>
                      <a:pt x="10" y="20"/>
                      <a:pt x="10" y="20"/>
                    </a:cubicBezTo>
                    <a:cubicBezTo>
                      <a:pt x="10" y="20"/>
                      <a:pt x="10" y="20"/>
                      <a:pt x="10" y="20"/>
                    </a:cubicBezTo>
                    <a:cubicBezTo>
                      <a:pt x="8" y="21"/>
                      <a:pt x="8" y="21"/>
                      <a:pt x="8" y="21"/>
                    </a:cubicBezTo>
                    <a:cubicBezTo>
                      <a:pt x="8" y="21"/>
                      <a:pt x="8" y="21"/>
                      <a:pt x="7" y="21"/>
                    </a:cubicBezTo>
                    <a:cubicBezTo>
                      <a:pt x="7" y="21"/>
                      <a:pt x="7" y="21"/>
                      <a:pt x="7" y="20"/>
                    </a:cubicBezTo>
                    <a:cubicBezTo>
                      <a:pt x="7" y="20"/>
                      <a:pt x="7" y="20"/>
                      <a:pt x="7" y="20"/>
                    </a:cubicBezTo>
                    <a:cubicBezTo>
                      <a:pt x="6" y="20"/>
                      <a:pt x="8" y="20"/>
                      <a:pt x="8" y="20"/>
                    </a:cubicBezTo>
                    <a:cubicBezTo>
                      <a:pt x="8" y="20"/>
                      <a:pt x="6" y="18"/>
                      <a:pt x="7" y="18"/>
                    </a:cubicBezTo>
                    <a:cubicBezTo>
                      <a:pt x="7" y="17"/>
                      <a:pt x="8" y="18"/>
                      <a:pt x="8" y="17"/>
                    </a:cubicBezTo>
                    <a:cubicBezTo>
                      <a:pt x="6" y="17"/>
                      <a:pt x="6" y="17"/>
                      <a:pt x="6" y="17"/>
                    </a:cubicBezTo>
                    <a:cubicBezTo>
                      <a:pt x="4" y="15"/>
                      <a:pt x="4" y="15"/>
                      <a:pt x="4" y="15"/>
                    </a:cubicBezTo>
                    <a:cubicBezTo>
                      <a:pt x="3" y="15"/>
                      <a:pt x="3" y="15"/>
                      <a:pt x="3" y="15"/>
                    </a:cubicBezTo>
                    <a:cubicBezTo>
                      <a:pt x="3" y="14"/>
                      <a:pt x="4" y="15"/>
                      <a:pt x="4" y="15"/>
                    </a:cubicBezTo>
                    <a:cubicBezTo>
                      <a:pt x="4" y="14"/>
                      <a:pt x="6" y="12"/>
                      <a:pt x="6" y="12"/>
                    </a:cubicBezTo>
                    <a:cubicBezTo>
                      <a:pt x="3" y="10"/>
                      <a:pt x="3" y="10"/>
                      <a:pt x="3" y="10"/>
                    </a:cubicBezTo>
                    <a:cubicBezTo>
                      <a:pt x="2" y="9"/>
                      <a:pt x="3" y="9"/>
                      <a:pt x="3" y="9"/>
                    </a:cubicBezTo>
                    <a:cubicBezTo>
                      <a:pt x="3" y="7"/>
                      <a:pt x="0" y="6"/>
                      <a:pt x="0" y="4"/>
                    </a:cubicBezTo>
                    <a:cubicBezTo>
                      <a:pt x="2" y="4"/>
                      <a:pt x="2" y="4"/>
                      <a:pt x="2" y="4"/>
                    </a:cubicBezTo>
                    <a:cubicBezTo>
                      <a:pt x="3" y="4"/>
                      <a:pt x="3" y="4"/>
                      <a:pt x="3" y="4"/>
                    </a:cubicBezTo>
                    <a:cubicBezTo>
                      <a:pt x="4" y="4"/>
                      <a:pt x="3" y="6"/>
                      <a:pt x="4" y="6"/>
                    </a:cubicBezTo>
                    <a:cubicBezTo>
                      <a:pt x="6" y="6"/>
                      <a:pt x="6" y="6"/>
                      <a:pt x="6" y="6"/>
                    </a:cubicBezTo>
                    <a:cubicBezTo>
                      <a:pt x="7" y="6"/>
                      <a:pt x="7" y="7"/>
                      <a:pt x="8" y="6"/>
                    </a:cubicBezTo>
                    <a:cubicBezTo>
                      <a:pt x="10" y="4"/>
                      <a:pt x="6" y="4"/>
                      <a:pt x="6" y="4"/>
                    </a:cubicBezTo>
                    <a:cubicBezTo>
                      <a:pt x="6" y="3"/>
                      <a:pt x="6" y="3"/>
                      <a:pt x="6" y="3"/>
                    </a:cubicBezTo>
                    <a:cubicBezTo>
                      <a:pt x="7" y="1"/>
                      <a:pt x="7" y="1"/>
                      <a:pt x="7" y="1"/>
                    </a:cubicBezTo>
                    <a:cubicBezTo>
                      <a:pt x="8" y="3"/>
                      <a:pt x="10" y="0"/>
                      <a:pt x="10" y="3"/>
                    </a:cubicBezTo>
                    <a:cubicBezTo>
                      <a:pt x="10" y="4"/>
                      <a:pt x="11" y="3"/>
                      <a:pt x="11" y="4"/>
                    </a:cubicBezTo>
                    <a:cubicBezTo>
                      <a:pt x="13" y="7"/>
                      <a:pt x="15" y="6"/>
                      <a:pt x="15" y="4"/>
                    </a:cubicBezTo>
                    <a:cubicBezTo>
                      <a:pt x="15" y="4"/>
                      <a:pt x="17" y="3"/>
                      <a:pt x="18" y="3"/>
                    </a:cubicBezTo>
                    <a:cubicBezTo>
                      <a:pt x="20" y="3"/>
                      <a:pt x="21" y="6"/>
                      <a:pt x="21" y="7"/>
                    </a:cubicBezTo>
                    <a:cubicBezTo>
                      <a:pt x="22" y="7"/>
                      <a:pt x="24" y="7"/>
                      <a:pt x="24" y="10"/>
                    </a:cubicBezTo>
                    <a:cubicBezTo>
                      <a:pt x="24" y="10"/>
                      <a:pt x="26" y="10"/>
                      <a:pt x="28" y="12"/>
                    </a:cubicBezTo>
                    <a:cubicBezTo>
                      <a:pt x="28" y="14"/>
                      <a:pt x="26" y="10"/>
                      <a:pt x="24" y="12"/>
                    </a:cubicBezTo>
                    <a:cubicBezTo>
                      <a:pt x="22" y="14"/>
                      <a:pt x="24" y="15"/>
                      <a:pt x="22" y="17"/>
                    </a:cubicBezTo>
                    <a:cubicBezTo>
                      <a:pt x="21" y="17"/>
                      <a:pt x="24" y="18"/>
                      <a:pt x="22" y="20"/>
                    </a:cubicBezTo>
                    <a:cubicBezTo>
                      <a:pt x="21" y="20"/>
                      <a:pt x="22" y="20"/>
                      <a:pt x="21" y="21"/>
                    </a:cubicBezTo>
                    <a:cubicBezTo>
                      <a:pt x="21" y="21"/>
                      <a:pt x="21" y="17"/>
                      <a:pt x="20" y="21"/>
                    </a:cubicBezTo>
                    <a:cubicBezTo>
                      <a:pt x="20" y="23"/>
                      <a:pt x="20" y="23"/>
                      <a:pt x="20" y="2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04" name="Freeform 2356">
                <a:extLst>
                  <a:ext uri="{FF2B5EF4-FFF2-40B4-BE49-F238E27FC236}">
                    <a16:creationId xmlns:a16="http://schemas.microsoft.com/office/drawing/2014/main" id="{69AA6F1B-D77A-E1FF-44C4-D72BB7CFFEA5}"/>
                  </a:ext>
                </a:extLst>
              </p:cNvPr>
              <p:cNvSpPr>
                <a:spLocks/>
              </p:cNvSpPr>
              <p:nvPr/>
            </p:nvSpPr>
            <p:spPr bwMode="auto">
              <a:xfrm>
                <a:off x="3709349" y="2300273"/>
                <a:ext cx="32142" cy="24240"/>
              </a:xfrm>
              <a:custGeom>
                <a:avLst/>
                <a:gdLst>
                  <a:gd name="T0" fmla="*/ 0 w 7"/>
                  <a:gd name="T1" fmla="*/ 2 h 6"/>
                  <a:gd name="T2" fmla="*/ 1 w 7"/>
                  <a:gd name="T3" fmla="*/ 0 h 6"/>
                  <a:gd name="T4" fmla="*/ 3 w 7"/>
                  <a:gd name="T5" fmla="*/ 2 h 6"/>
                  <a:gd name="T6" fmla="*/ 3 w 7"/>
                  <a:gd name="T7" fmla="*/ 2 h 6"/>
                  <a:gd name="T8" fmla="*/ 4 w 7"/>
                  <a:gd name="T9" fmla="*/ 2 h 6"/>
                  <a:gd name="T10" fmla="*/ 5 w 7"/>
                  <a:gd name="T11" fmla="*/ 3 h 6"/>
                  <a:gd name="T12" fmla="*/ 5 w 7"/>
                  <a:gd name="T13" fmla="*/ 3 h 6"/>
                  <a:gd name="T14" fmla="*/ 7 w 7"/>
                  <a:gd name="T15" fmla="*/ 6 h 6"/>
                  <a:gd name="T16" fmla="*/ 5 w 7"/>
                  <a:gd name="T17" fmla="*/ 6 h 6"/>
                  <a:gd name="T18" fmla="*/ 0 w 7"/>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0" y="2"/>
                    </a:moveTo>
                    <a:cubicBezTo>
                      <a:pt x="0" y="2"/>
                      <a:pt x="0" y="0"/>
                      <a:pt x="1" y="0"/>
                    </a:cubicBezTo>
                    <a:cubicBezTo>
                      <a:pt x="3" y="2"/>
                      <a:pt x="1" y="2"/>
                      <a:pt x="3" y="2"/>
                    </a:cubicBezTo>
                    <a:cubicBezTo>
                      <a:pt x="3" y="2"/>
                      <a:pt x="3" y="2"/>
                      <a:pt x="3" y="2"/>
                    </a:cubicBezTo>
                    <a:cubicBezTo>
                      <a:pt x="4" y="2"/>
                      <a:pt x="4" y="2"/>
                      <a:pt x="4" y="2"/>
                    </a:cubicBezTo>
                    <a:cubicBezTo>
                      <a:pt x="5" y="2"/>
                      <a:pt x="4" y="3"/>
                      <a:pt x="5" y="3"/>
                    </a:cubicBezTo>
                    <a:cubicBezTo>
                      <a:pt x="5" y="3"/>
                      <a:pt x="5" y="3"/>
                      <a:pt x="5" y="3"/>
                    </a:cubicBezTo>
                    <a:cubicBezTo>
                      <a:pt x="5" y="5"/>
                      <a:pt x="5" y="5"/>
                      <a:pt x="7" y="6"/>
                    </a:cubicBezTo>
                    <a:cubicBezTo>
                      <a:pt x="5" y="6"/>
                      <a:pt x="5" y="6"/>
                      <a:pt x="5" y="6"/>
                    </a:cubicBezTo>
                    <a:cubicBezTo>
                      <a:pt x="3" y="5"/>
                      <a:pt x="1" y="3"/>
                      <a:pt x="0"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05" name="Freeform 2357">
                <a:extLst>
                  <a:ext uri="{FF2B5EF4-FFF2-40B4-BE49-F238E27FC236}">
                    <a16:creationId xmlns:a16="http://schemas.microsoft.com/office/drawing/2014/main" id="{654E55D9-6F62-5B38-6389-FE33D8CA1BF8}"/>
                  </a:ext>
                </a:extLst>
              </p:cNvPr>
              <p:cNvSpPr>
                <a:spLocks/>
              </p:cNvSpPr>
              <p:nvPr/>
            </p:nvSpPr>
            <p:spPr bwMode="auto">
              <a:xfrm>
                <a:off x="3677209" y="2263199"/>
                <a:ext cx="74433" cy="61312"/>
              </a:xfrm>
              <a:custGeom>
                <a:avLst/>
                <a:gdLst>
                  <a:gd name="T0" fmla="*/ 15 w 16"/>
                  <a:gd name="T1" fmla="*/ 15 h 15"/>
                  <a:gd name="T2" fmla="*/ 15 w 16"/>
                  <a:gd name="T3" fmla="*/ 14 h 15"/>
                  <a:gd name="T4" fmla="*/ 15 w 16"/>
                  <a:gd name="T5" fmla="*/ 14 h 15"/>
                  <a:gd name="T6" fmla="*/ 16 w 16"/>
                  <a:gd name="T7" fmla="*/ 12 h 15"/>
                  <a:gd name="T8" fmla="*/ 15 w 16"/>
                  <a:gd name="T9" fmla="*/ 12 h 15"/>
                  <a:gd name="T10" fmla="*/ 16 w 16"/>
                  <a:gd name="T11" fmla="*/ 11 h 15"/>
                  <a:gd name="T12" fmla="*/ 15 w 16"/>
                  <a:gd name="T13" fmla="*/ 11 h 15"/>
                  <a:gd name="T14" fmla="*/ 12 w 16"/>
                  <a:gd name="T15" fmla="*/ 9 h 15"/>
                  <a:gd name="T16" fmla="*/ 11 w 16"/>
                  <a:gd name="T17" fmla="*/ 9 h 15"/>
                  <a:gd name="T18" fmla="*/ 12 w 16"/>
                  <a:gd name="T19" fmla="*/ 9 h 15"/>
                  <a:gd name="T20" fmla="*/ 14 w 16"/>
                  <a:gd name="T21" fmla="*/ 6 h 15"/>
                  <a:gd name="T22" fmla="*/ 11 w 16"/>
                  <a:gd name="T23" fmla="*/ 4 h 15"/>
                  <a:gd name="T24" fmla="*/ 11 w 16"/>
                  <a:gd name="T25" fmla="*/ 3 h 15"/>
                  <a:gd name="T26" fmla="*/ 8 w 16"/>
                  <a:gd name="T27" fmla="*/ 0 h 15"/>
                  <a:gd name="T28" fmla="*/ 7 w 16"/>
                  <a:gd name="T29" fmla="*/ 0 h 15"/>
                  <a:gd name="T30" fmla="*/ 4 w 16"/>
                  <a:gd name="T31" fmla="*/ 0 h 15"/>
                  <a:gd name="T32" fmla="*/ 3 w 16"/>
                  <a:gd name="T33" fmla="*/ 0 h 15"/>
                  <a:gd name="T34" fmla="*/ 0 w 16"/>
                  <a:gd name="T35" fmla="*/ 1 h 15"/>
                  <a:gd name="T36" fmla="*/ 0 w 16"/>
                  <a:gd name="T37" fmla="*/ 1 h 15"/>
                  <a:gd name="T38" fmla="*/ 0 w 16"/>
                  <a:gd name="T39" fmla="*/ 1 h 15"/>
                  <a:gd name="T40" fmla="*/ 1 w 16"/>
                  <a:gd name="T41" fmla="*/ 4 h 15"/>
                  <a:gd name="T42" fmla="*/ 0 w 16"/>
                  <a:gd name="T43" fmla="*/ 6 h 15"/>
                  <a:gd name="T44" fmla="*/ 1 w 16"/>
                  <a:gd name="T45" fmla="*/ 6 h 15"/>
                  <a:gd name="T46" fmla="*/ 0 w 16"/>
                  <a:gd name="T47" fmla="*/ 8 h 15"/>
                  <a:gd name="T48" fmla="*/ 5 w 16"/>
                  <a:gd name="T49" fmla="*/ 9 h 15"/>
                  <a:gd name="T50" fmla="*/ 7 w 16"/>
                  <a:gd name="T51" fmla="*/ 11 h 15"/>
                  <a:gd name="T52" fmla="*/ 8 w 16"/>
                  <a:gd name="T53" fmla="*/ 9 h 15"/>
                  <a:gd name="T54" fmla="*/ 10 w 16"/>
                  <a:gd name="T55" fmla="*/ 11 h 15"/>
                  <a:gd name="T56" fmla="*/ 11 w 16"/>
                  <a:gd name="T57" fmla="*/ 11 h 15"/>
                  <a:gd name="T58" fmla="*/ 11 w 16"/>
                  <a:gd name="T59" fmla="*/ 11 h 15"/>
                  <a:gd name="T60" fmla="*/ 12 w 16"/>
                  <a:gd name="T61" fmla="*/ 12 h 15"/>
                  <a:gd name="T62" fmla="*/ 14 w 16"/>
                  <a:gd name="T63" fmla="*/ 12 h 15"/>
                  <a:gd name="T64" fmla="*/ 15 w 16"/>
                  <a:gd name="T65" fmla="*/ 15 h 15"/>
                  <a:gd name="T66" fmla="*/ 15 w 16"/>
                  <a:gd name="T67" fmla="*/ 14 h 15"/>
                  <a:gd name="T68" fmla="*/ 15 w 16"/>
                  <a:gd name="T6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5">
                    <a:moveTo>
                      <a:pt x="15" y="15"/>
                    </a:moveTo>
                    <a:cubicBezTo>
                      <a:pt x="15" y="14"/>
                      <a:pt x="15" y="14"/>
                      <a:pt x="15" y="14"/>
                    </a:cubicBezTo>
                    <a:cubicBezTo>
                      <a:pt x="15" y="14"/>
                      <a:pt x="15" y="14"/>
                      <a:pt x="15" y="14"/>
                    </a:cubicBezTo>
                    <a:cubicBezTo>
                      <a:pt x="15" y="12"/>
                      <a:pt x="16" y="12"/>
                      <a:pt x="16" y="12"/>
                    </a:cubicBezTo>
                    <a:cubicBezTo>
                      <a:pt x="15" y="12"/>
                      <a:pt x="15" y="12"/>
                      <a:pt x="15" y="12"/>
                    </a:cubicBezTo>
                    <a:cubicBezTo>
                      <a:pt x="15" y="11"/>
                      <a:pt x="16" y="12"/>
                      <a:pt x="16" y="11"/>
                    </a:cubicBezTo>
                    <a:cubicBezTo>
                      <a:pt x="15" y="11"/>
                      <a:pt x="15" y="11"/>
                      <a:pt x="15" y="11"/>
                    </a:cubicBezTo>
                    <a:cubicBezTo>
                      <a:pt x="14" y="11"/>
                      <a:pt x="12" y="9"/>
                      <a:pt x="12" y="9"/>
                    </a:cubicBezTo>
                    <a:cubicBezTo>
                      <a:pt x="11" y="9"/>
                      <a:pt x="11" y="9"/>
                      <a:pt x="11" y="9"/>
                    </a:cubicBezTo>
                    <a:cubicBezTo>
                      <a:pt x="11" y="8"/>
                      <a:pt x="12" y="9"/>
                      <a:pt x="12" y="9"/>
                    </a:cubicBezTo>
                    <a:cubicBezTo>
                      <a:pt x="12" y="8"/>
                      <a:pt x="14" y="6"/>
                      <a:pt x="14" y="6"/>
                    </a:cubicBezTo>
                    <a:cubicBezTo>
                      <a:pt x="11" y="4"/>
                      <a:pt x="11" y="4"/>
                      <a:pt x="11" y="4"/>
                    </a:cubicBezTo>
                    <a:cubicBezTo>
                      <a:pt x="10" y="3"/>
                      <a:pt x="11" y="3"/>
                      <a:pt x="11" y="3"/>
                    </a:cubicBezTo>
                    <a:cubicBezTo>
                      <a:pt x="8" y="0"/>
                      <a:pt x="8" y="0"/>
                      <a:pt x="8" y="0"/>
                    </a:cubicBezTo>
                    <a:cubicBezTo>
                      <a:pt x="7" y="0"/>
                      <a:pt x="7" y="0"/>
                      <a:pt x="7" y="0"/>
                    </a:cubicBezTo>
                    <a:cubicBezTo>
                      <a:pt x="4" y="0"/>
                      <a:pt x="4" y="0"/>
                      <a:pt x="4" y="0"/>
                    </a:cubicBezTo>
                    <a:cubicBezTo>
                      <a:pt x="4" y="0"/>
                      <a:pt x="4" y="0"/>
                      <a:pt x="3" y="0"/>
                    </a:cubicBezTo>
                    <a:cubicBezTo>
                      <a:pt x="3" y="0"/>
                      <a:pt x="1" y="1"/>
                      <a:pt x="0" y="1"/>
                    </a:cubicBezTo>
                    <a:cubicBezTo>
                      <a:pt x="0" y="1"/>
                      <a:pt x="0" y="1"/>
                      <a:pt x="0" y="1"/>
                    </a:cubicBezTo>
                    <a:cubicBezTo>
                      <a:pt x="0" y="1"/>
                      <a:pt x="0" y="1"/>
                      <a:pt x="0" y="1"/>
                    </a:cubicBezTo>
                    <a:cubicBezTo>
                      <a:pt x="0" y="3"/>
                      <a:pt x="1" y="3"/>
                      <a:pt x="1" y="4"/>
                    </a:cubicBezTo>
                    <a:cubicBezTo>
                      <a:pt x="1" y="4"/>
                      <a:pt x="0" y="4"/>
                      <a:pt x="0" y="6"/>
                    </a:cubicBezTo>
                    <a:cubicBezTo>
                      <a:pt x="1" y="6"/>
                      <a:pt x="1" y="6"/>
                      <a:pt x="1" y="6"/>
                    </a:cubicBezTo>
                    <a:cubicBezTo>
                      <a:pt x="1" y="8"/>
                      <a:pt x="0" y="8"/>
                      <a:pt x="0" y="8"/>
                    </a:cubicBezTo>
                    <a:cubicBezTo>
                      <a:pt x="3" y="9"/>
                      <a:pt x="4" y="8"/>
                      <a:pt x="5" y="9"/>
                    </a:cubicBezTo>
                    <a:cubicBezTo>
                      <a:pt x="7" y="9"/>
                      <a:pt x="7" y="9"/>
                      <a:pt x="7" y="11"/>
                    </a:cubicBezTo>
                    <a:cubicBezTo>
                      <a:pt x="7" y="11"/>
                      <a:pt x="7" y="9"/>
                      <a:pt x="8" y="9"/>
                    </a:cubicBezTo>
                    <a:cubicBezTo>
                      <a:pt x="10" y="11"/>
                      <a:pt x="8" y="11"/>
                      <a:pt x="10" y="11"/>
                    </a:cubicBezTo>
                    <a:cubicBezTo>
                      <a:pt x="11" y="11"/>
                      <a:pt x="10" y="11"/>
                      <a:pt x="11" y="11"/>
                    </a:cubicBezTo>
                    <a:cubicBezTo>
                      <a:pt x="11" y="11"/>
                      <a:pt x="11" y="11"/>
                      <a:pt x="11" y="11"/>
                    </a:cubicBezTo>
                    <a:cubicBezTo>
                      <a:pt x="12" y="11"/>
                      <a:pt x="11" y="12"/>
                      <a:pt x="12" y="12"/>
                    </a:cubicBezTo>
                    <a:cubicBezTo>
                      <a:pt x="14" y="12"/>
                      <a:pt x="14" y="12"/>
                      <a:pt x="14" y="12"/>
                    </a:cubicBezTo>
                    <a:cubicBezTo>
                      <a:pt x="14" y="14"/>
                      <a:pt x="14" y="14"/>
                      <a:pt x="15" y="15"/>
                    </a:cubicBezTo>
                    <a:cubicBezTo>
                      <a:pt x="15" y="14"/>
                      <a:pt x="15" y="14"/>
                      <a:pt x="15" y="14"/>
                    </a:cubicBezTo>
                    <a:cubicBezTo>
                      <a:pt x="15" y="15"/>
                      <a:pt x="15" y="15"/>
                      <a:pt x="15" y="1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06" name="Freeform 2358">
                <a:extLst>
                  <a:ext uri="{FF2B5EF4-FFF2-40B4-BE49-F238E27FC236}">
                    <a16:creationId xmlns:a16="http://schemas.microsoft.com/office/drawing/2014/main" id="{09915D9E-BB66-2129-3CC4-CC80015FA9C8}"/>
                  </a:ext>
                </a:extLst>
              </p:cNvPr>
              <p:cNvSpPr>
                <a:spLocks/>
              </p:cNvSpPr>
              <p:nvPr/>
            </p:nvSpPr>
            <p:spPr bwMode="auto">
              <a:xfrm>
                <a:off x="3582475" y="2199033"/>
                <a:ext cx="177624" cy="68444"/>
              </a:xfrm>
              <a:custGeom>
                <a:avLst/>
                <a:gdLst>
                  <a:gd name="T0" fmla="*/ 20 w 38"/>
                  <a:gd name="T1" fmla="*/ 17 h 17"/>
                  <a:gd name="T2" fmla="*/ 23 w 38"/>
                  <a:gd name="T3" fmla="*/ 16 h 17"/>
                  <a:gd name="T4" fmla="*/ 24 w 38"/>
                  <a:gd name="T5" fmla="*/ 16 h 17"/>
                  <a:gd name="T6" fmla="*/ 28 w 38"/>
                  <a:gd name="T7" fmla="*/ 16 h 17"/>
                  <a:gd name="T8" fmla="*/ 28 w 38"/>
                  <a:gd name="T9" fmla="*/ 16 h 17"/>
                  <a:gd name="T10" fmla="*/ 30 w 38"/>
                  <a:gd name="T11" fmla="*/ 14 h 17"/>
                  <a:gd name="T12" fmla="*/ 32 w 38"/>
                  <a:gd name="T13" fmla="*/ 16 h 17"/>
                  <a:gd name="T14" fmla="*/ 32 w 38"/>
                  <a:gd name="T15" fmla="*/ 16 h 17"/>
                  <a:gd name="T16" fmla="*/ 35 w 38"/>
                  <a:gd name="T17" fmla="*/ 16 h 17"/>
                  <a:gd name="T18" fmla="*/ 36 w 38"/>
                  <a:gd name="T19" fmla="*/ 16 h 17"/>
                  <a:gd name="T20" fmla="*/ 35 w 38"/>
                  <a:gd name="T21" fmla="*/ 14 h 17"/>
                  <a:gd name="T22" fmla="*/ 35 w 38"/>
                  <a:gd name="T23" fmla="*/ 13 h 17"/>
                  <a:gd name="T24" fmla="*/ 36 w 38"/>
                  <a:gd name="T25" fmla="*/ 11 h 17"/>
                  <a:gd name="T26" fmla="*/ 32 w 38"/>
                  <a:gd name="T27" fmla="*/ 10 h 17"/>
                  <a:gd name="T28" fmla="*/ 32 w 38"/>
                  <a:gd name="T29" fmla="*/ 6 h 17"/>
                  <a:gd name="T30" fmla="*/ 28 w 38"/>
                  <a:gd name="T31" fmla="*/ 6 h 17"/>
                  <a:gd name="T32" fmla="*/ 25 w 38"/>
                  <a:gd name="T33" fmla="*/ 6 h 17"/>
                  <a:gd name="T34" fmla="*/ 21 w 38"/>
                  <a:gd name="T35" fmla="*/ 6 h 17"/>
                  <a:gd name="T36" fmla="*/ 20 w 38"/>
                  <a:gd name="T37" fmla="*/ 5 h 17"/>
                  <a:gd name="T38" fmla="*/ 17 w 38"/>
                  <a:gd name="T39" fmla="*/ 3 h 17"/>
                  <a:gd name="T40" fmla="*/ 12 w 38"/>
                  <a:gd name="T41" fmla="*/ 2 h 17"/>
                  <a:gd name="T42" fmla="*/ 7 w 38"/>
                  <a:gd name="T43" fmla="*/ 2 h 17"/>
                  <a:gd name="T44" fmla="*/ 5 w 38"/>
                  <a:gd name="T45" fmla="*/ 0 h 17"/>
                  <a:gd name="T46" fmla="*/ 0 w 38"/>
                  <a:gd name="T47" fmla="*/ 0 h 17"/>
                  <a:gd name="T48" fmla="*/ 7 w 38"/>
                  <a:gd name="T49" fmla="*/ 5 h 17"/>
                  <a:gd name="T50" fmla="*/ 10 w 38"/>
                  <a:gd name="T51" fmla="*/ 8 h 17"/>
                  <a:gd name="T52" fmla="*/ 9 w 38"/>
                  <a:gd name="T53" fmla="*/ 14 h 17"/>
                  <a:gd name="T54" fmla="*/ 12 w 38"/>
                  <a:gd name="T55" fmla="*/ 14 h 17"/>
                  <a:gd name="T56" fmla="*/ 14 w 38"/>
                  <a:gd name="T57" fmla="*/ 14 h 17"/>
                  <a:gd name="T58" fmla="*/ 16 w 38"/>
                  <a:gd name="T59" fmla="*/ 13 h 17"/>
                  <a:gd name="T60" fmla="*/ 18 w 38"/>
                  <a:gd name="T61" fmla="*/ 16 h 17"/>
                  <a:gd name="T62" fmla="*/ 18 w 38"/>
                  <a:gd name="T63" fmla="*/ 16 h 17"/>
                  <a:gd name="T64" fmla="*/ 18 w 38"/>
                  <a:gd name="T65" fmla="*/ 16 h 17"/>
                  <a:gd name="T66" fmla="*/ 20 w 38"/>
                  <a:gd name="T67" fmla="*/ 16 h 17"/>
                  <a:gd name="T68" fmla="*/ 20 w 38"/>
                  <a:gd name="T6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17">
                    <a:moveTo>
                      <a:pt x="20" y="17"/>
                    </a:moveTo>
                    <a:cubicBezTo>
                      <a:pt x="21" y="17"/>
                      <a:pt x="23" y="16"/>
                      <a:pt x="23" y="16"/>
                    </a:cubicBezTo>
                    <a:cubicBezTo>
                      <a:pt x="24" y="16"/>
                      <a:pt x="24" y="16"/>
                      <a:pt x="24" y="16"/>
                    </a:cubicBezTo>
                    <a:cubicBezTo>
                      <a:pt x="28" y="16"/>
                      <a:pt x="28" y="16"/>
                      <a:pt x="28" y="16"/>
                    </a:cubicBezTo>
                    <a:cubicBezTo>
                      <a:pt x="28" y="16"/>
                      <a:pt x="28" y="16"/>
                      <a:pt x="28" y="16"/>
                    </a:cubicBezTo>
                    <a:cubicBezTo>
                      <a:pt x="30" y="14"/>
                      <a:pt x="30" y="14"/>
                      <a:pt x="30" y="14"/>
                    </a:cubicBezTo>
                    <a:cubicBezTo>
                      <a:pt x="32" y="16"/>
                      <a:pt x="32" y="16"/>
                      <a:pt x="32" y="16"/>
                    </a:cubicBezTo>
                    <a:cubicBezTo>
                      <a:pt x="32" y="16"/>
                      <a:pt x="32" y="16"/>
                      <a:pt x="32" y="16"/>
                    </a:cubicBezTo>
                    <a:cubicBezTo>
                      <a:pt x="34" y="16"/>
                      <a:pt x="34" y="16"/>
                      <a:pt x="35" y="16"/>
                    </a:cubicBezTo>
                    <a:cubicBezTo>
                      <a:pt x="36" y="16"/>
                      <a:pt x="36" y="17"/>
                      <a:pt x="36" y="16"/>
                    </a:cubicBezTo>
                    <a:cubicBezTo>
                      <a:pt x="38" y="16"/>
                      <a:pt x="35" y="14"/>
                      <a:pt x="35" y="14"/>
                    </a:cubicBezTo>
                    <a:cubicBezTo>
                      <a:pt x="35" y="13"/>
                      <a:pt x="35" y="13"/>
                      <a:pt x="35" y="13"/>
                    </a:cubicBezTo>
                    <a:cubicBezTo>
                      <a:pt x="36" y="11"/>
                      <a:pt x="36" y="11"/>
                      <a:pt x="36" y="11"/>
                    </a:cubicBezTo>
                    <a:cubicBezTo>
                      <a:pt x="32" y="10"/>
                      <a:pt x="32" y="10"/>
                      <a:pt x="32" y="10"/>
                    </a:cubicBezTo>
                    <a:cubicBezTo>
                      <a:pt x="31" y="8"/>
                      <a:pt x="34" y="6"/>
                      <a:pt x="32" y="6"/>
                    </a:cubicBezTo>
                    <a:cubicBezTo>
                      <a:pt x="30" y="6"/>
                      <a:pt x="30" y="6"/>
                      <a:pt x="28" y="6"/>
                    </a:cubicBezTo>
                    <a:cubicBezTo>
                      <a:pt x="28" y="5"/>
                      <a:pt x="28" y="6"/>
                      <a:pt x="25" y="6"/>
                    </a:cubicBezTo>
                    <a:cubicBezTo>
                      <a:pt x="24" y="5"/>
                      <a:pt x="23" y="8"/>
                      <a:pt x="21" y="6"/>
                    </a:cubicBezTo>
                    <a:cubicBezTo>
                      <a:pt x="20" y="6"/>
                      <a:pt x="23" y="6"/>
                      <a:pt x="20" y="5"/>
                    </a:cubicBezTo>
                    <a:cubicBezTo>
                      <a:pt x="17" y="3"/>
                      <a:pt x="17" y="3"/>
                      <a:pt x="17" y="3"/>
                    </a:cubicBezTo>
                    <a:cubicBezTo>
                      <a:pt x="16" y="3"/>
                      <a:pt x="14" y="0"/>
                      <a:pt x="12" y="2"/>
                    </a:cubicBezTo>
                    <a:cubicBezTo>
                      <a:pt x="9" y="3"/>
                      <a:pt x="10" y="2"/>
                      <a:pt x="7" y="2"/>
                    </a:cubicBezTo>
                    <a:cubicBezTo>
                      <a:pt x="6" y="2"/>
                      <a:pt x="6" y="0"/>
                      <a:pt x="5" y="0"/>
                    </a:cubicBezTo>
                    <a:cubicBezTo>
                      <a:pt x="3" y="0"/>
                      <a:pt x="2" y="0"/>
                      <a:pt x="0" y="0"/>
                    </a:cubicBezTo>
                    <a:cubicBezTo>
                      <a:pt x="5" y="3"/>
                      <a:pt x="6" y="3"/>
                      <a:pt x="7" y="5"/>
                    </a:cubicBezTo>
                    <a:cubicBezTo>
                      <a:pt x="7" y="6"/>
                      <a:pt x="9" y="3"/>
                      <a:pt x="10" y="8"/>
                    </a:cubicBezTo>
                    <a:cubicBezTo>
                      <a:pt x="12" y="13"/>
                      <a:pt x="10" y="13"/>
                      <a:pt x="9" y="14"/>
                    </a:cubicBezTo>
                    <a:cubicBezTo>
                      <a:pt x="12" y="16"/>
                      <a:pt x="10" y="14"/>
                      <a:pt x="12" y="14"/>
                    </a:cubicBezTo>
                    <a:cubicBezTo>
                      <a:pt x="12" y="14"/>
                      <a:pt x="14" y="16"/>
                      <a:pt x="14" y="14"/>
                    </a:cubicBezTo>
                    <a:cubicBezTo>
                      <a:pt x="16" y="13"/>
                      <a:pt x="16" y="13"/>
                      <a:pt x="16" y="13"/>
                    </a:cubicBezTo>
                    <a:cubicBezTo>
                      <a:pt x="16" y="13"/>
                      <a:pt x="17" y="13"/>
                      <a:pt x="18" y="16"/>
                    </a:cubicBezTo>
                    <a:cubicBezTo>
                      <a:pt x="18" y="16"/>
                      <a:pt x="18" y="16"/>
                      <a:pt x="18" y="16"/>
                    </a:cubicBezTo>
                    <a:cubicBezTo>
                      <a:pt x="18" y="16"/>
                      <a:pt x="18" y="16"/>
                      <a:pt x="18" y="16"/>
                    </a:cubicBezTo>
                    <a:cubicBezTo>
                      <a:pt x="20" y="17"/>
                      <a:pt x="20" y="16"/>
                      <a:pt x="20" y="16"/>
                    </a:cubicBezTo>
                    <a:cubicBezTo>
                      <a:pt x="20" y="17"/>
                      <a:pt x="20" y="17"/>
                      <a:pt x="20" y="17"/>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07" name="Freeform 2359">
                <a:extLst>
                  <a:ext uri="{FF2B5EF4-FFF2-40B4-BE49-F238E27FC236}">
                    <a16:creationId xmlns:a16="http://schemas.microsoft.com/office/drawing/2014/main" id="{4196790B-3FEC-EAE8-3518-FB7E1E27F4F4}"/>
                  </a:ext>
                </a:extLst>
              </p:cNvPr>
              <p:cNvSpPr>
                <a:spLocks/>
              </p:cNvSpPr>
              <p:nvPr/>
            </p:nvSpPr>
            <p:spPr bwMode="auto">
              <a:xfrm>
                <a:off x="3733031" y="1846836"/>
                <a:ext cx="1026836" cy="433475"/>
              </a:xfrm>
              <a:custGeom>
                <a:avLst/>
                <a:gdLst>
                  <a:gd name="T0" fmla="*/ 132 w 219"/>
                  <a:gd name="T1" fmla="*/ 97 h 107"/>
                  <a:gd name="T2" fmla="*/ 129 w 219"/>
                  <a:gd name="T3" fmla="*/ 98 h 107"/>
                  <a:gd name="T4" fmla="*/ 124 w 219"/>
                  <a:gd name="T5" fmla="*/ 101 h 107"/>
                  <a:gd name="T6" fmla="*/ 120 w 219"/>
                  <a:gd name="T7" fmla="*/ 106 h 107"/>
                  <a:gd name="T8" fmla="*/ 117 w 219"/>
                  <a:gd name="T9" fmla="*/ 106 h 107"/>
                  <a:gd name="T10" fmla="*/ 117 w 219"/>
                  <a:gd name="T11" fmla="*/ 104 h 107"/>
                  <a:gd name="T12" fmla="*/ 108 w 219"/>
                  <a:gd name="T13" fmla="*/ 101 h 107"/>
                  <a:gd name="T14" fmla="*/ 106 w 219"/>
                  <a:gd name="T15" fmla="*/ 98 h 107"/>
                  <a:gd name="T16" fmla="*/ 106 w 219"/>
                  <a:gd name="T17" fmla="*/ 92 h 107"/>
                  <a:gd name="T18" fmla="*/ 99 w 219"/>
                  <a:gd name="T19" fmla="*/ 86 h 107"/>
                  <a:gd name="T20" fmla="*/ 83 w 219"/>
                  <a:gd name="T21" fmla="*/ 86 h 107"/>
                  <a:gd name="T22" fmla="*/ 81 w 219"/>
                  <a:gd name="T23" fmla="*/ 81 h 107"/>
                  <a:gd name="T24" fmla="*/ 82 w 219"/>
                  <a:gd name="T25" fmla="*/ 75 h 107"/>
                  <a:gd name="T26" fmla="*/ 82 w 219"/>
                  <a:gd name="T27" fmla="*/ 68 h 107"/>
                  <a:gd name="T28" fmla="*/ 81 w 219"/>
                  <a:gd name="T29" fmla="*/ 65 h 107"/>
                  <a:gd name="T30" fmla="*/ 75 w 219"/>
                  <a:gd name="T31" fmla="*/ 65 h 107"/>
                  <a:gd name="T32" fmla="*/ 71 w 219"/>
                  <a:gd name="T33" fmla="*/ 68 h 107"/>
                  <a:gd name="T34" fmla="*/ 67 w 219"/>
                  <a:gd name="T35" fmla="*/ 73 h 107"/>
                  <a:gd name="T36" fmla="*/ 54 w 219"/>
                  <a:gd name="T37" fmla="*/ 79 h 107"/>
                  <a:gd name="T38" fmla="*/ 50 w 219"/>
                  <a:gd name="T39" fmla="*/ 103 h 107"/>
                  <a:gd name="T40" fmla="*/ 42 w 219"/>
                  <a:gd name="T41" fmla="*/ 95 h 107"/>
                  <a:gd name="T42" fmla="*/ 35 w 219"/>
                  <a:gd name="T43" fmla="*/ 100 h 107"/>
                  <a:gd name="T44" fmla="*/ 31 w 219"/>
                  <a:gd name="T45" fmla="*/ 90 h 107"/>
                  <a:gd name="T46" fmla="*/ 25 w 219"/>
                  <a:gd name="T47" fmla="*/ 82 h 107"/>
                  <a:gd name="T48" fmla="*/ 29 w 219"/>
                  <a:gd name="T49" fmla="*/ 81 h 107"/>
                  <a:gd name="T50" fmla="*/ 29 w 219"/>
                  <a:gd name="T51" fmla="*/ 75 h 107"/>
                  <a:gd name="T52" fmla="*/ 38 w 219"/>
                  <a:gd name="T53" fmla="*/ 75 h 107"/>
                  <a:gd name="T54" fmla="*/ 38 w 219"/>
                  <a:gd name="T55" fmla="*/ 64 h 107"/>
                  <a:gd name="T56" fmla="*/ 31 w 219"/>
                  <a:gd name="T57" fmla="*/ 64 h 107"/>
                  <a:gd name="T58" fmla="*/ 17 w 219"/>
                  <a:gd name="T59" fmla="*/ 67 h 107"/>
                  <a:gd name="T60" fmla="*/ 16 w 219"/>
                  <a:gd name="T61" fmla="*/ 67 h 107"/>
                  <a:gd name="T62" fmla="*/ 7 w 219"/>
                  <a:gd name="T63" fmla="*/ 58 h 107"/>
                  <a:gd name="T64" fmla="*/ 4 w 219"/>
                  <a:gd name="T65" fmla="*/ 47 h 107"/>
                  <a:gd name="T66" fmla="*/ 16 w 219"/>
                  <a:gd name="T67" fmla="*/ 39 h 107"/>
                  <a:gd name="T68" fmla="*/ 31 w 219"/>
                  <a:gd name="T69" fmla="*/ 31 h 107"/>
                  <a:gd name="T70" fmla="*/ 54 w 219"/>
                  <a:gd name="T71" fmla="*/ 37 h 107"/>
                  <a:gd name="T72" fmla="*/ 70 w 219"/>
                  <a:gd name="T73" fmla="*/ 37 h 107"/>
                  <a:gd name="T74" fmla="*/ 79 w 219"/>
                  <a:gd name="T75" fmla="*/ 31 h 107"/>
                  <a:gd name="T76" fmla="*/ 83 w 219"/>
                  <a:gd name="T77" fmla="*/ 19 h 107"/>
                  <a:gd name="T78" fmla="*/ 114 w 219"/>
                  <a:gd name="T79" fmla="*/ 6 h 107"/>
                  <a:gd name="T80" fmla="*/ 133 w 219"/>
                  <a:gd name="T81" fmla="*/ 8 h 107"/>
                  <a:gd name="T82" fmla="*/ 146 w 219"/>
                  <a:gd name="T83" fmla="*/ 14 h 107"/>
                  <a:gd name="T84" fmla="*/ 163 w 219"/>
                  <a:gd name="T85" fmla="*/ 12 h 107"/>
                  <a:gd name="T86" fmla="*/ 186 w 219"/>
                  <a:gd name="T87" fmla="*/ 34 h 107"/>
                  <a:gd name="T88" fmla="*/ 214 w 219"/>
                  <a:gd name="T89" fmla="*/ 44 h 107"/>
                  <a:gd name="T90" fmla="*/ 214 w 219"/>
                  <a:gd name="T91" fmla="*/ 53 h 107"/>
                  <a:gd name="T92" fmla="*/ 207 w 219"/>
                  <a:gd name="T93" fmla="*/ 64 h 107"/>
                  <a:gd name="T94" fmla="*/ 196 w 219"/>
                  <a:gd name="T95" fmla="*/ 62 h 107"/>
                  <a:gd name="T96" fmla="*/ 194 w 219"/>
                  <a:gd name="T97" fmla="*/ 75 h 107"/>
                  <a:gd name="T98" fmla="*/ 182 w 219"/>
                  <a:gd name="T99" fmla="*/ 76 h 107"/>
                  <a:gd name="T100" fmla="*/ 183 w 219"/>
                  <a:gd name="T101" fmla="*/ 90 h 107"/>
                  <a:gd name="T102" fmla="*/ 182 w 219"/>
                  <a:gd name="T103" fmla="*/ 97 h 107"/>
                  <a:gd name="T104" fmla="*/ 165 w 219"/>
                  <a:gd name="T105" fmla="*/ 92 h 107"/>
                  <a:gd name="T106" fmla="*/ 147 w 219"/>
                  <a:gd name="T107" fmla="*/ 90 h 107"/>
                  <a:gd name="T108" fmla="*/ 136 w 219"/>
                  <a:gd name="T109"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107">
                    <a:moveTo>
                      <a:pt x="133" y="95"/>
                    </a:moveTo>
                    <a:cubicBezTo>
                      <a:pt x="132" y="97"/>
                      <a:pt x="132" y="97"/>
                      <a:pt x="132" y="97"/>
                    </a:cubicBezTo>
                    <a:cubicBezTo>
                      <a:pt x="131" y="97"/>
                      <a:pt x="132" y="98"/>
                      <a:pt x="131" y="98"/>
                    </a:cubicBezTo>
                    <a:cubicBezTo>
                      <a:pt x="129" y="98"/>
                      <a:pt x="131" y="97"/>
                      <a:pt x="129" y="98"/>
                    </a:cubicBezTo>
                    <a:cubicBezTo>
                      <a:pt x="128" y="98"/>
                      <a:pt x="126" y="100"/>
                      <a:pt x="125" y="100"/>
                    </a:cubicBezTo>
                    <a:cubicBezTo>
                      <a:pt x="124" y="101"/>
                      <a:pt x="124" y="101"/>
                      <a:pt x="124" y="101"/>
                    </a:cubicBezTo>
                    <a:cubicBezTo>
                      <a:pt x="121" y="103"/>
                      <a:pt x="122" y="103"/>
                      <a:pt x="121" y="103"/>
                    </a:cubicBezTo>
                    <a:cubicBezTo>
                      <a:pt x="121" y="104"/>
                      <a:pt x="120" y="104"/>
                      <a:pt x="120" y="106"/>
                    </a:cubicBezTo>
                    <a:cubicBezTo>
                      <a:pt x="121" y="106"/>
                      <a:pt x="120" y="107"/>
                      <a:pt x="118" y="106"/>
                    </a:cubicBezTo>
                    <a:cubicBezTo>
                      <a:pt x="117" y="106"/>
                      <a:pt x="117" y="106"/>
                      <a:pt x="117" y="106"/>
                    </a:cubicBezTo>
                    <a:cubicBezTo>
                      <a:pt x="118" y="104"/>
                      <a:pt x="118" y="104"/>
                      <a:pt x="118" y="104"/>
                    </a:cubicBezTo>
                    <a:cubicBezTo>
                      <a:pt x="118" y="104"/>
                      <a:pt x="118" y="104"/>
                      <a:pt x="117" y="104"/>
                    </a:cubicBezTo>
                    <a:cubicBezTo>
                      <a:pt x="117" y="103"/>
                      <a:pt x="117" y="103"/>
                      <a:pt x="113" y="103"/>
                    </a:cubicBezTo>
                    <a:cubicBezTo>
                      <a:pt x="108" y="104"/>
                      <a:pt x="108" y="103"/>
                      <a:pt x="108" y="101"/>
                    </a:cubicBezTo>
                    <a:cubicBezTo>
                      <a:pt x="108" y="100"/>
                      <a:pt x="108" y="98"/>
                      <a:pt x="108" y="98"/>
                    </a:cubicBezTo>
                    <a:cubicBezTo>
                      <a:pt x="106" y="98"/>
                      <a:pt x="106" y="98"/>
                      <a:pt x="106" y="98"/>
                    </a:cubicBezTo>
                    <a:cubicBezTo>
                      <a:pt x="106" y="98"/>
                      <a:pt x="106" y="97"/>
                      <a:pt x="106" y="95"/>
                    </a:cubicBezTo>
                    <a:cubicBezTo>
                      <a:pt x="107" y="92"/>
                      <a:pt x="107" y="90"/>
                      <a:pt x="106" y="92"/>
                    </a:cubicBezTo>
                    <a:cubicBezTo>
                      <a:pt x="104" y="92"/>
                      <a:pt x="104" y="89"/>
                      <a:pt x="103" y="87"/>
                    </a:cubicBezTo>
                    <a:cubicBezTo>
                      <a:pt x="102" y="87"/>
                      <a:pt x="102" y="86"/>
                      <a:pt x="99" y="86"/>
                    </a:cubicBezTo>
                    <a:cubicBezTo>
                      <a:pt x="96" y="87"/>
                      <a:pt x="95" y="86"/>
                      <a:pt x="89" y="87"/>
                    </a:cubicBezTo>
                    <a:cubicBezTo>
                      <a:pt x="85" y="87"/>
                      <a:pt x="85" y="87"/>
                      <a:pt x="83" y="86"/>
                    </a:cubicBezTo>
                    <a:cubicBezTo>
                      <a:pt x="82" y="84"/>
                      <a:pt x="81" y="84"/>
                      <a:pt x="81" y="82"/>
                    </a:cubicBezTo>
                    <a:cubicBezTo>
                      <a:pt x="79" y="82"/>
                      <a:pt x="81" y="81"/>
                      <a:pt x="81" y="81"/>
                    </a:cubicBezTo>
                    <a:cubicBezTo>
                      <a:pt x="79" y="79"/>
                      <a:pt x="81" y="81"/>
                      <a:pt x="85" y="76"/>
                    </a:cubicBezTo>
                    <a:cubicBezTo>
                      <a:pt x="83" y="75"/>
                      <a:pt x="82" y="78"/>
                      <a:pt x="82" y="75"/>
                    </a:cubicBezTo>
                    <a:cubicBezTo>
                      <a:pt x="82" y="72"/>
                      <a:pt x="81" y="73"/>
                      <a:pt x="79" y="70"/>
                    </a:cubicBezTo>
                    <a:cubicBezTo>
                      <a:pt x="79" y="67"/>
                      <a:pt x="82" y="70"/>
                      <a:pt x="82" y="68"/>
                    </a:cubicBezTo>
                    <a:cubicBezTo>
                      <a:pt x="82" y="67"/>
                      <a:pt x="83" y="68"/>
                      <a:pt x="83" y="64"/>
                    </a:cubicBezTo>
                    <a:cubicBezTo>
                      <a:pt x="83" y="64"/>
                      <a:pt x="81" y="64"/>
                      <a:pt x="81" y="65"/>
                    </a:cubicBezTo>
                    <a:cubicBezTo>
                      <a:pt x="79" y="67"/>
                      <a:pt x="78" y="67"/>
                      <a:pt x="79" y="65"/>
                    </a:cubicBezTo>
                    <a:cubicBezTo>
                      <a:pt x="79" y="64"/>
                      <a:pt x="78" y="64"/>
                      <a:pt x="75" y="65"/>
                    </a:cubicBezTo>
                    <a:cubicBezTo>
                      <a:pt x="71" y="67"/>
                      <a:pt x="75" y="67"/>
                      <a:pt x="75" y="68"/>
                    </a:cubicBezTo>
                    <a:cubicBezTo>
                      <a:pt x="74" y="70"/>
                      <a:pt x="72" y="67"/>
                      <a:pt x="71" y="68"/>
                    </a:cubicBezTo>
                    <a:cubicBezTo>
                      <a:pt x="71" y="68"/>
                      <a:pt x="72" y="68"/>
                      <a:pt x="71" y="70"/>
                    </a:cubicBezTo>
                    <a:cubicBezTo>
                      <a:pt x="70" y="72"/>
                      <a:pt x="70" y="68"/>
                      <a:pt x="67" y="73"/>
                    </a:cubicBezTo>
                    <a:cubicBezTo>
                      <a:pt x="65" y="73"/>
                      <a:pt x="56" y="76"/>
                      <a:pt x="54" y="76"/>
                    </a:cubicBezTo>
                    <a:cubicBezTo>
                      <a:pt x="53" y="76"/>
                      <a:pt x="54" y="76"/>
                      <a:pt x="54" y="79"/>
                    </a:cubicBezTo>
                    <a:cubicBezTo>
                      <a:pt x="54" y="81"/>
                      <a:pt x="54" y="103"/>
                      <a:pt x="54" y="103"/>
                    </a:cubicBezTo>
                    <a:cubicBezTo>
                      <a:pt x="52" y="103"/>
                      <a:pt x="50" y="103"/>
                      <a:pt x="50" y="103"/>
                    </a:cubicBezTo>
                    <a:cubicBezTo>
                      <a:pt x="47" y="98"/>
                      <a:pt x="49" y="98"/>
                      <a:pt x="46" y="98"/>
                    </a:cubicBezTo>
                    <a:cubicBezTo>
                      <a:pt x="45" y="97"/>
                      <a:pt x="45" y="95"/>
                      <a:pt x="42" y="95"/>
                    </a:cubicBezTo>
                    <a:cubicBezTo>
                      <a:pt x="41" y="95"/>
                      <a:pt x="38" y="97"/>
                      <a:pt x="38" y="98"/>
                    </a:cubicBezTo>
                    <a:cubicBezTo>
                      <a:pt x="35" y="98"/>
                      <a:pt x="35" y="100"/>
                      <a:pt x="35" y="100"/>
                    </a:cubicBezTo>
                    <a:cubicBezTo>
                      <a:pt x="34" y="95"/>
                      <a:pt x="38" y="95"/>
                      <a:pt x="35" y="92"/>
                    </a:cubicBezTo>
                    <a:cubicBezTo>
                      <a:pt x="34" y="90"/>
                      <a:pt x="32" y="92"/>
                      <a:pt x="31" y="90"/>
                    </a:cubicBezTo>
                    <a:cubicBezTo>
                      <a:pt x="31" y="89"/>
                      <a:pt x="28" y="90"/>
                      <a:pt x="28" y="89"/>
                    </a:cubicBezTo>
                    <a:cubicBezTo>
                      <a:pt x="28" y="89"/>
                      <a:pt x="27" y="82"/>
                      <a:pt x="25" y="82"/>
                    </a:cubicBezTo>
                    <a:cubicBezTo>
                      <a:pt x="21" y="82"/>
                      <a:pt x="21" y="81"/>
                      <a:pt x="24" y="79"/>
                    </a:cubicBezTo>
                    <a:cubicBezTo>
                      <a:pt x="28" y="79"/>
                      <a:pt x="25" y="81"/>
                      <a:pt x="29" y="81"/>
                    </a:cubicBezTo>
                    <a:cubicBezTo>
                      <a:pt x="32" y="81"/>
                      <a:pt x="24" y="78"/>
                      <a:pt x="27" y="76"/>
                    </a:cubicBezTo>
                    <a:cubicBezTo>
                      <a:pt x="31" y="76"/>
                      <a:pt x="27" y="76"/>
                      <a:pt x="29" y="75"/>
                    </a:cubicBezTo>
                    <a:cubicBezTo>
                      <a:pt x="31" y="73"/>
                      <a:pt x="31" y="75"/>
                      <a:pt x="34" y="75"/>
                    </a:cubicBezTo>
                    <a:cubicBezTo>
                      <a:pt x="35" y="75"/>
                      <a:pt x="41" y="76"/>
                      <a:pt x="38" y="75"/>
                    </a:cubicBezTo>
                    <a:cubicBezTo>
                      <a:pt x="35" y="72"/>
                      <a:pt x="39" y="68"/>
                      <a:pt x="38" y="67"/>
                    </a:cubicBezTo>
                    <a:cubicBezTo>
                      <a:pt x="38" y="67"/>
                      <a:pt x="38" y="65"/>
                      <a:pt x="38" y="64"/>
                    </a:cubicBezTo>
                    <a:cubicBezTo>
                      <a:pt x="38" y="64"/>
                      <a:pt x="35" y="62"/>
                      <a:pt x="35" y="64"/>
                    </a:cubicBezTo>
                    <a:cubicBezTo>
                      <a:pt x="34" y="65"/>
                      <a:pt x="34" y="64"/>
                      <a:pt x="31" y="64"/>
                    </a:cubicBezTo>
                    <a:cubicBezTo>
                      <a:pt x="28" y="62"/>
                      <a:pt x="27" y="62"/>
                      <a:pt x="21" y="65"/>
                    </a:cubicBezTo>
                    <a:cubicBezTo>
                      <a:pt x="20" y="68"/>
                      <a:pt x="20" y="65"/>
                      <a:pt x="17" y="67"/>
                    </a:cubicBezTo>
                    <a:cubicBezTo>
                      <a:pt x="16" y="70"/>
                      <a:pt x="16" y="68"/>
                      <a:pt x="16" y="70"/>
                    </a:cubicBezTo>
                    <a:cubicBezTo>
                      <a:pt x="16" y="68"/>
                      <a:pt x="16" y="70"/>
                      <a:pt x="16" y="67"/>
                    </a:cubicBezTo>
                    <a:cubicBezTo>
                      <a:pt x="11" y="64"/>
                      <a:pt x="20" y="67"/>
                      <a:pt x="14" y="62"/>
                    </a:cubicBezTo>
                    <a:cubicBezTo>
                      <a:pt x="10" y="58"/>
                      <a:pt x="10" y="58"/>
                      <a:pt x="7" y="58"/>
                    </a:cubicBezTo>
                    <a:cubicBezTo>
                      <a:pt x="6" y="58"/>
                      <a:pt x="7" y="56"/>
                      <a:pt x="4" y="54"/>
                    </a:cubicBezTo>
                    <a:cubicBezTo>
                      <a:pt x="0" y="53"/>
                      <a:pt x="7" y="48"/>
                      <a:pt x="4" y="47"/>
                    </a:cubicBezTo>
                    <a:cubicBezTo>
                      <a:pt x="3" y="44"/>
                      <a:pt x="7" y="37"/>
                      <a:pt x="10" y="39"/>
                    </a:cubicBezTo>
                    <a:cubicBezTo>
                      <a:pt x="14" y="45"/>
                      <a:pt x="16" y="44"/>
                      <a:pt x="16" y="39"/>
                    </a:cubicBezTo>
                    <a:cubicBezTo>
                      <a:pt x="16" y="36"/>
                      <a:pt x="21" y="34"/>
                      <a:pt x="25" y="31"/>
                    </a:cubicBezTo>
                    <a:cubicBezTo>
                      <a:pt x="27" y="28"/>
                      <a:pt x="28" y="33"/>
                      <a:pt x="31" y="31"/>
                    </a:cubicBezTo>
                    <a:cubicBezTo>
                      <a:pt x="35" y="28"/>
                      <a:pt x="35" y="31"/>
                      <a:pt x="39" y="33"/>
                    </a:cubicBezTo>
                    <a:cubicBezTo>
                      <a:pt x="45" y="33"/>
                      <a:pt x="50" y="40"/>
                      <a:pt x="54" y="37"/>
                    </a:cubicBezTo>
                    <a:cubicBezTo>
                      <a:pt x="56" y="34"/>
                      <a:pt x="56" y="33"/>
                      <a:pt x="60" y="34"/>
                    </a:cubicBezTo>
                    <a:cubicBezTo>
                      <a:pt x="63" y="37"/>
                      <a:pt x="63" y="33"/>
                      <a:pt x="70" y="37"/>
                    </a:cubicBezTo>
                    <a:cubicBezTo>
                      <a:pt x="75" y="40"/>
                      <a:pt x="71" y="34"/>
                      <a:pt x="75" y="37"/>
                    </a:cubicBezTo>
                    <a:cubicBezTo>
                      <a:pt x="81" y="39"/>
                      <a:pt x="86" y="33"/>
                      <a:pt x="79" y="31"/>
                    </a:cubicBezTo>
                    <a:cubicBezTo>
                      <a:pt x="70" y="26"/>
                      <a:pt x="83" y="28"/>
                      <a:pt x="79" y="23"/>
                    </a:cubicBezTo>
                    <a:cubicBezTo>
                      <a:pt x="75" y="20"/>
                      <a:pt x="89" y="20"/>
                      <a:pt x="83" y="19"/>
                    </a:cubicBezTo>
                    <a:cubicBezTo>
                      <a:pt x="79" y="17"/>
                      <a:pt x="77" y="12"/>
                      <a:pt x="83" y="12"/>
                    </a:cubicBezTo>
                    <a:cubicBezTo>
                      <a:pt x="89" y="12"/>
                      <a:pt x="108" y="9"/>
                      <a:pt x="114" y="6"/>
                    </a:cubicBezTo>
                    <a:cubicBezTo>
                      <a:pt x="121" y="5"/>
                      <a:pt x="121" y="0"/>
                      <a:pt x="125" y="3"/>
                    </a:cubicBezTo>
                    <a:cubicBezTo>
                      <a:pt x="129" y="5"/>
                      <a:pt x="131" y="0"/>
                      <a:pt x="133" y="8"/>
                    </a:cubicBezTo>
                    <a:cubicBezTo>
                      <a:pt x="135" y="14"/>
                      <a:pt x="138" y="9"/>
                      <a:pt x="142" y="12"/>
                    </a:cubicBezTo>
                    <a:cubicBezTo>
                      <a:pt x="146" y="14"/>
                      <a:pt x="149" y="12"/>
                      <a:pt x="146" y="14"/>
                    </a:cubicBezTo>
                    <a:cubicBezTo>
                      <a:pt x="143" y="17"/>
                      <a:pt x="149" y="17"/>
                      <a:pt x="157" y="12"/>
                    </a:cubicBezTo>
                    <a:cubicBezTo>
                      <a:pt x="165" y="8"/>
                      <a:pt x="164" y="11"/>
                      <a:pt x="163" y="12"/>
                    </a:cubicBezTo>
                    <a:cubicBezTo>
                      <a:pt x="160" y="14"/>
                      <a:pt x="168" y="16"/>
                      <a:pt x="175" y="28"/>
                    </a:cubicBezTo>
                    <a:cubicBezTo>
                      <a:pt x="185" y="45"/>
                      <a:pt x="181" y="30"/>
                      <a:pt x="186" y="34"/>
                    </a:cubicBezTo>
                    <a:cubicBezTo>
                      <a:pt x="193" y="39"/>
                      <a:pt x="197" y="33"/>
                      <a:pt x="203" y="37"/>
                    </a:cubicBezTo>
                    <a:cubicBezTo>
                      <a:pt x="207" y="44"/>
                      <a:pt x="210" y="48"/>
                      <a:pt x="214" y="44"/>
                    </a:cubicBezTo>
                    <a:cubicBezTo>
                      <a:pt x="219" y="40"/>
                      <a:pt x="214" y="45"/>
                      <a:pt x="219" y="48"/>
                    </a:cubicBezTo>
                    <a:cubicBezTo>
                      <a:pt x="212" y="48"/>
                      <a:pt x="219" y="51"/>
                      <a:pt x="214" y="53"/>
                    </a:cubicBezTo>
                    <a:cubicBezTo>
                      <a:pt x="207" y="54"/>
                      <a:pt x="208" y="58"/>
                      <a:pt x="210" y="61"/>
                    </a:cubicBezTo>
                    <a:cubicBezTo>
                      <a:pt x="211" y="62"/>
                      <a:pt x="210" y="62"/>
                      <a:pt x="207" y="64"/>
                    </a:cubicBezTo>
                    <a:cubicBezTo>
                      <a:pt x="204" y="64"/>
                      <a:pt x="205" y="62"/>
                      <a:pt x="203" y="64"/>
                    </a:cubicBezTo>
                    <a:cubicBezTo>
                      <a:pt x="200" y="64"/>
                      <a:pt x="197" y="61"/>
                      <a:pt x="196" y="62"/>
                    </a:cubicBezTo>
                    <a:cubicBezTo>
                      <a:pt x="196" y="64"/>
                      <a:pt x="194" y="70"/>
                      <a:pt x="193" y="72"/>
                    </a:cubicBezTo>
                    <a:cubicBezTo>
                      <a:pt x="192" y="75"/>
                      <a:pt x="194" y="73"/>
                      <a:pt x="194" y="75"/>
                    </a:cubicBezTo>
                    <a:cubicBezTo>
                      <a:pt x="193" y="76"/>
                      <a:pt x="192" y="76"/>
                      <a:pt x="189" y="75"/>
                    </a:cubicBezTo>
                    <a:cubicBezTo>
                      <a:pt x="187" y="75"/>
                      <a:pt x="185" y="76"/>
                      <a:pt x="182" y="76"/>
                    </a:cubicBezTo>
                    <a:cubicBezTo>
                      <a:pt x="176" y="78"/>
                      <a:pt x="183" y="78"/>
                      <a:pt x="182" y="79"/>
                    </a:cubicBezTo>
                    <a:cubicBezTo>
                      <a:pt x="182" y="81"/>
                      <a:pt x="186" y="89"/>
                      <a:pt x="183" y="90"/>
                    </a:cubicBezTo>
                    <a:cubicBezTo>
                      <a:pt x="182" y="90"/>
                      <a:pt x="185" y="92"/>
                      <a:pt x="182" y="92"/>
                    </a:cubicBezTo>
                    <a:cubicBezTo>
                      <a:pt x="181" y="92"/>
                      <a:pt x="182" y="95"/>
                      <a:pt x="182" y="97"/>
                    </a:cubicBezTo>
                    <a:cubicBezTo>
                      <a:pt x="179" y="93"/>
                      <a:pt x="178" y="95"/>
                      <a:pt x="176" y="93"/>
                    </a:cubicBezTo>
                    <a:cubicBezTo>
                      <a:pt x="176" y="92"/>
                      <a:pt x="172" y="92"/>
                      <a:pt x="165" y="92"/>
                    </a:cubicBezTo>
                    <a:cubicBezTo>
                      <a:pt x="157" y="90"/>
                      <a:pt x="157" y="92"/>
                      <a:pt x="154" y="92"/>
                    </a:cubicBezTo>
                    <a:cubicBezTo>
                      <a:pt x="154" y="90"/>
                      <a:pt x="151" y="89"/>
                      <a:pt x="147" y="90"/>
                    </a:cubicBezTo>
                    <a:cubicBezTo>
                      <a:pt x="143" y="90"/>
                      <a:pt x="147" y="95"/>
                      <a:pt x="145" y="95"/>
                    </a:cubicBezTo>
                    <a:cubicBezTo>
                      <a:pt x="143" y="93"/>
                      <a:pt x="139" y="92"/>
                      <a:pt x="136" y="92"/>
                    </a:cubicBezTo>
                    <a:cubicBezTo>
                      <a:pt x="133" y="92"/>
                      <a:pt x="133" y="95"/>
                      <a:pt x="133" y="9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08" name="Freeform 2360">
                <a:extLst>
                  <a:ext uri="{FF2B5EF4-FFF2-40B4-BE49-F238E27FC236}">
                    <a16:creationId xmlns:a16="http://schemas.microsoft.com/office/drawing/2014/main" id="{17C69D8F-0EB8-7C14-7EF3-39A6BFBB7C95}"/>
                  </a:ext>
                </a:extLst>
              </p:cNvPr>
              <p:cNvSpPr>
                <a:spLocks noEditPoints="1"/>
              </p:cNvSpPr>
              <p:nvPr/>
            </p:nvSpPr>
            <p:spPr bwMode="auto">
              <a:xfrm>
                <a:off x="3085126" y="1380565"/>
                <a:ext cx="296040" cy="345068"/>
              </a:xfrm>
              <a:custGeom>
                <a:avLst/>
                <a:gdLst>
                  <a:gd name="T0" fmla="*/ 8 w 63"/>
                  <a:gd name="T1" fmla="*/ 6 h 85"/>
                  <a:gd name="T2" fmla="*/ 16 w 63"/>
                  <a:gd name="T3" fmla="*/ 12 h 85"/>
                  <a:gd name="T4" fmla="*/ 23 w 63"/>
                  <a:gd name="T5" fmla="*/ 11 h 85"/>
                  <a:gd name="T6" fmla="*/ 29 w 63"/>
                  <a:gd name="T7" fmla="*/ 12 h 85"/>
                  <a:gd name="T8" fmla="*/ 33 w 63"/>
                  <a:gd name="T9" fmla="*/ 4 h 85"/>
                  <a:gd name="T10" fmla="*/ 41 w 63"/>
                  <a:gd name="T11" fmla="*/ 0 h 85"/>
                  <a:gd name="T12" fmla="*/ 51 w 63"/>
                  <a:gd name="T13" fmla="*/ 4 h 85"/>
                  <a:gd name="T14" fmla="*/ 48 w 63"/>
                  <a:gd name="T15" fmla="*/ 11 h 85"/>
                  <a:gd name="T16" fmla="*/ 52 w 63"/>
                  <a:gd name="T17" fmla="*/ 17 h 85"/>
                  <a:gd name="T18" fmla="*/ 51 w 63"/>
                  <a:gd name="T19" fmla="*/ 28 h 85"/>
                  <a:gd name="T20" fmla="*/ 54 w 63"/>
                  <a:gd name="T21" fmla="*/ 39 h 85"/>
                  <a:gd name="T22" fmla="*/ 54 w 63"/>
                  <a:gd name="T23" fmla="*/ 40 h 85"/>
                  <a:gd name="T24" fmla="*/ 55 w 63"/>
                  <a:gd name="T25" fmla="*/ 45 h 85"/>
                  <a:gd name="T26" fmla="*/ 59 w 63"/>
                  <a:gd name="T27" fmla="*/ 50 h 85"/>
                  <a:gd name="T28" fmla="*/ 62 w 63"/>
                  <a:gd name="T29" fmla="*/ 57 h 85"/>
                  <a:gd name="T30" fmla="*/ 52 w 63"/>
                  <a:gd name="T31" fmla="*/ 71 h 85"/>
                  <a:gd name="T32" fmla="*/ 37 w 63"/>
                  <a:gd name="T33" fmla="*/ 79 h 85"/>
                  <a:gd name="T34" fmla="*/ 29 w 63"/>
                  <a:gd name="T35" fmla="*/ 81 h 85"/>
                  <a:gd name="T36" fmla="*/ 18 w 63"/>
                  <a:gd name="T37" fmla="*/ 84 h 85"/>
                  <a:gd name="T38" fmla="*/ 15 w 63"/>
                  <a:gd name="T39" fmla="*/ 81 h 85"/>
                  <a:gd name="T40" fmla="*/ 9 w 63"/>
                  <a:gd name="T41" fmla="*/ 76 h 85"/>
                  <a:gd name="T42" fmla="*/ 9 w 63"/>
                  <a:gd name="T43" fmla="*/ 68 h 85"/>
                  <a:gd name="T44" fmla="*/ 9 w 63"/>
                  <a:gd name="T45" fmla="*/ 57 h 85"/>
                  <a:gd name="T46" fmla="*/ 14 w 63"/>
                  <a:gd name="T47" fmla="*/ 56 h 85"/>
                  <a:gd name="T48" fmla="*/ 19 w 63"/>
                  <a:gd name="T49" fmla="*/ 51 h 85"/>
                  <a:gd name="T50" fmla="*/ 27 w 63"/>
                  <a:gd name="T51" fmla="*/ 43 h 85"/>
                  <a:gd name="T52" fmla="*/ 30 w 63"/>
                  <a:gd name="T53" fmla="*/ 40 h 85"/>
                  <a:gd name="T54" fmla="*/ 25 w 63"/>
                  <a:gd name="T55" fmla="*/ 37 h 85"/>
                  <a:gd name="T56" fmla="*/ 23 w 63"/>
                  <a:gd name="T57" fmla="*/ 28 h 85"/>
                  <a:gd name="T58" fmla="*/ 22 w 63"/>
                  <a:gd name="T59" fmla="*/ 22 h 85"/>
                  <a:gd name="T60" fmla="*/ 20 w 63"/>
                  <a:gd name="T61" fmla="*/ 20 h 85"/>
                  <a:gd name="T62" fmla="*/ 19 w 63"/>
                  <a:gd name="T63" fmla="*/ 15 h 85"/>
                  <a:gd name="T64" fmla="*/ 8 w 63"/>
                  <a:gd name="T65" fmla="*/ 11 h 85"/>
                  <a:gd name="T66" fmla="*/ 8 w 63"/>
                  <a:gd name="T67" fmla="*/ 9 h 85"/>
                  <a:gd name="T68" fmla="*/ 14 w 63"/>
                  <a:gd name="T69" fmla="*/ 81 h 85"/>
                  <a:gd name="T70" fmla="*/ 12 w 63"/>
                  <a:gd name="T71" fmla="*/ 81 h 85"/>
                  <a:gd name="T72" fmla="*/ 12 w 63"/>
                  <a:gd name="T73" fmla="*/ 81 h 85"/>
                  <a:gd name="T74" fmla="*/ 11 w 63"/>
                  <a:gd name="T75" fmla="*/ 82 h 85"/>
                  <a:gd name="T76" fmla="*/ 12 w 63"/>
                  <a:gd name="T77" fmla="*/ 82 h 85"/>
                  <a:gd name="T78" fmla="*/ 12 w 63"/>
                  <a:gd name="T79" fmla="*/ 82 h 85"/>
                  <a:gd name="T80" fmla="*/ 12 w 63"/>
                  <a:gd name="T81" fmla="*/ 81 h 85"/>
                  <a:gd name="T82" fmla="*/ 2 w 63"/>
                  <a:gd name="T83" fmla="*/ 84 h 85"/>
                  <a:gd name="T84" fmla="*/ 2 w 63"/>
                  <a:gd name="T85" fmla="*/ 84 h 85"/>
                  <a:gd name="T86" fmla="*/ 2 w 63"/>
                  <a:gd name="T87" fmla="*/ 81 h 85"/>
                  <a:gd name="T88" fmla="*/ 2 w 63"/>
                  <a:gd name="T89" fmla="*/ 81 h 85"/>
                  <a:gd name="T90" fmla="*/ 1 w 63"/>
                  <a:gd name="T91" fmla="*/ 81 h 85"/>
                  <a:gd name="T92" fmla="*/ 0 w 63"/>
                  <a:gd name="T93" fmla="*/ 81 h 85"/>
                  <a:gd name="T94" fmla="*/ 2 w 63"/>
                  <a:gd name="T95" fmla="*/ 82 h 85"/>
                  <a:gd name="T96" fmla="*/ 27 w 63"/>
                  <a:gd name="T97" fmla="*/ 42 h 85"/>
                  <a:gd name="T98" fmla="*/ 29 w 63"/>
                  <a:gd name="T99" fmla="*/ 43 h 85"/>
                  <a:gd name="T100" fmla="*/ 9 w 63"/>
                  <a:gd name="T101" fmla="*/ 57 h 85"/>
                  <a:gd name="T102" fmla="*/ 9 w 63"/>
                  <a:gd name="T103"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85">
                    <a:moveTo>
                      <a:pt x="8" y="9"/>
                    </a:moveTo>
                    <a:cubicBezTo>
                      <a:pt x="8" y="9"/>
                      <a:pt x="7" y="7"/>
                      <a:pt x="8" y="6"/>
                    </a:cubicBezTo>
                    <a:cubicBezTo>
                      <a:pt x="9" y="6"/>
                      <a:pt x="12" y="7"/>
                      <a:pt x="14" y="9"/>
                    </a:cubicBezTo>
                    <a:cubicBezTo>
                      <a:pt x="16" y="12"/>
                      <a:pt x="12" y="12"/>
                      <a:pt x="16" y="12"/>
                    </a:cubicBezTo>
                    <a:cubicBezTo>
                      <a:pt x="20" y="12"/>
                      <a:pt x="18" y="12"/>
                      <a:pt x="20" y="12"/>
                    </a:cubicBezTo>
                    <a:cubicBezTo>
                      <a:pt x="23" y="12"/>
                      <a:pt x="22" y="11"/>
                      <a:pt x="23" y="11"/>
                    </a:cubicBezTo>
                    <a:cubicBezTo>
                      <a:pt x="25" y="12"/>
                      <a:pt x="26" y="12"/>
                      <a:pt x="27" y="14"/>
                    </a:cubicBezTo>
                    <a:cubicBezTo>
                      <a:pt x="27" y="12"/>
                      <a:pt x="29" y="14"/>
                      <a:pt x="29" y="12"/>
                    </a:cubicBezTo>
                    <a:cubicBezTo>
                      <a:pt x="30" y="9"/>
                      <a:pt x="34" y="11"/>
                      <a:pt x="32" y="9"/>
                    </a:cubicBezTo>
                    <a:cubicBezTo>
                      <a:pt x="32" y="6"/>
                      <a:pt x="33" y="6"/>
                      <a:pt x="33" y="4"/>
                    </a:cubicBezTo>
                    <a:cubicBezTo>
                      <a:pt x="33" y="4"/>
                      <a:pt x="34" y="1"/>
                      <a:pt x="36" y="1"/>
                    </a:cubicBezTo>
                    <a:cubicBezTo>
                      <a:pt x="38" y="0"/>
                      <a:pt x="37" y="1"/>
                      <a:pt x="41" y="0"/>
                    </a:cubicBezTo>
                    <a:cubicBezTo>
                      <a:pt x="43" y="0"/>
                      <a:pt x="43" y="0"/>
                      <a:pt x="44" y="1"/>
                    </a:cubicBezTo>
                    <a:cubicBezTo>
                      <a:pt x="45" y="1"/>
                      <a:pt x="51" y="3"/>
                      <a:pt x="51" y="4"/>
                    </a:cubicBezTo>
                    <a:cubicBezTo>
                      <a:pt x="51" y="6"/>
                      <a:pt x="47" y="7"/>
                      <a:pt x="50" y="9"/>
                    </a:cubicBezTo>
                    <a:cubicBezTo>
                      <a:pt x="44" y="12"/>
                      <a:pt x="48" y="9"/>
                      <a:pt x="48" y="11"/>
                    </a:cubicBezTo>
                    <a:cubicBezTo>
                      <a:pt x="50" y="12"/>
                      <a:pt x="47" y="12"/>
                      <a:pt x="47" y="14"/>
                    </a:cubicBezTo>
                    <a:cubicBezTo>
                      <a:pt x="48" y="18"/>
                      <a:pt x="51" y="15"/>
                      <a:pt x="52" y="17"/>
                    </a:cubicBezTo>
                    <a:cubicBezTo>
                      <a:pt x="55" y="20"/>
                      <a:pt x="57" y="20"/>
                      <a:pt x="55" y="22"/>
                    </a:cubicBezTo>
                    <a:cubicBezTo>
                      <a:pt x="52" y="23"/>
                      <a:pt x="48" y="26"/>
                      <a:pt x="51" y="28"/>
                    </a:cubicBezTo>
                    <a:cubicBezTo>
                      <a:pt x="52" y="29"/>
                      <a:pt x="57" y="37"/>
                      <a:pt x="55" y="37"/>
                    </a:cubicBezTo>
                    <a:cubicBezTo>
                      <a:pt x="54" y="37"/>
                      <a:pt x="54" y="37"/>
                      <a:pt x="54" y="39"/>
                    </a:cubicBezTo>
                    <a:cubicBezTo>
                      <a:pt x="55" y="39"/>
                      <a:pt x="54" y="39"/>
                      <a:pt x="54" y="39"/>
                    </a:cubicBezTo>
                    <a:cubicBezTo>
                      <a:pt x="54" y="40"/>
                      <a:pt x="52" y="40"/>
                      <a:pt x="54" y="40"/>
                    </a:cubicBezTo>
                    <a:cubicBezTo>
                      <a:pt x="55" y="42"/>
                      <a:pt x="52" y="42"/>
                      <a:pt x="52" y="43"/>
                    </a:cubicBezTo>
                    <a:cubicBezTo>
                      <a:pt x="54" y="45"/>
                      <a:pt x="58" y="45"/>
                      <a:pt x="55" y="45"/>
                    </a:cubicBezTo>
                    <a:cubicBezTo>
                      <a:pt x="55" y="46"/>
                      <a:pt x="55" y="46"/>
                      <a:pt x="55" y="48"/>
                    </a:cubicBezTo>
                    <a:cubicBezTo>
                      <a:pt x="55" y="48"/>
                      <a:pt x="59" y="48"/>
                      <a:pt x="59" y="50"/>
                    </a:cubicBezTo>
                    <a:cubicBezTo>
                      <a:pt x="58" y="53"/>
                      <a:pt x="54" y="53"/>
                      <a:pt x="55" y="54"/>
                    </a:cubicBezTo>
                    <a:cubicBezTo>
                      <a:pt x="58" y="56"/>
                      <a:pt x="61" y="56"/>
                      <a:pt x="62" y="57"/>
                    </a:cubicBezTo>
                    <a:cubicBezTo>
                      <a:pt x="62" y="60"/>
                      <a:pt x="63" y="59"/>
                      <a:pt x="62" y="60"/>
                    </a:cubicBezTo>
                    <a:cubicBezTo>
                      <a:pt x="62" y="62"/>
                      <a:pt x="59" y="67"/>
                      <a:pt x="52" y="71"/>
                    </a:cubicBezTo>
                    <a:cubicBezTo>
                      <a:pt x="47" y="76"/>
                      <a:pt x="45" y="76"/>
                      <a:pt x="43" y="78"/>
                    </a:cubicBezTo>
                    <a:cubicBezTo>
                      <a:pt x="41" y="81"/>
                      <a:pt x="41" y="78"/>
                      <a:pt x="37" y="79"/>
                    </a:cubicBezTo>
                    <a:cubicBezTo>
                      <a:pt x="34" y="81"/>
                      <a:pt x="36" y="78"/>
                      <a:pt x="34" y="81"/>
                    </a:cubicBezTo>
                    <a:cubicBezTo>
                      <a:pt x="32" y="82"/>
                      <a:pt x="33" y="79"/>
                      <a:pt x="29" y="81"/>
                    </a:cubicBezTo>
                    <a:cubicBezTo>
                      <a:pt x="23" y="84"/>
                      <a:pt x="22" y="84"/>
                      <a:pt x="20" y="84"/>
                    </a:cubicBezTo>
                    <a:cubicBezTo>
                      <a:pt x="16" y="85"/>
                      <a:pt x="16" y="85"/>
                      <a:pt x="18" y="84"/>
                    </a:cubicBezTo>
                    <a:cubicBezTo>
                      <a:pt x="19" y="82"/>
                      <a:pt x="18" y="81"/>
                      <a:pt x="16" y="84"/>
                    </a:cubicBezTo>
                    <a:cubicBezTo>
                      <a:pt x="15" y="84"/>
                      <a:pt x="15" y="82"/>
                      <a:pt x="15" y="81"/>
                    </a:cubicBezTo>
                    <a:cubicBezTo>
                      <a:pt x="16" y="79"/>
                      <a:pt x="14" y="79"/>
                      <a:pt x="11" y="79"/>
                    </a:cubicBezTo>
                    <a:cubicBezTo>
                      <a:pt x="8" y="78"/>
                      <a:pt x="9" y="78"/>
                      <a:pt x="9" y="76"/>
                    </a:cubicBezTo>
                    <a:cubicBezTo>
                      <a:pt x="9" y="73"/>
                      <a:pt x="9" y="73"/>
                      <a:pt x="9" y="71"/>
                    </a:cubicBezTo>
                    <a:cubicBezTo>
                      <a:pt x="9" y="70"/>
                      <a:pt x="12" y="71"/>
                      <a:pt x="9" y="68"/>
                    </a:cubicBezTo>
                    <a:cubicBezTo>
                      <a:pt x="7" y="65"/>
                      <a:pt x="11" y="67"/>
                      <a:pt x="9" y="65"/>
                    </a:cubicBezTo>
                    <a:cubicBezTo>
                      <a:pt x="7" y="60"/>
                      <a:pt x="9" y="60"/>
                      <a:pt x="9" y="57"/>
                    </a:cubicBezTo>
                    <a:cubicBezTo>
                      <a:pt x="9" y="57"/>
                      <a:pt x="12" y="59"/>
                      <a:pt x="12" y="57"/>
                    </a:cubicBezTo>
                    <a:cubicBezTo>
                      <a:pt x="15" y="57"/>
                      <a:pt x="12" y="56"/>
                      <a:pt x="14" y="56"/>
                    </a:cubicBezTo>
                    <a:cubicBezTo>
                      <a:pt x="15" y="56"/>
                      <a:pt x="15" y="53"/>
                      <a:pt x="16" y="54"/>
                    </a:cubicBezTo>
                    <a:cubicBezTo>
                      <a:pt x="18" y="54"/>
                      <a:pt x="16" y="53"/>
                      <a:pt x="19" y="51"/>
                    </a:cubicBezTo>
                    <a:cubicBezTo>
                      <a:pt x="22" y="51"/>
                      <a:pt x="18" y="51"/>
                      <a:pt x="22" y="50"/>
                    </a:cubicBezTo>
                    <a:cubicBezTo>
                      <a:pt x="26" y="46"/>
                      <a:pt x="26" y="45"/>
                      <a:pt x="27" y="43"/>
                    </a:cubicBezTo>
                    <a:cubicBezTo>
                      <a:pt x="30" y="43"/>
                      <a:pt x="30" y="43"/>
                      <a:pt x="30" y="43"/>
                    </a:cubicBezTo>
                    <a:cubicBezTo>
                      <a:pt x="32" y="42"/>
                      <a:pt x="29" y="43"/>
                      <a:pt x="30" y="40"/>
                    </a:cubicBezTo>
                    <a:cubicBezTo>
                      <a:pt x="30" y="39"/>
                      <a:pt x="32" y="39"/>
                      <a:pt x="27" y="37"/>
                    </a:cubicBezTo>
                    <a:cubicBezTo>
                      <a:pt x="26" y="37"/>
                      <a:pt x="27" y="37"/>
                      <a:pt x="25" y="37"/>
                    </a:cubicBezTo>
                    <a:cubicBezTo>
                      <a:pt x="25" y="34"/>
                      <a:pt x="20" y="32"/>
                      <a:pt x="22" y="31"/>
                    </a:cubicBezTo>
                    <a:cubicBezTo>
                      <a:pt x="23" y="29"/>
                      <a:pt x="22" y="29"/>
                      <a:pt x="23" y="28"/>
                    </a:cubicBezTo>
                    <a:cubicBezTo>
                      <a:pt x="25" y="28"/>
                      <a:pt x="22" y="26"/>
                      <a:pt x="22" y="25"/>
                    </a:cubicBezTo>
                    <a:cubicBezTo>
                      <a:pt x="22" y="23"/>
                      <a:pt x="22" y="23"/>
                      <a:pt x="22" y="22"/>
                    </a:cubicBezTo>
                    <a:cubicBezTo>
                      <a:pt x="22" y="22"/>
                      <a:pt x="20" y="23"/>
                      <a:pt x="20" y="22"/>
                    </a:cubicBezTo>
                    <a:cubicBezTo>
                      <a:pt x="20" y="22"/>
                      <a:pt x="22" y="22"/>
                      <a:pt x="20" y="20"/>
                    </a:cubicBezTo>
                    <a:cubicBezTo>
                      <a:pt x="20" y="17"/>
                      <a:pt x="23" y="20"/>
                      <a:pt x="20" y="17"/>
                    </a:cubicBezTo>
                    <a:cubicBezTo>
                      <a:pt x="18" y="15"/>
                      <a:pt x="19" y="17"/>
                      <a:pt x="19" y="15"/>
                    </a:cubicBezTo>
                    <a:cubicBezTo>
                      <a:pt x="19" y="15"/>
                      <a:pt x="16" y="14"/>
                      <a:pt x="15" y="14"/>
                    </a:cubicBezTo>
                    <a:cubicBezTo>
                      <a:pt x="12" y="14"/>
                      <a:pt x="9" y="12"/>
                      <a:pt x="8" y="11"/>
                    </a:cubicBezTo>
                    <a:cubicBezTo>
                      <a:pt x="5" y="9"/>
                      <a:pt x="8" y="9"/>
                      <a:pt x="7" y="9"/>
                    </a:cubicBezTo>
                    <a:cubicBezTo>
                      <a:pt x="7" y="7"/>
                      <a:pt x="8" y="9"/>
                      <a:pt x="8" y="9"/>
                    </a:cubicBezTo>
                    <a:close/>
                    <a:moveTo>
                      <a:pt x="12" y="81"/>
                    </a:moveTo>
                    <a:cubicBezTo>
                      <a:pt x="14" y="81"/>
                      <a:pt x="14" y="81"/>
                      <a:pt x="14" y="81"/>
                    </a:cubicBezTo>
                    <a:cubicBezTo>
                      <a:pt x="12" y="81"/>
                      <a:pt x="12" y="81"/>
                      <a:pt x="12" y="81"/>
                    </a:cubicBezTo>
                    <a:close/>
                    <a:moveTo>
                      <a:pt x="12" y="81"/>
                    </a:moveTo>
                    <a:cubicBezTo>
                      <a:pt x="12" y="81"/>
                      <a:pt x="11" y="79"/>
                      <a:pt x="12" y="79"/>
                    </a:cubicBezTo>
                    <a:cubicBezTo>
                      <a:pt x="12" y="81"/>
                      <a:pt x="12" y="81"/>
                      <a:pt x="12" y="81"/>
                    </a:cubicBezTo>
                    <a:close/>
                    <a:moveTo>
                      <a:pt x="9" y="82"/>
                    </a:moveTo>
                    <a:cubicBezTo>
                      <a:pt x="9" y="81"/>
                      <a:pt x="11" y="81"/>
                      <a:pt x="11" y="82"/>
                    </a:cubicBezTo>
                    <a:cubicBezTo>
                      <a:pt x="9" y="82"/>
                      <a:pt x="9" y="82"/>
                      <a:pt x="9" y="82"/>
                    </a:cubicBezTo>
                    <a:close/>
                    <a:moveTo>
                      <a:pt x="12" y="82"/>
                    </a:moveTo>
                    <a:cubicBezTo>
                      <a:pt x="12" y="81"/>
                      <a:pt x="12" y="81"/>
                      <a:pt x="12" y="81"/>
                    </a:cubicBezTo>
                    <a:cubicBezTo>
                      <a:pt x="12" y="82"/>
                      <a:pt x="12" y="82"/>
                      <a:pt x="12" y="82"/>
                    </a:cubicBezTo>
                    <a:close/>
                    <a:moveTo>
                      <a:pt x="11" y="82"/>
                    </a:moveTo>
                    <a:cubicBezTo>
                      <a:pt x="11" y="81"/>
                      <a:pt x="12" y="81"/>
                      <a:pt x="12" y="81"/>
                    </a:cubicBezTo>
                    <a:cubicBezTo>
                      <a:pt x="12" y="82"/>
                      <a:pt x="11" y="82"/>
                      <a:pt x="11" y="82"/>
                    </a:cubicBezTo>
                    <a:close/>
                    <a:moveTo>
                      <a:pt x="2" y="84"/>
                    </a:moveTo>
                    <a:cubicBezTo>
                      <a:pt x="2" y="82"/>
                      <a:pt x="2" y="82"/>
                      <a:pt x="2" y="82"/>
                    </a:cubicBezTo>
                    <a:cubicBezTo>
                      <a:pt x="2" y="82"/>
                      <a:pt x="4" y="84"/>
                      <a:pt x="2" y="84"/>
                    </a:cubicBezTo>
                    <a:close/>
                    <a:moveTo>
                      <a:pt x="2" y="82"/>
                    </a:moveTo>
                    <a:cubicBezTo>
                      <a:pt x="2" y="81"/>
                      <a:pt x="2" y="81"/>
                      <a:pt x="2" y="81"/>
                    </a:cubicBezTo>
                    <a:cubicBezTo>
                      <a:pt x="2" y="81"/>
                      <a:pt x="2" y="82"/>
                      <a:pt x="4" y="81"/>
                    </a:cubicBezTo>
                    <a:cubicBezTo>
                      <a:pt x="4" y="81"/>
                      <a:pt x="4" y="81"/>
                      <a:pt x="2" y="81"/>
                    </a:cubicBezTo>
                    <a:cubicBezTo>
                      <a:pt x="0" y="79"/>
                      <a:pt x="2" y="81"/>
                      <a:pt x="2" y="81"/>
                    </a:cubicBezTo>
                    <a:cubicBezTo>
                      <a:pt x="1" y="82"/>
                      <a:pt x="1" y="81"/>
                      <a:pt x="1" y="81"/>
                    </a:cubicBezTo>
                    <a:cubicBezTo>
                      <a:pt x="0" y="81"/>
                      <a:pt x="0" y="81"/>
                      <a:pt x="0" y="81"/>
                    </a:cubicBezTo>
                    <a:cubicBezTo>
                      <a:pt x="0" y="82"/>
                      <a:pt x="0" y="81"/>
                      <a:pt x="0" y="81"/>
                    </a:cubicBezTo>
                    <a:cubicBezTo>
                      <a:pt x="1" y="82"/>
                      <a:pt x="1" y="82"/>
                      <a:pt x="1" y="82"/>
                    </a:cubicBezTo>
                    <a:cubicBezTo>
                      <a:pt x="2" y="82"/>
                      <a:pt x="2" y="84"/>
                      <a:pt x="2" y="82"/>
                    </a:cubicBezTo>
                    <a:close/>
                    <a:moveTo>
                      <a:pt x="29" y="43"/>
                    </a:moveTo>
                    <a:cubicBezTo>
                      <a:pt x="30" y="42"/>
                      <a:pt x="29" y="42"/>
                      <a:pt x="27" y="42"/>
                    </a:cubicBezTo>
                    <a:cubicBezTo>
                      <a:pt x="26" y="42"/>
                      <a:pt x="26" y="43"/>
                      <a:pt x="27" y="43"/>
                    </a:cubicBezTo>
                    <a:cubicBezTo>
                      <a:pt x="27" y="43"/>
                      <a:pt x="27" y="43"/>
                      <a:pt x="29" y="43"/>
                    </a:cubicBezTo>
                    <a:close/>
                    <a:moveTo>
                      <a:pt x="9" y="57"/>
                    </a:moveTo>
                    <a:cubicBezTo>
                      <a:pt x="9" y="57"/>
                      <a:pt x="9" y="57"/>
                      <a:pt x="9" y="57"/>
                    </a:cubicBezTo>
                    <a:cubicBezTo>
                      <a:pt x="9" y="57"/>
                      <a:pt x="8" y="57"/>
                      <a:pt x="9" y="57"/>
                    </a:cubicBezTo>
                    <a:cubicBezTo>
                      <a:pt x="9" y="57"/>
                      <a:pt x="9" y="57"/>
                      <a:pt x="9" y="57"/>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09" name="Freeform 2361">
                <a:extLst>
                  <a:ext uri="{FF2B5EF4-FFF2-40B4-BE49-F238E27FC236}">
                    <a16:creationId xmlns:a16="http://schemas.microsoft.com/office/drawing/2014/main" id="{A6AB215E-A362-6175-2E17-DAC858BDE892}"/>
                  </a:ext>
                </a:extLst>
              </p:cNvPr>
              <p:cNvSpPr>
                <a:spLocks/>
              </p:cNvSpPr>
              <p:nvPr/>
            </p:nvSpPr>
            <p:spPr bwMode="auto">
              <a:xfrm>
                <a:off x="2855064" y="995569"/>
                <a:ext cx="287581" cy="151147"/>
              </a:xfrm>
              <a:custGeom>
                <a:avLst/>
                <a:gdLst>
                  <a:gd name="T0" fmla="*/ 32 w 61"/>
                  <a:gd name="T1" fmla="*/ 36 h 37"/>
                  <a:gd name="T2" fmla="*/ 24 w 61"/>
                  <a:gd name="T3" fmla="*/ 29 h 37"/>
                  <a:gd name="T4" fmla="*/ 24 w 61"/>
                  <a:gd name="T5" fmla="*/ 26 h 37"/>
                  <a:gd name="T6" fmla="*/ 25 w 61"/>
                  <a:gd name="T7" fmla="*/ 23 h 37"/>
                  <a:gd name="T8" fmla="*/ 24 w 61"/>
                  <a:gd name="T9" fmla="*/ 22 h 37"/>
                  <a:gd name="T10" fmla="*/ 31 w 61"/>
                  <a:gd name="T11" fmla="*/ 17 h 37"/>
                  <a:gd name="T12" fmla="*/ 24 w 61"/>
                  <a:gd name="T13" fmla="*/ 17 h 37"/>
                  <a:gd name="T14" fmla="*/ 11 w 61"/>
                  <a:gd name="T15" fmla="*/ 18 h 37"/>
                  <a:gd name="T16" fmla="*/ 8 w 61"/>
                  <a:gd name="T17" fmla="*/ 12 h 37"/>
                  <a:gd name="T18" fmla="*/ 8 w 61"/>
                  <a:gd name="T19" fmla="*/ 11 h 37"/>
                  <a:gd name="T20" fmla="*/ 4 w 61"/>
                  <a:gd name="T21" fmla="*/ 11 h 37"/>
                  <a:gd name="T22" fmla="*/ 4 w 61"/>
                  <a:gd name="T23" fmla="*/ 4 h 37"/>
                  <a:gd name="T24" fmla="*/ 10 w 61"/>
                  <a:gd name="T25" fmla="*/ 4 h 37"/>
                  <a:gd name="T26" fmla="*/ 15 w 61"/>
                  <a:gd name="T27" fmla="*/ 4 h 37"/>
                  <a:gd name="T28" fmla="*/ 17 w 61"/>
                  <a:gd name="T29" fmla="*/ 6 h 37"/>
                  <a:gd name="T30" fmla="*/ 18 w 61"/>
                  <a:gd name="T31" fmla="*/ 9 h 37"/>
                  <a:gd name="T32" fmla="*/ 21 w 61"/>
                  <a:gd name="T33" fmla="*/ 4 h 37"/>
                  <a:gd name="T34" fmla="*/ 32 w 61"/>
                  <a:gd name="T35" fmla="*/ 14 h 37"/>
                  <a:gd name="T36" fmla="*/ 29 w 61"/>
                  <a:gd name="T37" fmla="*/ 3 h 37"/>
                  <a:gd name="T38" fmla="*/ 36 w 61"/>
                  <a:gd name="T39" fmla="*/ 3 h 37"/>
                  <a:gd name="T40" fmla="*/ 40 w 61"/>
                  <a:gd name="T41" fmla="*/ 4 h 37"/>
                  <a:gd name="T42" fmla="*/ 40 w 61"/>
                  <a:gd name="T43" fmla="*/ 9 h 37"/>
                  <a:gd name="T44" fmla="*/ 43 w 61"/>
                  <a:gd name="T45" fmla="*/ 6 h 37"/>
                  <a:gd name="T46" fmla="*/ 47 w 61"/>
                  <a:gd name="T47" fmla="*/ 11 h 37"/>
                  <a:gd name="T48" fmla="*/ 56 w 61"/>
                  <a:gd name="T49" fmla="*/ 14 h 37"/>
                  <a:gd name="T50" fmla="*/ 51 w 61"/>
                  <a:gd name="T51" fmla="*/ 17 h 37"/>
                  <a:gd name="T52" fmla="*/ 43 w 61"/>
                  <a:gd name="T53" fmla="*/ 22 h 37"/>
                  <a:gd name="T54" fmla="*/ 40 w 61"/>
                  <a:gd name="T55" fmla="*/ 26 h 37"/>
                  <a:gd name="T56" fmla="*/ 32 w 61"/>
                  <a:gd name="T5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7">
                    <a:moveTo>
                      <a:pt x="32" y="36"/>
                    </a:moveTo>
                    <a:cubicBezTo>
                      <a:pt x="25" y="34"/>
                      <a:pt x="28" y="32"/>
                      <a:pt x="24" y="29"/>
                    </a:cubicBezTo>
                    <a:cubicBezTo>
                      <a:pt x="17" y="28"/>
                      <a:pt x="18" y="26"/>
                      <a:pt x="24" y="26"/>
                    </a:cubicBezTo>
                    <a:cubicBezTo>
                      <a:pt x="29" y="25"/>
                      <a:pt x="36" y="23"/>
                      <a:pt x="25" y="23"/>
                    </a:cubicBezTo>
                    <a:cubicBezTo>
                      <a:pt x="15" y="25"/>
                      <a:pt x="14" y="23"/>
                      <a:pt x="24" y="22"/>
                    </a:cubicBezTo>
                    <a:cubicBezTo>
                      <a:pt x="32" y="18"/>
                      <a:pt x="38" y="17"/>
                      <a:pt x="31" y="17"/>
                    </a:cubicBezTo>
                    <a:cubicBezTo>
                      <a:pt x="24" y="17"/>
                      <a:pt x="29" y="14"/>
                      <a:pt x="24" y="17"/>
                    </a:cubicBezTo>
                    <a:cubicBezTo>
                      <a:pt x="18" y="20"/>
                      <a:pt x="17" y="23"/>
                      <a:pt x="11" y="18"/>
                    </a:cubicBezTo>
                    <a:cubicBezTo>
                      <a:pt x="7" y="12"/>
                      <a:pt x="4" y="14"/>
                      <a:pt x="8" y="12"/>
                    </a:cubicBezTo>
                    <a:cubicBezTo>
                      <a:pt x="11" y="12"/>
                      <a:pt x="7" y="12"/>
                      <a:pt x="8" y="11"/>
                    </a:cubicBezTo>
                    <a:cubicBezTo>
                      <a:pt x="8" y="7"/>
                      <a:pt x="7" y="14"/>
                      <a:pt x="4" y="11"/>
                    </a:cubicBezTo>
                    <a:cubicBezTo>
                      <a:pt x="3" y="7"/>
                      <a:pt x="0" y="7"/>
                      <a:pt x="4" y="4"/>
                    </a:cubicBezTo>
                    <a:cubicBezTo>
                      <a:pt x="8" y="3"/>
                      <a:pt x="7" y="6"/>
                      <a:pt x="10" y="4"/>
                    </a:cubicBezTo>
                    <a:cubicBezTo>
                      <a:pt x="13" y="3"/>
                      <a:pt x="11" y="6"/>
                      <a:pt x="15" y="4"/>
                    </a:cubicBezTo>
                    <a:cubicBezTo>
                      <a:pt x="21" y="3"/>
                      <a:pt x="21" y="4"/>
                      <a:pt x="17" y="6"/>
                    </a:cubicBezTo>
                    <a:cubicBezTo>
                      <a:pt x="13" y="6"/>
                      <a:pt x="17" y="6"/>
                      <a:pt x="18" y="9"/>
                    </a:cubicBezTo>
                    <a:cubicBezTo>
                      <a:pt x="21" y="12"/>
                      <a:pt x="18" y="6"/>
                      <a:pt x="21" y="4"/>
                    </a:cubicBezTo>
                    <a:cubicBezTo>
                      <a:pt x="25" y="4"/>
                      <a:pt x="29" y="14"/>
                      <a:pt x="32" y="14"/>
                    </a:cubicBezTo>
                    <a:cubicBezTo>
                      <a:pt x="35" y="14"/>
                      <a:pt x="25" y="4"/>
                      <a:pt x="29" y="3"/>
                    </a:cubicBezTo>
                    <a:cubicBezTo>
                      <a:pt x="32" y="0"/>
                      <a:pt x="32" y="3"/>
                      <a:pt x="36" y="3"/>
                    </a:cubicBezTo>
                    <a:cubicBezTo>
                      <a:pt x="39" y="3"/>
                      <a:pt x="39" y="4"/>
                      <a:pt x="40" y="4"/>
                    </a:cubicBezTo>
                    <a:cubicBezTo>
                      <a:pt x="42" y="4"/>
                      <a:pt x="39" y="6"/>
                      <a:pt x="40" y="9"/>
                    </a:cubicBezTo>
                    <a:cubicBezTo>
                      <a:pt x="40" y="11"/>
                      <a:pt x="40" y="4"/>
                      <a:pt x="43" y="6"/>
                    </a:cubicBezTo>
                    <a:cubicBezTo>
                      <a:pt x="47" y="9"/>
                      <a:pt x="42" y="11"/>
                      <a:pt x="47" y="11"/>
                    </a:cubicBezTo>
                    <a:cubicBezTo>
                      <a:pt x="51" y="11"/>
                      <a:pt x="49" y="11"/>
                      <a:pt x="56" y="14"/>
                    </a:cubicBezTo>
                    <a:cubicBezTo>
                      <a:pt x="61" y="14"/>
                      <a:pt x="61" y="15"/>
                      <a:pt x="51" y="17"/>
                    </a:cubicBezTo>
                    <a:cubicBezTo>
                      <a:pt x="42" y="17"/>
                      <a:pt x="50" y="22"/>
                      <a:pt x="43" y="22"/>
                    </a:cubicBezTo>
                    <a:cubicBezTo>
                      <a:pt x="39" y="23"/>
                      <a:pt x="47" y="25"/>
                      <a:pt x="40" y="26"/>
                    </a:cubicBezTo>
                    <a:cubicBezTo>
                      <a:pt x="33" y="29"/>
                      <a:pt x="40" y="37"/>
                      <a:pt x="32" y="3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10" name="Freeform 2362">
                <a:extLst>
                  <a:ext uri="{FF2B5EF4-FFF2-40B4-BE49-F238E27FC236}">
                    <a16:creationId xmlns:a16="http://schemas.microsoft.com/office/drawing/2014/main" id="{FD212066-1DA2-DD45-E2A8-F2964A302871}"/>
                  </a:ext>
                </a:extLst>
              </p:cNvPr>
              <p:cNvSpPr>
                <a:spLocks/>
              </p:cNvSpPr>
              <p:nvPr/>
            </p:nvSpPr>
            <p:spPr bwMode="auto">
              <a:xfrm>
                <a:off x="3095278" y="1065439"/>
                <a:ext cx="55825" cy="19962"/>
              </a:xfrm>
              <a:custGeom>
                <a:avLst/>
                <a:gdLst>
                  <a:gd name="T0" fmla="*/ 6 w 12"/>
                  <a:gd name="T1" fmla="*/ 3 h 5"/>
                  <a:gd name="T2" fmla="*/ 12 w 12"/>
                  <a:gd name="T3" fmla="*/ 1 h 5"/>
                  <a:gd name="T4" fmla="*/ 5 w 12"/>
                  <a:gd name="T5" fmla="*/ 0 h 5"/>
                  <a:gd name="T6" fmla="*/ 3 w 12"/>
                  <a:gd name="T7" fmla="*/ 1 h 5"/>
                  <a:gd name="T8" fmla="*/ 6 w 12"/>
                  <a:gd name="T9" fmla="*/ 3 h 5"/>
                </a:gdLst>
                <a:ahLst/>
                <a:cxnLst>
                  <a:cxn ang="0">
                    <a:pos x="T0" y="T1"/>
                  </a:cxn>
                  <a:cxn ang="0">
                    <a:pos x="T2" y="T3"/>
                  </a:cxn>
                  <a:cxn ang="0">
                    <a:pos x="T4" y="T5"/>
                  </a:cxn>
                  <a:cxn ang="0">
                    <a:pos x="T6" y="T7"/>
                  </a:cxn>
                  <a:cxn ang="0">
                    <a:pos x="T8" y="T9"/>
                  </a:cxn>
                </a:cxnLst>
                <a:rect l="0" t="0" r="r" b="b"/>
                <a:pathLst>
                  <a:path w="12" h="5">
                    <a:moveTo>
                      <a:pt x="6" y="3"/>
                    </a:moveTo>
                    <a:cubicBezTo>
                      <a:pt x="9" y="1"/>
                      <a:pt x="12" y="3"/>
                      <a:pt x="12" y="1"/>
                    </a:cubicBezTo>
                    <a:cubicBezTo>
                      <a:pt x="10" y="0"/>
                      <a:pt x="7" y="0"/>
                      <a:pt x="5" y="0"/>
                    </a:cubicBezTo>
                    <a:cubicBezTo>
                      <a:pt x="2" y="1"/>
                      <a:pt x="0" y="0"/>
                      <a:pt x="3" y="1"/>
                    </a:cubicBezTo>
                    <a:cubicBezTo>
                      <a:pt x="5" y="3"/>
                      <a:pt x="3" y="5"/>
                      <a:pt x="6"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11" name="Freeform 2363">
                <a:extLst>
                  <a:ext uri="{FF2B5EF4-FFF2-40B4-BE49-F238E27FC236}">
                    <a16:creationId xmlns:a16="http://schemas.microsoft.com/office/drawing/2014/main" id="{AF1C90CA-E568-8242-BED9-98F8AB29C50E}"/>
                  </a:ext>
                </a:extLst>
              </p:cNvPr>
              <p:cNvSpPr>
                <a:spLocks/>
              </p:cNvSpPr>
              <p:nvPr/>
            </p:nvSpPr>
            <p:spPr bwMode="auto">
              <a:xfrm>
                <a:off x="2855064" y="1045476"/>
                <a:ext cx="60899" cy="39925"/>
              </a:xfrm>
              <a:custGeom>
                <a:avLst/>
                <a:gdLst>
                  <a:gd name="T0" fmla="*/ 3 w 13"/>
                  <a:gd name="T1" fmla="*/ 5 h 10"/>
                  <a:gd name="T2" fmla="*/ 7 w 13"/>
                  <a:gd name="T3" fmla="*/ 6 h 10"/>
                  <a:gd name="T4" fmla="*/ 7 w 13"/>
                  <a:gd name="T5" fmla="*/ 5 h 10"/>
                  <a:gd name="T6" fmla="*/ 2 w 13"/>
                  <a:gd name="T7" fmla="*/ 2 h 10"/>
                  <a:gd name="T8" fmla="*/ 3 w 13"/>
                  <a:gd name="T9" fmla="*/ 5 h 10"/>
                </a:gdLst>
                <a:ahLst/>
                <a:cxnLst>
                  <a:cxn ang="0">
                    <a:pos x="T0" y="T1"/>
                  </a:cxn>
                  <a:cxn ang="0">
                    <a:pos x="T2" y="T3"/>
                  </a:cxn>
                  <a:cxn ang="0">
                    <a:pos x="T4" y="T5"/>
                  </a:cxn>
                  <a:cxn ang="0">
                    <a:pos x="T6" y="T7"/>
                  </a:cxn>
                  <a:cxn ang="0">
                    <a:pos x="T8" y="T9"/>
                  </a:cxn>
                </a:cxnLst>
                <a:rect l="0" t="0" r="r" b="b"/>
                <a:pathLst>
                  <a:path w="13" h="10">
                    <a:moveTo>
                      <a:pt x="3" y="5"/>
                    </a:moveTo>
                    <a:cubicBezTo>
                      <a:pt x="4" y="8"/>
                      <a:pt x="3" y="5"/>
                      <a:pt x="7" y="6"/>
                    </a:cubicBezTo>
                    <a:cubicBezTo>
                      <a:pt x="13" y="10"/>
                      <a:pt x="8" y="5"/>
                      <a:pt x="7" y="5"/>
                    </a:cubicBezTo>
                    <a:cubicBezTo>
                      <a:pt x="4" y="5"/>
                      <a:pt x="4" y="0"/>
                      <a:pt x="2" y="2"/>
                    </a:cubicBezTo>
                    <a:cubicBezTo>
                      <a:pt x="0" y="2"/>
                      <a:pt x="2" y="2"/>
                      <a:pt x="3" y="5"/>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12" name="Freeform 2364">
                <a:extLst>
                  <a:ext uri="{FF2B5EF4-FFF2-40B4-BE49-F238E27FC236}">
                    <a16:creationId xmlns:a16="http://schemas.microsoft.com/office/drawing/2014/main" id="{888EF152-1F88-8300-C76B-27BD0ECE785F}"/>
                  </a:ext>
                </a:extLst>
              </p:cNvPr>
              <p:cNvSpPr>
                <a:spLocks/>
              </p:cNvSpPr>
              <p:nvPr/>
            </p:nvSpPr>
            <p:spPr bwMode="auto">
              <a:xfrm>
                <a:off x="3095277" y="1069718"/>
                <a:ext cx="126876" cy="52757"/>
              </a:xfrm>
              <a:custGeom>
                <a:avLst/>
                <a:gdLst>
                  <a:gd name="T0" fmla="*/ 6 w 27"/>
                  <a:gd name="T1" fmla="*/ 7 h 13"/>
                  <a:gd name="T2" fmla="*/ 10 w 27"/>
                  <a:gd name="T3" fmla="*/ 8 h 13"/>
                  <a:gd name="T4" fmla="*/ 16 w 27"/>
                  <a:gd name="T5" fmla="*/ 10 h 13"/>
                  <a:gd name="T6" fmla="*/ 24 w 27"/>
                  <a:gd name="T7" fmla="*/ 5 h 13"/>
                  <a:gd name="T8" fmla="*/ 18 w 27"/>
                  <a:gd name="T9" fmla="*/ 5 h 13"/>
                  <a:gd name="T10" fmla="*/ 18 w 27"/>
                  <a:gd name="T11" fmla="*/ 2 h 13"/>
                  <a:gd name="T12" fmla="*/ 7 w 27"/>
                  <a:gd name="T13" fmla="*/ 5 h 13"/>
                  <a:gd name="T14" fmla="*/ 6 w 2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3">
                    <a:moveTo>
                      <a:pt x="6" y="7"/>
                    </a:moveTo>
                    <a:cubicBezTo>
                      <a:pt x="3" y="10"/>
                      <a:pt x="6" y="8"/>
                      <a:pt x="10" y="8"/>
                    </a:cubicBezTo>
                    <a:cubicBezTo>
                      <a:pt x="16" y="8"/>
                      <a:pt x="9" y="13"/>
                      <a:pt x="16" y="10"/>
                    </a:cubicBezTo>
                    <a:cubicBezTo>
                      <a:pt x="20" y="8"/>
                      <a:pt x="27" y="7"/>
                      <a:pt x="24" y="5"/>
                    </a:cubicBezTo>
                    <a:cubicBezTo>
                      <a:pt x="23" y="5"/>
                      <a:pt x="23" y="7"/>
                      <a:pt x="18" y="5"/>
                    </a:cubicBezTo>
                    <a:cubicBezTo>
                      <a:pt x="14" y="4"/>
                      <a:pt x="21" y="4"/>
                      <a:pt x="18" y="2"/>
                    </a:cubicBezTo>
                    <a:cubicBezTo>
                      <a:pt x="14" y="0"/>
                      <a:pt x="0" y="2"/>
                      <a:pt x="7" y="5"/>
                    </a:cubicBezTo>
                    <a:cubicBezTo>
                      <a:pt x="9" y="5"/>
                      <a:pt x="9" y="5"/>
                      <a:pt x="6" y="7"/>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13" name="Freeform 2365">
                <a:extLst>
                  <a:ext uri="{FF2B5EF4-FFF2-40B4-BE49-F238E27FC236}">
                    <a16:creationId xmlns:a16="http://schemas.microsoft.com/office/drawing/2014/main" id="{189F0ACF-3664-B1AA-AAC9-D37CC4B2A8D6}"/>
                  </a:ext>
                </a:extLst>
              </p:cNvPr>
              <p:cNvSpPr>
                <a:spLocks/>
              </p:cNvSpPr>
              <p:nvPr/>
            </p:nvSpPr>
            <p:spPr bwMode="auto">
              <a:xfrm>
                <a:off x="3039453" y="975607"/>
                <a:ext cx="246982" cy="76998"/>
              </a:xfrm>
              <a:custGeom>
                <a:avLst/>
                <a:gdLst>
                  <a:gd name="T0" fmla="*/ 18 w 53"/>
                  <a:gd name="T1" fmla="*/ 9 h 19"/>
                  <a:gd name="T2" fmla="*/ 12 w 53"/>
                  <a:gd name="T3" fmla="*/ 11 h 19"/>
                  <a:gd name="T4" fmla="*/ 22 w 53"/>
                  <a:gd name="T5" fmla="*/ 14 h 19"/>
                  <a:gd name="T6" fmla="*/ 36 w 53"/>
                  <a:gd name="T7" fmla="*/ 14 h 19"/>
                  <a:gd name="T8" fmla="*/ 42 w 53"/>
                  <a:gd name="T9" fmla="*/ 14 h 19"/>
                  <a:gd name="T10" fmla="*/ 48 w 53"/>
                  <a:gd name="T11" fmla="*/ 9 h 19"/>
                  <a:gd name="T12" fmla="*/ 46 w 53"/>
                  <a:gd name="T13" fmla="*/ 5 h 19"/>
                  <a:gd name="T14" fmla="*/ 36 w 53"/>
                  <a:gd name="T15" fmla="*/ 3 h 19"/>
                  <a:gd name="T16" fmla="*/ 30 w 53"/>
                  <a:gd name="T17" fmla="*/ 5 h 19"/>
                  <a:gd name="T18" fmla="*/ 29 w 53"/>
                  <a:gd name="T19" fmla="*/ 3 h 19"/>
                  <a:gd name="T20" fmla="*/ 25 w 53"/>
                  <a:gd name="T21" fmla="*/ 5 h 19"/>
                  <a:gd name="T22" fmla="*/ 22 w 53"/>
                  <a:gd name="T23" fmla="*/ 5 h 19"/>
                  <a:gd name="T24" fmla="*/ 12 w 53"/>
                  <a:gd name="T25" fmla="*/ 3 h 19"/>
                  <a:gd name="T26" fmla="*/ 8 w 53"/>
                  <a:gd name="T27" fmla="*/ 5 h 19"/>
                  <a:gd name="T28" fmla="*/ 6 w 53"/>
                  <a:gd name="T29" fmla="*/ 5 h 19"/>
                  <a:gd name="T30" fmla="*/ 3 w 53"/>
                  <a:gd name="T31" fmla="*/ 8 h 19"/>
                  <a:gd name="T32" fmla="*/ 6 w 53"/>
                  <a:gd name="T33" fmla="*/ 9 h 19"/>
                  <a:gd name="T34" fmla="*/ 18 w 53"/>
                  <a:gd name="T3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18" y="9"/>
                    </a:moveTo>
                    <a:cubicBezTo>
                      <a:pt x="24" y="9"/>
                      <a:pt x="21" y="9"/>
                      <a:pt x="12" y="11"/>
                    </a:cubicBezTo>
                    <a:cubicBezTo>
                      <a:pt x="4" y="12"/>
                      <a:pt x="17" y="14"/>
                      <a:pt x="22" y="14"/>
                    </a:cubicBezTo>
                    <a:cubicBezTo>
                      <a:pt x="28" y="14"/>
                      <a:pt x="32" y="19"/>
                      <a:pt x="36" y="14"/>
                    </a:cubicBezTo>
                    <a:cubicBezTo>
                      <a:pt x="39" y="11"/>
                      <a:pt x="37" y="14"/>
                      <a:pt x="42" y="14"/>
                    </a:cubicBezTo>
                    <a:cubicBezTo>
                      <a:pt x="46" y="12"/>
                      <a:pt x="40" y="11"/>
                      <a:pt x="48" y="9"/>
                    </a:cubicBezTo>
                    <a:cubicBezTo>
                      <a:pt x="53" y="8"/>
                      <a:pt x="48" y="5"/>
                      <a:pt x="46" y="5"/>
                    </a:cubicBezTo>
                    <a:cubicBezTo>
                      <a:pt x="43" y="6"/>
                      <a:pt x="40" y="5"/>
                      <a:pt x="36" y="3"/>
                    </a:cubicBezTo>
                    <a:cubicBezTo>
                      <a:pt x="30" y="3"/>
                      <a:pt x="33" y="6"/>
                      <a:pt x="30" y="5"/>
                    </a:cubicBezTo>
                    <a:cubicBezTo>
                      <a:pt x="26" y="5"/>
                      <a:pt x="32" y="3"/>
                      <a:pt x="29" y="3"/>
                    </a:cubicBezTo>
                    <a:cubicBezTo>
                      <a:pt x="28" y="2"/>
                      <a:pt x="25" y="2"/>
                      <a:pt x="25" y="5"/>
                    </a:cubicBezTo>
                    <a:cubicBezTo>
                      <a:pt x="25" y="8"/>
                      <a:pt x="24" y="8"/>
                      <a:pt x="22" y="5"/>
                    </a:cubicBezTo>
                    <a:cubicBezTo>
                      <a:pt x="19" y="3"/>
                      <a:pt x="21" y="6"/>
                      <a:pt x="12" y="3"/>
                    </a:cubicBezTo>
                    <a:cubicBezTo>
                      <a:pt x="4" y="0"/>
                      <a:pt x="15" y="8"/>
                      <a:pt x="8" y="5"/>
                    </a:cubicBezTo>
                    <a:cubicBezTo>
                      <a:pt x="1" y="2"/>
                      <a:pt x="11" y="8"/>
                      <a:pt x="6" y="5"/>
                    </a:cubicBezTo>
                    <a:cubicBezTo>
                      <a:pt x="1" y="5"/>
                      <a:pt x="0" y="6"/>
                      <a:pt x="3" y="8"/>
                    </a:cubicBezTo>
                    <a:cubicBezTo>
                      <a:pt x="6" y="9"/>
                      <a:pt x="1" y="8"/>
                      <a:pt x="6" y="9"/>
                    </a:cubicBezTo>
                    <a:cubicBezTo>
                      <a:pt x="8" y="11"/>
                      <a:pt x="11" y="9"/>
                      <a:pt x="18" y="9"/>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14" name="Freeform 2367">
                <a:extLst>
                  <a:ext uri="{FF2B5EF4-FFF2-40B4-BE49-F238E27FC236}">
                    <a16:creationId xmlns:a16="http://schemas.microsoft.com/office/drawing/2014/main" id="{72862F9F-21BD-6ECF-17A6-770C4A32FA05}"/>
                  </a:ext>
                </a:extLst>
              </p:cNvPr>
              <p:cNvSpPr>
                <a:spLocks/>
              </p:cNvSpPr>
              <p:nvPr/>
            </p:nvSpPr>
            <p:spPr bwMode="auto">
              <a:xfrm>
                <a:off x="2714438" y="1340646"/>
                <a:ext cx="661407" cy="437754"/>
              </a:xfrm>
              <a:custGeom>
                <a:avLst/>
                <a:gdLst>
                  <a:gd name="T0" fmla="*/ 138 w 141"/>
                  <a:gd name="T1" fmla="*/ 11 h 108"/>
                  <a:gd name="T2" fmla="*/ 127 w 141"/>
                  <a:gd name="T3" fmla="*/ 10 h 108"/>
                  <a:gd name="T4" fmla="*/ 134 w 141"/>
                  <a:gd name="T5" fmla="*/ 5 h 108"/>
                  <a:gd name="T6" fmla="*/ 123 w 141"/>
                  <a:gd name="T7" fmla="*/ 5 h 108"/>
                  <a:gd name="T8" fmla="*/ 122 w 141"/>
                  <a:gd name="T9" fmla="*/ 0 h 108"/>
                  <a:gd name="T10" fmla="*/ 119 w 141"/>
                  <a:gd name="T11" fmla="*/ 5 h 108"/>
                  <a:gd name="T12" fmla="*/ 109 w 141"/>
                  <a:gd name="T13" fmla="*/ 10 h 108"/>
                  <a:gd name="T14" fmla="*/ 111 w 141"/>
                  <a:gd name="T15" fmla="*/ 2 h 108"/>
                  <a:gd name="T16" fmla="*/ 105 w 141"/>
                  <a:gd name="T17" fmla="*/ 3 h 108"/>
                  <a:gd name="T18" fmla="*/ 98 w 141"/>
                  <a:gd name="T19" fmla="*/ 10 h 108"/>
                  <a:gd name="T20" fmla="*/ 91 w 141"/>
                  <a:gd name="T21" fmla="*/ 8 h 108"/>
                  <a:gd name="T22" fmla="*/ 91 w 141"/>
                  <a:gd name="T23" fmla="*/ 11 h 108"/>
                  <a:gd name="T24" fmla="*/ 81 w 141"/>
                  <a:gd name="T25" fmla="*/ 17 h 108"/>
                  <a:gd name="T26" fmla="*/ 80 w 141"/>
                  <a:gd name="T27" fmla="*/ 13 h 108"/>
                  <a:gd name="T28" fmla="*/ 73 w 141"/>
                  <a:gd name="T29" fmla="*/ 14 h 108"/>
                  <a:gd name="T30" fmla="*/ 69 w 141"/>
                  <a:gd name="T31" fmla="*/ 19 h 108"/>
                  <a:gd name="T32" fmla="*/ 68 w 141"/>
                  <a:gd name="T33" fmla="*/ 24 h 108"/>
                  <a:gd name="T34" fmla="*/ 62 w 141"/>
                  <a:gd name="T35" fmla="*/ 27 h 108"/>
                  <a:gd name="T36" fmla="*/ 58 w 141"/>
                  <a:gd name="T37" fmla="*/ 27 h 108"/>
                  <a:gd name="T38" fmla="*/ 56 w 141"/>
                  <a:gd name="T39" fmla="*/ 30 h 108"/>
                  <a:gd name="T40" fmla="*/ 55 w 141"/>
                  <a:gd name="T41" fmla="*/ 35 h 108"/>
                  <a:gd name="T42" fmla="*/ 48 w 141"/>
                  <a:gd name="T43" fmla="*/ 36 h 108"/>
                  <a:gd name="T44" fmla="*/ 44 w 141"/>
                  <a:gd name="T45" fmla="*/ 41 h 108"/>
                  <a:gd name="T46" fmla="*/ 43 w 141"/>
                  <a:gd name="T47" fmla="*/ 44 h 108"/>
                  <a:gd name="T48" fmla="*/ 40 w 141"/>
                  <a:gd name="T49" fmla="*/ 50 h 108"/>
                  <a:gd name="T50" fmla="*/ 36 w 141"/>
                  <a:gd name="T51" fmla="*/ 53 h 108"/>
                  <a:gd name="T52" fmla="*/ 33 w 141"/>
                  <a:gd name="T53" fmla="*/ 55 h 108"/>
                  <a:gd name="T54" fmla="*/ 27 w 141"/>
                  <a:gd name="T55" fmla="*/ 63 h 108"/>
                  <a:gd name="T56" fmla="*/ 36 w 141"/>
                  <a:gd name="T57" fmla="*/ 63 h 108"/>
                  <a:gd name="T58" fmla="*/ 27 w 141"/>
                  <a:gd name="T59" fmla="*/ 64 h 108"/>
                  <a:gd name="T60" fmla="*/ 18 w 141"/>
                  <a:gd name="T61" fmla="*/ 69 h 108"/>
                  <a:gd name="T62" fmla="*/ 9 w 141"/>
                  <a:gd name="T63" fmla="*/ 72 h 108"/>
                  <a:gd name="T64" fmla="*/ 2 w 141"/>
                  <a:gd name="T65" fmla="*/ 77 h 108"/>
                  <a:gd name="T66" fmla="*/ 2 w 141"/>
                  <a:gd name="T67" fmla="*/ 81 h 108"/>
                  <a:gd name="T68" fmla="*/ 14 w 141"/>
                  <a:gd name="T69" fmla="*/ 83 h 108"/>
                  <a:gd name="T70" fmla="*/ 4 w 141"/>
                  <a:gd name="T71" fmla="*/ 88 h 108"/>
                  <a:gd name="T72" fmla="*/ 5 w 141"/>
                  <a:gd name="T73" fmla="*/ 92 h 108"/>
                  <a:gd name="T74" fmla="*/ 4 w 141"/>
                  <a:gd name="T75" fmla="*/ 95 h 108"/>
                  <a:gd name="T76" fmla="*/ 7 w 141"/>
                  <a:gd name="T77" fmla="*/ 102 h 108"/>
                  <a:gd name="T78" fmla="*/ 11 w 141"/>
                  <a:gd name="T79" fmla="*/ 108 h 108"/>
                  <a:gd name="T80" fmla="*/ 23 w 141"/>
                  <a:gd name="T81" fmla="*/ 103 h 108"/>
                  <a:gd name="T82" fmla="*/ 30 w 141"/>
                  <a:gd name="T83" fmla="*/ 97 h 108"/>
                  <a:gd name="T84" fmla="*/ 36 w 141"/>
                  <a:gd name="T85" fmla="*/ 100 h 108"/>
                  <a:gd name="T86" fmla="*/ 41 w 141"/>
                  <a:gd name="T87" fmla="*/ 89 h 108"/>
                  <a:gd name="T88" fmla="*/ 38 w 141"/>
                  <a:gd name="T89" fmla="*/ 70 h 108"/>
                  <a:gd name="T90" fmla="*/ 48 w 141"/>
                  <a:gd name="T91" fmla="*/ 56 h 108"/>
                  <a:gd name="T92" fmla="*/ 58 w 141"/>
                  <a:gd name="T93" fmla="*/ 38 h 108"/>
                  <a:gd name="T94" fmla="*/ 70 w 141"/>
                  <a:gd name="T95" fmla="*/ 27 h 108"/>
                  <a:gd name="T96" fmla="*/ 87 w 141"/>
                  <a:gd name="T97" fmla="*/ 19 h 108"/>
                  <a:gd name="T98" fmla="*/ 102 w 141"/>
                  <a:gd name="T99" fmla="*/ 21 h 108"/>
                  <a:gd name="T100" fmla="*/ 115 w 141"/>
                  <a:gd name="T101" fmla="*/ 11 h 108"/>
                  <a:gd name="T102" fmla="*/ 130 w 141"/>
                  <a:gd name="T103" fmla="*/ 1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108">
                    <a:moveTo>
                      <a:pt x="130" y="17"/>
                    </a:moveTo>
                    <a:cubicBezTo>
                      <a:pt x="130" y="16"/>
                      <a:pt x="134" y="16"/>
                      <a:pt x="134" y="14"/>
                    </a:cubicBezTo>
                    <a:cubicBezTo>
                      <a:pt x="136" y="14"/>
                      <a:pt x="134" y="14"/>
                      <a:pt x="137" y="14"/>
                    </a:cubicBezTo>
                    <a:cubicBezTo>
                      <a:pt x="138" y="14"/>
                      <a:pt x="140" y="14"/>
                      <a:pt x="138" y="13"/>
                    </a:cubicBezTo>
                    <a:cubicBezTo>
                      <a:pt x="138" y="13"/>
                      <a:pt x="138" y="13"/>
                      <a:pt x="138" y="11"/>
                    </a:cubicBezTo>
                    <a:cubicBezTo>
                      <a:pt x="137" y="11"/>
                      <a:pt x="137" y="13"/>
                      <a:pt x="136" y="11"/>
                    </a:cubicBezTo>
                    <a:cubicBezTo>
                      <a:pt x="134" y="11"/>
                      <a:pt x="134" y="13"/>
                      <a:pt x="134" y="13"/>
                    </a:cubicBezTo>
                    <a:cubicBezTo>
                      <a:pt x="133" y="13"/>
                      <a:pt x="131" y="13"/>
                      <a:pt x="133" y="13"/>
                    </a:cubicBezTo>
                    <a:cubicBezTo>
                      <a:pt x="133" y="11"/>
                      <a:pt x="134" y="11"/>
                      <a:pt x="130" y="10"/>
                    </a:cubicBezTo>
                    <a:cubicBezTo>
                      <a:pt x="129" y="10"/>
                      <a:pt x="129" y="10"/>
                      <a:pt x="127" y="10"/>
                    </a:cubicBezTo>
                    <a:cubicBezTo>
                      <a:pt x="126" y="10"/>
                      <a:pt x="126" y="8"/>
                      <a:pt x="131" y="10"/>
                    </a:cubicBezTo>
                    <a:cubicBezTo>
                      <a:pt x="136" y="11"/>
                      <a:pt x="136" y="8"/>
                      <a:pt x="138" y="8"/>
                    </a:cubicBezTo>
                    <a:cubicBezTo>
                      <a:pt x="140" y="8"/>
                      <a:pt x="141" y="7"/>
                      <a:pt x="138" y="7"/>
                    </a:cubicBezTo>
                    <a:cubicBezTo>
                      <a:pt x="137" y="7"/>
                      <a:pt x="138" y="5"/>
                      <a:pt x="137" y="5"/>
                    </a:cubicBezTo>
                    <a:cubicBezTo>
                      <a:pt x="134" y="5"/>
                      <a:pt x="136" y="3"/>
                      <a:pt x="134" y="5"/>
                    </a:cubicBezTo>
                    <a:cubicBezTo>
                      <a:pt x="133" y="5"/>
                      <a:pt x="134" y="3"/>
                      <a:pt x="131" y="5"/>
                    </a:cubicBezTo>
                    <a:cubicBezTo>
                      <a:pt x="130" y="5"/>
                      <a:pt x="131" y="3"/>
                      <a:pt x="130" y="2"/>
                    </a:cubicBezTo>
                    <a:cubicBezTo>
                      <a:pt x="126" y="2"/>
                      <a:pt x="126" y="5"/>
                      <a:pt x="126" y="7"/>
                    </a:cubicBezTo>
                    <a:cubicBezTo>
                      <a:pt x="126" y="7"/>
                      <a:pt x="126" y="5"/>
                      <a:pt x="124" y="7"/>
                    </a:cubicBezTo>
                    <a:cubicBezTo>
                      <a:pt x="123" y="7"/>
                      <a:pt x="122" y="7"/>
                      <a:pt x="123" y="5"/>
                    </a:cubicBezTo>
                    <a:cubicBezTo>
                      <a:pt x="126" y="5"/>
                      <a:pt x="126" y="3"/>
                      <a:pt x="124" y="5"/>
                    </a:cubicBezTo>
                    <a:cubicBezTo>
                      <a:pt x="123" y="5"/>
                      <a:pt x="123" y="5"/>
                      <a:pt x="123" y="3"/>
                    </a:cubicBezTo>
                    <a:cubicBezTo>
                      <a:pt x="124" y="3"/>
                      <a:pt x="126" y="2"/>
                      <a:pt x="126" y="2"/>
                    </a:cubicBezTo>
                    <a:cubicBezTo>
                      <a:pt x="126" y="0"/>
                      <a:pt x="124" y="2"/>
                      <a:pt x="124" y="2"/>
                    </a:cubicBezTo>
                    <a:cubicBezTo>
                      <a:pt x="124" y="0"/>
                      <a:pt x="123" y="2"/>
                      <a:pt x="122" y="0"/>
                    </a:cubicBezTo>
                    <a:cubicBezTo>
                      <a:pt x="120" y="0"/>
                      <a:pt x="122" y="2"/>
                      <a:pt x="120" y="2"/>
                    </a:cubicBezTo>
                    <a:cubicBezTo>
                      <a:pt x="120" y="0"/>
                      <a:pt x="119" y="2"/>
                      <a:pt x="120" y="2"/>
                    </a:cubicBezTo>
                    <a:cubicBezTo>
                      <a:pt x="122" y="2"/>
                      <a:pt x="120" y="3"/>
                      <a:pt x="120" y="3"/>
                    </a:cubicBezTo>
                    <a:cubicBezTo>
                      <a:pt x="120" y="3"/>
                      <a:pt x="119" y="3"/>
                      <a:pt x="119" y="5"/>
                    </a:cubicBezTo>
                    <a:cubicBezTo>
                      <a:pt x="119" y="5"/>
                      <a:pt x="117" y="5"/>
                      <a:pt x="119" y="5"/>
                    </a:cubicBezTo>
                    <a:cubicBezTo>
                      <a:pt x="119" y="7"/>
                      <a:pt x="119" y="7"/>
                      <a:pt x="116" y="7"/>
                    </a:cubicBezTo>
                    <a:cubicBezTo>
                      <a:pt x="115" y="8"/>
                      <a:pt x="116" y="5"/>
                      <a:pt x="116" y="5"/>
                    </a:cubicBezTo>
                    <a:cubicBezTo>
                      <a:pt x="116" y="5"/>
                      <a:pt x="117" y="2"/>
                      <a:pt x="116" y="2"/>
                    </a:cubicBezTo>
                    <a:cubicBezTo>
                      <a:pt x="115" y="2"/>
                      <a:pt x="112" y="5"/>
                      <a:pt x="111" y="7"/>
                    </a:cubicBezTo>
                    <a:cubicBezTo>
                      <a:pt x="109" y="8"/>
                      <a:pt x="111" y="7"/>
                      <a:pt x="109" y="10"/>
                    </a:cubicBezTo>
                    <a:cubicBezTo>
                      <a:pt x="108" y="10"/>
                      <a:pt x="108" y="10"/>
                      <a:pt x="108" y="10"/>
                    </a:cubicBezTo>
                    <a:cubicBezTo>
                      <a:pt x="106" y="10"/>
                      <a:pt x="106" y="10"/>
                      <a:pt x="106" y="8"/>
                    </a:cubicBezTo>
                    <a:cubicBezTo>
                      <a:pt x="109" y="7"/>
                      <a:pt x="108" y="7"/>
                      <a:pt x="108" y="7"/>
                    </a:cubicBezTo>
                    <a:cubicBezTo>
                      <a:pt x="111" y="5"/>
                      <a:pt x="106" y="7"/>
                      <a:pt x="111" y="5"/>
                    </a:cubicBezTo>
                    <a:cubicBezTo>
                      <a:pt x="112" y="2"/>
                      <a:pt x="113" y="2"/>
                      <a:pt x="111" y="2"/>
                    </a:cubicBezTo>
                    <a:cubicBezTo>
                      <a:pt x="109" y="2"/>
                      <a:pt x="109" y="0"/>
                      <a:pt x="109" y="2"/>
                    </a:cubicBezTo>
                    <a:cubicBezTo>
                      <a:pt x="109" y="5"/>
                      <a:pt x="109" y="2"/>
                      <a:pt x="108" y="2"/>
                    </a:cubicBezTo>
                    <a:cubicBezTo>
                      <a:pt x="106" y="2"/>
                      <a:pt x="106" y="2"/>
                      <a:pt x="106" y="2"/>
                    </a:cubicBezTo>
                    <a:cubicBezTo>
                      <a:pt x="105" y="2"/>
                      <a:pt x="105" y="2"/>
                      <a:pt x="105" y="2"/>
                    </a:cubicBezTo>
                    <a:cubicBezTo>
                      <a:pt x="106" y="2"/>
                      <a:pt x="106" y="3"/>
                      <a:pt x="105" y="3"/>
                    </a:cubicBezTo>
                    <a:cubicBezTo>
                      <a:pt x="104" y="2"/>
                      <a:pt x="104" y="3"/>
                      <a:pt x="105" y="3"/>
                    </a:cubicBezTo>
                    <a:cubicBezTo>
                      <a:pt x="106" y="5"/>
                      <a:pt x="106" y="5"/>
                      <a:pt x="105" y="5"/>
                    </a:cubicBezTo>
                    <a:cubicBezTo>
                      <a:pt x="104" y="3"/>
                      <a:pt x="105" y="5"/>
                      <a:pt x="102" y="7"/>
                    </a:cubicBezTo>
                    <a:cubicBezTo>
                      <a:pt x="98" y="7"/>
                      <a:pt x="101" y="7"/>
                      <a:pt x="99" y="8"/>
                    </a:cubicBezTo>
                    <a:cubicBezTo>
                      <a:pt x="97" y="10"/>
                      <a:pt x="101" y="10"/>
                      <a:pt x="98" y="10"/>
                    </a:cubicBezTo>
                    <a:cubicBezTo>
                      <a:pt x="97" y="10"/>
                      <a:pt x="101" y="10"/>
                      <a:pt x="99" y="11"/>
                    </a:cubicBezTo>
                    <a:cubicBezTo>
                      <a:pt x="99" y="11"/>
                      <a:pt x="95" y="11"/>
                      <a:pt x="97" y="10"/>
                    </a:cubicBezTo>
                    <a:cubicBezTo>
                      <a:pt x="98" y="8"/>
                      <a:pt x="95" y="8"/>
                      <a:pt x="94" y="8"/>
                    </a:cubicBezTo>
                    <a:cubicBezTo>
                      <a:pt x="93" y="8"/>
                      <a:pt x="93" y="7"/>
                      <a:pt x="93" y="8"/>
                    </a:cubicBezTo>
                    <a:cubicBezTo>
                      <a:pt x="91" y="8"/>
                      <a:pt x="91" y="7"/>
                      <a:pt x="91" y="8"/>
                    </a:cubicBezTo>
                    <a:cubicBezTo>
                      <a:pt x="91" y="10"/>
                      <a:pt x="90" y="7"/>
                      <a:pt x="88" y="8"/>
                    </a:cubicBezTo>
                    <a:cubicBezTo>
                      <a:pt x="87" y="10"/>
                      <a:pt x="88" y="10"/>
                      <a:pt x="88" y="10"/>
                    </a:cubicBezTo>
                    <a:cubicBezTo>
                      <a:pt x="88" y="10"/>
                      <a:pt x="90" y="10"/>
                      <a:pt x="91" y="10"/>
                    </a:cubicBezTo>
                    <a:cubicBezTo>
                      <a:pt x="91" y="10"/>
                      <a:pt x="91" y="10"/>
                      <a:pt x="91" y="11"/>
                    </a:cubicBezTo>
                    <a:cubicBezTo>
                      <a:pt x="91" y="11"/>
                      <a:pt x="91" y="11"/>
                      <a:pt x="91" y="11"/>
                    </a:cubicBezTo>
                    <a:cubicBezTo>
                      <a:pt x="93" y="13"/>
                      <a:pt x="91" y="13"/>
                      <a:pt x="90" y="11"/>
                    </a:cubicBezTo>
                    <a:cubicBezTo>
                      <a:pt x="88" y="10"/>
                      <a:pt x="87" y="10"/>
                      <a:pt x="88" y="11"/>
                    </a:cubicBezTo>
                    <a:cubicBezTo>
                      <a:pt x="87" y="11"/>
                      <a:pt x="87" y="11"/>
                      <a:pt x="87" y="11"/>
                    </a:cubicBezTo>
                    <a:cubicBezTo>
                      <a:pt x="87" y="10"/>
                      <a:pt x="86" y="11"/>
                      <a:pt x="84" y="11"/>
                    </a:cubicBezTo>
                    <a:cubicBezTo>
                      <a:pt x="84" y="13"/>
                      <a:pt x="86" y="14"/>
                      <a:pt x="81" y="17"/>
                    </a:cubicBezTo>
                    <a:cubicBezTo>
                      <a:pt x="83" y="14"/>
                      <a:pt x="83" y="13"/>
                      <a:pt x="83" y="11"/>
                    </a:cubicBezTo>
                    <a:cubicBezTo>
                      <a:pt x="83" y="10"/>
                      <a:pt x="83" y="11"/>
                      <a:pt x="81" y="11"/>
                    </a:cubicBezTo>
                    <a:cubicBezTo>
                      <a:pt x="81" y="11"/>
                      <a:pt x="81" y="11"/>
                      <a:pt x="81" y="11"/>
                    </a:cubicBezTo>
                    <a:cubicBezTo>
                      <a:pt x="80" y="14"/>
                      <a:pt x="81" y="13"/>
                      <a:pt x="80" y="14"/>
                    </a:cubicBezTo>
                    <a:cubicBezTo>
                      <a:pt x="79" y="14"/>
                      <a:pt x="79" y="14"/>
                      <a:pt x="80" y="13"/>
                    </a:cubicBezTo>
                    <a:cubicBezTo>
                      <a:pt x="81" y="11"/>
                      <a:pt x="77" y="11"/>
                      <a:pt x="77" y="13"/>
                    </a:cubicBezTo>
                    <a:cubicBezTo>
                      <a:pt x="73" y="14"/>
                      <a:pt x="76" y="14"/>
                      <a:pt x="76" y="14"/>
                    </a:cubicBezTo>
                    <a:cubicBezTo>
                      <a:pt x="76" y="16"/>
                      <a:pt x="79" y="14"/>
                      <a:pt x="79" y="17"/>
                    </a:cubicBezTo>
                    <a:cubicBezTo>
                      <a:pt x="76" y="17"/>
                      <a:pt x="79" y="17"/>
                      <a:pt x="77" y="16"/>
                    </a:cubicBezTo>
                    <a:cubicBezTo>
                      <a:pt x="75" y="16"/>
                      <a:pt x="76" y="14"/>
                      <a:pt x="73" y="14"/>
                    </a:cubicBezTo>
                    <a:cubicBezTo>
                      <a:pt x="72" y="14"/>
                      <a:pt x="72" y="14"/>
                      <a:pt x="73" y="16"/>
                    </a:cubicBezTo>
                    <a:cubicBezTo>
                      <a:pt x="75" y="17"/>
                      <a:pt x="73" y="17"/>
                      <a:pt x="72" y="16"/>
                    </a:cubicBezTo>
                    <a:cubicBezTo>
                      <a:pt x="72" y="14"/>
                      <a:pt x="70" y="14"/>
                      <a:pt x="72" y="16"/>
                    </a:cubicBezTo>
                    <a:cubicBezTo>
                      <a:pt x="72" y="17"/>
                      <a:pt x="70" y="16"/>
                      <a:pt x="70" y="17"/>
                    </a:cubicBezTo>
                    <a:cubicBezTo>
                      <a:pt x="72" y="19"/>
                      <a:pt x="70" y="17"/>
                      <a:pt x="69" y="19"/>
                    </a:cubicBezTo>
                    <a:cubicBezTo>
                      <a:pt x="66" y="21"/>
                      <a:pt x="70" y="19"/>
                      <a:pt x="69" y="21"/>
                    </a:cubicBezTo>
                    <a:cubicBezTo>
                      <a:pt x="66" y="21"/>
                      <a:pt x="68" y="21"/>
                      <a:pt x="66" y="21"/>
                    </a:cubicBezTo>
                    <a:cubicBezTo>
                      <a:pt x="65" y="22"/>
                      <a:pt x="65" y="21"/>
                      <a:pt x="62" y="24"/>
                    </a:cubicBezTo>
                    <a:cubicBezTo>
                      <a:pt x="62" y="25"/>
                      <a:pt x="66" y="24"/>
                      <a:pt x="66" y="24"/>
                    </a:cubicBezTo>
                    <a:cubicBezTo>
                      <a:pt x="66" y="24"/>
                      <a:pt x="66" y="24"/>
                      <a:pt x="68" y="24"/>
                    </a:cubicBezTo>
                    <a:cubicBezTo>
                      <a:pt x="70" y="22"/>
                      <a:pt x="68" y="24"/>
                      <a:pt x="66" y="25"/>
                    </a:cubicBezTo>
                    <a:cubicBezTo>
                      <a:pt x="63" y="25"/>
                      <a:pt x="65" y="24"/>
                      <a:pt x="62" y="24"/>
                    </a:cubicBezTo>
                    <a:cubicBezTo>
                      <a:pt x="61" y="25"/>
                      <a:pt x="59" y="25"/>
                      <a:pt x="61" y="25"/>
                    </a:cubicBezTo>
                    <a:cubicBezTo>
                      <a:pt x="62" y="25"/>
                      <a:pt x="61" y="25"/>
                      <a:pt x="62" y="25"/>
                    </a:cubicBezTo>
                    <a:cubicBezTo>
                      <a:pt x="63" y="25"/>
                      <a:pt x="62" y="27"/>
                      <a:pt x="62" y="27"/>
                    </a:cubicBezTo>
                    <a:cubicBezTo>
                      <a:pt x="62" y="30"/>
                      <a:pt x="61" y="27"/>
                      <a:pt x="61" y="27"/>
                    </a:cubicBezTo>
                    <a:cubicBezTo>
                      <a:pt x="61" y="25"/>
                      <a:pt x="59" y="25"/>
                      <a:pt x="59" y="25"/>
                    </a:cubicBezTo>
                    <a:cubicBezTo>
                      <a:pt x="58" y="27"/>
                      <a:pt x="58" y="27"/>
                      <a:pt x="58" y="27"/>
                    </a:cubicBezTo>
                    <a:cubicBezTo>
                      <a:pt x="58" y="25"/>
                      <a:pt x="56" y="27"/>
                      <a:pt x="56" y="27"/>
                    </a:cubicBezTo>
                    <a:cubicBezTo>
                      <a:pt x="56" y="27"/>
                      <a:pt x="56" y="27"/>
                      <a:pt x="58" y="27"/>
                    </a:cubicBezTo>
                    <a:cubicBezTo>
                      <a:pt x="59" y="27"/>
                      <a:pt x="59" y="27"/>
                      <a:pt x="59" y="27"/>
                    </a:cubicBezTo>
                    <a:cubicBezTo>
                      <a:pt x="58" y="27"/>
                      <a:pt x="52" y="28"/>
                      <a:pt x="54" y="30"/>
                    </a:cubicBezTo>
                    <a:cubicBezTo>
                      <a:pt x="55" y="30"/>
                      <a:pt x="52" y="30"/>
                      <a:pt x="54" y="30"/>
                    </a:cubicBezTo>
                    <a:cubicBezTo>
                      <a:pt x="55" y="32"/>
                      <a:pt x="55" y="28"/>
                      <a:pt x="58" y="30"/>
                    </a:cubicBezTo>
                    <a:cubicBezTo>
                      <a:pt x="61" y="30"/>
                      <a:pt x="58" y="30"/>
                      <a:pt x="56" y="30"/>
                    </a:cubicBezTo>
                    <a:cubicBezTo>
                      <a:pt x="55" y="30"/>
                      <a:pt x="58" y="32"/>
                      <a:pt x="55" y="32"/>
                    </a:cubicBezTo>
                    <a:cubicBezTo>
                      <a:pt x="51" y="32"/>
                      <a:pt x="55" y="33"/>
                      <a:pt x="55" y="33"/>
                    </a:cubicBezTo>
                    <a:cubicBezTo>
                      <a:pt x="54" y="33"/>
                      <a:pt x="54" y="33"/>
                      <a:pt x="52" y="33"/>
                    </a:cubicBezTo>
                    <a:cubicBezTo>
                      <a:pt x="51" y="33"/>
                      <a:pt x="51" y="35"/>
                      <a:pt x="52" y="35"/>
                    </a:cubicBezTo>
                    <a:cubicBezTo>
                      <a:pt x="52" y="35"/>
                      <a:pt x="54" y="33"/>
                      <a:pt x="55" y="35"/>
                    </a:cubicBezTo>
                    <a:cubicBezTo>
                      <a:pt x="59" y="35"/>
                      <a:pt x="56" y="33"/>
                      <a:pt x="58" y="35"/>
                    </a:cubicBezTo>
                    <a:cubicBezTo>
                      <a:pt x="58" y="36"/>
                      <a:pt x="56" y="35"/>
                      <a:pt x="55" y="35"/>
                    </a:cubicBezTo>
                    <a:cubicBezTo>
                      <a:pt x="54" y="35"/>
                      <a:pt x="52" y="35"/>
                      <a:pt x="51" y="35"/>
                    </a:cubicBezTo>
                    <a:cubicBezTo>
                      <a:pt x="51" y="35"/>
                      <a:pt x="51" y="35"/>
                      <a:pt x="50" y="35"/>
                    </a:cubicBezTo>
                    <a:cubicBezTo>
                      <a:pt x="48" y="35"/>
                      <a:pt x="51" y="36"/>
                      <a:pt x="48" y="36"/>
                    </a:cubicBezTo>
                    <a:cubicBezTo>
                      <a:pt x="45" y="36"/>
                      <a:pt x="48" y="38"/>
                      <a:pt x="47" y="38"/>
                    </a:cubicBezTo>
                    <a:cubicBezTo>
                      <a:pt x="47" y="39"/>
                      <a:pt x="47" y="38"/>
                      <a:pt x="45" y="39"/>
                    </a:cubicBezTo>
                    <a:cubicBezTo>
                      <a:pt x="44" y="39"/>
                      <a:pt x="47" y="39"/>
                      <a:pt x="45" y="39"/>
                    </a:cubicBezTo>
                    <a:cubicBezTo>
                      <a:pt x="44" y="39"/>
                      <a:pt x="45" y="41"/>
                      <a:pt x="45" y="39"/>
                    </a:cubicBezTo>
                    <a:cubicBezTo>
                      <a:pt x="44" y="39"/>
                      <a:pt x="43" y="39"/>
                      <a:pt x="44" y="41"/>
                    </a:cubicBezTo>
                    <a:cubicBezTo>
                      <a:pt x="45" y="41"/>
                      <a:pt x="43" y="42"/>
                      <a:pt x="45" y="42"/>
                    </a:cubicBezTo>
                    <a:cubicBezTo>
                      <a:pt x="47" y="42"/>
                      <a:pt x="43" y="42"/>
                      <a:pt x="44" y="42"/>
                    </a:cubicBezTo>
                    <a:cubicBezTo>
                      <a:pt x="44" y="42"/>
                      <a:pt x="48" y="42"/>
                      <a:pt x="50" y="42"/>
                    </a:cubicBezTo>
                    <a:cubicBezTo>
                      <a:pt x="51" y="42"/>
                      <a:pt x="50" y="42"/>
                      <a:pt x="47" y="42"/>
                    </a:cubicBezTo>
                    <a:cubicBezTo>
                      <a:pt x="45" y="44"/>
                      <a:pt x="44" y="42"/>
                      <a:pt x="43" y="44"/>
                    </a:cubicBezTo>
                    <a:cubicBezTo>
                      <a:pt x="41" y="44"/>
                      <a:pt x="44" y="44"/>
                      <a:pt x="44" y="44"/>
                    </a:cubicBezTo>
                    <a:cubicBezTo>
                      <a:pt x="44" y="46"/>
                      <a:pt x="43" y="44"/>
                      <a:pt x="43" y="46"/>
                    </a:cubicBezTo>
                    <a:cubicBezTo>
                      <a:pt x="41" y="47"/>
                      <a:pt x="40" y="46"/>
                      <a:pt x="40" y="47"/>
                    </a:cubicBezTo>
                    <a:cubicBezTo>
                      <a:pt x="41" y="49"/>
                      <a:pt x="41" y="49"/>
                      <a:pt x="43" y="49"/>
                    </a:cubicBezTo>
                    <a:cubicBezTo>
                      <a:pt x="43" y="50"/>
                      <a:pt x="40" y="50"/>
                      <a:pt x="40" y="50"/>
                    </a:cubicBezTo>
                    <a:cubicBezTo>
                      <a:pt x="41" y="50"/>
                      <a:pt x="41" y="52"/>
                      <a:pt x="38" y="52"/>
                    </a:cubicBezTo>
                    <a:cubicBezTo>
                      <a:pt x="38" y="52"/>
                      <a:pt x="38" y="53"/>
                      <a:pt x="37" y="53"/>
                    </a:cubicBezTo>
                    <a:cubicBezTo>
                      <a:pt x="37" y="53"/>
                      <a:pt x="37" y="53"/>
                      <a:pt x="36" y="53"/>
                    </a:cubicBezTo>
                    <a:cubicBezTo>
                      <a:pt x="34" y="53"/>
                      <a:pt x="33" y="53"/>
                      <a:pt x="33" y="53"/>
                    </a:cubicBezTo>
                    <a:cubicBezTo>
                      <a:pt x="33" y="55"/>
                      <a:pt x="33" y="53"/>
                      <a:pt x="36" y="53"/>
                    </a:cubicBezTo>
                    <a:cubicBezTo>
                      <a:pt x="37" y="55"/>
                      <a:pt x="34" y="55"/>
                      <a:pt x="37" y="55"/>
                    </a:cubicBezTo>
                    <a:cubicBezTo>
                      <a:pt x="37" y="53"/>
                      <a:pt x="37" y="55"/>
                      <a:pt x="37" y="55"/>
                    </a:cubicBezTo>
                    <a:cubicBezTo>
                      <a:pt x="36" y="55"/>
                      <a:pt x="37" y="55"/>
                      <a:pt x="37" y="56"/>
                    </a:cubicBezTo>
                    <a:cubicBezTo>
                      <a:pt x="37" y="58"/>
                      <a:pt x="37" y="58"/>
                      <a:pt x="36" y="58"/>
                    </a:cubicBezTo>
                    <a:cubicBezTo>
                      <a:pt x="34" y="58"/>
                      <a:pt x="34" y="55"/>
                      <a:pt x="33" y="55"/>
                    </a:cubicBezTo>
                    <a:cubicBezTo>
                      <a:pt x="33" y="56"/>
                      <a:pt x="33" y="56"/>
                      <a:pt x="33" y="56"/>
                    </a:cubicBezTo>
                    <a:cubicBezTo>
                      <a:pt x="32" y="56"/>
                      <a:pt x="32" y="58"/>
                      <a:pt x="32" y="58"/>
                    </a:cubicBezTo>
                    <a:cubicBezTo>
                      <a:pt x="32" y="60"/>
                      <a:pt x="29" y="58"/>
                      <a:pt x="29" y="60"/>
                    </a:cubicBezTo>
                    <a:cubicBezTo>
                      <a:pt x="27" y="63"/>
                      <a:pt x="26" y="61"/>
                      <a:pt x="26" y="63"/>
                    </a:cubicBezTo>
                    <a:cubicBezTo>
                      <a:pt x="25" y="64"/>
                      <a:pt x="27" y="63"/>
                      <a:pt x="27" y="63"/>
                    </a:cubicBezTo>
                    <a:cubicBezTo>
                      <a:pt x="27" y="64"/>
                      <a:pt x="27" y="64"/>
                      <a:pt x="27" y="64"/>
                    </a:cubicBezTo>
                    <a:cubicBezTo>
                      <a:pt x="27" y="64"/>
                      <a:pt x="30" y="64"/>
                      <a:pt x="33" y="63"/>
                    </a:cubicBezTo>
                    <a:cubicBezTo>
                      <a:pt x="37" y="61"/>
                      <a:pt x="32" y="63"/>
                      <a:pt x="33" y="61"/>
                    </a:cubicBezTo>
                    <a:cubicBezTo>
                      <a:pt x="36" y="61"/>
                      <a:pt x="34" y="61"/>
                      <a:pt x="36" y="61"/>
                    </a:cubicBezTo>
                    <a:cubicBezTo>
                      <a:pt x="37" y="61"/>
                      <a:pt x="33" y="61"/>
                      <a:pt x="36" y="63"/>
                    </a:cubicBezTo>
                    <a:cubicBezTo>
                      <a:pt x="37" y="63"/>
                      <a:pt x="36" y="63"/>
                      <a:pt x="33" y="64"/>
                    </a:cubicBezTo>
                    <a:cubicBezTo>
                      <a:pt x="32" y="64"/>
                      <a:pt x="33" y="64"/>
                      <a:pt x="33" y="64"/>
                    </a:cubicBezTo>
                    <a:cubicBezTo>
                      <a:pt x="33" y="64"/>
                      <a:pt x="34" y="64"/>
                      <a:pt x="33" y="66"/>
                    </a:cubicBezTo>
                    <a:cubicBezTo>
                      <a:pt x="33" y="66"/>
                      <a:pt x="30" y="64"/>
                      <a:pt x="27" y="66"/>
                    </a:cubicBezTo>
                    <a:cubicBezTo>
                      <a:pt x="27" y="66"/>
                      <a:pt x="27" y="66"/>
                      <a:pt x="27" y="64"/>
                    </a:cubicBezTo>
                    <a:cubicBezTo>
                      <a:pt x="26" y="63"/>
                      <a:pt x="26" y="64"/>
                      <a:pt x="25" y="64"/>
                    </a:cubicBezTo>
                    <a:cubicBezTo>
                      <a:pt x="23" y="64"/>
                      <a:pt x="23" y="66"/>
                      <a:pt x="23" y="64"/>
                    </a:cubicBezTo>
                    <a:cubicBezTo>
                      <a:pt x="23" y="64"/>
                      <a:pt x="22" y="66"/>
                      <a:pt x="20" y="66"/>
                    </a:cubicBezTo>
                    <a:cubicBezTo>
                      <a:pt x="18" y="66"/>
                      <a:pt x="23" y="67"/>
                      <a:pt x="20" y="67"/>
                    </a:cubicBezTo>
                    <a:cubicBezTo>
                      <a:pt x="18" y="67"/>
                      <a:pt x="22" y="69"/>
                      <a:pt x="18" y="69"/>
                    </a:cubicBezTo>
                    <a:cubicBezTo>
                      <a:pt x="15" y="67"/>
                      <a:pt x="19" y="69"/>
                      <a:pt x="18" y="69"/>
                    </a:cubicBezTo>
                    <a:cubicBezTo>
                      <a:pt x="15" y="69"/>
                      <a:pt x="14" y="69"/>
                      <a:pt x="12" y="69"/>
                    </a:cubicBezTo>
                    <a:cubicBezTo>
                      <a:pt x="12" y="69"/>
                      <a:pt x="12" y="70"/>
                      <a:pt x="14" y="70"/>
                    </a:cubicBezTo>
                    <a:cubicBezTo>
                      <a:pt x="18" y="70"/>
                      <a:pt x="14" y="70"/>
                      <a:pt x="15" y="72"/>
                    </a:cubicBezTo>
                    <a:cubicBezTo>
                      <a:pt x="16" y="74"/>
                      <a:pt x="14" y="70"/>
                      <a:pt x="9" y="72"/>
                    </a:cubicBezTo>
                    <a:cubicBezTo>
                      <a:pt x="7" y="74"/>
                      <a:pt x="12" y="72"/>
                      <a:pt x="12" y="74"/>
                    </a:cubicBezTo>
                    <a:cubicBezTo>
                      <a:pt x="14" y="75"/>
                      <a:pt x="12" y="72"/>
                      <a:pt x="8" y="74"/>
                    </a:cubicBezTo>
                    <a:cubicBezTo>
                      <a:pt x="5" y="75"/>
                      <a:pt x="8" y="77"/>
                      <a:pt x="7" y="75"/>
                    </a:cubicBezTo>
                    <a:cubicBezTo>
                      <a:pt x="5" y="75"/>
                      <a:pt x="7" y="77"/>
                      <a:pt x="5" y="77"/>
                    </a:cubicBezTo>
                    <a:cubicBezTo>
                      <a:pt x="2" y="75"/>
                      <a:pt x="2" y="75"/>
                      <a:pt x="2" y="77"/>
                    </a:cubicBezTo>
                    <a:cubicBezTo>
                      <a:pt x="4" y="77"/>
                      <a:pt x="1" y="77"/>
                      <a:pt x="2" y="77"/>
                    </a:cubicBezTo>
                    <a:cubicBezTo>
                      <a:pt x="2" y="78"/>
                      <a:pt x="5" y="77"/>
                      <a:pt x="8" y="78"/>
                    </a:cubicBezTo>
                    <a:cubicBezTo>
                      <a:pt x="11" y="78"/>
                      <a:pt x="8" y="78"/>
                      <a:pt x="7" y="78"/>
                    </a:cubicBezTo>
                    <a:cubicBezTo>
                      <a:pt x="7" y="78"/>
                      <a:pt x="5" y="77"/>
                      <a:pt x="2" y="78"/>
                    </a:cubicBezTo>
                    <a:cubicBezTo>
                      <a:pt x="0" y="80"/>
                      <a:pt x="5" y="81"/>
                      <a:pt x="2" y="81"/>
                    </a:cubicBezTo>
                    <a:cubicBezTo>
                      <a:pt x="0" y="81"/>
                      <a:pt x="2" y="81"/>
                      <a:pt x="2" y="83"/>
                    </a:cubicBezTo>
                    <a:cubicBezTo>
                      <a:pt x="2" y="83"/>
                      <a:pt x="2" y="84"/>
                      <a:pt x="5" y="83"/>
                    </a:cubicBezTo>
                    <a:cubicBezTo>
                      <a:pt x="7" y="83"/>
                      <a:pt x="8" y="84"/>
                      <a:pt x="9" y="83"/>
                    </a:cubicBezTo>
                    <a:cubicBezTo>
                      <a:pt x="9" y="81"/>
                      <a:pt x="11" y="83"/>
                      <a:pt x="14" y="83"/>
                    </a:cubicBezTo>
                    <a:cubicBezTo>
                      <a:pt x="15" y="83"/>
                      <a:pt x="16" y="83"/>
                      <a:pt x="14" y="83"/>
                    </a:cubicBezTo>
                    <a:cubicBezTo>
                      <a:pt x="11" y="84"/>
                      <a:pt x="15" y="86"/>
                      <a:pt x="12" y="84"/>
                    </a:cubicBezTo>
                    <a:cubicBezTo>
                      <a:pt x="9" y="83"/>
                      <a:pt x="9" y="86"/>
                      <a:pt x="8" y="84"/>
                    </a:cubicBezTo>
                    <a:cubicBezTo>
                      <a:pt x="7" y="83"/>
                      <a:pt x="5" y="86"/>
                      <a:pt x="4" y="84"/>
                    </a:cubicBezTo>
                    <a:cubicBezTo>
                      <a:pt x="2" y="84"/>
                      <a:pt x="2" y="84"/>
                      <a:pt x="2" y="86"/>
                    </a:cubicBezTo>
                    <a:cubicBezTo>
                      <a:pt x="2" y="88"/>
                      <a:pt x="4" y="86"/>
                      <a:pt x="4" y="88"/>
                    </a:cubicBezTo>
                    <a:cubicBezTo>
                      <a:pt x="4" y="88"/>
                      <a:pt x="2" y="86"/>
                      <a:pt x="2" y="88"/>
                    </a:cubicBezTo>
                    <a:cubicBezTo>
                      <a:pt x="2" y="89"/>
                      <a:pt x="4" y="88"/>
                      <a:pt x="4" y="88"/>
                    </a:cubicBezTo>
                    <a:cubicBezTo>
                      <a:pt x="4" y="89"/>
                      <a:pt x="2" y="89"/>
                      <a:pt x="2" y="89"/>
                    </a:cubicBezTo>
                    <a:cubicBezTo>
                      <a:pt x="4" y="91"/>
                      <a:pt x="4" y="92"/>
                      <a:pt x="5" y="91"/>
                    </a:cubicBezTo>
                    <a:cubicBezTo>
                      <a:pt x="5" y="89"/>
                      <a:pt x="5" y="92"/>
                      <a:pt x="5" y="92"/>
                    </a:cubicBezTo>
                    <a:cubicBezTo>
                      <a:pt x="5" y="91"/>
                      <a:pt x="5" y="92"/>
                      <a:pt x="5" y="92"/>
                    </a:cubicBezTo>
                    <a:cubicBezTo>
                      <a:pt x="7" y="92"/>
                      <a:pt x="5" y="91"/>
                      <a:pt x="8" y="91"/>
                    </a:cubicBezTo>
                    <a:cubicBezTo>
                      <a:pt x="8" y="89"/>
                      <a:pt x="7" y="92"/>
                      <a:pt x="5" y="94"/>
                    </a:cubicBezTo>
                    <a:cubicBezTo>
                      <a:pt x="4" y="94"/>
                      <a:pt x="7" y="94"/>
                      <a:pt x="5" y="94"/>
                    </a:cubicBezTo>
                    <a:cubicBezTo>
                      <a:pt x="5" y="95"/>
                      <a:pt x="5" y="94"/>
                      <a:pt x="4" y="95"/>
                    </a:cubicBezTo>
                    <a:cubicBezTo>
                      <a:pt x="2" y="97"/>
                      <a:pt x="4" y="100"/>
                      <a:pt x="5" y="98"/>
                    </a:cubicBezTo>
                    <a:cubicBezTo>
                      <a:pt x="5" y="97"/>
                      <a:pt x="5" y="98"/>
                      <a:pt x="5" y="97"/>
                    </a:cubicBezTo>
                    <a:cubicBezTo>
                      <a:pt x="7" y="97"/>
                      <a:pt x="8" y="97"/>
                      <a:pt x="7" y="98"/>
                    </a:cubicBezTo>
                    <a:cubicBezTo>
                      <a:pt x="5" y="98"/>
                      <a:pt x="8" y="98"/>
                      <a:pt x="7" y="100"/>
                    </a:cubicBezTo>
                    <a:cubicBezTo>
                      <a:pt x="5" y="100"/>
                      <a:pt x="8" y="100"/>
                      <a:pt x="7" y="102"/>
                    </a:cubicBezTo>
                    <a:cubicBezTo>
                      <a:pt x="5" y="102"/>
                      <a:pt x="5" y="100"/>
                      <a:pt x="5" y="102"/>
                    </a:cubicBezTo>
                    <a:cubicBezTo>
                      <a:pt x="4" y="103"/>
                      <a:pt x="4" y="103"/>
                      <a:pt x="5" y="103"/>
                    </a:cubicBezTo>
                    <a:cubicBezTo>
                      <a:pt x="5" y="105"/>
                      <a:pt x="7" y="105"/>
                      <a:pt x="7" y="105"/>
                    </a:cubicBezTo>
                    <a:cubicBezTo>
                      <a:pt x="8" y="106"/>
                      <a:pt x="8" y="106"/>
                      <a:pt x="9" y="106"/>
                    </a:cubicBezTo>
                    <a:cubicBezTo>
                      <a:pt x="11" y="106"/>
                      <a:pt x="9" y="106"/>
                      <a:pt x="11" y="108"/>
                    </a:cubicBezTo>
                    <a:cubicBezTo>
                      <a:pt x="11" y="108"/>
                      <a:pt x="11" y="106"/>
                      <a:pt x="12" y="108"/>
                    </a:cubicBezTo>
                    <a:cubicBezTo>
                      <a:pt x="14" y="108"/>
                      <a:pt x="12" y="108"/>
                      <a:pt x="14" y="108"/>
                    </a:cubicBezTo>
                    <a:cubicBezTo>
                      <a:pt x="15" y="108"/>
                      <a:pt x="18" y="108"/>
                      <a:pt x="19" y="106"/>
                    </a:cubicBezTo>
                    <a:cubicBezTo>
                      <a:pt x="20" y="106"/>
                      <a:pt x="22" y="106"/>
                      <a:pt x="22" y="105"/>
                    </a:cubicBezTo>
                    <a:cubicBezTo>
                      <a:pt x="23" y="103"/>
                      <a:pt x="23" y="105"/>
                      <a:pt x="23" y="103"/>
                    </a:cubicBezTo>
                    <a:cubicBezTo>
                      <a:pt x="23" y="102"/>
                      <a:pt x="26" y="103"/>
                      <a:pt x="25" y="102"/>
                    </a:cubicBezTo>
                    <a:cubicBezTo>
                      <a:pt x="23" y="102"/>
                      <a:pt x="27" y="102"/>
                      <a:pt x="26" y="100"/>
                    </a:cubicBezTo>
                    <a:cubicBezTo>
                      <a:pt x="26" y="100"/>
                      <a:pt x="27" y="102"/>
                      <a:pt x="27" y="100"/>
                    </a:cubicBezTo>
                    <a:cubicBezTo>
                      <a:pt x="29" y="100"/>
                      <a:pt x="30" y="102"/>
                      <a:pt x="30" y="100"/>
                    </a:cubicBezTo>
                    <a:cubicBezTo>
                      <a:pt x="30" y="97"/>
                      <a:pt x="33" y="98"/>
                      <a:pt x="30" y="97"/>
                    </a:cubicBezTo>
                    <a:cubicBezTo>
                      <a:pt x="30" y="97"/>
                      <a:pt x="29" y="95"/>
                      <a:pt x="32" y="97"/>
                    </a:cubicBezTo>
                    <a:cubicBezTo>
                      <a:pt x="33" y="97"/>
                      <a:pt x="32" y="94"/>
                      <a:pt x="33" y="95"/>
                    </a:cubicBezTo>
                    <a:cubicBezTo>
                      <a:pt x="33" y="97"/>
                      <a:pt x="32" y="97"/>
                      <a:pt x="33" y="97"/>
                    </a:cubicBezTo>
                    <a:cubicBezTo>
                      <a:pt x="33" y="98"/>
                      <a:pt x="32" y="100"/>
                      <a:pt x="33" y="100"/>
                    </a:cubicBezTo>
                    <a:cubicBezTo>
                      <a:pt x="34" y="100"/>
                      <a:pt x="33" y="100"/>
                      <a:pt x="36" y="100"/>
                    </a:cubicBezTo>
                    <a:cubicBezTo>
                      <a:pt x="36" y="100"/>
                      <a:pt x="36" y="100"/>
                      <a:pt x="37" y="102"/>
                    </a:cubicBezTo>
                    <a:cubicBezTo>
                      <a:pt x="37" y="102"/>
                      <a:pt x="38" y="100"/>
                      <a:pt x="37" y="97"/>
                    </a:cubicBezTo>
                    <a:cubicBezTo>
                      <a:pt x="37" y="95"/>
                      <a:pt x="38" y="95"/>
                      <a:pt x="38" y="94"/>
                    </a:cubicBezTo>
                    <a:cubicBezTo>
                      <a:pt x="37" y="92"/>
                      <a:pt x="38" y="94"/>
                      <a:pt x="40" y="92"/>
                    </a:cubicBezTo>
                    <a:cubicBezTo>
                      <a:pt x="43" y="91"/>
                      <a:pt x="40" y="91"/>
                      <a:pt x="41" y="89"/>
                    </a:cubicBezTo>
                    <a:cubicBezTo>
                      <a:pt x="43" y="89"/>
                      <a:pt x="38" y="86"/>
                      <a:pt x="40" y="84"/>
                    </a:cubicBezTo>
                    <a:cubicBezTo>
                      <a:pt x="40" y="83"/>
                      <a:pt x="43" y="86"/>
                      <a:pt x="43" y="83"/>
                    </a:cubicBezTo>
                    <a:cubicBezTo>
                      <a:pt x="43" y="83"/>
                      <a:pt x="44" y="81"/>
                      <a:pt x="41" y="81"/>
                    </a:cubicBezTo>
                    <a:cubicBezTo>
                      <a:pt x="37" y="78"/>
                      <a:pt x="41" y="77"/>
                      <a:pt x="40" y="74"/>
                    </a:cubicBezTo>
                    <a:cubicBezTo>
                      <a:pt x="38" y="70"/>
                      <a:pt x="40" y="70"/>
                      <a:pt x="38" y="70"/>
                    </a:cubicBezTo>
                    <a:cubicBezTo>
                      <a:pt x="38" y="69"/>
                      <a:pt x="40" y="69"/>
                      <a:pt x="38" y="67"/>
                    </a:cubicBezTo>
                    <a:cubicBezTo>
                      <a:pt x="37" y="66"/>
                      <a:pt x="40" y="66"/>
                      <a:pt x="38" y="64"/>
                    </a:cubicBezTo>
                    <a:cubicBezTo>
                      <a:pt x="38" y="63"/>
                      <a:pt x="43" y="61"/>
                      <a:pt x="44" y="61"/>
                    </a:cubicBezTo>
                    <a:cubicBezTo>
                      <a:pt x="47" y="60"/>
                      <a:pt x="50" y="63"/>
                      <a:pt x="51" y="58"/>
                    </a:cubicBezTo>
                    <a:cubicBezTo>
                      <a:pt x="51" y="56"/>
                      <a:pt x="50" y="58"/>
                      <a:pt x="48" y="56"/>
                    </a:cubicBezTo>
                    <a:cubicBezTo>
                      <a:pt x="47" y="55"/>
                      <a:pt x="51" y="53"/>
                      <a:pt x="51" y="52"/>
                    </a:cubicBezTo>
                    <a:cubicBezTo>
                      <a:pt x="51" y="50"/>
                      <a:pt x="52" y="50"/>
                      <a:pt x="52" y="49"/>
                    </a:cubicBezTo>
                    <a:cubicBezTo>
                      <a:pt x="51" y="46"/>
                      <a:pt x="54" y="47"/>
                      <a:pt x="51" y="44"/>
                    </a:cubicBezTo>
                    <a:cubicBezTo>
                      <a:pt x="51" y="42"/>
                      <a:pt x="58" y="44"/>
                      <a:pt x="56" y="42"/>
                    </a:cubicBezTo>
                    <a:cubicBezTo>
                      <a:pt x="55" y="39"/>
                      <a:pt x="58" y="41"/>
                      <a:pt x="58" y="38"/>
                    </a:cubicBezTo>
                    <a:cubicBezTo>
                      <a:pt x="61" y="36"/>
                      <a:pt x="62" y="38"/>
                      <a:pt x="62" y="35"/>
                    </a:cubicBezTo>
                    <a:cubicBezTo>
                      <a:pt x="61" y="33"/>
                      <a:pt x="61" y="33"/>
                      <a:pt x="61" y="33"/>
                    </a:cubicBezTo>
                    <a:cubicBezTo>
                      <a:pt x="61" y="32"/>
                      <a:pt x="62" y="33"/>
                      <a:pt x="63" y="30"/>
                    </a:cubicBezTo>
                    <a:cubicBezTo>
                      <a:pt x="63" y="27"/>
                      <a:pt x="66" y="27"/>
                      <a:pt x="66" y="27"/>
                    </a:cubicBezTo>
                    <a:cubicBezTo>
                      <a:pt x="68" y="27"/>
                      <a:pt x="69" y="28"/>
                      <a:pt x="70" y="27"/>
                    </a:cubicBezTo>
                    <a:cubicBezTo>
                      <a:pt x="72" y="27"/>
                      <a:pt x="70" y="24"/>
                      <a:pt x="70" y="24"/>
                    </a:cubicBezTo>
                    <a:cubicBezTo>
                      <a:pt x="73" y="21"/>
                      <a:pt x="79" y="25"/>
                      <a:pt x="81" y="24"/>
                    </a:cubicBezTo>
                    <a:cubicBezTo>
                      <a:pt x="84" y="24"/>
                      <a:pt x="79" y="24"/>
                      <a:pt x="81" y="22"/>
                    </a:cubicBezTo>
                    <a:cubicBezTo>
                      <a:pt x="86" y="19"/>
                      <a:pt x="79" y="19"/>
                      <a:pt x="86" y="19"/>
                    </a:cubicBezTo>
                    <a:cubicBezTo>
                      <a:pt x="86" y="17"/>
                      <a:pt x="87" y="19"/>
                      <a:pt x="87" y="19"/>
                    </a:cubicBezTo>
                    <a:cubicBezTo>
                      <a:pt x="87" y="19"/>
                      <a:pt x="86" y="17"/>
                      <a:pt x="87" y="17"/>
                    </a:cubicBezTo>
                    <a:cubicBezTo>
                      <a:pt x="88" y="16"/>
                      <a:pt x="91" y="17"/>
                      <a:pt x="93" y="19"/>
                    </a:cubicBezTo>
                    <a:cubicBezTo>
                      <a:pt x="95" y="21"/>
                      <a:pt x="91" y="21"/>
                      <a:pt x="95" y="21"/>
                    </a:cubicBezTo>
                    <a:cubicBezTo>
                      <a:pt x="99" y="21"/>
                      <a:pt x="97" y="22"/>
                      <a:pt x="99" y="22"/>
                    </a:cubicBezTo>
                    <a:cubicBezTo>
                      <a:pt x="102" y="21"/>
                      <a:pt x="101" y="21"/>
                      <a:pt x="102" y="21"/>
                    </a:cubicBezTo>
                    <a:cubicBezTo>
                      <a:pt x="104" y="21"/>
                      <a:pt x="105" y="21"/>
                      <a:pt x="106" y="24"/>
                    </a:cubicBezTo>
                    <a:cubicBezTo>
                      <a:pt x="106" y="22"/>
                      <a:pt x="108" y="24"/>
                      <a:pt x="108" y="21"/>
                    </a:cubicBezTo>
                    <a:cubicBezTo>
                      <a:pt x="109" y="19"/>
                      <a:pt x="113" y="21"/>
                      <a:pt x="111" y="19"/>
                    </a:cubicBezTo>
                    <a:cubicBezTo>
                      <a:pt x="111" y="17"/>
                      <a:pt x="112" y="17"/>
                      <a:pt x="112" y="14"/>
                    </a:cubicBezTo>
                    <a:cubicBezTo>
                      <a:pt x="112" y="14"/>
                      <a:pt x="113" y="11"/>
                      <a:pt x="115" y="11"/>
                    </a:cubicBezTo>
                    <a:cubicBezTo>
                      <a:pt x="117" y="10"/>
                      <a:pt x="116" y="11"/>
                      <a:pt x="120" y="10"/>
                    </a:cubicBezTo>
                    <a:cubicBezTo>
                      <a:pt x="122" y="10"/>
                      <a:pt x="122" y="10"/>
                      <a:pt x="123" y="11"/>
                    </a:cubicBezTo>
                    <a:cubicBezTo>
                      <a:pt x="124" y="11"/>
                      <a:pt x="130" y="13"/>
                      <a:pt x="130" y="14"/>
                    </a:cubicBezTo>
                    <a:cubicBezTo>
                      <a:pt x="130" y="16"/>
                      <a:pt x="126" y="17"/>
                      <a:pt x="129" y="19"/>
                    </a:cubicBezTo>
                    <a:cubicBezTo>
                      <a:pt x="130" y="19"/>
                      <a:pt x="130" y="19"/>
                      <a:pt x="130" y="17"/>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15" name="Freeform 2368">
                <a:extLst>
                  <a:ext uri="{FF2B5EF4-FFF2-40B4-BE49-F238E27FC236}">
                    <a16:creationId xmlns:a16="http://schemas.microsoft.com/office/drawing/2014/main" id="{C25675FB-4FAA-E438-0AA1-F87C06AB2AFD}"/>
                  </a:ext>
                </a:extLst>
              </p:cNvPr>
              <p:cNvSpPr>
                <a:spLocks/>
              </p:cNvSpPr>
              <p:nvPr/>
            </p:nvSpPr>
            <p:spPr bwMode="auto">
              <a:xfrm>
                <a:off x="3188080" y="1352053"/>
                <a:ext cx="18608" cy="17110"/>
              </a:xfrm>
              <a:custGeom>
                <a:avLst/>
                <a:gdLst>
                  <a:gd name="T0" fmla="*/ 1 w 4"/>
                  <a:gd name="T1" fmla="*/ 0 h 4"/>
                  <a:gd name="T2" fmla="*/ 1 w 4"/>
                  <a:gd name="T3" fmla="*/ 2 h 4"/>
                  <a:gd name="T4" fmla="*/ 1 w 4"/>
                  <a:gd name="T5" fmla="*/ 0 h 4"/>
                </a:gdLst>
                <a:ahLst/>
                <a:cxnLst>
                  <a:cxn ang="0">
                    <a:pos x="T0" y="T1"/>
                  </a:cxn>
                  <a:cxn ang="0">
                    <a:pos x="T2" y="T3"/>
                  </a:cxn>
                  <a:cxn ang="0">
                    <a:pos x="T4" y="T5"/>
                  </a:cxn>
                </a:cxnLst>
                <a:rect l="0" t="0" r="r" b="b"/>
                <a:pathLst>
                  <a:path w="4" h="4">
                    <a:moveTo>
                      <a:pt x="1" y="0"/>
                    </a:moveTo>
                    <a:cubicBezTo>
                      <a:pt x="4" y="2"/>
                      <a:pt x="3" y="2"/>
                      <a:pt x="1" y="2"/>
                    </a:cubicBezTo>
                    <a:cubicBezTo>
                      <a:pt x="0" y="4"/>
                      <a:pt x="0" y="0"/>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16" name="Freeform 2369">
                <a:extLst>
                  <a:ext uri="{FF2B5EF4-FFF2-40B4-BE49-F238E27FC236}">
                    <a16:creationId xmlns:a16="http://schemas.microsoft.com/office/drawing/2014/main" id="{0BCF0F84-96BF-A085-764A-CF79A78E5879}"/>
                  </a:ext>
                </a:extLst>
              </p:cNvPr>
              <p:cNvSpPr>
                <a:spLocks/>
              </p:cNvSpPr>
              <p:nvPr/>
            </p:nvSpPr>
            <p:spPr bwMode="auto">
              <a:xfrm>
                <a:off x="3161015" y="1360608"/>
                <a:ext cx="32141" cy="12833"/>
              </a:xfrm>
              <a:custGeom>
                <a:avLst/>
                <a:gdLst>
                  <a:gd name="T0" fmla="*/ 4 w 7"/>
                  <a:gd name="T1" fmla="*/ 2 h 3"/>
                  <a:gd name="T2" fmla="*/ 6 w 7"/>
                  <a:gd name="T3" fmla="*/ 0 h 3"/>
                  <a:gd name="T4" fmla="*/ 4 w 7"/>
                  <a:gd name="T5" fmla="*/ 0 h 3"/>
                  <a:gd name="T6" fmla="*/ 3 w 7"/>
                  <a:gd name="T7" fmla="*/ 2 h 3"/>
                  <a:gd name="T8" fmla="*/ 4 w 7"/>
                  <a:gd name="T9" fmla="*/ 2 h 3"/>
                </a:gdLst>
                <a:ahLst/>
                <a:cxnLst>
                  <a:cxn ang="0">
                    <a:pos x="T0" y="T1"/>
                  </a:cxn>
                  <a:cxn ang="0">
                    <a:pos x="T2" y="T3"/>
                  </a:cxn>
                  <a:cxn ang="0">
                    <a:pos x="T4" y="T5"/>
                  </a:cxn>
                  <a:cxn ang="0">
                    <a:pos x="T6" y="T7"/>
                  </a:cxn>
                  <a:cxn ang="0">
                    <a:pos x="T8" y="T9"/>
                  </a:cxn>
                </a:cxnLst>
                <a:rect l="0" t="0" r="r" b="b"/>
                <a:pathLst>
                  <a:path w="7" h="3">
                    <a:moveTo>
                      <a:pt x="4" y="2"/>
                    </a:moveTo>
                    <a:cubicBezTo>
                      <a:pt x="6" y="2"/>
                      <a:pt x="7" y="0"/>
                      <a:pt x="6" y="0"/>
                    </a:cubicBezTo>
                    <a:cubicBezTo>
                      <a:pt x="4" y="0"/>
                      <a:pt x="6" y="0"/>
                      <a:pt x="4" y="0"/>
                    </a:cubicBezTo>
                    <a:cubicBezTo>
                      <a:pt x="2" y="2"/>
                      <a:pt x="0" y="2"/>
                      <a:pt x="3" y="2"/>
                    </a:cubicBezTo>
                    <a:cubicBezTo>
                      <a:pt x="3" y="2"/>
                      <a:pt x="4" y="3"/>
                      <a:pt x="4"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17" name="Freeform 2370">
                <a:extLst>
                  <a:ext uri="{FF2B5EF4-FFF2-40B4-BE49-F238E27FC236}">
                    <a16:creationId xmlns:a16="http://schemas.microsoft.com/office/drawing/2014/main" id="{C1177043-21D7-5A7B-DD98-4C7A20A4DA01}"/>
                  </a:ext>
                </a:extLst>
              </p:cNvPr>
              <p:cNvSpPr>
                <a:spLocks/>
              </p:cNvSpPr>
              <p:nvPr/>
            </p:nvSpPr>
            <p:spPr bwMode="auto">
              <a:xfrm>
                <a:off x="3150865" y="1369163"/>
                <a:ext cx="23682" cy="4278"/>
              </a:xfrm>
              <a:custGeom>
                <a:avLst/>
                <a:gdLst>
                  <a:gd name="T0" fmla="*/ 1 w 5"/>
                  <a:gd name="T1" fmla="*/ 0 h 1"/>
                  <a:gd name="T2" fmla="*/ 4 w 5"/>
                  <a:gd name="T3" fmla="*/ 0 h 1"/>
                  <a:gd name="T4" fmla="*/ 1 w 5"/>
                  <a:gd name="T5" fmla="*/ 0 h 1"/>
                </a:gdLst>
                <a:ahLst/>
                <a:cxnLst>
                  <a:cxn ang="0">
                    <a:pos x="T0" y="T1"/>
                  </a:cxn>
                  <a:cxn ang="0">
                    <a:pos x="T2" y="T3"/>
                  </a:cxn>
                  <a:cxn ang="0">
                    <a:pos x="T4" y="T5"/>
                  </a:cxn>
                </a:cxnLst>
                <a:rect l="0" t="0" r="r" b="b"/>
                <a:pathLst>
                  <a:path w="5" h="1">
                    <a:moveTo>
                      <a:pt x="1" y="0"/>
                    </a:moveTo>
                    <a:cubicBezTo>
                      <a:pt x="2" y="0"/>
                      <a:pt x="4" y="0"/>
                      <a:pt x="4" y="0"/>
                    </a:cubicBezTo>
                    <a:cubicBezTo>
                      <a:pt x="5" y="1"/>
                      <a:pt x="0" y="1"/>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18" name="Freeform 2371">
                <a:extLst>
                  <a:ext uri="{FF2B5EF4-FFF2-40B4-BE49-F238E27FC236}">
                    <a16:creationId xmlns:a16="http://schemas.microsoft.com/office/drawing/2014/main" id="{BEFA410F-7836-77A8-073A-FFF10001B0B9}"/>
                  </a:ext>
                </a:extLst>
              </p:cNvPr>
              <p:cNvSpPr>
                <a:spLocks/>
              </p:cNvSpPr>
              <p:nvPr/>
            </p:nvSpPr>
            <p:spPr bwMode="auto">
              <a:xfrm>
                <a:off x="3142407" y="1349201"/>
                <a:ext cx="45673" cy="19962"/>
              </a:xfrm>
              <a:custGeom>
                <a:avLst/>
                <a:gdLst>
                  <a:gd name="T0" fmla="*/ 4 w 10"/>
                  <a:gd name="T1" fmla="*/ 3 h 5"/>
                  <a:gd name="T2" fmla="*/ 8 w 10"/>
                  <a:gd name="T3" fmla="*/ 3 h 5"/>
                  <a:gd name="T4" fmla="*/ 7 w 10"/>
                  <a:gd name="T5" fmla="*/ 0 h 5"/>
                  <a:gd name="T6" fmla="*/ 7 w 10"/>
                  <a:gd name="T7" fmla="*/ 1 h 5"/>
                  <a:gd name="T8" fmla="*/ 4 w 10"/>
                  <a:gd name="T9" fmla="*/ 3 h 5"/>
                  <a:gd name="T10" fmla="*/ 4 w 10"/>
                  <a:gd name="T11" fmla="*/ 3 h 5"/>
                  <a:gd name="T12" fmla="*/ 2 w 10"/>
                  <a:gd name="T13" fmla="*/ 3 h 5"/>
                  <a:gd name="T14" fmla="*/ 3 w 10"/>
                  <a:gd name="T15" fmla="*/ 5 h 5"/>
                  <a:gd name="T16" fmla="*/ 4 w 10"/>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4" y="3"/>
                    </a:moveTo>
                    <a:cubicBezTo>
                      <a:pt x="6" y="3"/>
                      <a:pt x="6" y="3"/>
                      <a:pt x="8" y="3"/>
                    </a:cubicBezTo>
                    <a:cubicBezTo>
                      <a:pt x="10" y="0"/>
                      <a:pt x="10" y="0"/>
                      <a:pt x="7" y="0"/>
                    </a:cubicBezTo>
                    <a:cubicBezTo>
                      <a:pt x="6" y="1"/>
                      <a:pt x="8" y="1"/>
                      <a:pt x="7" y="1"/>
                    </a:cubicBezTo>
                    <a:cubicBezTo>
                      <a:pt x="6" y="3"/>
                      <a:pt x="4" y="1"/>
                      <a:pt x="4" y="3"/>
                    </a:cubicBezTo>
                    <a:cubicBezTo>
                      <a:pt x="4" y="3"/>
                      <a:pt x="4" y="1"/>
                      <a:pt x="4" y="3"/>
                    </a:cubicBezTo>
                    <a:cubicBezTo>
                      <a:pt x="2" y="3"/>
                      <a:pt x="0" y="3"/>
                      <a:pt x="2" y="3"/>
                    </a:cubicBezTo>
                    <a:cubicBezTo>
                      <a:pt x="3" y="3"/>
                      <a:pt x="0" y="5"/>
                      <a:pt x="3" y="5"/>
                    </a:cubicBezTo>
                    <a:cubicBezTo>
                      <a:pt x="4" y="3"/>
                      <a:pt x="4" y="3"/>
                      <a:pt x="4"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19" name="Freeform 2372">
                <a:extLst>
                  <a:ext uri="{FF2B5EF4-FFF2-40B4-BE49-F238E27FC236}">
                    <a16:creationId xmlns:a16="http://schemas.microsoft.com/office/drawing/2014/main" id="{871C34B6-DE2E-D3FF-7CBB-03DB74CDBBF9}"/>
                  </a:ext>
                </a:extLst>
              </p:cNvPr>
              <p:cNvSpPr>
                <a:spLocks/>
              </p:cNvSpPr>
              <p:nvPr/>
            </p:nvSpPr>
            <p:spPr bwMode="auto">
              <a:xfrm>
                <a:off x="3103501" y="1369163"/>
                <a:ext cx="15225" cy="11407"/>
              </a:xfrm>
              <a:custGeom>
                <a:avLst/>
                <a:gdLst>
                  <a:gd name="T0" fmla="*/ 3 w 3"/>
                  <a:gd name="T1" fmla="*/ 3 h 3"/>
                  <a:gd name="T2" fmla="*/ 3 w 3"/>
                  <a:gd name="T3" fmla="*/ 3 h 3"/>
                  <a:gd name="T4" fmla="*/ 1 w 3"/>
                  <a:gd name="T5" fmla="*/ 1 h 3"/>
                  <a:gd name="T6" fmla="*/ 3 w 3"/>
                  <a:gd name="T7" fmla="*/ 3 h 3"/>
                </a:gdLst>
                <a:ahLst/>
                <a:cxnLst>
                  <a:cxn ang="0">
                    <a:pos x="T0" y="T1"/>
                  </a:cxn>
                  <a:cxn ang="0">
                    <a:pos x="T2" y="T3"/>
                  </a:cxn>
                  <a:cxn ang="0">
                    <a:pos x="T4" y="T5"/>
                  </a:cxn>
                  <a:cxn ang="0">
                    <a:pos x="T6" y="T7"/>
                  </a:cxn>
                </a:cxnLst>
                <a:rect l="0" t="0" r="r" b="b"/>
                <a:pathLst>
                  <a:path w="3" h="3">
                    <a:moveTo>
                      <a:pt x="3" y="3"/>
                    </a:moveTo>
                    <a:cubicBezTo>
                      <a:pt x="3" y="3"/>
                      <a:pt x="3" y="3"/>
                      <a:pt x="3" y="3"/>
                    </a:cubicBezTo>
                    <a:cubicBezTo>
                      <a:pt x="3" y="1"/>
                      <a:pt x="3" y="0"/>
                      <a:pt x="1" y="1"/>
                    </a:cubicBezTo>
                    <a:cubicBezTo>
                      <a:pt x="0" y="3"/>
                      <a:pt x="0" y="3"/>
                      <a:pt x="3"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20" name="Freeform 2373">
                <a:extLst>
                  <a:ext uri="{FF2B5EF4-FFF2-40B4-BE49-F238E27FC236}">
                    <a16:creationId xmlns:a16="http://schemas.microsoft.com/office/drawing/2014/main" id="{38142C41-4E03-4DED-5F7C-4035EF5688C2}"/>
                  </a:ext>
                </a:extLst>
              </p:cNvPr>
              <p:cNvSpPr>
                <a:spLocks/>
              </p:cNvSpPr>
              <p:nvPr/>
            </p:nvSpPr>
            <p:spPr bwMode="auto">
              <a:xfrm>
                <a:off x="3084893" y="1369163"/>
                <a:ext cx="18608" cy="11407"/>
              </a:xfrm>
              <a:custGeom>
                <a:avLst/>
                <a:gdLst>
                  <a:gd name="T0" fmla="*/ 2 w 4"/>
                  <a:gd name="T1" fmla="*/ 1 h 3"/>
                  <a:gd name="T2" fmla="*/ 1 w 4"/>
                  <a:gd name="T3" fmla="*/ 1 h 3"/>
                  <a:gd name="T4" fmla="*/ 2 w 4"/>
                  <a:gd name="T5" fmla="*/ 3 h 3"/>
                  <a:gd name="T6" fmla="*/ 2 w 4"/>
                  <a:gd name="T7" fmla="*/ 1 h 3"/>
                </a:gdLst>
                <a:ahLst/>
                <a:cxnLst>
                  <a:cxn ang="0">
                    <a:pos x="T0" y="T1"/>
                  </a:cxn>
                  <a:cxn ang="0">
                    <a:pos x="T2" y="T3"/>
                  </a:cxn>
                  <a:cxn ang="0">
                    <a:pos x="T4" y="T5"/>
                  </a:cxn>
                  <a:cxn ang="0">
                    <a:pos x="T6" y="T7"/>
                  </a:cxn>
                </a:cxnLst>
                <a:rect l="0" t="0" r="r" b="b"/>
                <a:pathLst>
                  <a:path w="4" h="3">
                    <a:moveTo>
                      <a:pt x="2" y="1"/>
                    </a:moveTo>
                    <a:cubicBezTo>
                      <a:pt x="1" y="1"/>
                      <a:pt x="1" y="0"/>
                      <a:pt x="1" y="1"/>
                    </a:cubicBezTo>
                    <a:cubicBezTo>
                      <a:pt x="0" y="3"/>
                      <a:pt x="2" y="3"/>
                      <a:pt x="2" y="3"/>
                    </a:cubicBezTo>
                    <a:cubicBezTo>
                      <a:pt x="4" y="3"/>
                      <a:pt x="2" y="3"/>
                      <a:pt x="2"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21" name="Freeform 2374">
                <a:extLst>
                  <a:ext uri="{FF2B5EF4-FFF2-40B4-BE49-F238E27FC236}">
                    <a16:creationId xmlns:a16="http://schemas.microsoft.com/office/drawing/2014/main" id="{F7F9E4B6-FBD4-4EDD-D735-71D74CBA381B}"/>
                  </a:ext>
                </a:extLst>
              </p:cNvPr>
              <p:cNvSpPr>
                <a:spLocks/>
              </p:cNvSpPr>
              <p:nvPr/>
            </p:nvSpPr>
            <p:spPr bwMode="auto">
              <a:xfrm>
                <a:off x="3193154" y="1349201"/>
                <a:ext cx="13533" cy="0"/>
              </a:xfrm>
              <a:custGeom>
                <a:avLst/>
                <a:gdLst>
                  <a:gd name="T0" fmla="*/ 0 w 3"/>
                  <a:gd name="T1" fmla="*/ 2 w 3"/>
                  <a:gd name="T2" fmla="*/ 0 w 3"/>
                </a:gdLst>
                <a:ahLst/>
                <a:cxnLst>
                  <a:cxn ang="0">
                    <a:pos x="T0" y="0"/>
                  </a:cxn>
                  <a:cxn ang="0">
                    <a:pos x="T1" y="0"/>
                  </a:cxn>
                  <a:cxn ang="0">
                    <a:pos x="T2" y="0"/>
                  </a:cxn>
                </a:cxnLst>
                <a:rect l="0" t="0" r="r" b="b"/>
                <a:pathLst>
                  <a:path w="3">
                    <a:moveTo>
                      <a:pt x="0" y="0"/>
                    </a:moveTo>
                    <a:cubicBezTo>
                      <a:pt x="2" y="0"/>
                      <a:pt x="2" y="0"/>
                      <a:pt x="2" y="0"/>
                    </a:cubicBezTo>
                    <a:cubicBezTo>
                      <a:pt x="3" y="0"/>
                      <a:pt x="2"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22" name="Freeform 2375">
                <a:extLst>
                  <a:ext uri="{FF2B5EF4-FFF2-40B4-BE49-F238E27FC236}">
                    <a16:creationId xmlns:a16="http://schemas.microsoft.com/office/drawing/2014/main" id="{17C8F302-D1CC-1EC8-F844-7D2EDA0806FA}"/>
                  </a:ext>
                </a:extLst>
              </p:cNvPr>
              <p:cNvSpPr>
                <a:spLocks/>
              </p:cNvSpPr>
              <p:nvPr/>
            </p:nvSpPr>
            <p:spPr bwMode="auto">
              <a:xfrm>
                <a:off x="3108575" y="1380571"/>
                <a:ext cx="10149" cy="4278"/>
              </a:xfrm>
              <a:custGeom>
                <a:avLst/>
                <a:gdLst>
                  <a:gd name="T0" fmla="*/ 2 w 2"/>
                  <a:gd name="T1" fmla="*/ 1 h 1"/>
                  <a:gd name="T2" fmla="*/ 2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2" y="1"/>
                    </a:cubicBezTo>
                    <a:cubicBezTo>
                      <a:pt x="0" y="1"/>
                      <a:pt x="2" y="0"/>
                      <a:pt x="2"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23" name="Freeform 2376">
                <a:extLst>
                  <a:ext uri="{FF2B5EF4-FFF2-40B4-BE49-F238E27FC236}">
                    <a16:creationId xmlns:a16="http://schemas.microsoft.com/office/drawing/2014/main" id="{F49C381D-F1ED-5555-112B-E43A29303F13}"/>
                  </a:ext>
                </a:extLst>
              </p:cNvPr>
              <p:cNvSpPr>
                <a:spLocks/>
              </p:cNvSpPr>
              <p:nvPr/>
            </p:nvSpPr>
            <p:spPr bwMode="auto">
              <a:xfrm>
                <a:off x="3118725" y="1380571"/>
                <a:ext cx="8459" cy="4278"/>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0" y="0"/>
                      <a:pt x="2" y="0"/>
                      <a:pt x="1" y="1"/>
                    </a:cubicBezTo>
                    <a:cubicBezTo>
                      <a:pt x="0" y="1"/>
                      <a:pt x="0" y="1"/>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24" name="Freeform 2377">
                <a:extLst>
                  <a:ext uri="{FF2B5EF4-FFF2-40B4-BE49-F238E27FC236}">
                    <a16:creationId xmlns:a16="http://schemas.microsoft.com/office/drawing/2014/main" id="{B0E56BFF-4EAC-9820-2A68-F80DB7414CF7}"/>
                  </a:ext>
                </a:extLst>
              </p:cNvPr>
              <p:cNvSpPr>
                <a:spLocks/>
              </p:cNvSpPr>
              <p:nvPr/>
            </p:nvSpPr>
            <p:spPr bwMode="auto">
              <a:xfrm>
                <a:off x="3084893" y="1380571"/>
                <a:ext cx="10149" cy="4278"/>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1"/>
                      <a:pt x="0"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25" name="Freeform 2378">
                <a:extLst>
                  <a:ext uri="{FF2B5EF4-FFF2-40B4-BE49-F238E27FC236}">
                    <a16:creationId xmlns:a16="http://schemas.microsoft.com/office/drawing/2014/main" id="{36254EB3-469D-FDC0-1143-AE37229EDADE}"/>
                  </a:ext>
                </a:extLst>
              </p:cNvPr>
              <p:cNvSpPr>
                <a:spLocks/>
              </p:cNvSpPr>
              <p:nvPr/>
            </p:nvSpPr>
            <p:spPr bwMode="auto">
              <a:xfrm>
                <a:off x="3066285" y="1380571"/>
                <a:ext cx="23682" cy="4278"/>
              </a:xfrm>
              <a:custGeom>
                <a:avLst/>
                <a:gdLst>
                  <a:gd name="T0" fmla="*/ 4 w 5"/>
                  <a:gd name="T1" fmla="*/ 1 h 1"/>
                  <a:gd name="T2" fmla="*/ 5 w 5"/>
                  <a:gd name="T3" fmla="*/ 0 h 1"/>
                  <a:gd name="T4" fmla="*/ 2 w 5"/>
                  <a:gd name="T5" fmla="*/ 0 h 1"/>
                  <a:gd name="T6" fmla="*/ 2 w 5"/>
                  <a:gd name="T7" fmla="*/ 0 h 1"/>
                  <a:gd name="T8" fmla="*/ 0 w 5"/>
                  <a:gd name="T9" fmla="*/ 1 h 1"/>
                  <a:gd name="T10" fmla="*/ 2 w 5"/>
                  <a:gd name="T11" fmla="*/ 1 h 1"/>
                  <a:gd name="T12" fmla="*/ 4 w 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1"/>
                    </a:moveTo>
                    <a:cubicBezTo>
                      <a:pt x="5" y="0"/>
                      <a:pt x="5" y="0"/>
                      <a:pt x="5" y="0"/>
                    </a:cubicBezTo>
                    <a:cubicBezTo>
                      <a:pt x="4" y="0"/>
                      <a:pt x="4" y="0"/>
                      <a:pt x="2" y="0"/>
                    </a:cubicBezTo>
                    <a:cubicBezTo>
                      <a:pt x="2" y="0"/>
                      <a:pt x="2" y="0"/>
                      <a:pt x="2" y="0"/>
                    </a:cubicBezTo>
                    <a:cubicBezTo>
                      <a:pt x="1" y="0"/>
                      <a:pt x="1" y="0"/>
                      <a:pt x="0" y="1"/>
                    </a:cubicBezTo>
                    <a:cubicBezTo>
                      <a:pt x="0" y="1"/>
                      <a:pt x="1" y="1"/>
                      <a:pt x="2" y="1"/>
                    </a:cubicBezTo>
                    <a:cubicBezTo>
                      <a:pt x="2" y="1"/>
                      <a:pt x="2" y="1"/>
                      <a:pt x="4"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26" name="Freeform 2379">
                <a:extLst>
                  <a:ext uri="{FF2B5EF4-FFF2-40B4-BE49-F238E27FC236}">
                    <a16:creationId xmlns:a16="http://schemas.microsoft.com/office/drawing/2014/main" id="{EB4A4D24-543B-1914-5E78-3ACE904B80E8}"/>
                  </a:ext>
                </a:extLst>
              </p:cNvPr>
              <p:cNvSpPr>
                <a:spLocks/>
              </p:cNvSpPr>
              <p:nvPr/>
            </p:nvSpPr>
            <p:spPr bwMode="auto">
              <a:xfrm>
                <a:off x="3071361" y="1373442"/>
                <a:ext cx="5075" cy="7129"/>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2"/>
                      <a:pt x="1" y="0"/>
                      <a:pt x="1" y="0"/>
                    </a:cubicBezTo>
                    <a:cubicBezTo>
                      <a:pt x="1" y="2"/>
                      <a:pt x="1" y="2"/>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27" name="Freeform 2380">
                <a:extLst>
                  <a:ext uri="{FF2B5EF4-FFF2-40B4-BE49-F238E27FC236}">
                    <a16:creationId xmlns:a16="http://schemas.microsoft.com/office/drawing/2014/main" id="{64673D10-C081-5123-C560-27145A8229CD}"/>
                  </a:ext>
                </a:extLst>
              </p:cNvPr>
              <p:cNvSpPr>
                <a:spLocks/>
              </p:cNvSpPr>
              <p:nvPr/>
            </p:nvSpPr>
            <p:spPr bwMode="auto">
              <a:xfrm>
                <a:off x="3066285" y="1380571"/>
                <a:ext cx="5075" cy="4278"/>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0"/>
                      <a:pt x="0" y="0"/>
                      <a:pt x="0" y="0"/>
                    </a:cubicBezTo>
                    <a:cubicBezTo>
                      <a:pt x="0" y="1"/>
                      <a:pt x="1" y="0"/>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28" name="Freeform 2381">
                <a:extLst>
                  <a:ext uri="{FF2B5EF4-FFF2-40B4-BE49-F238E27FC236}">
                    <a16:creationId xmlns:a16="http://schemas.microsoft.com/office/drawing/2014/main" id="{B89AA02A-BF36-18D2-8E8D-EB36012426E1}"/>
                  </a:ext>
                </a:extLst>
              </p:cNvPr>
              <p:cNvSpPr>
                <a:spLocks/>
              </p:cNvSpPr>
              <p:nvPr/>
            </p:nvSpPr>
            <p:spPr bwMode="auto">
              <a:xfrm>
                <a:off x="3042603" y="1384849"/>
                <a:ext cx="33832" cy="12833"/>
              </a:xfrm>
              <a:custGeom>
                <a:avLst/>
                <a:gdLst>
                  <a:gd name="T0" fmla="*/ 5 w 7"/>
                  <a:gd name="T1" fmla="*/ 3 h 3"/>
                  <a:gd name="T2" fmla="*/ 6 w 7"/>
                  <a:gd name="T3" fmla="*/ 0 h 3"/>
                  <a:gd name="T4" fmla="*/ 5 w 7"/>
                  <a:gd name="T5" fmla="*/ 0 h 3"/>
                  <a:gd name="T6" fmla="*/ 3 w 7"/>
                  <a:gd name="T7" fmla="*/ 0 h 3"/>
                  <a:gd name="T8" fmla="*/ 2 w 7"/>
                  <a:gd name="T9" fmla="*/ 2 h 3"/>
                  <a:gd name="T10" fmla="*/ 0 w 7"/>
                  <a:gd name="T11" fmla="*/ 3 h 3"/>
                  <a:gd name="T12" fmla="*/ 3 w 7"/>
                  <a:gd name="T13" fmla="*/ 3 h 3"/>
                  <a:gd name="T14" fmla="*/ 5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3"/>
                    </a:moveTo>
                    <a:cubicBezTo>
                      <a:pt x="5" y="2"/>
                      <a:pt x="7" y="2"/>
                      <a:pt x="6" y="0"/>
                    </a:cubicBezTo>
                    <a:cubicBezTo>
                      <a:pt x="3" y="0"/>
                      <a:pt x="5" y="0"/>
                      <a:pt x="5" y="0"/>
                    </a:cubicBezTo>
                    <a:cubicBezTo>
                      <a:pt x="3" y="0"/>
                      <a:pt x="3" y="2"/>
                      <a:pt x="3" y="0"/>
                    </a:cubicBezTo>
                    <a:cubicBezTo>
                      <a:pt x="2" y="0"/>
                      <a:pt x="2" y="0"/>
                      <a:pt x="2" y="2"/>
                    </a:cubicBezTo>
                    <a:cubicBezTo>
                      <a:pt x="2" y="3"/>
                      <a:pt x="2" y="2"/>
                      <a:pt x="0" y="3"/>
                    </a:cubicBezTo>
                    <a:cubicBezTo>
                      <a:pt x="0" y="3"/>
                      <a:pt x="0" y="3"/>
                      <a:pt x="3" y="3"/>
                    </a:cubicBezTo>
                    <a:cubicBezTo>
                      <a:pt x="5" y="3"/>
                      <a:pt x="5" y="3"/>
                      <a:pt x="5"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29" name="Freeform 2382">
                <a:extLst>
                  <a:ext uri="{FF2B5EF4-FFF2-40B4-BE49-F238E27FC236}">
                    <a16:creationId xmlns:a16="http://schemas.microsoft.com/office/drawing/2014/main" id="{F4FF17A4-1B2D-F30B-8C8C-7920BDA4FDE5}"/>
                  </a:ext>
                </a:extLst>
              </p:cNvPr>
              <p:cNvSpPr>
                <a:spLocks/>
              </p:cNvSpPr>
              <p:nvPr/>
            </p:nvSpPr>
            <p:spPr bwMode="auto">
              <a:xfrm>
                <a:off x="3010464" y="1393404"/>
                <a:ext cx="42290" cy="24241"/>
              </a:xfrm>
              <a:custGeom>
                <a:avLst/>
                <a:gdLst>
                  <a:gd name="T0" fmla="*/ 7 w 9"/>
                  <a:gd name="T1" fmla="*/ 4 h 6"/>
                  <a:gd name="T2" fmla="*/ 7 w 9"/>
                  <a:gd name="T3" fmla="*/ 3 h 6"/>
                  <a:gd name="T4" fmla="*/ 7 w 9"/>
                  <a:gd name="T5" fmla="*/ 1 h 6"/>
                  <a:gd name="T6" fmla="*/ 7 w 9"/>
                  <a:gd name="T7" fmla="*/ 1 h 6"/>
                  <a:gd name="T8" fmla="*/ 6 w 9"/>
                  <a:gd name="T9" fmla="*/ 1 h 6"/>
                  <a:gd name="T10" fmla="*/ 5 w 9"/>
                  <a:gd name="T11" fmla="*/ 1 h 6"/>
                  <a:gd name="T12" fmla="*/ 3 w 9"/>
                  <a:gd name="T13" fmla="*/ 1 h 6"/>
                  <a:gd name="T14" fmla="*/ 5 w 9"/>
                  <a:gd name="T15" fmla="*/ 3 h 6"/>
                  <a:gd name="T16" fmla="*/ 3 w 9"/>
                  <a:gd name="T17" fmla="*/ 3 h 6"/>
                  <a:gd name="T18" fmla="*/ 3 w 9"/>
                  <a:gd name="T19" fmla="*/ 4 h 6"/>
                  <a:gd name="T20" fmla="*/ 3 w 9"/>
                  <a:gd name="T21" fmla="*/ 4 h 6"/>
                  <a:gd name="T22" fmla="*/ 3 w 9"/>
                  <a:gd name="T23" fmla="*/ 6 h 6"/>
                  <a:gd name="T24" fmla="*/ 3 w 9"/>
                  <a:gd name="T25" fmla="*/ 6 h 6"/>
                  <a:gd name="T26" fmla="*/ 5 w 9"/>
                  <a:gd name="T27" fmla="*/ 4 h 6"/>
                  <a:gd name="T28" fmla="*/ 7 w 9"/>
                  <a:gd name="T29" fmla="*/ 4 h 6"/>
                  <a:gd name="T30" fmla="*/ 7 w 9"/>
                  <a:gd name="T3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6">
                    <a:moveTo>
                      <a:pt x="7" y="4"/>
                    </a:moveTo>
                    <a:cubicBezTo>
                      <a:pt x="7" y="3"/>
                      <a:pt x="7" y="3"/>
                      <a:pt x="7" y="3"/>
                    </a:cubicBezTo>
                    <a:cubicBezTo>
                      <a:pt x="7" y="1"/>
                      <a:pt x="9" y="1"/>
                      <a:pt x="7" y="1"/>
                    </a:cubicBezTo>
                    <a:cubicBezTo>
                      <a:pt x="7" y="1"/>
                      <a:pt x="7" y="1"/>
                      <a:pt x="7" y="1"/>
                    </a:cubicBezTo>
                    <a:cubicBezTo>
                      <a:pt x="7" y="1"/>
                      <a:pt x="7" y="0"/>
                      <a:pt x="6" y="1"/>
                    </a:cubicBezTo>
                    <a:cubicBezTo>
                      <a:pt x="5" y="1"/>
                      <a:pt x="5" y="1"/>
                      <a:pt x="5" y="1"/>
                    </a:cubicBezTo>
                    <a:cubicBezTo>
                      <a:pt x="5" y="1"/>
                      <a:pt x="5" y="1"/>
                      <a:pt x="3" y="1"/>
                    </a:cubicBezTo>
                    <a:cubicBezTo>
                      <a:pt x="3" y="1"/>
                      <a:pt x="5" y="1"/>
                      <a:pt x="5" y="3"/>
                    </a:cubicBezTo>
                    <a:cubicBezTo>
                      <a:pt x="5" y="3"/>
                      <a:pt x="2" y="3"/>
                      <a:pt x="3" y="3"/>
                    </a:cubicBezTo>
                    <a:cubicBezTo>
                      <a:pt x="3" y="4"/>
                      <a:pt x="2" y="3"/>
                      <a:pt x="3" y="4"/>
                    </a:cubicBezTo>
                    <a:cubicBezTo>
                      <a:pt x="3" y="4"/>
                      <a:pt x="2" y="4"/>
                      <a:pt x="3" y="4"/>
                    </a:cubicBezTo>
                    <a:cubicBezTo>
                      <a:pt x="3" y="4"/>
                      <a:pt x="0" y="6"/>
                      <a:pt x="3" y="6"/>
                    </a:cubicBezTo>
                    <a:cubicBezTo>
                      <a:pt x="3" y="6"/>
                      <a:pt x="3" y="6"/>
                      <a:pt x="3" y="6"/>
                    </a:cubicBezTo>
                    <a:cubicBezTo>
                      <a:pt x="5" y="6"/>
                      <a:pt x="5" y="4"/>
                      <a:pt x="5" y="4"/>
                    </a:cubicBezTo>
                    <a:cubicBezTo>
                      <a:pt x="6" y="4"/>
                      <a:pt x="5" y="6"/>
                      <a:pt x="7" y="4"/>
                    </a:cubicBezTo>
                    <a:cubicBezTo>
                      <a:pt x="7" y="4"/>
                      <a:pt x="7" y="4"/>
                      <a:pt x="7"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30" name="Freeform 2383">
                <a:extLst>
                  <a:ext uri="{FF2B5EF4-FFF2-40B4-BE49-F238E27FC236}">
                    <a16:creationId xmlns:a16="http://schemas.microsoft.com/office/drawing/2014/main" id="{2CF5D942-2241-8690-18A8-D65069D989A7}"/>
                  </a:ext>
                </a:extLst>
              </p:cNvPr>
              <p:cNvSpPr>
                <a:spLocks/>
              </p:cNvSpPr>
              <p:nvPr/>
            </p:nvSpPr>
            <p:spPr bwMode="auto">
              <a:xfrm>
                <a:off x="3023997" y="1417645"/>
                <a:ext cx="10149" cy="8555"/>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0"/>
                      <a:pt x="0" y="0"/>
                      <a:pt x="2" y="0"/>
                    </a:cubicBezTo>
                    <a:cubicBezTo>
                      <a:pt x="2" y="2"/>
                      <a:pt x="0" y="2"/>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31" name="Freeform 2384">
                <a:extLst>
                  <a:ext uri="{FF2B5EF4-FFF2-40B4-BE49-F238E27FC236}">
                    <a16:creationId xmlns:a16="http://schemas.microsoft.com/office/drawing/2014/main" id="{39DD670A-F5A0-3CAF-3143-4F6FD652CA18}"/>
                  </a:ext>
                </a:extLst>
              </p:cNvPr>
              <p:cNvSpPr>
                <a:spLocks/>
              </p:cNvSpPr>
              <p:nvPr/>
            </p:nvSpPr>
            <p:spPr bwMode="auto">
              <a:xfrm>
                <a:off x="3010464" y="1426200"/>
                <a:ext cx="13533" cy="0"/>
              </a:xfrm>
              <a:custGeom>
                <a:avLst/>
                <a:gdLst>
                  <a:gd name="T0" fmla="*/ 2 w 3"/>
                  <a:gd name="T1" fmla="*/ 3 w 3"/>
                  <a:gd name="T2" fmla="*/ 2 w 3"/>
                </a:gdLst>
                <a:ahLst/>
                <a:cxnLst>
                  <a:cxn ang="0">
                    <a:pos x="T0" y="0"/>
                  </a:cxn>
                  <a:cxn ang="0">
                    <a:pos x="T1" y="0"/>
                  </a:cxn>
                  <a:cxn ang="0">
                    <a:pos x="T2" y="0"/>
                  </a:cxn>
                </a:cxnLst>
                <a:rect l="0" t="0" r="r" b="b"/>
                <a:pathLst>
                  <a:path w="3">
                    <a:moveTo>
                      <a:pt x="2" y="0"/>
                    </a:moveTo>
                    <a:cubicBezTo>
                      <a:pt x="3" y="0"/>
                      <a:pt x="3" y="0"/>
                      <a:pt x="3" y="0"/>
                    </a:cubicBezTo>
                    <a:cubicBezTo>
                      <a:pt x="2" y="0"/>
                      <a:pt x="0"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32" name="Freeform 2385">
                <a:extLst>
                  <a:ext uri="{FF2B5EF4-FFF2-40B4-BE49-F238E27FC236}">
                    <a16:creationId xmlns:a16="http://schemas.microsoft.com/office/drawing/2014/main" id="{3714D670-806F-5A76-50DB-B0F1BA3EB804}"/>
                  </a:ext>
                </a:extLst>
              </p:cNvPr>
              <p:cNvSpPr>
                <a:spLocks/>
              </p:cNvSpPr>
              <p:nvPr/>
            </p:nvSpPr>
            <p:spPr bwMode="auto">
              <a:xfrm>
                <a:off x="2973249" y="1450440"/>
                <a:ext cx="0" cy="285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33" name="Freeform 2386">
                <a:extLst>
                  <a:ext uri="{FF2B5EF4-FFF2-40B4-BE49-F238E27FC236}">
                    <a16:creationId xmlns:a16="http://schemas.microsoft.com/office/drawing/2014/main" id="{F76F714C-CE46-F341-08AD-162D39C743A2}"/>
                  </a:ext>
                </a:extLst>
              </p:cNvPr>
              <p:cNvSpPr>
                <a:spLocks/>
              </p:cNvSpPr>
              <p:nvPr/>
            </p:nvSpPr>
            <p:spPr bwMode="auto">
              <a:xfrm>
                <a:off x="2954641" y="1437607"/>
                <a:ext cx="18608" cy="12833"/>
              </a:xfrm>
              <a:custGeom>
                <a:avLst/>
                <a:gdLst>
                  <a:gd name="T0" fmla="*/ 4 w 4"/>
                  <a:gd name="T1" fmla="*/ 1 h 3"/>
                  <a:gd name="T2" fmla="*/ 4 w 4"/>
                  <a:gd name="T3" fmla="*/ 0 h 3"/>
                  <a:gd name="T4" fmla="*/ 1 w 4"/>
                  <a:gd name="T5" fmla="*/ 0 h 3"/>
                  <a:gd name="T6" fmla="*/ 0 w 4"/>
                  <a:gd name="T7" fmla="*/ 1 h 3"/>
                  <a:gd name="T8" fmla="*/ 0 w 4"/>
                  <a:gd name="T9" fmla="*/ 1 h 3"/>
                  <a:gd name="T10" fmla="*/ 1 w 4"/>
                  <a:gd name="T11" fmla="*/ 1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cubicBezTo>
                      <a:pt x="4" y="0"/>
                      <a:pt x="4" y="0"/>
                      <a:pt x="4" y="0"/>
                    </a:cubicBezTo>
                    <a:cubicBezTo>
                      <a:pt x="4" y="0"/>
                      <a:pt x="3" y="0"/>
                      <a:pt x="1" y="0"/>
                    </a:cubicBezTo>
                    <a:cubicBezTo>
                      <a:pt x="0" y="0"/>
                      <a:pt x="1" y="1"/>
                      <a:pt x="0" y="1"/>
                    </a:cubicBezTo>
                    <a:cubicBezTo>
                      <a:pt x="0" y="1"/>
                      <a:pt x="0" y="1"/>
                      <a:pt x="0" y="1"/>
                    </a:cubicBezTo>
                    <a:cubicBezTo>
                      <a:pt x="0" y="1"/>
                      <a:pt x="0" y="3"/>
                      <a:pt x="1" y="1"/>
                    </a:cubicBezTo>
                    <a:cubicBezTo>
                      <a:pt x="1" y="1"/>
                      <a:pt x="3" y="1"/>
                      <a:pt x="4"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34" name="Freeform 2387">
                <a:extLst>
                  <a:ext uri="{FF2B5EF4-FFF2-40B4-BE49-F238E27FC236}">
                    <a16:creationId xmlns:a16="http://schemas.microsoft.com/office/drawing/2014/main" id="{580E372E-4C04-26A6-AD9C-EBE8692536F1}"/>
                  </a:ext>
                </a:extLst>
              </p:cNvPr>
              <p:cNvSpPr>
                <a:spLocks/>
              </p:cNvSpPr>
              <p:nvPr/>
            </p:nvSpPr>
            <p:spPr bwMode="auto">
              <a:xfrm>
                <a:off x="2954641" y="1417645"/>
                <a:ext cx="32141" cy="19962"/>
              </a:xfrm>
              <a:custGeom>
                <a:avLst/>
                <a:gdLst>
                  <a:gd name="T0" fmla="*/ 5 w 7"/>
                  <a:gd name="T1" fmla="*/ 3 h 5"/>
                  <a:gd name="T2" fmla="*/ 5 w 7"/>
                  <a:gd name="T3" fmla="*/ 2 h 5"/>
                  <a:gd name="T4" fmla="*/ 4 w 7"/>
                  <a:gd name="T5" fmla="*/ 0 h 5"/>
                  <a:gd name="T6" fmla="*/ 4 w 7"/>
                  <a:gd name="T7" fmla="*/ 2 h 5"/>
                  <a:gd name="T8" fmla="*/ 3 w 7"/>
                  <a:gd name="T9" fmla="*/ 2 h 5"/>
                  <a:gd name="T10" fmla="*/ 1 w 7"/>
                  <a:gd name="T11" fmla="*/ 2 h 5"/>
                  <a:gd name="T12" fmla="*/ 0 w 7"/>
                  <a:gd name="T13" fmla="*/ 2 h 5"/>
                  <a:gd name="T14" fmla="*/ 0 w 7"/>
                  <a:gd name="T15" fmla="*/ 3 h 5"/>
                  <a:gd name="T16" fmla="*/ 4 w 7"/>
                  <a:gd name="T17" fmla="*/ 2 h 5"/>
                  <a:gd name="T18" fmla="*/ 3 w 7"/>
                  <a:gd name="T19" fmla="*/ 5 h 5"/>
                  <a:gd name="T20" fmla="*/ 5 w 7"/>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5">
                    <a:moveTo>
                      <a:pt x="5" y="3"/>
                    </a:moveTo>
                    <a:cubicBezTo>
                      <a:pt x="7" y="3"/>
                      <a:pt x="4" y="2"/>
                      <a:pt x="5" y="2"/>
                    </a:cubicBezTo>
                    <a:cubicBezTo>
                      <a:pt x="7" y="2"/>
                      <a:pt x="4" y="0"/>
                      <a:pt x="4" y="0"/>
                    </a:cubicBezTo>
                    <a:cubicBezTo>
                      <a:pt x="4" y="2"/>
                      <a:pt x="4" y="2"/>
                      <a:pt x="4" y="2"/>
                    </a:cubicBezTo>
                    <a:cubicBezTo>
                      <a:pt x="3" y="2"/>
                      <a:pt x="4" y="2"/>
                      <a:pt x="3" y="2"/>
                    </a:cubicBezTo>
                    <a:cubicBezTo>
                      <a:pt x="1" y="2"/>
                      <a:pt x="3" y="2"/>
                      <a:pt x="1" y="2"/>
                    </a:cubicBezTo>
                    <a:cubicBezTo>
                      <a:pt x="0" y="2"/>
                      <a:pt x="0" y="2"/>
                      <a:pt x="0" y="2"/>
                    </a:cubicBezTo>
                    <a:cubicBezTo>
                      <a:pt x="0" y="3"/>
                      <a:pt x="0" y="3"/>
                      <a:pt x="0" y="3"/>
                    </a:cubicBezTo>
                    <a:cubicBezTo>
                      <a:pt x="1" y="5"/>
                      <a:pt x="1" y="3"/>
                      <a:pt x="4" y="2"/>
                    </a:cubicBezTo>
                    <a:cubicBezTo>
                      <a:pt x="5" y="2"/>
                      <a:pt x="1" y="3"/>
                      <a:pt x="3" y="5"/>
                    </a:cubicBezTo>
                    <a:cubicBezTo>
                      <a:pt x="4" y="5"/>
                      <a:pt x="4" y="3"/>
                      <a:pt x="5"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35" name="Freeform 2388">
                <a:extLst>
                  <a:ext uri="{FF2B5EF4-FFF2-40B4-BE49-F238E27FC236}">
                    <a16:creationId xmlns:a16="http://schemas.microsoft.com/office/drawing/2014/main" id="{4708E96B-6413-7FE0-62DE-5E5C0F7CE37D}"/>
                  </a:ext>
                </a:extLst>
              </p:cNvPr>
              <p:cNvSpPr>
                <a:spLocks/>
              </p:cNvSpPr>
              <p:nvPr/>
            </p:nvSpPr>
            <p:spPr bwMode="auto">
              <a:xfrm>
                <a:off x="2976632" y="1404811"/>
                <a:ext cx="23682" cy="21389"/>
              </a:xfrm>
              <a:custGeom>
                <a:avLst/>
                <a:gdLst>
                  <a:gd name="T0" fmla="*/ 2 w 5"/>
                  <a:gd name="T1" fmla="*/ 5 h 5"/>
                  <a:gd name="T2" fmla="*/ 2 w 5"/>
                  <a:gd name="T3" fmla="*/ 3 h 5"/>
                  <a:gd name="T4" fmla="*/ 5 w 5"/>
                  <a:gd name="T5" fmla="*/ 1 h 5"/>
                  <a:gd name="T6" fmla="*/ 3 w 5"/>
                  <a:gd name="T7" fmla="*/ 1 h 5"/>
                  <a:gd name="T8" fmla="*/ 2 w 5"/>
                  <a:gd name="T9" fmla="*/ 3 h 5"/>
                  <a:gd name="T10" fmla="*/ 2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2" y="5"/>
                    </a:moveTo>
                    <a:cubicBezTo>
                      <a:pt x="2" y="3"/>
                      <a:pt x="2" y="3"/>
                      <a:pt x="2" y="3"/>
                    </a:cubicBezTo>
                    <a:cubicBezTo>
                      <a:pt x="3" y="3"/>
                      <a:pt x="3" y="3"/>
                      <a:pt x="5" y="1"/>
                    </a:cubicBezTo>
                    <a:cubicBezTo>
                      <a:pt x="5" y="1"/>
                      <a:pt x="5" y="0"/>
                      <a:pt x="3" y="1"/>
                    </a:cubicBezTo>
                    <a:cubicBezTo>
                      <a:pt x="2" y="1"/>
                      <a:pt x="2" y="1"/>
                      <a:pt x="2" y="3"/>
                    </a:cubicBezTo>
                    <a:cubicBezTo>
                      <a:pt x="0" y="3"/>
                      <a:pt x="0" y="3"/>
                      <a:pt x="2" y="5"/>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36" name="Freeform 2389">
                <a:extLst>
                  <a:ext uri="{FF2B5EF4-FFF2-40B4-BE49-F238E27FC236}">
                    <a16:creationId xmlns:a16="http://schemas.microsoft.com/office/drawing/2014/main" id="{3963C6A4-D856-05AA-1382-CF8528D5ED38}"/>
                  </a:ext>
                </a:extLst>
              </p:cNvPr>
              <p:cNvSpPr>
                <a:spLocks/>
              </p:cNvSpPr>
              <p:nvPr/>
            </p:nvSpPr>
            <p:spPr bwMode="auto">
              <a:xfrm>
                <a:off x="3005389" y="1417645"/>
                <a:ext cx="5075" cy="8555"/>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1" y="0"/>
                      <a:pt x="1" y="0"/>
                      <a:pt x="1" y="0"/>
                    </a:cubicBezTo>
                    <a:cubicBezTo>
                      <a:pt x="0" y="2"/>
                      <a:pt x="0"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37" name="Freeform 2390">
                <a:extLst>
                  <a:ext uri="{FF2B5EF4-FFF2-40B4-BE49-F238E27FC236}">
                    <a16:creationId xmlns:a16="http://schemas.microsoft.com/office/drawing/2014/main" id="{7448A09F-2B2D-ACF2-94B4-6356D2E84933}"/>
                  </a:ext>
                </a:extLst>
              </p:cNvPr>
              <p:cNvSpPr>
                <a:spLocks/>
              </p:cNvSpPr>
              <p:nvPr/>
            </p:nvSpPr>
            <p:spPr bwMode="auto">
              <a:xfrm>
                <a:off x="2973249" y="1417645"/>
                <a:ext cx="37215" cy="24241"/>
              </a:xfrm>
              <a:custGeom>
                <a:avLst/>
                <a:gdLst>
                  <a:gd name="T0" fmla="*/ 6 w 8"/>
                  <a:gd name="T1" fmla="*/ 2 h 6"/>
                  <a:gd name="T2" fmla="*/ 4 w 8"/>
                  <a:gd name="T3" fmla="*/ 3 h 6"/>
                  <a:gd name="T4" fmla="*/ 4 w 8"/>
                  <a:gd name="T5" fmla="*/ 2 h 6"/>
                  <a:gd name="T6" fmla="*/ 4 w 8"/>
                  <a:gd name="T7" fmla="*/ 0 h 6"/>
                  <a:gd name="T8" fmla="*/ 3 w 8"/>
                  <a:gd name="T9" fmla="*/ 2 h 6"/>
                  <a:gd name="T10" fmla="*/ 1 w 8"/>
                  <a:gd name="T11" fmla="*/ 5 h 6"/>
                  <a:gd name="T12" fmla="*/ 0 w 8"/>
                  <a:gd name="T13" fmla="*/ 6 h 6"/>
                  <a:gd name="T14" fmla="*/ 3 w 8"/>
                  <a:gd name="T15" fmla="*/ 6 h 6"/>
                  <a:gd name="T16" fmla="*/ 3 w 8"/>
                  <a:gd name="T17" fmla="*/ 5 h 6"/>
                  <a:gd name="T18" fmla="*/ 4 w 8"/>
                  <a:gd name="T19" fmla="*/ 5 h 6"/>
                  <a:gd name="T20" fmla="*/ 7 w 8"/>
                  <a:gd name="T21" fmla="*/ 5 h 6"/>
                  <a:gd name="T22" fmla="*/ 7 w 8"/>
                  <a:gd name="T23" fmla="*/ 2 h 6"/>
                  <a:gd name="T24" fmla="*/ 6 w 8"/>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6" y="2"/>
                    </a:moveTo>
                    <a:cubicBezTo>
                      <a:pt x="6" y="2"/>
                      <a:pt x="7" y="2"/>
                      <a:pt x="4" y="3"/>
                    </a:cubicBezTo>
                    <a:cubicBezTo>
                      <a:pt x="3" y="5"/>
                      <a:pt x="6" y="2"/>
                      <a:pt x="4" y="2"/>
                    </a:cubicBezTo>
                    <a:cubicBezTo>
                      <a:pt x="3" y="2"/>
                      <a:pt x="6" y="2"/>
                      <a:pt x="4" y="0"/>
                    </a:cubicBezTo>
                    <a:cubicBezTo>
                      <a:pt x="3" y="0"/>
                      <a:pt x="3" y="2"/>
                      <a:pt x="3" y="2"/>
                    </a:cubicBezTo>
                    <a:cubicBezTo>
                      <a:pt x="1" y="3"/>
                      <a:pt x="3" y="5"/>
                      <a:pt x="1" y="5"/>
                    </a:cubicBezTo>
                    <a:cubicBezTo>
                      <a:pt x="0" y="5"/>
                      <a:pt x="1" y="5"/>
                      <a:pt x="0" y="6"/>
                    </a:cubicBezTo>
                    <a:cubicBezTo>
                      <a:pt x="0" y="6"/>
                      <a:pt x="1" y="5"/>
                      <a:pt x="3" y="6"/>
                    </a:cubicBezTo>
                    <a:cubicBezTo>
                      <a:pt x="3" y="5"/>
                      <a:pt x="3" y="5"/>
                      <a:pt x="3" y="5"/>
                    </a:cubicBezTo>
                    <a:cubicBezTo>
                      <a:pt x="4" y="6"/>
                      <a:pt x="4" y="6"/>
                      <a:pt x="4" y="5"/>
                    </a:cubicBezTo>
                    <a:cubicBezTo>
                      <a:pt x="6" y="5"/>
                      <a:pt x="6" y="5"/>
                      <a:pt x="7" y="5"/>
                    </a:cubicBezTo>
                    <a:cubicBezTo>
                      <a:pt x="8" y="3"/>
                      <a:pt x="7" y="2"/>
                      <a:pt x="7" y="2"/>
                    </a:cubicBezTo>
                    <a:cubicBezTo>
                      <a:pt x="7" y="0"/>
                      <a:pt x="7" y="0"/>
                      <a:pt x="6"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38" name="Freeform 2391">
                <a:extLst>
                  <a:ext uri="{FF2B5EF4-FFF2-40B4-BE49-F238E27FC236}">
                    <a16:creationId xmlns:a16="http://schemas.microsoft.com/office/drawing/2014/main" id="{CE478B7D-281C-8592-4C72-D961831E4714}"/>
                  </a:ext>
                </a:extLst>
              </p:cNvPr>
              <p:cNvSpPr>
                <a:spLocks/>
              </p:cNvSpPr>
              <p:nvPr/>
            </p:nvSpPr>
            <p:spPr bwMode="auto">
              <a:xfrm>
                <a:off x="3000314" y="1437607"/>
                <a:ext cx="5075" cy="4278"/>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1" y="0"/>
                      <a:pt x="0" y="1"/>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39" name="Freeform 2392">
                <a:extLst>
                  <a:ext uri="{FF2B5EF4-FFF2-40B4-BE49-F238E27FC236}">
                    <a16:creationId xmlns:a16="http://schemas.microsoft.com/office/drawing/2014/main" id="{BDD816D3-57AD-2CB5-0935-06DA3291DC94}"/>
                  </a:ext>
                </a:extLst>
              </p:cNvPr>
              <p:cNvSpPr>
                <a:spLocks/>
              </p:cNvSpPr>
              <p:nvPr/>
            </p:nvSpPr>
            <p:spPr bwMode="auto">
              <a:xfrm>
                <a:off x="3076435" y="1373442"/>
                <a:ext cx="13533" cy="7129"/>
              </a:xfrm>
              <a:custGeom>
                <a:avLst/>
                <a:gdLst>
                  <a:gd name="T0" fmla="*/ 0 w 3"/>
                  <a:gd name="T1" fmla="*/ 2 h 2"/>
                  <a:gd name="T2" fmla="*/ 3 w 3"/>
                  <a:gd name="T3" fmla="*/ 2 h 2"/>
                  <a:gd name="T4" fmla="*/ 0 w 3"/>
                  <a:gd name="T5" fmla="*/ 2 h 2"/>
                </a:gdLst>
                <a:ahLst/>
                <a:cxnLst>
                  <a:cxn ang="0">
                    <a:pos x="T0" y="T1"/>
                  </a:cxn>
                  <a:cxn ang="0">
                    <a:pos x="T2" y="T3"/>
                  </a:cxn>
                  <a:cxn ang="0">
                    <a:pos x="T4" y="T5"/>
                  </a:cxn>
                </a:cxnLst>
                <a:rect l="0" t="0" r="r" b="b"/>
                <a:pathLst>
                  <a:path w="3" h="2">
                    <a:moveTo>
                      <a:pt x="0" y="2"/>
                    </a:moveTo>
                    <a:cubicBezTo>
                      <a:pt x="2" y="0"/>
                      <a:pt x="3" y="2"/>
                      <a:pt x="3" y="2"/>
                    </a:cubicBezTo>
                    <a:cubicBezTo>
                      <a:pt x="2" y="2"/>
                      <a:pt x="0" y="2"/>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40" name="Freeform 2393">
                <a:extLst>
                  <a:ext uri="{FF2B5EF4-FFF2-40B4-BE49-F238E27FC236}">
                    <a16:creationId xmlns:a16="http://schemas.microsoft.com/office/drawing/2014/main" id="{A654F23F-5996-AAE2-90D3-87ECDE7B9A7F}"/>
                  </a:ext>
                </a:extLst>
              </p:cNvPr>
              <p:cNvSpPr>
                <a:spLocks/>
              </p:cNvSpPr>
              <p:nvPr/>
            </p:nvSpPr>
            <p:spPr bwMode="auto">
              <a:xfrm>
                <a:off x="2949567" y="1441885"/>
                <a:ext cx="50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41" name="Freeform 2394">
                <a:extLst>
                  <a:ext uri="{FF2B5EF4-FFF2-40B4-BE49-F238E27FC236}">
                    <a16:creationId xmlns:a16="http://schemas.microsoft.com/office/drawing/2014/main" id="{9E8C7CCE-DB43-CCDE-28CD-725BA4BE699B}"/>
                  </a:ext>
                </a:extLst>
              </p:cNvPr>
              <p:cNvSpPr>
                <a:spLocks/>
              </p:cNvSpPr>
              <p:nvPr/>
            </p:nvSpPr>
            <p:spPr bwMode="auto">
              <a:xfrm>
                <a:off x="2936035" y="1441885"/>
                <a:ext cx="18608" cy="8555"/>
              </a:xfrm>
              <a:custGeom>
                <a:avLst/>
                <a:gdLst>
                  <a:gd name="T0" fmla="*/ 0 w 4"/>
                  <a:gd name="T1" fmla="*/ 2 h 2"/>
                  <a:gd name="T2" fmla="*/ 0 w 4"/>
                  <a:gd name="T3" fmla="*/ 2 h 2"/>
                  <a:gd name="T4" fmla="*/ 1 w 4"/>
                  <a:gd name="T5" fmla="*/ 2 h 2"/>
                  <a:gd name="T6" fmla="*/ 3 w 4"/>
                  <a:gd name="T7" fmla="*/ 0 h 2"/>
                  <a:gd name="T8" fmla="*/ 1 w 4"/>
                  <a:gd name="T9" fmla="*/ 0 h 2"/>
                  <a:gd name="T10" fmla="*/ 0 w 4"/>
                  <a:gd name="T11" fmla="*/ 0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cubicBezTo>
                      <a:pt x="0" y="2"/>
                      <a:pt x="0" y="2"/>
                      <a:pt x="0" y="2"/>
                    </a:cubicBezTo>
                    <a:cubicBezTo>
                      <a:pt x="0" y="2"/>
                      <a:pt x="0" y="2"/>
                      <a:pt x="1" y="2"/>
                    </a:cubicBezTo>
                    <a:cubicBezTo>
                      <a:pt x="1" y="2"/>
                      <a:pt x="1" y="0"/>
                      <a:pt x="3" y="0"/>
                    </a:cubicBezTo>
                    <a:cubicBezTo>
                      <a:pt x="4" y="0"/>
                      <a:pt x="3" y="0"/>
                      <a:pt x="1" y="0"/>
                    </a:cubicBezTo>
                    <a:cubicBezTo>
                      <a:pt x="0" y="0"/>
                      <a:pt x="0" y="0"/>
                      <a:pt x="0" y="0"/>
                    </a:cubicBezTo>
                    <a:cubicBezTo>
                      <a:pt x="0" y="2"/>
                      <a:pt x="0" y="2"/>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42" name="Freeform 2395">
                <a:extLst>
                  <a:ext uri="{FF2B5EF4-FFF2-40B4-BE49-F238E27FC236}">
                    <a16:creationId xmlns:a16="http://schemas.microsoft.com/office/drawing/2014/main" id="{92E5E62F-8F71-3002-09E0-D5D05969C3E6}"/>
                  </a:ext>
                </a:extLst>
              </p:cNvPr>
              <p:cNvSpPr>
                <a:spLocks/>
              </p:cNvSpPr>
              <p:nvPr/>
            </p:nvSpPr>
            <p:spPr bwMode="auto">
              <a:xfrm>
                <a:off x="2925885" y="1441885"/>
                <a:ext cx="10149" cy="8555"/>
              </a:xfrm>
              <a:custGeom>
                <a:avLst/>
                <a:gdLst>
                  <a:gd name="T0" fmla="*/ 2 w 2"/>
                  <a:gd name="T1" fmla="*/ 2 h 2"/>
                  <a:gd name="T2" fmla="*/ 0 w 2"/>
                  <a:gd name="T3" fmla="*/ 2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0" y="0"/>
                      <a:pt x="0" y="2"/>
                    </a:cubicBezTo>
                    <a:cubicBezTo>
                      <a:pt x="0" y="2"/>
                      <a:pt x="0" y="2"/>
                      <a:pt x="0" y="2"/>
                    </a:cubicBezTo>
                    <a:cubicBezTo>
                      <a:pt x="0" y="2"/>
                      <a:pt x="0" y="2"/>
                      <a:pt x="2"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43" name="Freeform 2396">
                <a:extLst>
                  <a:ext uri="{FF2B5EF4-FFF2-40B4-BE49-F238E27FC236}">
                    <a16:creationId xmlns:a16="http://schemas.microsoft.com/office/drawing/2014/main" id="{C7ECFCBF-041D-93CF-7889-5303B09F7642}"/>
                  </a:ext>
                </a:extLst>
              </p:cNvPr>
              <p:cNvSpPr>
                <a:spLocks/>
              </p:cNvSpPr>
              <p:nvPr/>
            </p:nvSpPr>
            <p:spPr bwMode="auto">
              <a:xfrm>
                <a:off x="2915736" y="1450440"/>
                <a:ext cx="5075" cy="11407"/>
              </a:xfrm>
              <a:custGeom>
                <a:avLst/>
                <a:gdLst>
                  <a:gd name="T0" fmla="*/ 0 w 1"/>
                  <a:gd name="T1" fmla="*/ 0 h 3"/>
                  <a:gd name="T2" fmla="*/ 1 w 1"/>
                  <a:gd name="T3" fmla="*/ 1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1" y="1"/>
                    </a:cubicBezTo>
                    <a:cubicBezTo>
                      <a:pt x="1" y="0"/>
                      <a:pt x="1" y="0"/>
                      <a:pt x="1" y="0"/>
                    </a:cubicBezTo>
                    <a:cubicBezTo>
                      <a:pt x="1" y="0"/>
                      <a:pt x="1"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44" name="Freeform 2397">
                <a:extLst>
                  <a:ext uri="{FF2B5EF4-FFF2-40B4-BE49-F238E27FC236}">
                    <a16:creationId xmlns:a16="http://schemas.microsoft.com/office/drawing/2014/main" id="{7320F3E0-F43D-BDBC-98E9-D568A7EDAC63}"/>
                  </a:ext>
                </a:extLst>
              </p:cNvPr>
              <p:cNvSpPr>
                <a:spLocks/>
              </p:cNvSpPr>
              <p:nvPr/>
            </p:nvSpPr>
            <p:spPr bwMode="auto">
              <a:xfrm>
                <a:off x="2986782" y="1450440"/>
                <a:ext cx="50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45" name="Freeform 2398">
                <a:extLst>
                  <a:ext uri="{FF2B5EF4-FFF2-40B4-BE49-F238E27FC236}">
                    <a16:creationId xmlns:a16="http://schemas.microsoft.com/office/drawing/2014/main" id="{AB7CC690-3346-8098-34A6-43942680BE65}"/>
                  </a:ext>
                </a:extLst>
              </p:cNvPr>
              <p:cNvSpPr>
                <a:spLocks/>
              </p:cNvSpPr>
              <p:nvPr/>
            </p:nvSpPr>
            <p:spPr bwMode="auto">
              <a:xfrm>
                <a:off x="2902203" y="1510329"/>
                <a:ext cx="13533" cy="8555"/>
              </a:xfrm>
              <a:custGeom>
                <a:avLst/>
                <a:gdLst>
                  <a:gd name="T0" fmla="*/ 3 w 3"/>
                  <a:gd name="T1" fmla="*/ 2 h 2"/>
                  <a:gd name="T2" fmla="*/ 1 w 3"/>
                  <a:gd name="T3" fmla="*/ 0 h 2"/>
                  <a:gd name="T4" fmla="*/ 1 w 3"/>
                  <a:gd name="T5" fmla="*/ 2 h 2"/>
                  <a:gd name="T6" fmla="*/ 3 w 3"/>
                  <a:gd name="T7" fmla="*/ 2 h 2"/>
                </a:gdLst>
                <a:ahLst/>
                <a:cxnLst>
                  <a:cxn ang="0">
                    <a:pos x="T0" y="T1"/>
                  </a:cxn>
                  <a:cxn ang="0">
                    <a:pos x="T2" y="T3"/>
                  </a:cxn>
                  <a:cxn ang="0">
                    <a:pos x="T4" y="T5"/>
                  </a:cxn>
                  <a:cxn ang="0">
                    <a:pos x="T6" y="T7"/>
                  </a:cxn>
                </a:cxnLst>
                <a:rect l="0" t="0" r="r" b="b"/>
                <a:pathLst>
                  <a:path w="3" h="2">
                    <a:moveTo>
                      <a:pt x="3" y="2"/>
                    </a:moveTo>
                    <a:cubicBezTo>
                      <a:pt x="3" y="0"/>
                      <a:pt x="1" y="0"/>
                      <a:pt x="1" y="0"/>
                    </a:cubicBezTo>
                    <a:cubicBezTo>
                      <a:pt x="1" y="2"/>
                      <a:pt x="0" y="2"/>
                      <a:pt x="1" y="2"/>
                    </a:cubicBezTo>
                    <a:cubicBezTo>
                      <a:pt x="3" y="2"/>
                      <a:pt x="3" y="2"/>
                      <a:pt x="3"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46" name="Freeform 2399">
                <a:extLst>
                  <a:ext uri="{FF2B5EF4-FFF2-40B4-BE49-F238E27FC236}">
                    <a16:creationId xmlns:a16="http://schemas.microsoft.com/office/drawing/2014/main" id="{1E5D91EB-EEDD-D54E-8BD1-BF902EAABD44}"/>
                  </a:ext>
                </a:extLst>
              </p:cNvPr>
              <p:cNvSpPr>
                <a:spLocks/>
              </p:cNvSpPr>
              <p:nvPr/>
            </p:nvSpPr>
            <p:spPr bwMode="auto">
              <a:xfrm>
                <a:off x="2907277" y="1518884"/>
                <a:ext cx="8459" cy="8555"/>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0"/>
                      <a:pt x="2" y="0"/>
                      <a:pt x="2" y="0"/>
                    </a:cubicBezTo>
                    <a:cubicBezTo>
                      <a:pt x="2" y="0"/>
                      <a:pt x="0" y="0"/>
                      <a:pt x="0" y="2"/>
                    </a:cubicBezTo>
                    <a:cubicBezTo>
                      <a:pt x="0" y="2"/>
                      <a:pt x="0" y="2"/>
                      <a:pt x="2"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47" name="Freeform 2400">
                <a:extLst>
                  <a:ext uri="{FF2B5EF4-FFF2-40B4-BE49-F238E27FC236}">
                    <a16:creationId xmlns:a16="http://schemas.microsoft.com/office/drawing/2014/main" id="{BB261673-C4ED-CBCD-4C09-91038E81C778}"/>
                  </a:ext>
                </a:extLst>
              </p:cNvPr>
              <p:cNvSpPr>
                <a:spLocks/>
              </p:cNvSpPr>
              <p:nvPr/>
            </p:nvSpPr>
            <p:spPr bwMode="auto">
              <a:xfrm>
                <a:off x="2893745" y="1538847"/>
                <a:ext cx="13533" cy="4278"/>
              </a:xfrm>
              <a:custGeom>
                <a:avLst/>
                <a:gdLst>
                  <a:gd name="T0" fmla="*/ 0 w 3"/>
                  <a:gd name="T1" fmla="*/ 1 h 1"/>
                  <a:gd name="T2" fmla="*/ 0 w 3"/>
                  <a:gd name="T3" fmla="*/ 1 h 1"/>
                  <a:gd name="T4" fmla="*/ 2 w 3"/>
                  <a:gd name="T5" fmla="*/ 1 h 1"/>
                  <a:gd name="T6" fmla="*/ 3 w 3"/>
                  <a:gd name="T7" fmla="*/ 0 h 1"/>
                  <a:gd name="T8" fmla="*/ 2 w 3"/>
                  <a:gd name="T9" fmla="*/ 0 h 1"/>
                  <a:gd name="T10" fmla="*/ 0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0" y="1"/>
                    </a:moveTo>
                    <a:cubicBezTo>
                      <a:pt x="0" y="1"/>
                      <a:pt x="0" y="1"/>
                      <a:pt x="0" y="1"/>
                    </a:cubicBezTo>
                    <a:cubicBezTo>
                      <a:pt x="2" y="1"/>
                      <a:pt x="0" y="1"/>
                      <a:pt x="2" y="1"/>
                    </a:cubicBezTo>
                    <a:cubicBezTo>
                      <a:pt x="3" y="1"/>
                      <a:pt x="3" y="1"/>
                      <a:pt x="3" y="0"/>
                    </a:cubicBezTo>
                    <a:cubicBezTo>
                      <a:pt x="2" y="0"/>
                      <a:pt x="2" y="0"/>
                      <a:pt x="2" y="0"/>
                    </a:cubicBezTo>
                    <a:cubicBezTo>
                      <a:pt x="2" y="0"/>
                      <a:pt x="0" y="0"/>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48" name="Freeform 2401">
                <a:extLst>
                  <a:ext uri="{FF2B5EF4-FFF2-40B4-BE49-F238E27FC236}">
                    <a16:creationId xmlns:a16="http://schemas.microsoft.com/office/drawing/2014/main" id="{2D592DB5-719B-7F25-5750-593BC5DC4690}"/>
                  </a:ext>
                </a:extLst>
              </p:cNvPr>
              <p:cNvSpPr>
                <a:spLocks/>
              </p:cNvSpPr>
              <p:nvPr/>
            </p:nvSpPr>
            <p:spPr bwMode="auto">
              <a:xfrm>
                <a:off x="2888671" y="1527439"/>
                <a:ext cx="5075" cy="11407"/>
              </a:xfrm>
              <a:custGeom>
                <a:avLst/>
                <a:gdLst>
                  <a:gd name="T0" fmla="*/ 0 w 1"/>
                  <a:gd name="T1" fmla="*/ 1 h 3"/>
                  <a:gd name="T2" fmla="*/ 1 w 1"/>
                  <a:gd name="T3" fmla="*/ 1 h 3"/>
                  <a:gd name="T4" fmla="*/ 0 w 1"/>
                  <a:gd name="T5" fmla="*/ 1 h 3"/>
                </a:gdLst>
                <a:ahLst/>
                <a:cxnLst>
                  <a:cxn ang="0">
                    <a:pos x="T0" y="T1"/>
                  </a:cxn>
                  <a:cxn ang="0">
                    <a:pos x="T2" y="T3"/>
                  </a:cxn>
                  <a:cxn ang="0">
                    <a:pos x="T4" y="T5"/>
                  </a:cxn>
                </a:cxnLst>
                <a:rect l="0" t="0" r="r" b="b"/>
                <a:pathLst>
                  <a:path w="1" h="3">
                    <a:moveTo>
                      <a:pt x="0" y="1"/>
                    </a:moveTo>
                    <a:cubicBezTo>
                      <a:pt x="0" y="1"/>
                      <a:pt x="1" y="0"/>
                      <a:pt x="1" y="1"/>
                    </a:cubicBezTo>
                    <a:cubicBezTo>
                      <a:pt x="1" y="1"/>
                      <a:pt x="0" y="3"/>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49" name="Freeform 2402">
                <a:extLst>
                  <a:ext uri="{FF2B5EF4-FFF2-40B4-BE49-F238E27FC236}">
                    <a16:creationId xmlns:a16="http://schemas.microsoft.com/office/drawing/2014/main" id="{A8A064DF-4062-C95E-72A5-843EAE6861AD}"/>
                  </a:ext>
                </a:extLst>
              </p:cNvPr>
              <p:cNvSpPr>
                <a:spLocks/>
              </p:cNvSpPr>
              <p:nvPr/>
            </p:nvSpPr>
            <p:spPr bwMode="auto">
              <a:xfrm>
                <a:off x="2893745" y="1543125"/>
                <a:ext cx="13533" cy="8555"/>
              </a:xfrm>
              <a:custGeom>
                <a:avLst/>
                <a:gdLst>
                  <a:gd name="T0" fmla="*/ 0 w 3"/>
                  <a:gd name="T1" fmla="*/ 2 h 2"/>
                  <a:gd name="T2" fmla="*/ 2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0" y="2"/>
                      <a:pt x="2" y="2"/>
                    </a:cubicBezTo>
                    <a:cubicBezTo>
                      <a:pt x="3" y="0"/>
                      <a:pt x="2" y="0"/>
                      <a:pt x="0" y="0"/>
                    </a:cubicBezTo>
                    <a:cubicBezTo>
                      <a:pt x="0" y="2"/>
                      <a:pt x="0" y="0"/>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50" name="Freeform 2403">
                <a:extLst>
                  <a:ext uri="{FF2B5EF4-FFF2-40B4-BE49-F238E27FC236}">
                    <a16:creationId xmlns:a16="http://schemas.microsoft.com/office/drawing/2014/main" id="{8E81EAB2-B529-8827-8408-BAA0C43909A9}"/>
                  </a:ext>
                </a:extLst>
              </p:cNvPr>
              <p:cNvSpPr>
                <a:spLocks/>
              </p:cNvSpPr>
              <p:nvPr/>
            </p:nvSpPr>
            <p:spPr bwMode="auto">
              <a:xfrm>
                <a:off x="2888671" y="1551680"/>
                <a:ext cx="50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51" name="Freeform 2404">
                <a:extLst>
                  <a:ext uri="{FF2B5EF4-FFF2-40B4-BE49-F238E27FC236}">
                    <a16:creationId xmlns:a16="http://schemas.microsoft.com/office/drawing/2014/main" id="{EB6657E5-CE86-FA3E-AE3D-6A474308F732}"/>
                  </a:ext>
                </a:extLst>
              </p:cNvPr>
              <p:cNvSpPr>
                <a:spLocks/>
              </p:cNvSpPr>
              <p:nvPr/>
            </p:nvSpPr>
            <p:spPr bwMode="auto">
              <a:xfrm>
                <a:off x="2875138" y="1563087"/>
                <a:ext cx="13533" cy="4278"/>
              </a:xfrm>
              <a:custGeom>
                <a:avLst/>
                <a:gdLst>
                  <a:gd name="T0" fmla="*/ 2 w 3"/>
                  <a:gd name="T1" fmla="*/ 1 h 1"/>
                  <a:gd name="T2" fmla="*/ 2 w 3"/>
                  <a:gd name="T3" fmla="*/ 1 h 1"/>
                  <a:gd name="T4" fmla="*/ 0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3" y="1"/>
                      <a:pt x="2" y="1"/>
                    </a:cubicBezTo>
                    <a:cubicBezTo>
                      <a:pt x="2" y="1"/>
                      <a:pt x="2" y="0"/>
                      <a:pt x="0" y="0"/>
                    </a:cubicBezTo>
                    <a:cubicBezTo>
                      <a:pt x="0" y="1"/>
                      <a:pt x="0" y="1"/>
                      <a:pt x="2"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52" name="Freeform 2405">
                <a:extLst>
                  <a:ext uri="{FF2B5EF4-FFF2-40B4-BE49-F238E27FC236}">
                    <a16:creationId xmlns:a16="http://schemas.microsoft.com/office/drawing/2014/main" id="{915A27CE-AF8B-17EC-D512-C9D64BA1D611}"/>
                  </a:ext>
                </a:extLst>
              </p:cNvPr>
              <p:cNvSpPr>
                <a:spLocks/>
              </p:cNvSpPr>
              <p:nvPr/>
            </p:nvSpPr>
            <p:spPr bwMode="auto">
              <a:xfrm>
                <a:off x="2875138" y="1563087"/>
                <a:ext cx="13533" cy="0"/>
              </a:xfrm>
              <a:custGeom>
                <a:avLst/>
                <a:gdLst>
                  <a:gd name="T0" fmla="*/ 2 w 3"/>
                  <a:gd name="T1" fmla="*/ 2 w 3"/>
                  <a:gd name="T2" fmla="*/ 2 w 3"/>
                </a:gdLst>
                <a:ahLst/>
                <a:cxnLst>
                  <a:cxn ang="0">
                    <a:pos x="T0" y="0"/>
                  </a:cxn>
                  <a:cxn ang="0">
                    <a:pos x="T1" y="0"/>
                  </a:cxn>
                  <a:cxn ang="0">
                    <a:pos x="T2" y="0"/>
                  </a:cxn>
                </a:cxnLst>
                <a:rect l="0" t="0" r="r" b="b"/>
                <a:pathLst>
                  <a:path w="3">
                    <a:moveTo>
                      <a:pt x="2" y="0"/>
                    </a:moveTo>
                    <a:cubicBezTo>
                      <a:pt x="2" y="0"/>
                      <a:pt x="3" y="0"/>
                      <a:pt x="2" y="0"/>
                    </a:cubicBezTo>
                    <a:cubicBezTo>
                      <a:pt x="2" y="0"/>
                      <a:pt x="0"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53" name="Freeform 2406">
                <a:extLst>
                  <a:ext uri="{FF2B5EF4-FFF2-40B4-BE49-F238E27FC236}">
                    <a16:creationId xmlns:a16="http://schemas.microsoft.com/office/drawing/2014/main" id="{95A99DDD-4814-9331-081D-CA5AE0F88CEA}"/>
                  </a:ext>
                </a:extLst>
              </p:cNvPr>
              <p:cNvSpPr>
                <a:spLocks/>
              </p:cNvSpPr>
              <p:nvPr/>
            </p:nvSpPr>
            <p:spPr bwMode="auto">
              <a:xfrm>
                <a:off x="2870063" y="1563087"/>
                <a:ext cx="50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54" name="Freeform 2407">
                <a:extLst>
                  <a:ext uri="{FF2B5EF4-FFF2-40B4-BE49-F238E27FC236}">
                    <a16:creationId xmlns:a16="http://schemas.microsoft.com/office/drawing/2014/main" id="{C659BA00-F3AA-DE5A-177C-8D4EB82AEBD4}"/>
                  </a:ext>
                </a:extLst>
              </p:cNvPr>
              <p:cNvSpPr>
                <a:spLocks/>
              </p:cNvSpPr>
              <p:nvPr/>
            </p:nvSpPr>
            <p:spPr bwMode="auto">
              <a:xfrm>
                <a:off x="2915736" y="1510329"/>
                <a:ext cx="50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55" name="Freeform 2408">
                <a:extLst>
                  <a:ext uri="{FF2B5EF4-FFF2-40B4-BE49-F238E27FC236}">
                    <a16:creationId xmlns:a16="http://schemas.microsoft.com/office/drawing/2014/main" id="{06E8DAB8-2F6C-05C1-4EE2-CB5358A7A12E}"/>
                  </a:ext>
                </a:extLst>
              </p:cNvPr>
              <p:cNvSpPr>
                <a:spLocks/>
              </p:cNvSpPr>
              <p:nvPr/>
            </p:nvSpPr>
            <p:spPr bwMode="auto">
              <a:xfrm>
                <a:off x="2790559" y="1600161"/>
                <a:ext cx="13533" cy="7129"/>
              </a:xfrm>
              <a:custGeom>
                <a:avLst/>
                <a:gdLst>
                  <a:gd name="T0" fmla="*/ 2 w 3"/>
                  <a:gd name="T1" fmla="*/ 2 h 2"/>
                  <a:gd name="T2" fmla="*/ 3 w 3"/>
                  <a:gd name="T3" fmla="*/ 2 h 2"/>
                  <a:gd name="T4" fmla="*/ 2 w 3"/>
                  <a:gd name="T5" fmla="*/ 2 h 2"/>
                </a:gdLst>
                <a:ahLst/>
                <a:cxnLst>
                  <a:cxn ang="0">
                    <a:pos x="T0" y="T1"/>
                  </a:cxn>
                  <a:cxn ang="0">
                    <a:pos x="T2" y="T3"/>
                  </a:cxn>
                  <a:cxn ang="0">
                    <a:pos x="T4" y="T5"/>
                  </a:cxn>
                </a:cxnLst>
                <a:rect l="0" t="0" r="r" b="b"/>
                <a:pathLst>
                  <a:path w="3" h="2">
                    <a:moveTo>
                      <a:pt x="2" y="2"/>
                    </a:moveTo>
                    <a:cubicBezTo>
                      <a:pt x="0" y="2"/>
                      <a:pt x="3" y="0"/>
                      <a:pt x="3" y="2"/>
                    </a:cubicBezTo>
                    <a:cubicBezTo>
                      <a:pt x="2" y="2"/>
                      <a:pt x="2" y="2"/>
                      <a:pt x="2"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56" name="Freeform 2409">
                <a:extLst>
                  <a:ext uri="{FF2B5EF4-FFF2-40B4-BE49-F238E27FC236}">
                    <a16:creationId xmlns:a16="http://schemas.microsoft.com/office/drawing/2014/main" id="{6885BDE9-4B82-6E44-CAE2-3E26B867B407}"/>
                  </a:ext>
                </a:extLst>
              </p:cNvPr>
              <p:cNvSpPr>
                <a:spLocks/>
              </p:cNvSpPr>
              <p:nvPr/>
            </p:nvSpPr>
            <p:spPr bwMode="auto">
              <a:xfrm>
                <a:off x="2804092" y="1595883"/>
                <a:ext cx="18608" cy="4278"/>
              </a:xfrm>
              <a:custGeom>
                <a:avLst/>
                <a:gdLst>
                  <a:gd name="T0" fmla="*/ 3 w 4"/>
                  <a:gd name="T1" fmla="*/ 0 h 1"/>
                  <a:gd name="T2" fmla="*/ 3 w 4"/>
                  <a:gd name="T3" fmla="*/ 0 h 1"/>
                  <a:gd name="T4" fmla="*/ 0 w 4"/>
                  <a:gd name="T5" fmla="*/ 1 h 1"/>
                  <a:gd name="T6" fmla="*/ 3 w 4"/>
                  <a:gd name="T7" fmla="*/ 0 h 1"/>
                </a:gdLst>
                <a:ahLst/>
                <a:cxnLst>
                  <a:cxn ang="0">
                    <a:pos x="T0" y="T1"/>
                  </a:cxn>
                  <a:cxn ang="0">
                    <a:pos x="T2" y="T3"/>
                  </a:cxn>
                  <a:cxn ang="0">
                    <a:pos x="T4" y="T5"/>
                  </a:cxn>
                  <a:cxn ang="0">
                    <a:pos x="T6" y="T7"/>
                  </a:cxn>
                </a:cxnLst>
                <a:rect l="0" t="0" r="r" b="b"/>
                <a:pathLst>
                  <a:path w="4" h="1">
                    <a:moveTo>
                      <a:pt x="3" y="0"/>
                    </a:moveTo>
                    <a:cubicBezTo>
                      <a:pt x="4" y="0"/>
                      <a:pt x="3" y="0"/>
                      <a:pt x="3" y="0"/>
                    </a:cubicBezTo>
                    <a:cubicBezTo>
                      <a:pt x="3" y="0"/>
                      <a:pt x="0" y="0"/>
                      <a:pt x="0" y="1"/>
                    </a:cubicBezTo>
                    <a:cubicBezTo>
                      <a:pt x="1" y="1"/>
                      <a:pt x="3" y="1"/>
                      <a:pt x="3"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57" name="Freeform 2410">
                <a:extLst>
                  <a:ext uri="{FF2B5EF4-FFF2-40B4-BE49-F238E27FC236}">
                    <a16:creationId xmlns:a16="http://schemas.microsoft.com/office/drawing/2014/main" id="{564D21C8-8CC7-B727-2A4A-2E5D7FF13D1B}"/>
                  </a:ext>
                </a:extLst>
              </p:cNvPr>
              <p:cNvSpPr>
                <a:spLocks/>
              </p:cNvSpPr>
              <p:nvPr/>
            </p:nvSpPr>
            <p:spPr bwMode="auto">
              <a:xfrm>
                <a:off x="2804092" y="1595883"/>
                <a:ext cx="18608" cy="11407"/>
              </a:xfrm>
              <a:custGeom>
                <a:avLst/>
                <a:gdLst>
                  <a:gd name="T0" fmla="*/ 3 w 4"/>
                  <a:gd name="T1" fmla="*/ 1 h 3"/>
                  <a:gd name="T2" fmla="*/ 4 w 4"/>
                  <a:gd name="T3" fmla="*/ 1 h 3"/>
                  <a:gd name="T4" fmla="*/ 4 w 4"/>
                  <a:gd name="T5" fmla="*/ 1 h 3"/>
                  <a:gd name="T6" fmla="*/ 3 w 4"/>
                  <a:gd name="T7" fmla="*/ 1 h 3"/>
                  <a:gd name="T8" fmla="*/ 0 w 4"/>
                  <a:gd name="T9" fmla="*/ 1 h 3"/>
                  <a:gd name="T10" fmla="*/ 3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3" y="1"/>
                    </a:moveTo>
                    <a:cubicBezTo>
                      <a:pt x="4" y="1"/>
                      <a:pt x="4" y="1"/>
                      <a:pt x="4" y="1"/>
                    </a:cubicBezTo>
                    <a:cubicBezTo>
                      <a:pt x="4" y="1"/>
                      <a:pt x="4" y="1"/>
                      <a:pt x="4" y="1"/>
                    </a:cubicBezTo>
                    <a:cubicBezTo>
                      <a:pt x="4" y="0"/>
                      <a:pt x="3" y="1"/>
                      <a:pt x="3" y="1"/>
                    </a:cubicBezTo>
                    <a:cubicBezTo>
                      <a:pt x="1" y="1"/>
                      <a:pt x="0" y="1"/>
                      <a:pt x="0" y="1"/>
                    </a:cubicBezTo>
                    <a:cubicBezTo>
                      <a:pt x="0" y="3"/>
                      <a:pt x="1" y="3"/>
                      <a:pt x="3"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58" name="Freeform 2411">
                <a:extLst>
                  <a:ext uri="{FF2B5EF4-FFF2-40B4-BE49-F238E27FC236}">
                    <a16:creationId xmlns:a16="http://schemas.microsoft.com/office/drawing/2014/main" id="{978B91E4-5ACD-05E5-C353-34F7AFBC0A50}"/>
                  </a:ext>
                </a:extLst>
              </p:cNvPr>
              <p:cNvSpPr>
                <a:spLocks/>
              </p:cNvSpPr>
              <p:nvPr/>
            </p:nvSpPr>
            <p:spPr bwMode="auto">
              <a:xfrm>
                <a:off x="2799016" y="1607290"/>
                <a:ext cx="5075" cy="4278"/>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0"/>
                      <a:pt x="0" y="0"/>
                      <a:pt x="1" y="1"/>
                    </a:cubicBezTo>
                    <a:cubicBezTo>
                      <a:pt x="0" y="1"/>
                      <a:pt x="0"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59" name="Freeform 2412">
                <a:extLst>
                  <a:ext uri="{FF2B5EF4-FFF2-40B4-BE49-F238E27FC236}">
                    <a16:creationId xmlns:a16="http://schemas.microsoft.com/office/drawing/2014/main" id="{57099B44-6476-9FE3-A05E-7F5FA2CE2D4A}"/>
                  </a:ext>
                </a:extLst>
              </p:cNvPr>
              <p:cNvSpPr>
                <a:spLocks/>
              </p:cNvSpPr>
              <p:nvPr/>
            </p:nvSpPr>
            <p:spPr bwMode="auto">
              <a:xfrm>
                <a:off x="2780410" y="1611569"/>
                <a:ext cx="18608" cy="8555"/>
              </a:xfrm>
              <a:custGeom>
                <a:avLst/>
                <a:gdLst>
                  <a:gd name="T0" fmla="*/ 2 w 4"/>
                  <a:gd name="T1" fmla="*/ 2 h 2"/>
                  <a:gd name="T2" fmla="*/ 2 w 4"/>
                  <a:gd name="T3" fmla="*/ 2 h 2"/>
                  <a:gd name="T4" fmla="*/ 1 w 4"/>
                  <a:gd name="T5" fmla="*/ 2 h 2"/>
                  <a:gd name="T6" fmla="*/ 2 w 4"/>
                  <a:gd name="T7" fmla="*/ 2 h 2"/>
                </a:gdLst>
                <a:ahLst/>
                <a:cxnLst>
                  <a:cxn ang="0">
                    <a:pos x="T0" y="T1"/>
                  </a:cxn>
                  <a:cxn ang="0">
                    <a:pos x="T2" y="T3"/>
                  </a:cxn>
                  <a:cxn ang="0">
                    <a:pos x="T4" y="T5"/>
                  </a:cxn>
                  <a:cxn ang="0">
                    <a:pos x="T6" y="T7"/>
                  </a:cxn>
                </a:cxnLst>
                <a:rect l="0" t="0" r="r" b="b"/>
                <a:pathLst>
                  <a:path w="4" h="2">
                    <a:moveTo>
                      <a:pt x="2" y="2"/>
                    </a:moveTo>
                    <a:cubicBezTo>
                      <a:pt x="4" y="2"/>
                      <a:pt x="2" y="0"/>
                      <a:pt x="2" y="2"/>
                    </a:cubicBezTo>
                    <a:cubicBezTo>
                      <a:pt x="1" y="2"/>
                      <a:pt x="1" y="0"/>
                      <a:pt x="1" y="2"/>
                    </a:cubicBezTo>
                    <a:cubicBezTo>
                      <a:pt x="0" y="2"/>
                      <a:pt x="2" y="2"/>
                      <a:pt x="2"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60" name="Freeform 2413">
                <a:extLst>
                  <a:ext uri="{FF2B5EF4-FFF2-40B4-BE49-F238E27FC236}">
                    <a16:creationId xmlns:a16="http://schemas.microsoft.com/office/drawing/2014/main" id="{35625625-5C24-956E-5A46-B994886FFA1A}"/>
                  </a:ext>
                </a:extLst>
              </p:cNvPr>
              <p:cNvSpPr>
                <a:spLocks/>
              </p:cNvSpPr>
              <p:nvPr/>
            </p:nvSpPr>
            <p:spPr bwMode="auto">
              <a:xfrm>
                <a:off x="2756728" y="1624402"/>
                <a:ext cx="15225" cy="0"/>
              </a:xfrm>
              <a:custGeom>
                <a:avLst/>
                <a:gdLst>
                  <a:gd name="T0" fmla="*/ 2 w 3"/>
                  <a:gd name="T1" fmla="*/ 3 w 3"/>
                  <a:gd name="T2" fmla="*/ 2 w 3"/>
                </a:gdLst>
                <a:ahLst/>
                <a:cxnLst>
                  <a:cxn ang="0">
                    <a:pos x="T0" y="0"/>
                  </a:cxn>
                  <a:cxn ang="0">
                    <a:pos x="T1" y="0"/>
                  </a:cxn>
                  <a:cxn ang="0">
                    <a:pos x="T2" y="0"/>
                  </a:cxn>
                </a:cxnLst>
                <a:rect l="0" t="0" r="r" b="b"/>
                <a:pathLst>
                  <a:path w="3">
                    <a:moveTo>
                      <a:pt x="2" y="0"/>
                    </a:moveTo>
                    <a:cubicBezTo>
                      <a:pt x="0" y="0"/>
                      <a:pt x="3" y="0"/>
                      <a:pt x="3" y="0"/>
                    </a:cubicBezTo>
                    <a:cubicBezTo>
                      <a:pt x="2" y="0"/>
                      <a:pt x="2"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61" name="Freeform 2414">
                <a:extLst>
                  <a:ext uri="{FF2B5EF4-FFF2-40B4-BE49-F238E27FC236}">
                    <a16:creationId xmlns:a16="http://schemas.microsoft.com/office/drawing/2014/main" id="{1EE63ABE-B8F2-9D36-821D-5218EC7C38BE}"/>
                  </a:ext>
                </a:extLst>
              </p:cNvPr>
              <p:cNvSpPr>
                <a:spLocks/>
              </p:cNvSpPr>
              <p:nvPr/>
            </p:nvSpPr>
            <p:spPr bwMode="auto">
              <a:xfrm>
                <a:off x="2738120" y="1640086"/>
                <a:ext cx="13533" cy="4278"/>
              </a:xfrm>
              <a:custGeom>
                <a:avLst/>
                <a:gdLst>
                  <a:gd name="T0" fmla="*/ 2 w 3"/>
                  <a:gd name="T1" fmla="*/ 0 h 1"/>
                  <a:gd name="T2" fmla="*/ 0 w 3"/>
                  <a:gd name="T3" fmla="*/ 1 h 1"/>
                  <a:gd name="T4" fmla="*/ 2 w 3"/>
                  <a:gd name="T5" fmla="*/ 0 h 1"/>
                </a:gdLst>
                <a:ahLst/>
                <a:cxnLst>
                  <a:cxn ang="0">
                    <a:pos x="T0" y="T1"/>
                  </a:cxn>
                  <a:cxn ang="0">
                    <a:pos x="T2" y="T3"/>
                  </a:cxn>
                  <a:cxn ang="0">
                    <a:pos x="T4" y="T5"/>
                  </a:cxn>
                </a:cxnLst>
                <a:rect l="0" t="0" r="r" b="b"/>
                <a:pathLst>
                  <a:path w="3" h="1">
                    <a:moveTo>
                      <a:pt x="2" y="0"/>
                    </a:moveTo>
                    <a:cubicBezTo>
                      <a:pt x="3" y="0"/>
                      <a:pt x="2" y="1"/>
                      <a:pt x="0" y="1"/>
                    </a:cubicBezTo>
                    <a:cubicBezTo>
                      <a:pt x="0" y="0"/>
                      <a:pt x="2"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62" name="Freeform 2415">
                <a:extLst>
                  <a:ext uri="{FF2B5EF4-FFF2-40B4-BE49-F238E27FC236}">
                    <a16:creationId xmlns:a16="http://schemas.microsoft.com/office/drawing/2014/main" id="{11248572-E428-A9C5-7A07-607C2B161174}"/>
                  </a:ext>
                </a:extLst>
              </p:cNvPr>
              <p:cNvSpPr>
                <a:spLocks/>
              </p:cNvSpPr>
              <p:nvPr/>
            </p:nvSpPr>
            <p:spPr bwMode="auto">
              <a:xfrm>
                <a:off x="2738120" y="1640086"/>
                <a:ext cx="0" cy="4278"/>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63" name="Freeform 2416">
                <a:extLst>
                  <a:ext uri="{FF2B5EF4-FFF2-40B4-BE49-F238E27FC236}">
                    <a16:creationId xmlns:a16="http://schemas.microsoft.com/office/drawing/2014/main" id="{DE9EEEAB-D30B-D395-2C1C-1189D914273D}"/>
                  </a:ext>
                </a:extLst>
              </p:cNvPr>
              <p:cNvSpPr>
                <a:spLocks/>
              </p:cNvSpPr>
              <p:nvPr/>
            </p:nvSpPr>
            <p:spPr bwMode="auto">
              <a:xfrm>
                <a:off x="2719512" y="1655772"/>
                <a:ext cx="50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64" name="Freeform 2417">
                <a:extLst>
                  <a:ext uri="{FF2B5EF4-FFF2-40B4-BE49-F238E27FC236}">
                    <a16:creationId xmlns:a16="http://schemas.microsoft.com/office/drawing/2014/main" id="{4F4E9FA1-1722-30B7-0108-3A38C5D4354A}"/>
                  </a:ext>
                </a:extLst>
              </p:cNvPr>
              <p:cNvSpPr>
                <a:spLocks/>
              </p:cNvSpPr>
              <p:nvPr/>
            </p:nvSpPr>
            <p:spPr bwMode="auto">
              <a:xfrm>
                <a:off x="2719512" y="1677160"/>
                <a:ext cx="5075" cy="285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1" y="0"/>
                      <a:pt x="1"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65" name="Freeform 2418">
                <a:extLst>
                  <a:ext uri="{FF2B5EF4-FFF2-40B4-BE49-F238E27FC236}">
                    <a16:creationId xmlns:a16="http://schemas.microsoft.com/office/drawing/2014/main" id="{E2D2F861-69C7-C5B8-5AAE-CA12AC737DD4}"/>
                  </a:ext>
                </a:extLst>
              </p:cNvPr>
              <p:cNvSpPr>
                <a:spLocks/>
              </p:cNvSpPr>
              <p:nvPr/>
            </p:nvSpPr>
            <p:spPr bwMode="auto">
              <a:xfrm>
                <a:off x="2724587" y="1712808"/>
                <a:ext cx="13533" cy="8555"/>
              </a:xfrm>
              <a:custGeom>
                <a:avLst/>
                <a:gdLst>
                  <a:gd name="T0" fmla="*/ 2 w 3"/>
                  <a:gd name="T1" fmla="*/ 2 h 2"/>
                  <a:gd name="T2" fmla="*/ 3 w 3"/>
                  <a:gd name="T3" fmla="*/ 2 h 2"/>
                  <a:gd name="T4" fmla="*/ 3 w 3"/>
                  <a:gd name="T5" fmla="*/ 0 h 2"/>
                  <a:gd name="T6" fmla="*/ 2 w 3"/>
                  <a:gd name="T7" fmla="*/ 0 h 2"/>
                  <a:gd name="T8" fmla="*/ 3 w 3"/>
                  <a:gd name="T9" fmla="*/ 2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cubicBezTo>
                      <a:pt x="2" y="0"/>
                      <a:pt x="2" y="0"/>
                      <a:pt x="3" y="2"/>
                    </a:cubicBezTo>
                    <a:cubicBezTo>
                      <a:pt x="3" y="0"/>
                      <a:pt x="3" y="0"/>
                      <a:pt x="3" y="0"/>
                    </a:cubicBezTo>
                    <a:cubicBezTo>
                      <a:pt x="2" y="0"/>
                      <a:pt x="2" y="0"/>
                      <a:pt x="2" y="0"/>
                    </a:cubicBezTo>
                    <a:cubicBezTo>
                      <a:pt x="0" y="2"/>
                      <a:pt x="2" y="2"/>
                      <a:pt x="3" y="2"/>
                    </a:cubicBezTo>
                    <a:cubicBezTo>
                      <a:pt x="3" y="2"/>
                      <a:pt x="3" y="2"/>
                      <a:pt x="2"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66" name="Freeform 2419">
                <a:extLst>
                  <a:ext uri="{FF2B5EF4-FFF2-40B4-BE49-F238E27FC236}">
                    <a16:creationId xmlns:a16="http://schemas.microsoft.com/office/drawing/2014/main" id="{39A300A6-79EA-CD8F-701C-0717DA231D2C}"/>
                  </a:ext>
                </a:extLst>
              </p:cNvPr>
              <p:cNvSpPr>
                <a:spLocks/>
              </p:cNvSpPr>
              <p:nvPr/>
            </p:nvSpPr>
            <p:spPr bwMode="auto">
              <a:xfrm>
                <a:off x="2724587" y="1732770"/>
                <a:ext cx="8459" cy="12833"/>
              </a:xfrm>
              <a:custGeom>
                <a:avLst/>
                <a:gdLst>
                  <a:gd name="T0" fmla="*/ 0 w 2"/>
                  <a:gd name="T1" fmla="*/ 3 h 3"/>
                  <a:gd name="T2" fmla="*/ 0 w 2"/>
                  <a:gd name="T3" fmla="*/ 0 h 3"/>
                  <a:gd name="T4" fmla="*/ 0 w 2"/>
                  <a:gd name="T5" fmla="*/ 3 h 3"/>
                </a:gdLst>
                <a:ahLst/>
                <a:cxnLst>
                  <a:cxn ang="0">
                    <a:pos x="T0" y="T1"/>
                  </a:cxn>
                  <a:cxn ang="0">
                    <a:pos x="T2" y="T3"/>
                  </a:cxn>
                  <a:cxn ang="0">
                    <a:pos x="T4" y="T5"/>
                  </a:cxn>
                </a:cxnLst>
                <a:rect l="0" t="0" r="r" b="b"/>
                <a:pathLst>
                  <a:path w="2" h="3">
                    <a:moveTo>
                      <a:pt x="0" y="3"/>
                    </a:moveTo>
                    <a:cubicBezTo>
                      <a:pt x="2" y="3"/>
                      <a:pt x="0" y="0"/>
                      <a:pt x="0" y="0"/>
                    </a:cubicBezTo>
                    <a:cubicBezTo>
                      <a:pt x="0" y="1"/>
                      <a:pt x="0" y="3"/>
                      <a:pt x="0"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67" name="Freeform 2420">
                <a:extLst>
                  <a:ext uri="{FF2B5EF4-FFF2-40B4-BE49-F238E27FC236}">
                    <a16:creationId xmlns:a16="http://schemas.microsoft.com/office/drawing/2014/main" id="{822D53D2-1AFC-0F9E-EF5E-DB4ED42F0DD1}"/>
                  </a:ext>
                </a:extLst>
              </p:cNvPr>
              <p:cNvSpPr>
                <a:spLocks/>
              </p:cNvSpPr>
              <p:nvPr/>
            </p:nvSpPr>
            <p:spPr bwMode="auto">
              <a:xfrm>
                <a:off x="2724587" y="1721363"/>
                <a:ext cx="8459" cy="11407"/>
              </a:xfrm>
              <a:custGeom>
                <a:avLst/>
                <a:gdLst>
                  <a:gd name="T0" fmla="*/ 0 w 2"/>
                  <a:gd name="T1" fmla="*/ 1 h 3"/>
                  <a:gd name="T2" fmla="*/ 0 w 2"/>
                  <a:gd name="T3" fmla="*/ 0 h 3"/>
                  <a:gd name="T4" fmla="*/ 2 w 2"/>
                  <a:gd name="T5" fmla="*/ 0 h 3"/>
                  <a:gd name="T6" fmla="*/ 0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3"/>
                      <a:pt x="0" y="0"/>
                      <a:pt x="0" y="0"/>
                    </a:cubicBezTo>
                    <a:cubicBezTo>
                      <a:pt x="2" y="0"/>
                      <a:pt x="2" y="1"/>
                      <a:pt x="2" y="0"/>
                    </a:cubicBezTo>
                    <a:cubicBezTo>
                      <a:pt x="2" y="0"/>
                      <a:pt x="2" y="0"/>
                      <a:pt x="0" y="0"/>
                    </a:cubicBezTo>
                    <a:cubicBezTo>
                      <a:pt x="0" y="0"/>
                      <a:pt x="0" y="0"/>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68" name="Freeform 2421">
                <a:extLst>
                  <a:ext uri="{FF2B5EF4-FFF2-40B4-BE49-F238E27FC236}">
                    <a16:creationId xmlns:a16="http://schemas.microsoft.com/office/drawing/2014/main" id="{CDF13F53-5C22-F9C1-76B3-C55F6344E03B}"/>
                  </a:ext>
                </a:extLst>
              </p:cNvPr>
              <p:cNvSpPr>
                <a:spLocks/>
              </p:cNvSpPr>
              <p:nvPr/>
            </p:nvSpPr>
            <p:spPr bwMode="auto">
              <a:xfrm>
                <a:off x="2724587" y="1701401"/>
                <a:ext cx="0" cy="11407"/>
              </a:xfrm>
              <a:custGeom>
                <a:avLst/>
                <a:gdLst>
                  <a:gd name="T0" fmla="*/ 2 h 3"/>
                  <a:gd name="T1" fmla="*/ 0 h 3"/>
                  <a:gd name="T2" fmla="*/ 2 h 3"/>
                </a:gdLst>
                <a:ahLst/>
                <a:cxnLst>
                  <a:cxn ang="0">
                    <a:pos x="0" y="T0"/>
                  </a:cxn>
                  <a:cxn ang="0">
                    <a:pos x="0" y="T1"/>
                  </a:cxn>
                  <a:cxn ang="0">
                    <a:pos x="0" y="T2"/>
                  </a:cxn>
                </a:cxnLst>
                <a:rect l="0" t="0" r="r" b="b"/>
                <a:pathLst>
                  <a:path h="3">
                    <a:moveTo>
                      <a:pt x="0" y="2"/>
                    </a:moveTo>
                    <a:cubicBezTo>
                      <a:pt x="0" y="0"/>
                      <a:pt x="0" y="0"/>
                      <a:pt x="0" y="0"/>
                    </a:cubicBezTo>
                    <a:cubicBezTo>
                      <a:pt x="0" y="0"/>
                      <a:pt x="0" y="3"/>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69" name="Freeform 2422">
                <a:extLst>
                  <a:ext uri="{FF2B5EF4-FFF2-40B4-BE49-F238E27FC236}">
                    <a16:creationId xmlns:a16="http://schemas.microsoft.com/office/drawing/2014/main" id="{72ED45C2-1793-4F4F-6CD6-D96F0BDC82FB}"/>
                  </a:ext>
                </a:extLst>
              </p:cNvPr>
              <p:cNvSpPr>
                <a:spLocks/>
              </p:cNvSpPr>
              <p:nvPr/>
            </p:nvSpPr>
            <p:spPr bwMode="auto">
              <a:xfrm>
                <a:off x="2724587" y="1697123"/>
                <a:ext cx="0" cy="427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70" name="Freeform 2423">
                <a:extLst>
                  <a:ext uri="{FF2B5EF4-FFF2-40B4-BE49-F238E27FC236}">
                    <a16:creationId xmlns:a16="http://schemas.microsoft.com/office/drawing/2014/main" id="{D7928FF9-9C01-466B-9E15-A4A8920D6C44}"/>
                  </a:ext>
                </a:extLst>
              </p:cNvPr>
              <p:cNvSpPr>
                <a:spLocks/>
              </p:cNvSpPr>
              <p:nvPr/>
            </p:nvSpPr>
            <p:spPr bwMode="auto">
              <a:xfrm>
                <a:off x="2719512" y="1688567"/>
                <a:ext cx="5075" cy="8555"/>
              </a:xfrm>
              <a:custGeom>
                <a:avLst/>
                <a:gdLst>
                  <a:gd name="T0" fmla="*/ 1 w 1"/>
                  <a:gd name="T1" fmla="*/ 2 h 2"/>
                  <a:gd name="T2" fmla="*/ 1 w 1"/>
                  <a:gd name="T3" fmla="*/ 2 h 2"/>
                  <a:gd name="T4" fmla="*/ 1 w 1"/>
                  <a:gd name="T5" fmla="*/ 2 h 2"/>
                </a:gdLst>
                <a:ahLst/>
                <a:cxnLst>
                  <a:cxn ang="0">
                    <a:pos x="T0" y="T1"/>
                  </a:cxn>
                  <a:cxn ang="0">
                    <a:pos x="T2" y="T3"/>
                  </a:cxn>
                  <a:cxn ang="0">
                    <a:pos x="T4" y="T5"/>
                  </a:cxn>
                </a:cxnLst>
                <a:rect l="0" t="0" r="r" b="b"/>
                <a:pathLst>
                  <a:path w="1" h="2">
                    <a:moveTo>
                      <a:pt x="1" y="2"/>
                    </a:moveTo>
                    <a:cubicBezTo>
                      <a:pt x="1" y="2"/>
                      <a:pt x="1" y="2"/>
                      <a:pt x="1" y="2"/>
                    </a:cubicBezTo>
                    <a:cubicBezTo>
                      <a:pt x="0" y="0"/>
                      <a:pt x="0" y="2"/>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71" name="Freeform 2425">
                <a:extLst>
                  <a:ext uri="{FF2B5EF4-FFF2-40B4-BE49-F238E27FC236}">
                    <a16:creationId xmlns:a16="http://schemas.microsoft.com/office/drawing/2014/main" id="{871AB589-9290-A396-AC18-FA3C1096CAFF}"/>
                  </a:ext>
                </a:extLst>
              </p:cNvPr>
              <p:cNvSpPr>
                <a:spLocks/>
              </p:cNvSpPr>
              <p:nvPr/>
            </p:nvSpPr>
            <p:spPr bwMode="auto">
              <a:xfrm>
                <a:off x="2420104" y="1644364"/>
                <a:ext cx="8459" cy="8555"/>
              </a:xfrm>
              <a:custGeom>
                <a:avLst/>
                <a:gdLst>
                  <a:gd name="T0" fmla="*/ 0 w 2"/>
                  <a:gd name="T1" fmla="*/ 2 h 2"/>
                  <a:gd name="T2" fmla="*/ 0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cubicBezTo>
                      <a:pt x="0" y="0"/>
                      <a:pt x="0" y="0"/>
                      <a:pt x="0" y="0"/>
                    </a:cubicBezTo>
                    <a:cubicBezTo>
                      <a:pt x="0" y="0"/>
                      <a:pt x="0" y="0"/>
                      <a:pt x="2" y="2"/>
                    </a:cubicBezTo>
                    <a:cubicBezTo>
                      <a:pt x="2" y="2"/>
                      <a:pt x="2" y="2"/>
                      <a:pt x="0"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72" name="Freeform 2426">
                <a:extLst>
                  <a:ext uri="{FF2B5EF4-FFF2-40B4-BE49-F238E27FC236}">
                    <a16:creationId xmlns:a16="http://schemas.microsoft.com/office/drawing/2014/main" id="{28DC77A9-1129-BE52-35E2-620B5F4C63EA}"/>
                  </a:ext>
                </a:extLst>
              </p:cNvPr>
              <p:cNvSpPr>
                <a:spLocks/>
              </p:cNvSpPr>
              <p:nvPr/>
            </p:nvSpPr>
            <p:spPr bwMode="auto">
              <a:xfrm>
                <a:off x="2433636" y="1652919"/>
                <a:ext cx="5075" cy="11407"/>
              </a:xfrm>
              <a:custGeom>
                <a:avLst/>
                <a:gdLst>
                  <a:gd name="T0" fmla="*/ 0 w 1"/>
                  <a:gd name="T1" fmla="*/ 1 h 3"/>
                  <a:gd name="T2" fmla="*/ 1 w 1"/>
                  <a:gd name="T3" fmla="*/ 3 h 3"/>
                  <a:gd name="T4" fmla="*/ 0 w 1"/>
                  <a:gd name="T5" fmla="*/ 3 h 3"/>
                  <a:gd name="T6" fmla="*/ 0 w 1"/>
                  <a:gd name="T7" fmla="*/ 1 h 3"/>
                </a:gdLst>
                <a:ahLst/>
                <a:cxnLst>
                  <a:cxn ang="0">
                    <a:pos x="T0" y="T1"/>
                  </a:cxn>
                  <a:cxn ang="0">
                    <a:pos x="T2" y="T3"/>
                  </a:cxn>
                  <a:cxn ang="0">
                    <a:pos x="T4" y="T5"/>
                  </a:cxn>
                  <a:cxn ang="0">
                    <a:pos x="T6" y="T7"/>
                  </a:cxn>
                </a:cxnLst>
                <a:rect l="0" t="0" r="r" b="b"/>
                <a:pathLst>
                  <a:path w="1" h="3">
                    <a:moveTo>
                      <a:pt x="0" y="1"/>
                    </a:moveTo>
                    <a:cubicBezTo>
                      <a:pt x="0" y="0"/>
                      <a:pt x="1" y="1"/>
                      <a:pt x="1" y="3"/>
                    </a:cubicBezTo>
                    <a:cubicBezTo>
                      <a:pt x="1" y="3"/>
                      <a:pt x="1" y="3"/>
                      <a:pt x="0" y="3"/>
                    </a:cubicBezTo>
                    <a:cubicBezTo>
                      <a:pt x="0" y="1"/>
                      <a:pt x="0" y="1"/>
                      <a:pt x="0"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73" name="Freeform 2427">
                <a:extLst>
                  <a:ext uri="{FF2B5EF4-FFF2-40B4-BE49-F238E27FC236}">
                    <a16:creationId xmlns:a16="http://schemas.microsoft.com/office/drawing/2014/main" id="{8189700D-11C3-5277-B4A5-35C50980DC15}"/>
                  </a:ext>
                </a:extLst>
              </p:cNvPr>
              <p:cNvSpPr>
                <a:spLocks/>
              </p:cNvSpPr>
              <p:nvPr/>
            </p:nvSpPr>
            <p:spPr bwMode="auto">
              <a:xfrm>
                <a:off x="2428561" y="1664327"/>
                <a:ext cx="10149" cy="12833"/>
              </a:xfrm>
              <a:custGeom>
                <a:avLst/>
                <a:gdLst>
                  <a:gd name="T0" fmla="*/ 0 w 2"/>
                  <a:gd name="T1" fmla="*/ 0 h 3"/>
                  <a:gd name="T2" fmla="*/ 1 w 2"/>
                  <a:gd name="T3" fmla="*/ 0 h 3"/>
                  <a:gd name="T4" fmla="*/ 2 w 2"/>
                  <a:gd name="T5" fmla="*/ 1 h 3"/>
                  <a:gd name="T6" fmla="*/ 1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0"/>
                      <a:pt x="0" y="0"/>
                      <a:pt x="1" y="0"/>
                    </a:cubicBezTo>
                    <a:cubicBezTo>
                      <a:pt x="2" y="0"/>
                      <a:pt x="1" y="1"/>
                      <a:pt x="2" y="1"/>
                    </a:cubicBezTo>
                    <a:cubicBezTo>
                      <a:pt x="2" y="1"/>
                      <a:pt x="2" y="3"/>
                      <a:pt x="1" y="1"/>
                    </a:cubicBezTo>
                    <a:cubicBezTo>
                      <a:pt x="1" y="0"/>
                      <a:pt x="0" y="0"/>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74" name="Freeform 2428">
                <a:extLst>
                  <a:ext uri="{FF2B5EF4-FFF2-40B4-BE49-F238E27FC236}">
                    <a16:creationId xmlns:a16="http://schemas.microsoft.com/office/drawing/2014/main" id="{93481998-1D87-8B80-DFDF-85FC9EC232D2}"/>
                  </a:ext>
                </a:extLst>
              </p:cNvPr>
              <p:cNvSpPr>
                <a:spLocks/>
              </p:cNvSpPr>
              <p:nvPr/>
            </p:nvSpPr>
            <p:spPr bwMode="auto">
              <a:xfrm>
                <a:off x="2428561" y="1640086"/>
                <a:ext cx="10149" cy="15685"/>
              </a:xfrm>
              <a:custGeom>
                <a:avLst/>
                <a:gdLst>
                  <a:gd name="T0" fmla="*/ 0 w 2"/>
                  <a:gd name="T1" fmla="*/ 1 h 4"/>
                  <a:gd name="T2" fmla="*/ 0 w 2"/>
                  <a:gd name="T3" fmla="*/ 0 h 4"/>
                  <a:gd name="T4" fmla="*/ 0 w 2"/>
                  <a:gd name="T5" fmla="*/ 1 h 4"/>
                  <a:gd name="T6" fmla="*/ 1 w 2"/>
                  <a:gd name="T7" fmla="*/ 1 h 4"/>
                  <a:gd name="T8" fmla="*/ 1 w 2"/>
                  <a:gd name="T9" fmla="*/ 3 h 4"/>
                  <a:gd name="T10" fmla="*/ 0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0" y="1"/>
                    </a:moveTo>
                    <a:cubicBezTo>
                      <a:pt x="0" y="1"/>
                      <a:pt x="0" y="1"/>
                      <a:pt x="0" y="0"/>
                    </a:cubicBezTo>
                    <a:cubicBezTo>
                      <a:pt x="0" y="0"/>
                      <a:pt x="0" y="0"/>
                      <a:pt x="0" y="1"/>
                    </a:cubicBezTo>
                    <a:cubicBezTo>
                      <a:pt x="0" y="1"/>
                      <a:pt x="0" y="1"/>
                      <a:pt x="1" y="1"/>
                    </a:cubicBezTo>
                    <a:cubicBezTo>
                      <a:pt x="2" y="3"/>
                      <a:pt x="2" y="4"/>
                      <a:pt x="1" y="3"/>
                    </a:cubicBezTo>
                    <a:cubicBezTo>
                      <a:pt x="0" y="1"/>
                      <a:pt x="0" y="1"/>
                      <a:pt x="0"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75" name="Freeform 2429">
                <a:extLst>
                  <a:ext uri="{FF2B5EF4-FFF2-40B4-BE49-F238E27FC236}">
                    <a16:creationId xmlns:a16="http://schemas.microsoft.com/office/drawing/2014/main" id="{207F6A1F-27D4-9A59-DC32-7D024E187549}"/>
                  </a:ext>
                </a:extLst>
              </p:cNvPr>
              <p:cNvSpPr>
                <a:spLocks/>
              </p:cNvSpPr>
              <p:nvPr/>
            </p:nvSpPr>
            <p:spPr bwMode="auto">
              <a:xfrm>
                <a:off x="2428561" y="1640086"/>
                <a:ext cx="10149" cy="12833"/>
              </a:xfrm>
              <a:custGeom>
                <a:avLst/>
                <a:gdLst>
                  <a:gd name="T0" fmla="*/ 1 w 2"/>
                  <a:gd name="T1" fmla="*/ 3 h 3"/>
                  <a:gd name="T2" fmla="*/ 0 w 2"/>
                  <a:gd name="T3" fmla="*/ 0 h 3"/>
                  <a:gd name="T4" fmla="*/ 0 w 2"/>
                  <a:gd name="T5" fmla="*/ 0 h 3"/>
                  <a:gd name="T6" fmla="*/ 1 w 2"/>
                  <a:gd name="T7" fmla="*/ 0 h 3"/>
                  <a:gd name="T8" fmla="*/ 2 w 2"/>
                  <a:gd name="T9" fmla="*/ 1 h 3"/>
                  <a:gd name="T10" fmla="*/ 2 w 2"/>
                  <a:gd name="T11" fmla="*/ 1 h 3"/>
                  <a:gd name="T12" fmla="*/ 1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3"/>
                    </a:moveTo>
                    <a:cubicBezTo>
                      <a:pt x="1" y="1"/>
                      <a:pt x="0" y="1"/>
                      <a:pt x="0" y="0"/>
                    </a:cubicBezTo>
                    <a:cubicBezTo>
                      <a:pt x="0" y="0"/>
                      <a:pt x="0" y="0"/>
                      <a:pt x="0" y="0"/>
                    </a:cubicBezTo>
                    <a:cubicBezTo>
                      <a:pt x="1" y="0"/>
                      <a:pt x="0" y="0"/>
                      <a:pt x="1" y="0"/>
                    </a:cubicBezTo>
                    <a:cubicBezTo>
                      <a:pt x="2" y="0"/>
                      <a:pt x="1" y="1"/>
                      <a:pt x="2" y="1"/>
                    </a:cubicBezTo>
                    <a:cubicBezTo>
                      <a:pt x="2" y="1"/>
                      <a:pt x="2" y="1"/>
                      <a:pt x="2" y="1"/>
                    </a:cubicBezTo>
                    <a:cubicBezTo>
                      <a:pt x="2" y="3"/>
                      <a:pt x="2" y="3"/>
                      <a:pt x="1"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76" name="Freeform 2430">
                <a:extLst>
                  <a:ext uri="{FF2B5EF4-FFF2-40B4-BE49-F238E27FC236}">
                    <a16:creationId xmlns:a16="http://schemas.microsoft.com/office/drawing/2014/main" id="{2B1B96C2-07EB-26DA-85FE-D8AA3206C9F8}"/>
                  </a:ext>
                </a:extLst>
              </p:cNvPr>
              <p:cNvSpPr>
                <a:spLocks/>
              </p:cNvSpPr>
              <p:nvPr/>
            </p:nvSpPr>
            <p:spPr bwMode="auto">
              <a:xfrm>
                <a:off x="2438710" y="1640086"/>
                <a:ext cx="8459" cy="4278"/>
              </a:xfrm>
              <a:custGeom>
                <a:avLst/>
                <a:gdLst>
                  <a:gd name="T0" fmla="*/ 0 w 2"/>
                  <a:gd name="T1" fmla="*/ 1 h 1"/>
                  <a:gd name="T2" fmla="*/ 0 w 2"/>
                  <a:gd name="T3" fmla="*/ 0 h 1"/>
                  <a:gd name="T4" fmla="*/ 0 w 2"/>
                  <a:gd name="T5" fmla="*/ 0 h 1"/>
                  <a:gd name="T6" fmla="*/ 0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0"/>
                      <a:pt x="0" y="0"/>
                      <a:pt x="0" y="0"/>
                    </a:cubicBezTo>
                    <a:cubicBezTo>
                      <a:pt x="0" y="0"/>
                      <a:pt x="0" y="0"/>
                      <a:pt x="0" y="0"/>
                    </a:cubicBezTo>
                    <a:cubicBezTo>
                      <a:pt x="0" y="1"/>
                      <a:pt x="2" y="1"/>
                      <a:pt x="0" y="1"/>
                    </a:cubicBezTo>
                    <a:cubicBezTo>
                      <a:pt x="0" y="1"/>
                      <a:pt x="0" y="1"/>
                      <a:pt x="0"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77" name="Freeform 2432">
                <a:extLst>
                  <a:ext uri="{FF2B5EF4-FFF2-40B4-BE49-F238E27FC236}">
                    <a16:creationId xmlns:a16="http://schemas.microsoft.com/office/drawing/2014/main" id="{595BA25B-5F0E-B360-8BD3-47958A7FADDD}"/>
                  </a:ext>
                </a:extLst>
              </p:cNvPr>
              <p:cNvSpPr>
                <a:spLocks/>
              </p:cNvSpPr>
              <p:nvPr/>
            </p:nvSpPr>
            <p:spPr bwMode="auto">
              <a:xfrm>
                <a:off x="5608729" y="2923404"/>
                <a:ext cx="3383" cy="12833"/>
              </a:xfrm>
              <a:custGeom>
                <a:avLst/>
                <a:gdLst>
                  <a:gd name="T0" fmla="*/ 1 w 1"/>
                  <a:gd name="T1" fmla="*/ 2 h 3"/>
                  <a:gd name="T2" fmla="*/ 1 w 1"/>
                  <a:gd name="T3" fmla="*/ 2 h 3"/>
                  <a:gd name="T4" fmla="*/ 1 w 1"/>
                  <a:gd name="T5" fmla="*/ 3 h 3"/>
                  <a:gd name="T6" fmla="*/ 1 w 1"/>
                  <a:gd name="T7" fmla="*/ 2 h 3"/>
                </a:gdLst>
                <a:ahLst/>
                <a:cxnLst>
                  <a:cxn ang="0">
                    <a:pos x="T0" y="T1"/>
                  </a:cxn>
                  <a:cxn ang="0">
                    <a:pos x="T2" y="T3"/>
                  </a:cxn>
                  <a:cxn ang="0">
                    <a:pos x="T4" y="T5"/>
                  </a:cxn>
                  <a:cxn ang="0">
                    <a:pos x="T6" y="T7"/>
                  </a:cxn>
                </a:cxnLst>
                <a:rect l="0" t="0" r="r" b="b"/>
                <a:pathLst>
                  <a:path w="1" h="3">
                    <a:moveTo>
                      <a:pt x="1" y="2"/>
                    </a:moveTo>
                    <a:cubicBezTo>
                      <a:pt x="1" y="0"/>
                      <a:pt x="1" y="2"/>
                      <a:pt x="1" y="2"/>
                    </a:cubicBezTo>
                    <a:cubicBezTo>
                      <a:pt x="1" y="3"/>
                      <a:pt x="1" y="3"/>
                      <a:pt x="1" y="3"/>
                    </a:cubicBezTo>
                    <a:cubicBezTo>
                      <a:pt x="1" y="2"/>
                      <a:pt x="0" y="2"/>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78" name="Freeform 2433">
                <a:extLst>
                  <a:ext uri="{FF2B5EF4-FFF2-40B4-BE49-F238E27FC236}">
                    <a16:creationId xmlns:a16="http://schemas.microsoft.com/office/drawing/2014/main" id="{8E65C14B-5920-8F44-AAEF-37592B8F3CFB}"/>
                  </a:ext>
                </a:extLst>
              </p:cNvPr>
              <p:cNvSpPr>
                <a:spLocks/>
              </p:cNvSpPr>
              <p:nvPr/>
            </p:nvSpPr>
            <p:spPr bwMode="auto">
              <a:xfrm>
                <a:off x="5664550" y="2944793"/>
                <a:ext cx="5075" cy="19962"/>
              </a:xfrm>
              <a:custGeom>
                <a:avLst/>
                <a:gdLst>
                  <a:gd name="T0" fmla="*/ 1 w 1"/>
                  <a:gd name="T1" fmla="*/ 3 h 5"/>
                  <a:gd name="T2" fmla="*/ 1 w 1"/>
                  <a:gd name="T3" fmla="*/ 3 h 5"/>
                  <a:gd name="T4" fmla="*/ 0 w 1"/>
                  <a:gd name="T5" fmla="*/ 3 h 5"/>
                  <a:gd name="T6" fmla="*/ 0 w 1"/>
                  <a:gd name="T7" fmla="*/ 5 h 5"/>
                  <a:gd name="T8" fmla="*/ 1 w 1"/>
                  <a:gd name="T9" fmla="*/ 3 h 5"/>
                </a:gdLst>
                <a:ahLst/>
                <a:cxnLst>
                  <a:cxn ang="0">
                    <a:pos x="T0" y="T1"/>
                  </a:cxn>
                  <a:cxn ang="0">
                    <a:pos x="T2" y="T3"/>
                  </a:cxn>
                  <a:cxn ang="0">
                    <a:pos x="T4" y="T5"/>
                  </a:cxn>
                  <a:cxn ang="0">
                    <a:pos x="T6" y="T7"/>
                  </a:cxn>
                  <a:cxn ang="0">
                    <a:pos x="T8" y="T9"/>
                  </a:cxn>
                </a:cxnLst>
                <a:rect l="0" t="0" r="r" b="b"/>
                <a:pathLst>
                  <a:path w="1" h="5">
                    <a:moveTo>
                      <a:pt x="1" y="3"/>
                    </a:moveTo>
                    <a:cubicBezTo>
                      <a:pt x="1" y="3"/>
                      <a:pt x="1" y="3"/>
                      <a:pt x="1" y="3"/>
                    </a:cubicBezTo>
                    <a:cubicBezTo>
                      <a:pt x="0" y="1"/>
                      <a:pt x="0" y="0"/>
                      <a:pt x="0" y="3"/>
                    </a:cubicBezTo>
                    <a:cubicBezTo>
                      <a:pt x="0" y="5"/>
                      <a:pt x="0" y="3"/>
                      <a:pt x="0" y="5"/>
                    </a:cubicBezTo>
                    <a:cubicBezTo>
                      <a:pt x="0" y="5"/>
                      <a:pt x="1" y="5"/>
                      <a:pt x="1"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79" name="Freeform 2434">
                <a:extLst>
                  <a:ext uri="{FF2B5EF4-FFF2-40B4-BE49-F238E27FC236}">
                    <a16:creationId xmlns:a16="http://schemas.microsoft.com/office/drawing/2014/main" id="{C03E6577-1B73-53E3-1A8D-14B0A1297A04}"/>
                  </a:ext>
                </a:extLst>
              </p:cNvPr>
              <p:cNvSpPr>
                <a:spLocks/>
              </p:cNvSpPr>
              <p:nvPr/>
            </p:nvSpPr>
            <p:spPr bwMode="auto">
              <a:xfrm>
                <a:off x="5664550" y="3013236"/>
                <a:ext cx="37215" cy="37074"/>
              </a:xfrm>
              <a:custGeom>
                <a:avLst/>
                <a:gdLst>
                  <a:gd name="T0" fmla="*/ 1 w 8"/>
                  <a:gd name="T1" fmla="*/ 2 h 9"/>
                  <a:gd name="T2" fmla="*/ 1 w 8"/>
                  <a:gd name="T3" fmla="*/ 3 h 9"/>
                  <a:gd name="T4" fmla="*/ 3 w 8"/>
                  <a:gd name="T5" fmla="*/ 3 h 9"/>
                  <a:gd name="T6" fmla="*/ 4 w 8"/>
                  <a:gd name="T7" fmla="*/ 5 h 9"/>
                  <a:gd name="T8" fmla="*/ 4 w 8"/>
                  <a:gd name="T9" fmla="*/ 6 h 9"/>
                  <a:gd name="T10" fmla="*/ 4 w 8"/>
                  <a:gd name="T11" fmla="*/ 8 h 9"/>
                  <a:gd name="T12" fmla="*/ 4 w 8"/>
                  <a:gd name="T13" fmla="*/ 6 h 9"/>
                  <a:gd name="T14" fmla="*/ 6 w 8"/>
                  <a:gd name="T15" fmla="*/ 8 h 9"/>
                  <a:gd name="T16" fmla="*/ 6 w 8"/>
                  <a:gd name="T17" fmla="*/ 8 h 9"/>
                  <a:gd name="T18" fmla="*/ 7 w 8"/>
                  <a:gd name="T19" fmla="*/ 6 h 9"/>
                  <a:gd name="T20" fmla="*/ 6 w 8"/>
                  <a:gd name="T21" fmla="*/ 5 h 9"/>
                  <a:gd name="T22" fmla="*/ 4 w 8"/>
                  <a:gd name="T23" fmla="*/ 2 h 9"/>
                  <a:gd name="T24" fmla="*/ 4 w 8"/>
                  <a:gd name="T25" fmla="*/ 0 h 9"/>
                  <a:gd name="T26" fmla="*/ 3 w 8"/>
                  <a:gd name="T27" fmla="*/ 0 h 9"/>
                  <a:gd name="T28" fmla="*/ 1 w 8"/>
                  <a:gd name="T29" fmla="*/ 0 h 9"/>
                  <a:gd name="T30" fmla="*/ 1 w 8"/>
                  <a:gd name="T3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9">
                    <a:moveTo>
                      <a:pt x="1" y="2"/>
                    </a:moveTo>
                    <a:cubicBezTo>
                      <a:pt x="1" y="3"/>
                      <a:pt x="3" y="3"/>
                      <a:pt x="1" y="3"/>
                    </a:cubicBezTo>
                    <a:cubicBezTo>
                      <a:pt x="0" y="3"/>
                      <a:pt x="3" y="5"/>
                      <a:pt x="3" y="3"/>
                    </a:cubicBezTo>
                    <a:cubicBezTo>
                      <a:pt x="4" y="5"/>
                      <a:pt x="4" y="5"/>
                      <a:pt x="4" y="5"/>
                    </a:cubicBezTo>
                    <a:cubicBezTo>
                      <a:pt x="3" y="6"/>
                      <a:pt x="4" y="6"/>
                      <a:pt x="4" y="6"/>
                    </a:cubicBezTo>
                    <a:cubicBezTo>
                      <a:pt x="4" y="8"/>
                      <a:pt x="4" y="8"/>
                      <a:pt x="4" y="8"/>
                    </a:cubicBezTo>
                    <a:cubicBezTo>
                      <a:pt x="6" y="8"/>
                      <a:pt x="4" y="6"/>
                      <a:pt x="4" y="6"/>
                    </a:cubicBezTo>
                    <a:cubicBezTo>
                      <a:pt x="6" y="6"/>
                      <a:pt x="6" y="8"/>
                      <a:pt x="6" y="8"/>
                    </a:cubicBezTo>
                    <a:cubicBezTo>
                      <a:pt x="7" y="9"/>
                      <a:pt x="7" y="8"/>
                      <a:pt x="6" y="8"/>
                    </a:cubicBezTo>
                    <a:cubicBezTo>
                      <a:pt x="6" y="6"/>
                      <a:pt x="8" y="6"/>
                      <a:pt x="7" y="6"/>
                    </a:cubicBezTo>
                    <a:cubicBezTo>
                      <a:pt x="6" y="6"/>
                      <a:pt x="7" y="5"/>
                      <a:pt x="6" y="5"/>
                    </a:cubicBezTo>
                    <a:cubicBezTo>
                      <a:pt x="4" y="5"/>
                      <a:pt x="6" y="2"/>
                      <a:pt x="4" y="2"/>
                    </a:cubicBezTo>
                    <a:cubicBezTo>
                      <a:pt x="4" y="2"/>
                      <a:pt x="6" y="0"/>
                      <a:pt x="4" y="0"/>
                    </a:cubicBezTo>
                    <a:cubicBezTo>
                      <a:pt x="4" y="0"/>
                      <a:pt x="4" y="2"/>
                      <a:pt x="3" y="0"/>
                    </a:cubicBezTo>
                    <a:cubicBezTo>
                      <a:pt x="1" y="0"/>
                      <a:pt x="1" y="0"/>
                      <a:pt x="1" y="0"/>
                    </a:cubicBezTo>
                    <a:cubicBezTo>
                      <a:pt x="0" y="0"/>
                      <a:pt x="1" y="2"/>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80" name="Freeform 2435">
                <a:extLst>
                  <a:ext uri="{FF2B5EF4-FFF2-40B4-BE49-F238E27FC236}">
                    <a16:creationId xmlns:a16="http://schemas.microsoft.com/office/drawing/2014/main" id="{82CAD011-AC14-3097-07A4-09218511CC62}"/>
                  </a:ext>
                </a:extLst>
              </p:cNvPr>
              <p:cNvSpPr>
                <a:spLocks/>
              </p:cNvSpPr>
              <p:nvPr/>
            </p:nvSpPr>
            <p:spPr bwMode="auto">
              <a:xfrm>
                <a:off x="5627335" y="3024643"/>
                <a:ext cx="23682" cy="52758"/>
              </a:xfrm>
              <a:custGeom>
                <a:avLst/>
                <a:gdLst>
                  <a:gd name="T0" fmla="*/ 0 w 5"/>
                  <a:gd name="T1" fmla="*/ 8 h 13"/>
                  <a:gd name="T2" fmla="*/ 1 w 5"/>
                  <a:gd name="T3" fmla="*/ 10 h 13"/>
                  <a:gd name="T4" fmla="*/ 3 w 5"/>
                  <a:gd name="T5" fmla="*/ 10 h 13"/>
                  <a:gd name="T6" fmla="*/ 3 w 5"/>
                  <a:gd name="T7" fmla="*/ 5 h 13"/>
                  <a:gd name="T8" fmla="*/ 4 w 5"/>
                  <a:gd name="T9" fmla="*/ 3 h 13"/>
                  <a:gd name="T10" fmla="*/ 4 w 5"/>
                  <a:gd name="T11" fmla="*/ 0 h 13"/>
                  <a:gd name="T12" fmla="*/ 3 w 5"/>
                  <a:gd name="T13" fmla="*/ 0 h 13"/>
                  <a:gd name="T14" fmla="*/ 1 w 5"/>
                  <a:gd name="T15" fmla="*/ 2 h 13"/>
                  <a:gd name="T16" fmla="*/ 1 w 5"/>
                  <a:gd name="T17" fmla="*/ 5 h 13"/>
                  <a:gd name="T18" fmla="*/ 0 w 5"/>
                  <a:gd name="T19" fmla="*/ 6 h 13"/>
                  <a:gd name="T20" fmla="*/ 0 w 5"/>
                  <a:gd name="T2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3">
                    <a:moveTo>
                      <a:pt x="0" y="8"/>
                    </a:moveTo>
                    <a:cubicBezTo>
                      <a:pt x="0" y="10"/>
                      <a:pt x="1" y="8"/>
                      <a:pt x="1" y="10"/>
                    </a:cubicBezTo>
                    <a:cubicBezTo>
                      <a:pt x="3" y="13"/>
                      <a:pt x="3" y="11"/>
                      <a:pt x="3" y="10"/>
                    </a:cubicBezTo>
                    <a:cubicBezTo>
                      <a:pt x="4" y="10"/>
                      <a:pt x="3" y="8"/>
                      <a:pt x="3" y="5"/>
                    </a:cubicBezTo>
                    <a:cubicBezTo>
                      <a:pt x="4" y="5"/>
                      <a:pt x="3" y="5"/>
                      <a:pt x="4" y="3"/>
                    </a:cubicBezTo>
                    <a:cubicBezTo>
                      <a:pt x="5" y="2"/>
                      <a:pt x="5" y="0"/>
                      <a:pt x="4" y="0"/>
                    </a:cubicBezTo>
                    <a:cubicBezTo>
                      <a:pt x="3" y="0"/>
                      <a:pt x="3" y="0"/>
                      <a:pt x="3" y="0"/>
                    </a:cubicBezTo>
                    <a:cubicBezTo>
                      <a:pt x="1" y="2"/>
                      <a:pt x="3" y="2"/>
                      <a:pt x="1" y="2"/>
                    </a:cubicBezTo>
                    <a:cubicBezTo>
                      <a:pt x="0" y="3"/>
                      <a:pt x="3" y="5"/>
                      <a:pt x="1" y="5"/>
                    </a:cubicBezTo>
                    <a:cubicBezTo>
                      <a:pt x="0" y="6"/>
                      <a:pt x="0" y="5"/>
                      <a:pt x="0" y="6"/>
                    </a:cubicBezTo>
                    <a:cubicBezTo>
                      <a:pt x="0" y="8"/>
                      <a:pt x="0" y="8"/>
                      <a:pt x="0" y="8"/>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81" name="Freeform 2436">
                <a:extLst>
                  <a:ext uri="{FF2B5EF4-FFF2-40B4-BE49-F238E27FC236}">
                    <a16:creationId xmlns:a16="http://schemas.microsoft.com/office/drawing/2014/main" id="{9FF938CC-C246-BCAE-DBAE-1D7F690A8C72}"/>
                  </a:ext>
                </a:extLst>
              </p:cNvPr>
              <p:cNvSpPr>
                <a:spLocks/>
              </p:cNvSpPr>
              <p:nvPr/>
            </p:nvSpPr>
            <p:spPr bwMode="auto">
              <a:xfrm>
                <a:off x="5627335" y="3033199"/>
                <a:ext cx="3383" cy="4278"/>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1" y="0"/>
                      <a:pt x="1" y="0"/>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82" name="Freeform 2437">
                <a:extLst>
                  <a:ext uri="{FF2B5EF4-FFF2-40B4-BE49-F238E27FC236}">
                    <a16:creationId xmlns:a16="http://schemas.microsoft.com/office/drawing/2014/main" id="{162B58D5-0DA5-5CB6-85AF-70441F978D33}"/>
                  </a:ext>
                </a:extLst>
              </p:cNvPr>
              <p:cNvSpPr>
                <a:spLocks/>
              </p:cNvSpPr>
              <p:nvPr/>
            </p:nvSpPr>
            <p:spPr bwMode="auto">
              <a:xfrm>
                <a:off x="5640868" y="2980440"/>
                <a:ext cx="23682" cy="32796"/>
              </a:xfrm>
              <a:custGeom>
                <a:avLst/>
                <a:gdLst>
                  <a:gd name="T0" fmla="*/ 1 w 5"/>
                  <a:gd name="T1" fmla="*/ 3 h 8"/>
                  <a:gd name="T2" fmla="*/ 4 w 5"/>
                  <a:gd name="T3" fmla="*/ 5 h 8"/>
                  <a:gd name="T4" fmla="*/ 5 w 5"/>
                  <a:gd name="T5" fmla="*/ 7 h 8"/>
                  <a:gd name="T6" fmla="*/ 4 w 5"/>
                  <a:gd name="T7" fmla="*/ 3 h 8"/>
                  <a:gd name="T8" fmla="*/ 1 w 5"/>
                  <a:gd name="T9" fmla="*/ 2 h 8"/>
                  <a:gd name="T10" fmla="*/ 0 w 5"/>
                  <a:gd name="T11" fmla="*/ 2 h 8"/>
                  <a:gd name="T12" fmla="*/ 0 w 5"/>
                  <a:gd name="T13" fmla="*/ 5 h 8"/>
                  <a:gd name="T14" fmla="*/ 1 w 5"/>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1" y="3"/>
                    </a:moveTo>
                    <a:cubicBezTo>
                      <a:pt x="2" y="3"/>
                      <a:pt x="2" y="5"/>
                      <a:pt x="4" y="5"/>
                    </a:cubicBezTo>
                    <a:cubicBezTo>
                      <a:pt x="5" y="5"/>
                      <a:pt x="5" y="8"/>
                      <a:pt x="5" y="7"/>
                    </a:cubicBezTo>
                    <a:cubicBezTo>
                      <a:pt x="5" y="5"/>
                      <a:pt x="5" y="3"/>
                      <a:pt x="4" y="3"/>
                    </a:cubicBezTo>
                    <a:cubicBezTo>
                      <a:pt x="2" y="3"/>
                      <a:pt x="2" y="2"/>
                      <a:pt x="1" y="2"/>
                    </a:cubicBezTo>
                    <a:cubicBezTo>
                      <a:pt x="1" y="2"/>
                      <a:pt x="0" y="0"/>
                      <a:pt x="0" y="2"/>
                    </a:cubicBezTo>
                    <a:cubicBezTo>
                      <a:pt x="0" y="3"/>
                      <a:pt x="0" y="3"/>
                      <a:pt x="0" y="5"/>
                    </a:cubicBezTo>
                    <a:cubicBezTo>
                      <a:pt x="0" y="5"/>
                      <a:pt x="1" y="5"/>
                      <a:pt x="1"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83" name="Freeform 2438">
                <a:extLst>
                  <a:ext uri="{FF2B5EF4-FFF2-40B4-BE49-F238E27FC236}">
                    <a16:creationId xmlns:a16="http://schemas.microsoft.com/office/drawing/2014/main" id="{162BC0D9-4835-135B-2D41-BBBBF983B677}"/>
                  </a:ext>
                </a:extLst>
              </p:cNvPr>
              <p:cNvSpPr>
                <a:spLocks/>
              </p:cNvSpPr>
              <p:nvPr/>
            </p:nvSpPr>
            <p:spPr bwMode="auto">
              <a:xfrm>
                <a:off x="5669625" y="3008958"/>
                <a:ext cx="13533" cy="4278"/>
              </a:xfrm>
              <a:custGeom>
                <a:avLst/>
                <a:gdLst>
                  <a:gd name="T0" fmla="*/ 2 w 3"/>
                  <a:gd name="T1" fmla="*/ 0 h 1"/>
                  <a:gd name="T2" fmla="*/ 2 w 3"/>
                  <a:gd name="T3" fmla="*/ 1 h 1"/>
                  <a:gd name="T4" fmla="*/ 2 w 3"/>
                  <a:gd name="T5" fmla="*/ 0 h 1"/>
                </a:gdLst>
                <a:ahLst/>
                <a:cxnLst>
                  <a:cxn ang="0">
                    <a:pos x="T0" y="T1"/>
                  </a:cxn>
                  <a:cxn ang="0">
                    <a:pos x="T2" y="T3"/>
                  </a:cxn>
                  <a:cxn ang="0">
                    <a:pos x="T4" y="T5"/>
                  </a:cxn>
                </a:cxnLst>
                <a:rect l="0" t="0" r="r" b="b"/>
                <a:pathLst>
                  <a:path w="3" h="1">
                    <a:moveTo>
                      <a:pt x="2" y="0"/>
                    </a:moveTo>
                    <a:cubicBezTo>
                      <a:pt x="2" y="0"/>
                      <a:pt x="3" y="1"/>
                      <a:pt x="2" y="1"/>
                    </a:cubicBezTo>
                    <a:cubicBezTo>
                      <a:pt x="0" y="1"/>
                      <a:pt x="0"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84" name="Freeform 2439">
                <a:extLst>
                  <a:ext uri="{FF2B5EF4-FFF2-40B4-BE49-F238E27FC236}">
                    <a16:creationId xmlns:a16="http://schemas.microsoft.com/office/drawing/2014/main" id="{DAC3D71C-34C8-0B1A-643E-959EDF7F19CF}"/>
                  </a:ext>
                </a:extLst>
              </p:cNvPr>
              <p:cNvSpPr>
                <a:spLocks/>
              </p:cNvSpPr>
              <p:nvPr/>
            </p:nvSpPr>
            <p:spPr bwMode="auto">
              <a:xfrm>
                <a:off x="5701765" y="3033199"/>
                <a:ext cx="10149" cy="0"/>
              </a:xfrm>
              <a:custGeom>
                <a:avLst/>
                <a:gdLst>
                  <a:gd name="T0" fmla="*/ 0 w 2"/>
                  <a:gd name="T1" fmla="*/ 0 w 2"/>
                  <a:gd name="T2" fmla="*/ 0 w 2"/>
                </a:gdLst>
                <a:ahLst/>
                <a:cxnLst>
                  <a:cxn ang="0">
                    <a:pos x="T0" y="0"/>
                  </a:cxn>
                  <a:cxn ang="0">
                    <a:pos x="T1" y="0"/>
                  </a:cxn>
                  <a:cxn ang="0">
                    <a:pos x="T2" y="0"/>
                  </a:cxn>
                </a:cxnLst>
                <a:rect l="0" t="0" r="r" b="b"/>
                <a:pathLst>
                  <a:path w="2">
                    <a:moveTo>
                      <a:pt x="0" y="0"/>
                    </a:moveTo>
                    <a:cubicBezTo>
                      <a:pt x="0" y="0"/>
                      <a:pt x="2" y="0"/>
                      <a:pt x="0" y="0"/>
                    </a:cubicBezTo>
                    <a:cubicBezTo>
                      <a:pt x="0" y="0"/>
                      <a:pt x="0"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85" name="Freeform 2440">
                <a:extLst>
                  <a:ext uri="{FF2B5EF4-FFF2-40B4-BE49-F238E27FC236}">
                    <a16:creationId xmlns:a16="http://schemas.microsoft.com/office/drawing/2014/main" id="{7BED48B3-873A-C32E-68B9-D946B4714551}"/>
                  </a:ext>
                </a:extLst>
              </p:cNvPr>
              <p:cNvSpPr>
                <a:spLocks/>
              </p:cNvSpPr>
              <p:nvPr/>
            </p:nvSpPr>
            <p:spPr bwMode="auto">
              <a:xfrm>
                <a:off x="5651017" y="3013236"/>
                <a:ext cx="8459" cy="11407"/>
              </a:xfrm>
              <a:custGeom>
                <a:avLst/>
                <a:gdLst>
                  <a:gd name="T0" fmla="*/ 2 w 2"/>
                  <a:gd name="T1" fmla="*/ 2 h 3"/>
                  <a:gd name="T2" fmla="*/ 2 w 2"/>
                  <a:gd name="T3" fmla="*/ 3 h 3"/>
                  <a:gd name="T4" fmla="*/ 2 w 2"/>
                  <a:gd name="T5" fmla="*/ 2 h 3"/>
                </a:gdLst>
                <a:ahLst/>
                <a:cxnLst>
                  <a:cxn ang="0">
                    <a:pos x="T0" y="T1"/>
                  </a:cxn>
                  <a:cxn ang="0">
                    <a:pos x="T2" y="T3"/>
                  </a:cxn>
                  <a:cxn ang="0">
                    <a:pos x="T4" y="T5"/>
                  </a:cxn>
                </a:cxnLst>
                <a:rect l="0" t="0" r="r" b="b"/>
                <a:pathLst>
                  <a:path w="2" h="3">
                    <a:moveTo>
                      <a:pt x="2" y="2"/>
                    </a:moveTo>
                    <a:cubicBezTo>
                      <a:pt x="2" y="0"/>
                      <a:pt x="2" y="3"/>
                      <a:pt x="2" y="3"/>
                    </a:cubicBezTo>
                    <a:cubicBezTo>
                      <a:pt x="2" y="3"/>
                      <a:pt x="0" y="2"/>
                      <a:pt x="2"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86" name="Freeform 2441">
                <a:extLst>
                  <a:ext uri="{FF2B5EF4-FFF2-40B4-BE49-F238E27FC236}">
                    <a16:creationId xmlns:a16="http://schemas.microsoft.com/office/drawing/2014/main" id="{8D178811-0CEE-2017-2FCB-085220FF4721}"/>
                  </a:ext>
                </a:extLst>
              </p:cNvPr>
              <p:cNvSpPr>
                <a:spLocks/>
              </p:cNvSpPr>
              <p:nvPr/>
            </p:nvSpPr>
            <p:spPr bwMode="auto">
              <a:xfrm>
                <a:off x="5645943" y="3013236"/>
                <a:ext cx="18608" cy="52758"/>
              </a:xfrm>
              <a:custGeom>
                <a:avLst/>
                <a:gdLst>
                  <a:gd name="T0" fmla="*/ 1 w 4"/>
                  <a:gd name="T1" fmla="*/ 11 h 13"/>
                  <a:gd name="T2" fmla="*/ 1 w 4"/>
                  <a:gd name="T3" fmla="*/ 8 h 13"/>
                  <a:gd name="T4" fmla="*/ 4 w 4"/>
                  <a:gd name="T5" fmla="*/ 5 h 13"/>
                  <a:gd name="T6" fmla="*/ 4 w 4"/>
                  <a:gd name="T7" fmla="*/ 3 h 13"/>
                  <a:gd name="T8" fmla="*/ 4 w 4"/>
                  <a:gd name="T9" fmla="*/ 3 h 13"/>
                  <a:gd name="T10" fmla="*/ 3 w 4"/>
                  <a:gd name="T11" fmla="*/ 5 h 13"/>
                  <a:gd name="T12" fmla="*/ 0 w 4"/>
                  <a:gd name="T13" fmla="*/ 8 h 13"/>
                  <a:gd name="T14" fmla="*/ 0 w 4"/>
                  <a:gd name="T15" fmla="*/ 11 h 13"/>
                  <a:gd name="T16" fmla="*/ 1 w 4"/>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1" y="11"/>
                    </a:moveTo>
                    <a:cubicBezTo>
                      <a:pt x="1" y="8"/>
                      <a:pt x="1" y="9"/>
                      <a:pt x="1" y="8"/>
                    </a:cubicBezTo>
                    <a:cubicBezTo>
                      <a:pt x="1" y="6"/>
                      <a:pt x="4" y="6"/>
                      <a:pt x="4" y="5"/>
                    </a:cubicBezTo>
                    <a:cubicBezTo>
                      <a:pt x="4" y="5"/>
                      <a:pt x="4" y="5"/>
                      <a:pt x="4" y="3"/>
                    </a:cubicBezTo>
                    <a:cubicBezTo>
                      <a:pt x="4" y="3"/>
                      <a:pt x="4" y="0"/>
                      <a:pt x="4" y="3"/>
                    </a:cubicBezTo>
                    <a:cubicBezTo>
                      <a:pt x="3" y="5"/>
                      <a:pt x="3" y="3"/>
                      <a:pt x="3" y="5"/>
                    </a:cubicBezTo>
                    <a:cubicBezTo>
                      <a:pt x="1" y="6"/>
                      <a:pt x="0" y="8"/>
                      <a:pt x="0" y="8"/>
                    </a:cubicBezTo>
                    <a:cubicBezTo>
                      <a:pt x="0" y="9"/>
                      <a:pt x="0" y="9"/>
                      <a:pt x="0" y="11"/>
                    </a:cubicBezTo>
                    <a:cubicBezTo>
                      <a:pt x="0" y="13"/>
                      <a:pt x="0" y="11"/>
                      <a:pt x="1" y="1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87" name="Freeform 2442">
                <a:extLst>
                  <a:ext uri="{FF2B5EF4-FFF2-40B4-BE49-F238E27FC236}">
                    <a16:creationId xmlns:a16="http://schemas.microsoft.com/office/drawing/2014/main" id="{CCA25E1C-36B0-849B-8AD1-4E4BDFB7693B}"/>
                  </a:ext>
                </a:extLst>
              </p:cNvPr>
              <p:cNvSpPr>
                <a:spLocks/>
              </p:cNvSpPr>
              <p:nvPr/>
            </p:nvSpPr>
            <p:spPr bwMode="auto">
              <a:xfrm>
                <a:off x="5659476" y="3037477"/>
                <a:ext cx="23682" cy="19962"/>
              </a:xfrm>
              <a:custGeom>
                <a:avLst/>
                <a:gdLst>
                  <a:gd name="T0" fmla="*/ 2 w 5"/>
                  <a:gd name="T1" fmla="*/ 5 h 5"/>
                  <a:gd name="T2" fmla="*/ 4 w 5"/>
                  <a:gd name="T3" fmla="*/ 3 h 5"/>
                  <a:gd name="T4" fmla="*/ 4 w 5"/>
                  <a:gd name="T5" fmla="*/ 2 h 5"/>
                  <a:gd name="T6" fmla="*/ 2 w 5"/>
                  <a:gd name="T7" fmla="*/ 2 h 5"/>
                  <a:gd name="T8" fmla="*/ 1 w 5"/>
                  <a:gd name="T9" fmla="*/ 2 h 5"/>
                  <a:gd name="T10" fmla="*/ 1 w 5"/>
                  <a:gd name="T11" fmla="*/ 2 h 5"/>
                  <a:gd name="T12" fmla="*/ 0 w 5"/>
                  <a:gd name="T13" fmla="*/ 5 h 5"/>
                  <a:gd name="T14" fmla="*/ 2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4" y="3"/>
                      <a:pt x="4" y="5"/>
                      <a:pt x="4" y="3"/>
                    </a:cubicBezTo>
                    <a:cubicBezTo>
                      <a:pt x="4" y="2"/>
                      <a:pt x="5" y="2"/>
                      <a:pt x="4" y="2"/>
                    </a:cubicBezTo>
                    <a:cubicBezTo>
                      <a:pt x="4" y="2"/>
                      <a:pt x="4" y="2"/>
                      <a:pt x="2" y="2"/>
                    </a:cubicBezTo>
                    <a:cubicBezTo>
                      <a:pt x="2" y="2"/>
                      <a:pt x="1" y="0"/>
                      <a:pt x="1" y="2"/>
                    </a:cubicBezTo>
                    <a:cubicBezTo>
                      <a:pt x="1" y="2"/>
                      <a:pt x="1" y="2"/>
                      <a:pt x="1" y="2"/>
                    </a:cubicBezTo>
                    <a:cubicBezTo>
                      <a:pt x="0" y="2"/>
                      <a:pt x="0" y="3"/>
                      <a:pt x="0" y="5"/>
                    </a:cubicBezTo>
                    <a:cubicBezTo>
                      <a:pt x="1" y="5"/>
                      <a:pt x="2" y="5"/>
                      <a:pt x="2" y="5"/>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88" name="Freeform 2443">
                <a:extLst>
                  <a:ext uri="{FF2B5EF4-FFF2-40B4-BE49-F238E27FC236}">
                    <a16:creationId xmlns:a16="http://schemas.microsoft.com/office/drawing/2014/main" id="{08C24844-0E97-4B04-CF13-B2C04ABF97FB}"/>
                  </a:ext>
                </a:extLst>
              </p:cNvPr>
              <p:cNvSpPr>
                <a:spLocks/>
              </p:cNvSpPr>
              <p:nvPr/>
            </p:nvSpPr>
            <p:spPr bwMode="auto">
              <a:xfrm>
                <a:off x="5612112" y="3050310"/>
                <a:ext cx="118410" cy="108369"/>
              </a:xfrm>
              <a:custGeom>
                <a:avLst/>
                <a:gdLst>
                  <a:gd name="T0" fmla="*/ 0 w 25"/>
                  <a:gd name="T1" fmla="*/ 18 h 27"/>
                  <a:gd name="T2" fmla="*/ 1 w 25"/>
                  <a:gd name="T3" fmla="*/ 16 h 27"/>
                  <a:gd name="T4" fmla="*/ 3 w 25"/>
                  <a:gd name="T5" fmla="*/ 14 h 27"/>
                  <a:gd name="T6" fmla="*/ 3 w 25"/>
                  <a:gd name="T7" fmla="*/ 13 h 27"/>
                  <a:gd name="T8" fmla="*/ 4 w 25"/>
                  <a:gd name="T9" fmla="*/ 14 h 27"/>
                  <a:gd name="T10" fmla="*/ 6 w 25"/>
                  <a:gd name="T11" fmla="*/ 14 h 27"/>
                  <a:gd name="T12" fmla="*/ 6 w 25"/>
                  <a:gd name="T13" fmla="*/ 14 h 27"/>
                  <a:gd name="T14" fmla="*/ 7 w 25"/>
                  <a:gd name="T15" fmla="*/ 14 h 27"/>
                  <a:gd name="T16" fmla="*/ 7 w 25"/>
                  <a:gd name="T17" fmla="*/ 13 h 27"/>
                  <a:gd name="T18" fmla="*/ 10 w 25"/>
                  <a:gd name="T19" fmla="*/ 13 h 27"/>
                  <a:gd name="T20" fmla="*/ 11 w 25"/>
                  <a:gd name="T21" fmla="*/ 14 h 27"/>
                  <a:gd name="T22" fmla="*/ 11 w 25"/>
                  <a:gd name="T23" fmla="*/ 16 h 27"/>
                  <a:gd name="T24" fmla="*/ 11 w 25"/>
                  <a:gd name="T25" fmla="*/ 19 h 27"/>
                  <a:gd name="T26" fmla="*/ 11 w 25"/>
                  <a:gd name="T27" fmla="*/ 21 h 27"/>
                  <a:gd name="T28" fmla="*/ 12 w 25"/>
                  <a:gd name="T29" fmla="*/ 22 h 27"/>
                  <a:gd name="T30" fmla="*/ 17 w 25"/>
                  <a:gd name="T31" fmla="*/ 22 h 27"/>
                  <a:gd name="T32" fmla="*/ 18 w 25"/>
                  <a:gd name="T33" fmla="*/ 22 h 27"/>
                  <a:gd name="T34" fmla="*/ 19 w 25"/>
                  <a:gd name="T35" fmla="*/ 25 h 27"/>
                  <a:gd name="T36" fmla="*/ 19 w 25"/>
                  <a:gd name="T37" fmla="*/ 21 h 27"/>
                  <a:gd name="T38" fmla="*/ 19 w 25"/>
                  <a:gd name="T39" fmla="*/ 19 h 27"/>
                  <a:gd name="T40" fmla="*/ 19 w 25"/>
                  <a:gd name="T41" fmla="*/ 18 h 27"/>
                  <a:gd name="T42" fmla="*/ 19 w 25"/>
                  <a:gd name="T43" fmla="*/ 16 h 27"/>
                  <a:gd name="T44" fmla="*/ 21 w 25"/>
                  <a:gd name="T45" fmla="*/ 18 h 27"/>
                  <a:gd name="T46" fmla="*/ 21 w 25"/>
                  <a:gd name="T47" fmla="*/ 19 h 27"/>
                  <a:gd name="T48" fmla="*/ 21 w 25"/>
                  <a:gd name="T49" fmla="*/ 21 h 27"/>
                  <a:gd name="T50" fmla="*/ 21 w 25"/>
                  <a:gd name="T51" fmla="*/ 19 h 27"/>
                  <a:gd name="T52" fmla="*/ 22 w 25"/>
                  <a:gd name="T53" fmla="*/ 18 h 27"/>
                  <a:gd name="T54" fmla="*/ 24 w 25"/>
                  <a:gd name="T55" fmla="*/ 18 h 27"/>
                  <a:gd name="T56" fmla="*/ 24 w 25"/>
                  <a:gd name="T57" fmla="*/ 14 h 27"/>
                  <a:gd name="T58" fmla="*/ 24 w 25"/>
                  <a:gd name="T59" fmla="*/ 13 h 27"/>
                  <a:gd name="T60" fmla="*/ 24 w 25"/>
                  <a:gd name="T61" fmla="*/ 10 h 27"/>
                  <a:gd name="T62" fmla="*/ 22 w 25"/>
                  <a:gd name="T63" fmla="*/ 8 h 27"/>
                  <a:gd name="T64" fmla="*/ 21 w 25"/>
                  <a:gd name="T65" fmla="*/ 7 h 27"/>
                  <a:gd name="T66" fmla="*/ 22 w 25"/>
                  <a:gd name="T67" fmla="*/ 5 h 27"/>
                  <a:gd name="T68" fmla="*/ 21 w 25"/>
                  <a:gd name="T69" fmla="*/ 4 h 27"/>
                  <a:gd name="T70" fmla="*/ 19 w 25"/>
                  <a:gd name="T71" fmla="*/ 2 h 27"/>
                  <a:gd name="T72" fmla="*/ 19 w 25"/>
                  <a:gd name="T73" fmla="*/ 0 h 27"/>
                  <a:gd name="T74" fmla="*/ 19 w 25"/>
                  <a:gd name="T75" fmla="*/ 4 h 27"/>
                  <a:gd name="T76" fmla="*/ 18 w 25"/>
                  <a:gd name="T77" fmla="*/ 5 h 27"/>
                  <a:gd name="T78" fmla="*/ 15 w 25"/>
                  <a:gd name="T79" fmla="*/ 7 h 27"/>
                  <a:gd name="T80" fmla="*/ 15 w 25"/>
                  <a:gd name="T81" fmla="*/ 8 h 27"/>
                  <a:gd name="T82" fmla="*/ 12 w 25"/>
                  <a:gd name="T83" fmla="*/ 10 h 27"/>
                  <a:gd name="T84" fmla="*/ 11 w 25"/>
                  <a:gd name="T85" fmla="*/ 11 h 27"/>
                  <a:gd name="T86" fmla="*/ 10 w 25"/>
                  <a:gd name="T87" fmla="*/ 10 h 27"/>
                  <a:gd name="T88" fmla="*/ 8 w 25"/>
                  <a:gd name="T89" fmla="*/ 8 h 27"/>
                  <a:gd name="T90" fmla="*/ 7 w 25"/>
                  <a:gd name="T91" fmla="*/ 7 h 27"/>
                  <a:gd name="T92" fmla="*/ 6 w 25"/>
                  <a:gd name="T93" fmla="*/ 8 h 27"/>
                  <a:gd name="T94" fmla="*/ 6 w 25"/>
                  <a:gd name="T95" fmla="*/ 10 h 27"/>
                  <a:gd name="T96" fmla="*/ 4 w 25"/>
                  <a:gd name="T97" fmla="*/ 11 h 27"/>
                  <a:gd name="T98" fmla="*/ 3 w 25"/>
                  <a:gd name="T99" fmla="*/ 11 h 27"/>
                  <a:gd name="T100" fmla="*/ 0 w 25"/>
                  <a:gd name="T101" fmla="*/ 13 h 27"/>
                  <a:gd name="T102" fmla="*/ 0 w 25"/>
                  <a:gd name="T103" fmla="*/ 16 h 27"/>
                  <a:gd name="T104" fmla="*/ 0 w 25"/>
                  <a:gd name="T10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7">
                    <a:moveTo>
                      <a:pt x="0" y="18"/>
                    </a:moveTo>
                    <a:cubicBezTo>
                      <a:pt x="1" y="19"/>
                      <a:pt x="1" y="18"/>
                      <a:pt x="1" y="16"/>
                    </a:cubicBezTo>
                    <a:cubicBezTo>
                      <a:pt x="3" y="14"/>
                      <a:pt x="1" y="14"/>
                      <a:pt x="3" y="14"/>
                    </a:cubicBezTo>
                    <a:cubicBezTo>
                      <a:pt x="3" y="14"/>
                      <a:pt x="3" y="14"/>
                      <a:pt x="3" y="13"/>
                    </a:cubicBezTo>
                    <a:cubicBezTo>
                      <a:pt x="4" y="11"/>
                      <a:pt x="4" y="13"/>
                      <a:pt x="4" y="14"/>
                    </a:cubicBezTo>
                    <a:cubicBezTo>
                      <a:pt x="3" y="14"/>
                      <a:pt x="6" y="14"/>
                      <a:pt x="6" y="14"/>
                    </a:cubicBezTo>
                    <a:cubicBezTo>
                      <a:pt x="6" y="11"/>
                      <a:pt x="6" y="14"/>
                      <a:pt x="6" y="14"/>
                    </a:cubicBezTo>
                    <a:cubicBezTo>
                      <a:pt x="7" y="14"/>
                      <a:pt x="8" y="16"/>
                      <a:pt x="7" y="14"/>
                    </a:cubicBezTo>
                    <a:cubicBezTo>
                      <a:pt x="7" y="14"/>
                      <a:pt x="8" y="13"/>
                      <a:pt x="7" y="13"/>
                    </a:cubicBezTo>
                    <a:cubicBezTo>
                      <a:pt x="7" y="13"/>
                      <a:pt x="8" y="11"/>
                      <a:pt x="10" y="13"/>
                    </a:cubicBezTo>
                    <a:cubicBezTo>
                      <a:pt x="10" y="14"/>
                      <a:pt x="11" y="13"/>
                      <a:pt x="11" y="14"/>
                    </a:cubicBezTo>
                    <a:cubicBezTo>
                      <a:pt x="11" y="16"/>
                      <a:pt x="11" y="14"/>
                      <a:pt x="11" y="16"/>
                    </a:cubicBezTo>
                    <a:cubicBezTo>
                      <a:pt x="11" y="16"/>
                      <a:pt x="10" y="18"/>
                      <a:pt x="11" y="19"/>
                    </a:cubicBezTo>
                    <a:cubicBezTo>
                      <a:pt x="11" y="21"/>
                      <a:pt x="11" y="21"/>
                      <a:pt x="11" y="21"/>
                    </a:cubicBezTo>
                    <a:cubicBezTo>
                      <a:pt x="12" y="22"/>
                      <a:pt x="11" y="22"/>
                      <a:pt x="12" y="22"/>
                    </a:cubicBezTo>
                    <a:cubicBezTo>
                      <a:pt x="15" y="24"/>
                      <a:pt x="15" y="25"/>
                      <a:pt x="17" y="22"/>
                    </a:cubicBezTo>
                    <a:cubicBezTo>
                      <a:pt x="18" y="22"/>
                      <a:pt x="18" y="22"/>
                      <a:pt x="18" y="22"/>
                    </a:cubicBezTo>
                    <a:cubicBezTo>
                      <a:pt x="17" y="24"/>
                      <a:pt x="18" y="27"/>
                      <a:pt x="19" y="25"/>
                    </a:cubicBezTo>
                    <a:cubicBezTo>
                      <a:pt x="19" y="24"/>
                      <a:pt x="19" y="22"/>
                      <a:pt x="19" y="21"/>
                    </a:cubicBezTo>
                    <a:cubicBezTo>
                      <a:pt x="19" y="19"/>
                      <a:pt x="19" y="19"/>
                      <a:pt x="19" y="19"/>
                    </a:cubicBezTo>
                    <a:cubicBezTo>
                      <a:pt x="18" y="19"/>
                      <a:pt x="18" y="18"/>
                      <a:pt x="19" y="18"/>
                    </a:cubicBezTo>
                    <a:cubicBezTo>
                      <a:pt x="19" y="16"/>
                      <a:pt x="19" y="16"/>
                      <a:pt x="19" y="16"/>
                    </a:cubicBezTo>
                    <a:cubicBezTo>
                      <a:pt x="21" y="14"/>
                      <a:pt x="19" y="16"/>
                      <a:pt x="21" y="18"/>
                    </a:cubicBezTo>
                    <a:cubicBezTo>
                      <a:pt x="21" y="18"/>
                      <a:pt x="21" y="18"/>
                      <a:pt x="21" y="19"/>
                    </a:cubicBezTo>
                    <a:cubicBezTo>
                      <a:pt x="21" y="19"/>
                      <a:pt x="21" y="19"/>
                      <a:pt x="21" y="21"/>
                    </a:cubicBezTo>
                    <a:cubicBezTo>
                      <a:pt x="22" y="22"/>
                      <a:pt x="22" y="21"/>
                      <a:pt x="21" y="19"/>
                    </a:cubicBezTo>
                    <a:cubicBezTo>
                      <a:pt x="21" y="18"/>
                      <a:pt x="24" y="19"/>
                      <a:pt x="22" y="18"/>
                    </a:cubicBezTo>
                    <a:cubicBezTo>
                      <a:pt x="22" y="18"/>
                      <a:pt x="24" y="19"/>
                      <a:pt x="24" y="18"/>
                    </a:cubicBezTo>
                    <a:cubicBezTo>
                      <a:pt x="25" y="16"/>
                      <a:pt x="25" y="14"/>
                      <a:pt x="24" y="14"/>
                    </a:cubicBezTo>
                    <a:cubicBezTo>
                      <a:pt x="24" y="13"/>
                      <a:pt x="24" y="13"/>
                      <a:pt x="24" y="13"/>
                    </a:cubicBezTo>
                    <a:cubicBezTo>
                      <a:pt x="22" y="11"/>
                      <a:pt x="24" y="10"/>
                      <a:pt x="24" y="10"/>
                    </a:cubicBezTo>
                    <a:cubicBezTo>
                      <a:pt x="22" y="10"/>
                      <a:pt x="24" y="8"/>
                      <a:pt x="22" y="8"/>
                    </a:cubicBezTo>
                    <a:cubicBezTo>
                      <a:pt x="21" y="8"/>
                      <a:pt x="21" y="8"/>
                      <a:pt x="21" y="7"/>
                    </a:cubicBezTo>
                    <a:cubicBezTo>
                      <a:pt x="22" y="7"/>
                      <a:pt x="24" y="7"/>
                      <a:pt x="22" y="5"/>
                    </a:cubicBezTo>
                    <a:cubicBezTo>
                      <a:pt x="21" y="4"/>
                      <a:pt x="22" y="4"/>
                      <a:pt x="21" y="4"/>
                    </a:cubicBezTo>
                    <a:cubicBezTo>
                      <a:pt x="21" y="4"/>
                      <a:pt x="21" y="2"/>
                      <a:pt x="19" y="2"/>
                    </a:cubicBezTo>
                    <a:cubicBezTo>
                      <a:pt x="19" y="2"/>
                      <a:pt x="19" y="2"/>
                      <a:pt x="19" y="0"/>
                    </a:cubicBezTo>
                    <a:cubicBezTo>
                      <a:pt x="18" y="0"/>
                      <a:pt x="18" y="0"/>
                      <a:pt x="19" y="4"/>
                    </a:cubicBezTo>
                    <a:cubicBezTo>
                      <a:pt x="19" y="7"/>
                      <a:pt x="18" y="5"/>
                      <a:pt x="18" y="5"/>
                    </a:cubicBezTo>
                    <a:cubicBezTo>
                      <a:pt x="17" y="4"/>
                      <a:pt x="18" y="7"/>
                      <a:pt x="15" y="7"/>
                    </a:cubicBezTo>
                    <a:cubicBezTo>
                      <a:pt x="15" y="4"/>
                      <a:pt x="15" y="7"/>
                      <a:pt x="15" y="8"/>
                    </a:cubicBezTo>
                    <a:cubicBezTo>
                      <a:pt x="15" y="10"/>
                      <a:pt x="12" y="7"/>
                      <a:pt x="12" y="10"/>
                    </a:cubicBezTo>
                    <a:cubicBezTo>
                      <a:pt x="11" y="11"/>
                      <a:pt x="11" y="10"/>
                      <a:pt x="11" y="11"/>
                    </a:cubicBezTo>
                    <a:cubicBezTo>
                      <a:pt x="8" y="11"/>
                      <a:pt x="11" y="11"/>
                      <a:pt x="10" y="10"/>
                    </a:cubicBezTo>
                    <a:cubicBezTo>
                      <a:pt x="10" y="8"/>
                      <a:pt x="10" y="7"/>
                      <a:pt x="8" y="8"/>
                    </a:cubicBezTo>
                    <a:cubicBezTo>
                      <a:pt x="7" y="8"/>
                      <a:pt x="8" y="7"/>
                      <a:pt x="7" y="7"/>
                    </a:cubicBezTo>
                    <a:cubicBezTo>
                      <a:pt x="7" y="7"/>
                      <a:pt x="7" y="8"/>
                      <a:pt x="6" y="8"/>
                    </a:cubicBezTo>
                    <a:cubicBezTo>
                      <a:pt x="6" y="8"/>
                      <a:pt x="4" y="10"/>
                      <a:pt x="6" y="10"/>
                    </a:cubicBezTo>
                    <a:cubicBezTo>
                      <a:pt x="4" y="11"/>
                      <a:pt x="4" y="11"/>
                      <a:pt x="4" y="11"/>
                    </a:cubicBezTo>
                    <a:cubicBezTo>
                      <a:pt x="3" y="10"/>
                      <a:pt x="3" y="11"/>
                      <a:pt x="3" y="11"/>
                    </a:cubicBezTo>
                    <a:cubicBezTo>
                      <a:pt x="1" y="11"/>
                      <a:pt x="0" y="11"/>
                      <a:pt x="0" y="13"/>
                    </a:cubicBezTo>
                    <a:cubicBezTo>
                      <a:pt x="0" y="14"/>
                      <a:pt x="0" y="14"/>
                      <a:pt x="0" y="16"/>
                    </a:cubicBezTo>
                    <a:cubicBezTo>
                      <a:pt x="0" y="18"/>
                      <a:pt x="0" y="18"/>
                      <a:pt x="0" y="18"/>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89" name="Freeform 2444">
                <a:extLst>
                  <a:ext uri="{FF2B5EF4-FFF2-40B4-BE49-F238E27FC236}">
                    <a16:creationId xmlns:a16="http://schemas.microsoft.com/office/drawing/2014/main" id="{ECC0B048-AFF0-E102-188B-6B27CFDC2B85}"/>
                  </a:ext>
                </a:extLst>
              </p:cNvPr>
              <p:cNvSpPr>
                <a:spLocks/>
              </p:cNvSpPr>
              <p:nvPr/>
            </p:nvSpPr>
            <p:spPr bwMode="auto">
              <a:xfrm>
                <a:off x="5612112" y="3125883"/>
                <a:ext cx="5075" cy="8555"/>
              </a:xfrm>
              <a:custGeom>
                <a:avLst/>
                <a:gdLst>
                  <a:gd name="T0" fmla="*/ 1 w 1"/>
                  <a:gd name="T1" fmla="*/ 2 h 2"/>
                  <a:gd name="T2" fmla="*/ 0 w 1"/>
                  <a:gd name="T3" fmla="*/ 2 h 2"/>
                  <a:gd name="T4" fmla="*/ 1 w 1"/>
                  <a:gd name="T5" fmla="*/ 2 h 2"/>
                </a:gdLst>
                <a:ahLst/>
                <a:cxnLst>
                  <a:cxn ang="0">
                    <a:pos x="T0" y="T1"/>
                  </a:cxn>
                  <a:cxn ang="0">
                    <a:pos x="T2" y="T3"/>
                  </a:cxn>
                  <a:cxn ang="0">
                    <a:pos x="T4" y="T5"/>
                  </a:cxn>
                </a:cxnLst>
                <a:rect l="0" t="0" r="r" b="b"/>
                <a:pathLst>
                  <a:path w="1" h="2">
                    <a:moveTo>
                      <a:pt x="1" y="2"/>
                    </a:moveTo>
                    <a:cubicBezTo>
                      <a:pt x="0" y="2"/>
                      <a:pt x="0" y="2"/>
                      <a:pt x="0" y="2"/>
                    </a:cubicBezTo>
                    <a:cubicBezTo>
                      <a:pt x="0" y="0"/>
                      <a:pt x="1" y="0"/>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90" name="Freeform 2445">
                <a:extLst>
                  <a:ext uri="{FF2B5EF4-FFF2-40B4-BE49-F238E27FC236}">
                    <a16:creationId xmlns:a16="http://schemas.microsoft.com/office/drawing/2014/main" id="{F5F6AB89-2B23-EE37-4CBA-37C71FC118F7}"/>
                  </a:ext>
                </a:extLst>
              </p:cNvPr>
              <p:cNvSpPr>
                <a:spLocks/>
              </p:cNvSpPr>
              <p:nvPr/>
            </p:nvSpPr>
            <p:spPr bwMode="auto">
              <a:xfrm>
                <a:off x="5579971" y="3134438"/>
                <a:ext cx="18608" cy="12833"/>
              </a:xfrm>
              <a:custGeom>
                <a:avLst/>
                <a:gdLst>
                  <a:gd name="T0" fmla="*/ 3 w 4"/>
                  <a:gd name="T1" fmla="*/ 3 h 3"/>
                  <a:gd name="T2" fmla="*/ 3 w 4"/>
                  <a:gd name="T3" fmla="*/ 1 h 3"/>
                  <a:gd name="T4" fmla="*/ 1 w 4"/>
                  <a:gd name="T5" fmla="*/ 1 h 3"/>
                  <a:gd name="T6" fmla="*/ 3 w 4"/>
                  <a:gd name="T7" fmla="*/ 3 h 3"/>
                </a:gdLst>
                <a:ahLst/>
                <a:cxnLst>
                  <a:cxn ang="0">
                    <a:pos x="T0" y="T1"/>
                  </a:cxn>
                  <a:cxn ang="0">
                    <a:pos x="T2" y="T3"/>
                  </a:cxn>
                  <a:cxn ang="0">
                    <a:pos x="T4" y="T5"/>
                  </a:cxn>
                  <a:cxn ang="0">
                    <a:pos x="T6" y="T7"/>
                  </a:cxn>
                </a:cxnLst>
                <a:rect l="0" t="0" r="r" b="b"/>
                <a:pathLst>
                  <a:path w="4" h="3">
                    <a:moveTo>
                      <a:pt x="3" y="3"/>
                    </a:moveTo>
                    <a:cubicBezTo>
                      <a:pt x="3" y="3"/>
                      <a:pt x="4" y="1"/>
                      <a:pt x="3" y="1"/>
                    </a:cubicBezTo>
                    <a:cubicBezTo>
                      <a:pt x="3" y="1"/>
                      <a:pt x="3" y="0"/>
                      <a:pt x="1" y="1"/>
                    </a:cubicBezTo>
                    <a:cubicBezTo>
                      <a:pt x="0" y="3"/>
                      <a:pt x="3" y="1"/>
                      <a:pt x="3"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91" name="Freeform 2446">
                <a:extLst>
                  <a:ext uri="{FF2B5EF4-FFF2-40B4-BE49-F238E27FC236}">
                    <a16:creationId xmlns:a16="http://schemas.microsoft.com/office/drawing/2014/main" id="{A41919FB-B25D-C22F-5017-3B5C40201358}"/>
                  </a:ext>
                </a:extLst>
              </p:cNvPr>
              <p:cNvSpPr>
                <a:spLocks/>
              </p:cNvSpPr>
              <p:nvPr/>
            </p:nvSpPr>
            <p:spPr bwMode="auto">
              <a:xfrm>
                <a:off x="5645943" y="3065994"/>
                <a:ext cx="13533" cy="4278"/>
              </a:xfrm>
              <a:custGeom>
                <a:avLst/>
                <a:gdLst>
                  <a:gd name="T0" fmla="*/ 0 w 3"/>
                  <a:gd name="T1" fmla="*/ 0 h 1"/>
                  <a:gd name="T2" fmla="*/ 1 w 3"/>
                  <a:gd name="T3" fmla="*/ 1 h 1"/>
                  <a:gd name="T4" fmla="*/ 1 w 3"/>
                  <a:gd name="T5" fmla="*/ 0 h 1"/>
                  <a:gd name="T6" fmla="*/ 0 w 3"/>
                  <a:gd name="T7" fmla="*/ 0 h 1"/>
                </a:gdLst>
                <a:ahLst/>
                <a:cxnLst>
                  <a:cxn ang="0">
                    <a:pos x="T0" y="T1"/>
                  </a:cxn>
                  <a:cxn ang="0">
                    <a:pos x="T2" y="T3"/>
                  </a:cxn>
                  <a:cxn ang="0">
                    <a:pos x="T4" y="T5"/>
                  </a:cxn>
                  <a:cxn ang="0">
                    <a:pos x="T6" y="T7"/>
                  </a:cxn>
                </a:cxnLst>
                <a:rect l="0" t="0" r="r" b="b"/>
                <a:pathLst>
                  <a:path w="3" h="1">
                    <a:moveTo>
                      <a:pt x="0" y="0"/>
                    </a:moveTo>
                    <a:cubicBezTo>
                      <a:pt x="1" y="1"/>
                      <a:pt x="1" y="1"/>
                      <a:pt x="1" y="1"/>
                    </a:cubicBezTo>
                    <a:cubicBezTo>
                      <a:pt x="3" y="0"/>
                      <a:pt x="1" y="0"/>
                      <a:pt x="1" y="0"/>
                    </a:cubicBezTo>
                    <a:cubicBezTo>
                      <a:pt x="1" y="0"/>
                      <a:pt x="1"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92" name="Freeform 2447">
                <a:extLst>
                  <a:ext uri="{FF2B5EF4-FFF2-40B4-BE49-F238E27FC236}">
                    <a16:creationId xmlns:a16="http://schemas.microsoft.com/office/drawing/2014/main" id="{1D2BFC48-324E-B14C-F295-1E24FB01A3D1}"/>
                  </a:ext>
                </a:extLst>
              </p:cNvPr>
              <p:cNvSpPr>
                <a:spLocks/>
              </p:cNvSpPr>
              <p:nvPr/>
            </p:nvSpPr>
            <p:spPr bwMode="auto">
              <a:xfrm>
                <a:off x="5678083" y="3065994"/>
                <a:ext cx="5075" cy="427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0" y="0"/>
                      <a:pt x="0"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93" name="Freeform 2448">
                <a:extLst>
                  <a:ext uri="{FF2B5EF4-FFF2-40B4-BE49-F238E27FC236}">
                    <a16:creationId xmlns:a16="http://schemas.microsoft.com/office/drawing/2014/main" id="{4B1C817C-2D70-9DDF-4FD0-898C17279330}"/>
                  </a:ext>
                </a:extLst>
              </p:cNvPr>
              <p:cNvSpPr>
                <a:spLocks/>
              </p:cNvSpPr>
              <p:nvPr/>
            </p:nvSpPr>
            <p:spPr bwMode="auto">
              <a:xfrm>
                <a:off x="5612112" y="2980440"/>
                <a:ext cx="5075" cy="12833"/>
              </a:xfrm>
              <a:custGeom>
                <a:avLst/>
                <a:gdLst>
                  <a:gd name="T0" fmla="*/ 0 w 1"/>
                  <a:gd name="T1" fmla="*/ 3 h 3"/>
                  <a:gd name="T2" fmla="*/ 0 w 1"/>
                  <a:gd name="T3" fmla="*/ 3 h 3"/>
                  <a:gd name="T4" fmla="*/ 0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0" y="3"/>
                    </a:cubicBezTo>
                    <a:cubicBezTo>
                      <a:pt x="0" y="0"/>
                      <a:pt x="1" y="0"/>
                      <a:pt x="0" y="0"/>
                    </a:cubicBezTo>
                    <a:cubicBezTo>
                      <a:pt x="0" y="2"/>
                      <a:pt x="0" y="0"/>
                      <a:pt x="0"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94" name="Freeform 2449">
                <a:extLst>
                  <a:ext uri="{FF2B5EF4-FFF2-40B4-BE49-F238E27FC236}">
                    <a16:creationId xmlns:a16="http://schemas.microsoft.com/office/drawing/2014/main" id="{E5501A8F-8C1B-D546-9154-778F00EC82D4}"/>
                  </a:ext>
                </a:extLst>
              </p:cNvPr>
              <p:cNvSpPr>
                <a:spLocks/>
              </p:cNvSpPr>
              <p:nvPr/>
            </p:nvSpPr>
            <p:spPr bwMode="auto">
              <a:xfrm>
                <a:off x="5612112" y="2964755"/>
                <a:ext cx="5075" cy="4278"/>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0" y="0"/>
                    </a:cubicBezTo>
                    <a:cubicBezTo>
                      <a:pt x="0" y="0"/>
                      <a:pt x="0" y="0"/>
                      <a:pt x="0" y="0"/>
                    </a:cubicBezTo>
                    <a:cubicBezTo>
                      <a:pt x="0" y="1"/>
                      <a:pt x="0"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95" name="Freeform 2450">
                <a:extLst>
                  <a:ext uri="{FF2B5EF4-FFF2-40B4-BE49-F238E27FC236}">
                    <a16:creationId xmlns:a16="http://schemas.microsoft.com/office/drawing/2014/main" id="{9D5EF3EE-2681-EBAA-0F9F-AF273BF15A5B}"/>
                  </a:ext>
                </a:extLst>
              </p:cNvPr>
              <p:cNvSpPr>
                <a:spLocks/>
              </p:cNvSpPr>
              <p:nvPr/>
            </p:nvSpPr>
            <p:spPr bwMode="auto">
              <a:xfrm>
                <a:off x="5627335" y="2988996"/>
                <a:ext cx="3383" cy="4278"/>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0"/>
                      <a:pt x="0" y="0"/>
                      <a:pt x="0" y="0"/>
                    </a:cubicBezTo>
                    <a:cubicBezTo>
                      <a:pt x="0" y="1"/>
                      <a:pt x="0"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96" name="Freeform 2451">
                <a:extLst>
                  <a:ext uri="{FF2B5EF4-FFF2-40B4-BE49-F238E27FC236}">
                    <a16:creationId xmlns:a16="http://schemas.microsoft.com/office/drawing/2014/main" id="{BDE55F89-29DB-C572-6DDE-D7CF2231FB40}"/>
                  </a:ext>
                </a:extLst>
              </p:cNvPr>
              <p:cNvSpPr>
                <a:spLocks/>
              </p:cNvSpPr>
              <p:nvPr/>
            </p:nvSpPr>
            <p:spPr bwMode="auto">
              <a:xfrm>
                <a:off x="5630718" y="2969033"/>
                <a:ext cx="15225" cy="11407"/>
              </a:xfrm>
              <a:custGeom>
                <a:avLst/>
                <a:gdLst>
                  <a:gd name="T0" fmla="*/ 2 w 3"/>
                  <a:gd name="T1" fmla="*/ 2 h 3"/>
                  <a:gd name="T2" fmla="*/ 2 w 3"/>
                  <a:gd name="T3" fmla="*/ 3 h 3"/>
                  <a:gd name="T4" fmla="*/ 3 w 3"/>
                  <a:gd name="T5" fmla="*/ 3 h 3"/>
                  <a:gd name="T6" fmla="*/ 2 w 3"/>
                  <a:gd name="T7" fmla="*/ 3 h 3"/>
                  <a:gd name="T8" fmla="*/ 2 w 3"/>
                  <a:gd name="T9" fmla="*/ 0 h 3"/>
                  <a:gd name="T10" fmla="*/ 2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2" y="2"/>
                    </a:moveTo>
                    <a:cubicBezTo>
                      <a:pt x="2" y="3"/>
                      <a:pt x="2" y="3"/>
                      <a:pt x="2" y="3"/>
                    </a:cubicBezTo>
                    <a:cubicBezTo>
                      <a:pt x="2" y="3"/>
                      <a:pt x="2" y="3"/>
                      <a:pt x="3" y="3"/>
                    </a:cubicBezTo>
                    <a:cubicBezTo>
                      <a:pt x="2" y="3"/>
                      <a:pt x="2" y="3"/>
                      <a:pt x="2" y="3"/>
                    </a:cubicBezTo>
                    <a:cubicBezTo>
                      <a:pt x="2" y="2"/>
                      <a:pt x="2" y="0"/>
                      <a:pt x="2" y="0"/>
                    </a:cubicBezTo>
                    <a:cubicBezTo>
                      <a:pt x="0" y="0"/>
                      <a:pt x="0" y="2"/>
                      <a:pt x="2"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97" name="Freeform 2452">
                <a:extLst>
                  <a:ext uri="{FF2B5EF4-FFF2-40B4-BE49-F238E27FC236}">
                    <a16:creationId xmlns:a16="http://schemas.microsoft.com/office/drawing/2014/main" id="{9164EAF8-CA5F-FBD7-92C7-7365F226FC20}"/>
                  </a:ext>
                </a:extLst>
              </p:cNvPr>
              <p:cNvSpPr>
                <a:spLocks/>
              </p:cNvSpPr>
              <p:nvPr/>
            </p:nvSpPr>
            <p:spPr bwMode="auto">
              <a:xfrm>
                <a:off x="5651017" y="2980440"/>
                <a:ext cx="8459" cy="1283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2" y="3"/>
                      <a:pt x="2" y="3"/>
                      <a:pt x="2" y="3"/>
                    </a:cubicBezTo>
                    <a:cubicBezTo>
                      <a:pt x="0" y="0"/>
                      <a:pt x="0"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98" name="Freeform 2453">
                <a:extLst>
                  <a:ext uri="{FF2B5EF4-FFF2-40B4-BE49-F238E27FC236}">
                    <a16:creationId xmlns:a16="http://schemas.microsoft.com/office/drawing/2014/main" id="{84255AC0-745D-994C-264E-595A0D4CD081}"/>
                  </a:ext>
                </a:extLst>
              </p:cNvPr>
              <p:cNvSpPr>
                <a:spLocks/>
              </p:cNvSpPr>
              <p:nvPr/>
            </p:nvSpPr>
            <p:spPr bwMode="auto">
              <a:xfrm>
                <a:off x="5556289" y="3033199"/>
                <a:ext cx="10149" cy="4278"/>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1" y="0"/>
                    </a:cubicBezTo>
                    <a:cubicBezTo>
                      <a:pt x="1" y="1"/>
                      <a:pt x="0"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599" name="Freeform 2454">
                <a:extLst>
                  <a:ext uri="{FF2B5EF4-FFF2-40B4-BE49-F238E27FC236}">
                    <a16:creationId xmlns:a16="http://schemas.microsoft.com/office/drawing/2014/main" id="{B8073A74-B53E-512E-CD5A-2EA6987B5ADC}"/>
                  </a:ext>
                </a:extLst>
              </p:cNvPr>
              <p:cNvSpPr>
                <a:spLocks/>
              </p:cNvSpPr>
              <p:nvPr/>
            </p:nvSpPr>
            <p:spPr bwMode="auto">
              <a:xfrm>
                <a:off x="5664550" y="2980440"/>
                <a:ext cx="47364" cy="44203"/>
              </a:xfrm>
              <a:custGeom>
                <a:avLst/>
                <a:gdLst>
                  <a:gd name="T0" fmla="*/ 8 w 10"/>
                  <a:gd name="T1" fmla="*/ 11 h 11"/>
                  <a:gd name="T2" fmla="*/ 8 w 10"/>
                  <a:gd name="T3" fmla="*/ 10 h 11"/>
                  <a:gd name="T4" fmla="*/ 8 w 10"/>
                  <a:gd name="T5" fmla="*/ 8 h 11"/>
                  <a:gd name="T6" fmla="*/ 7 w 10"/>
                  <a:gd name="T7" fmla="*/ 3 h 11"/>
                  <a:gd name="T8" fmla="*/ 6 w 10"/>
                  <a:gd name="T9" fmla="*/ 2 h 11"/>
                  <a:gd name="T10" fmla="*/ 1 w 10"/>
                  <a:gd name="T11" fmla="*/ 2 h 11"/>
                  <a:gd name="T12" fmla="*/ 3 w 10"/>
                  <a:gd name="T13" fmla="*/ 5 h 11"/>
                  <a:gd name="T14" fmla="*/ 4 w 10"/>
                  <a:gd name="T15" fmla="*/ 7 h 11"/>
                  <a:gd name="T16" fmla="*/ 4 w 10"/>
                  <a:gd name="T17" fmla="*/ 8 h 11"/>
                  <a:gd name="T18" fmla="*/ 6 w 10"/>
                  <a:gd name="T19" fmla="*/ 11 h 11"/>
                  <a:gd name="T20" fmla="*/ 8 w 10"/>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8" y="11"/>
                    </a:moveTo>
                    <a:cubicBezTo>
                      <a:pt x="10" y="11"/>
                      <a:pt x="8" y="11"/>
                      <a:pt x="8" y="10"/>
                    </a:cubicBezTo>
                    <a:cubicBezTo>
                      <a:pt x="8" y="8"/>
                      <a:pt x="8" y="8"/>
                      <a:pt x="8" y="8"/>
                    </a:cubicBezTo>
                    <a:cubicBezTo>
                      <a:pt x="7" y="8"/>
                      <a:pt x="8" y="3"/>
                      <a:pt x="7" y="3"/>
                    </a:cubicBezTo>
                    <a:cubicBezTo>
                      <a:pt x="7" y="3"/>
                      <a:pt x="7" y="2"/>
                      <a:pt x="6" y="2"/>
                    </a:cubicBezTo>
                    <a:cubicBezTo>
                      <a:pt x="4" y="0"/>
                      <a:pt x="4" y="2"/>
                      <a:pt x="1" y="2"/>
                    </a:cubicBezTo>
                    <a:cubicBezTo>
                      <a:pt x="0" y="0"/>
                      <a:pt x="1" y="3"/>
                      <a:pt x="3" y="5"/>
                    </a:cubicBezTo>
                    <a:cubicBezTo>
                      <a:pt x="4" y="5"/>
                      <a:pt x="4" y="5"/>
                      <a:pt x="4" y="7"/>
                    </a:cubicBezTo>
                    <a:cubicBezTo>
                      <a:pt x="6" y="7"/>
                      <a:pt x="4" y="7"/>
                      <a:pt x="4" y="8"/>
                    </a:cubicBezTo>
                    <a:cubicBezTo>
                      <a:pt x="4" y="8"/>
                      <a:pt x="6" y="8"/>
                      <a:pt x="6" y="11"/>
                    </a:cubicBezTo>
                    <a:cubicBezTo>
                      <a:pt x="6" y="11"/>
                      <a:pt x="8" y="10"/>
                      <a:pt x="8" y="1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00" name="Freeform 2455">
                <a:extLst>
                  <a:ext uri="{FF2B5EF4-FFF2-40B4-BE49-F238E27FC236}">
                    <a16:creationId xmlns:a16="http://schemas.microsoft.com/office/drawing/2014/main" id="{290CFD2B-ABA6-FB6F-A625-016EFC6994E7}"/>
                  </a:ext>
                </a:extLst>
              </p:cNvPr>
              <p:cNvSpPr>
                <a:spLocks/>
              </p:cNvSpPr>
              <p:nvPr/>
            </p:nvSpPr>
            <p:spPr bwMode="auto">
              <a:xfrm>
                <a:off x="5696691" y="3033199"/>
                <a:ext cx="15225" cy="24241"/>
              </a:xfrm>
              <a:custGeom>
                <a:avLst/>
                <a:gdLst>
                  <a:gd name="T0" fmla="*/ 1 w 3"/>
                  <a:gd name="T1" fmla="*/ 3 h 6"/>
                  <a:gd name="T2" fmla="*/ 1 w 3"/>
                  <a:gd name="T3" fmla="*/ 1 h 6"/>
                  <a:gd name="T4" fmla="*/ 1 w 3"/>
                  <a:gd name="T5" fmla="*/ 3 h 6"/>
                </a:gdLst>
                <a:ahLst/>
                <a:cxnLst>
                  <a:cxn ang="0">
                    <a:pos x="T0" y="T1"/>
                  </a:cxn>
                  <a:cxn ang="0">
                    <a:pos x="T2" y="T3"/>
                  </a:cxn>
                  <a:cxn ang="0">
                    <a:pos x="T4" y="T5"/>
                  </a:cxn>
                </a:cxnLst>
                <a:rect l="0" t="0" r="r" b="b"/>
                <a:pathLst>
                  <a:path w="3" h="6">
                    <a:moveTo>
                      <a:pt x="1" y="3"/>
                    </a:moveTo>
                    <a:cubicBezTo>
                      <a:pt x="0" y="3"/>
                      <a:pt x="1" y="0"/>
                      <a:pt x="1" y="1"/>
                    </a:cubicBezTo>
                    <a:cubicBezTo>
                      <a:pt x="1" y="3"/>
                      <a:pt x="3" y="6"/>
                      <a:pt x="1"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01" name="Freeform 2456">
                <a:extLst>
                  <a:ext uri="{FF2B5EF4-FFF2-40B4-BE49-F238E27FC236}">
                    <a16:creationId xmlns:a16="http://schemas.microsoft.com/office/drawing/2014/main" id="{25B4B9C9-ACCA-73F8-E307-CCB1B7625149}"/>
                  </a:ext>
                </a:extLst>
              </p:cNvPr>
              <p:cNvSpPr>
                <a:spLocks/>
              </p:cNvSpPr>
              <p:nvPr/>
            </p:nvSpPr>
            <p:spPr bwMode="auto">
              <a:xfrm>
                <a:off x="5711914" y="3046032"/>
                <a:ext cx="3383" cy="11407"/>
              </a:xfrm>
              <a:custGeom>
                <a:avLst/>
                <a:gdLst>
                  <a:gd name="T0" fmla="*/ 0 w 1"/>
                  <a:gd name="T1" fmla="*/ 0 h 3"/>
                  <a:gd name="T2" fmla="*/ 0 w 1"/>
                  <a:gd name="T3" fmla="*/ 0 h 3"/>
                  <a:gd name="T4" fmla="*/ 0 w 1"/>
                  <a:gd name="T5" fmla="*/ 0 h 3"/>
                </a:gdLst>
                <a:ahLst/>
                <a:cxnLst>
                  <a:cxn ang="0">
                    <a:pos x="T0" y="T1"/>
                  </a:cxn>
                  <a:cxn ang="0">
                    <a:pos x="T2" y="T3"/>
                  </a:cxn>
                  <a:cxn ang="0">
                    <a:pos x="T4" y="T5"/>
                  </a:cxn>
                </a:cxnLst>
                <a:rect l="0" t="0" r="r" b="b"/>
                <a:pathLst>
                  <a:path w="1" h="3">
                    <a:moveTo>
                      <a:pt x="0" y="0"/>
                    </a:moveTo>
                    <a:cubicBezTo>
                      <a:pt x="0" y="0"/>
                      <a:pt x="0" y="0"/>
                      <a:pt x="0" y="0"/>
                    </a:cubicBezTo>
                    <a:cubicBezTo>
                      <a:pt x="1" y="3"/>
                      <a:pt x="0" y="3"/>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02" name="Freeform 2457">
                <a:extLst>
                  <a:ext uri="{FF2B5EF4-FFF2-40B4-BE49-F238E27FC236}">
                    <a16:creationId xmlns:a16="http://schemas.microsoft.com/office/drawing/2014/main" id="{3DD6EC65-A2CF-279D-B835-D932E38CEE64}"/>
                  </a:ext>
                </a:extLst>
              </p:cNvPr>
              <p:cNvSpPr>
                <a:spLocks/>
              </p:cNvSpPr>
              <p:nvPr/>
            </p:nvSpPr>
            <p:spPr bwMode="auto">
              <a:xfrm>
                <a:off x="5608729" y="3000403"/>
                <a:ext cx="32141" cy="45629"/>
              </a:xfrm>
              <a:custGeom>
                <a:avLst/>
                <a:gdLst>
                  <a:gd name="T0" fmla="*/ 4 w 7"/>
                  <a:gd name="T1" fmla="*/ 8 h 11"/>
                  <a:gd name="T2" fmla="*/ 7 w 7"/>
                  <a:gd name="T3" fmla="*/ 6 h 11"/>
                  <a:gd name="T4" fmla="*/ 7 w 7"/>
                  <a:gd name="T5" fmla="*/ 3 h 11"/>
                  <a:gd name="T6" fmla="*/ 4 w 7"/>
                  <a:gd name="T7" fmla="*/ 3 h 11"/>
                  <a:gd name="T8" fmla="*/ 1 w 7"/>
                  <a:gd name="T9" fmla="*/ 0 h 11"/>
                  <a:gd name="T10" fmla="*/ 1 w 7"/>
                  <a:gd name="T11" fmla="*/ 2 h 11"/>
                  <a:gd name="T12" fmla="*/ 1 w 7"/>
                  <a:gd name="T13" fmla="*/ 6 h 11"/>
                  <a:gd name="T14" fmla="*/ 1 w 7"/>
                  <a:gd name="T15" fmla="*/ 8 h 11"/>
                  <a:gd name="T16" fmla="*/ 4 w 7"/>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4" y="8"/>
                    </a:moveTo>
                    <a:cubicBezTo>
                      <a:pt x="4" y="8"/>
                      <a:pt x="5" y="6"/>
                      <a:pt x="7" y="6"/>
                    </a:cubicBezTo>
                    <a:cubicBezTo>
                      <a:pt x="7" y="5"/>
                      <a:pt x="7" y="3"/>
                      <a:pt x="7" y="3"/>
                    </a:cubicBezTo>
                    <a:cubicBezTo>
                      <a:pt x="5" y="3"/>
                      <a:pt x="5" y="2"/>
                      <a:pt x="4" y="3"/>
                    </a:cubicBezTo>
                    <a:cubicBezTo>
                      <a:pt x="4" y="3"/>
                      <a:pt x="2" y="0"/>
                      <a:pt x="1" y="0"/>
                    </a:cubicBezTo>
                    <a:cubicBezTo>
                      <a:pt x="1" y="0"/>
                      <a:pt x="0" y="0"/>
                      <a:pt x="1" y="2"/>
                    </a:cubicBezTo>
                    <a:cubicBezTo>
                      <a:pt x="2" y="3"/>
                      <a:pt x="1" y="3"/>
                      <a:pt x="1" y="6"/>
                    </a:cubicBezTo>
                    <a:cubicBezTo>
                      <a:pt x="1" y="6"/>
                      <a:pt x="1" y="6"/>
                      <a:pt x="1" y="8"/>
                    </a:cubicBezTo>
                    <a:cubicBezTo>
                      <a:pt x="1" y="11"/>
                      <a:pt x="1" y="8"/>
                      <a:pt x="4" y="8"/>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03" name="Freeform 2458">
                <a:extLst>
                  <a:ext uri="{FF2B5EF4-FFF2-40B4-BE49-F238E27FC236}">
                    <a16:creationId xmlns:a16="http://schemas.microsoft.com/office/drawing/2014/main" id="{4D96FCC5-759C-70B6-1F67-FB7F21FA4174}"/>
                  </a:ext>
                </a:extLst>
              </p:cNvPr>
              <p:cNvSpPr>
                <a:spLocks/>
              </p:cNvSpPr>
              <p:nvPr/>
            </p:nvSpPr>
            <p:spPr bwMode="auto">
              <a:xfrm>
                <a:off x="5566439" y="2964755"/>
                <a:ext cx="42290" cy="35648"/>
              </a:xfrm>
              <a:custGeom>
                <a:avLst/>
                <a:gdLst>
                  <a:gd name="T0" fmla="*/ 7 w 9"/>
                  <a:gd name="T1" fmla="*/ 6 h 9"/>
                  <a:gd name="T2" fmla="*/ 7 w 9"/>
                  <a:gd name="T3" fmla="*/ 3 h 9"/>
                  <a:gd name="T4" fmla="*/ 3 w 9"/>
                  <a:gd name="T5" fmla="*/ 0 h 9"/>
                  <a:gd name="T6" fmla="*/ 2 w 9"/>
                  <a:gd name="T7" fmla="*/ 0 h 9"/>
                  <a:gd name="T8" fmla="*/ 2 w 9"/>
                  <a:gd name="T9" fmla="*/ 1 h 9"/>
                  <a:gd name="T10" fmla="*/ 6 w 9"/>
                  <a:gd name="T11" fmla="*/ 7 h 9"/>
                  <a:gd name="T12" fmla="*/ 7 w 9"/>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7" y="6"/>
                    </a:moveTo>
                    <a:cubicBezTo>
                      <a:pt x="9" y="4"/>
                      <a:pt x="7" y="4"/>
                      <a:pt x="7" y="3"/>
                    </a:cubicBezTo>
                    <a:cubicBezTo>
                      <a:pt x="9" y="1"/>
                      <a:pt x="6" y="0"/>
                      <a:pt x="3" y="0"/>
                    </a:cubicBezTo>
                    <a:cubicBezTo>
                      <a:pt x="2" y="0"/>
                      <a:pt x="0" y="0"/>
                      <a:pt x="2" y="0"/>
                    </a:cubicBezTo>
                    <a:cubicBezTo>
                      <a:pt x="2" y="1"/>
                      <a:pt x="2" y="1"/>
                      <a:pt x="2" y="1"/>
                    </a:cubicBezTo>
                    <a:cubicBezTo>
                      <a:pt x="3" y="1"/>
                      <a:pt x="4" y="4"/>
                      <a:pt x="6" y="7"/>
                    </a:cubicBezTo>
                    <a:cubicBezTo>
                      <a:pt x="6" y="9"/>
                      <a:pt x="6" y="7"/>
                      <a:pt x="7" y="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04" name="Freeform 2459">
                <a:extLst>
                  <a:ext uri="{FF2B5EF4-FFF2-40B4-BE49-F238E27FC236}">
                    <a16:creationId xmlns:a16="http://schemas.microsoft.com/office/drawing/2014/main" id="{1CBB6E38-F0EC-7E7C-3BBB-45B9C0D38D05}"/>
                  </a:ext>
                </a:extLst>
              </p:cNvPr>
              <p:cNvSpPr>
                <a:spLocks/>
              </p:cNvSpPr>
              <p:nvPr/>
            </p:nvSpPr>
            <p:spPr bwMode="auto">
              <a:xfrm>
                <a:off x="5490317" y="3013236"/>
                <a:ext cx="65972" cy="76999"/>
              </a:xfrm>
              <a:custGeom>
                <a:avLst/>
                <a:gdLst>
                  <a:gd name="T0" fmla="*/ 2 w 14"/>
                  <a:gd name="T1" fmla="*/ 17 h 19"/>
                  <a:gd name="T2" fmla="*/ 8 w 14"/>
                  <a:gd name="T3" fmla="*/ 13 h 19"/>
                  <a:gd name="T4" fmla="*/ 11 w 14"/>
                  <a:gd name="T5" fmla="*/ 8 h 19"/>
                  <a:gd name="T6" fmla="*/ 12 w 14"/>
                  <a:gd name="T7" fmla="*/ 6 h 19"/>
                  <a:gd name="T8" fmla="*/ 14 w 14"/>
                  <a:gd name="T9" fmla="*/ 5 h 19"/>
                  <a:gd name="T10" fmla="*/ 14 w 14"/>
                  <a:gd name="T11" fmla="*/ 0 h 19"/>
                  <a:gd name="T12" fmla="*/ 12 w 14"/>
                  <a:gd name="T13" fmla="*/ 3 h 19"/>
                  <a:gd name="T14" fmla="*/ 12 w 14"/>
                  <a:gd name="T15" fmla="*/ 6 h 19"/>
                  <a:gd name="T16" fmla="*/ 11 w 14"/>
                  <a:gd name="T17" fmla="*/ 6 h 19"/>
                  <a:gd name="T18" fmla="*/ 5 w 14"/>
                  <a:gd name="T19" fmla="*/ 13 h 19"/>
                  <a:gd name="T20" fmla="*/ 1 w 14"/>
                  <a:gd name="T21" fmla="*/ 19 h 19"/>
                  <a:gd name="T22" fmla="*/ 2 w 14"/>
                  <a:gd name="T2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9">
                    <a:moveTo>
                      <a:pt x="2" y="17"/>
                    </a:moveTo>
                    <a:cubicBezTo>
                      <a:pt x="2" y="16"/>
                      <a:pt x="4" y="16"/>
                      <a:pt x="8" y="13"/>
                    </a:cubicBezTo>
                    <a:cubicBezTo>
                      <a:pt x="12" y="9"/>
                      <a:pt x="8" y="9"/>
                      <a:pt x="11" y="8"/>
                    </a:cubicBezTo>
                    <a:cubicBezTo>
                      <a:pt x="12" y="8"/>
                      <a:pt x="12" y="6"/>
                      <a:pt x="12" y="6"/>
                    </a:cubicBezTo>
                    <a:cubicBezTo>
                      <a:pt x="14" y="6"/>
                      <a:pt x="14" y="6"/>
                      <a:pt x="14" y="5"/>
                    </a:cubicBezTo>
                    <a:cubicBezTo>
                      <a:pt x="14" y="3"/>
                      <a:pt x="14" y="0"/>
                      <a:pt x="14" y="0"/>
                    </a:cubicBezTo>
                    <a:cubicBezTo>
                      <a:pt x="12" y="0"/>
                      <a:pt x="12" y="3"/>
                      <a:pt x="12" y="3"/>
                    </a:cubicBezTo>
                    <a:cubicBezTo>
                      <a:pt x="11" y="3"/>
                      <a:pt x="12" y="5"/>
                      <a:pt x="12" y="6"/>
                    </a:cubicBezTo>
                    <a:cubicBezTo>
                      <a:pt x="12" y="6"/>
                      <a:pt x="12" y="5"/>
                      <a:pt x="11" y="6"/>
                    </a:cubicBezTo>
                    <a:cubicBezTo>
                      <a:pt x="9" y="8"/>
                      <a:pt x="7" y="11"/>
                      <a:pt x="5" y="13"/>
                    </a:cubicBezTo>
                    <a:cubicBezTo>
                      <a:pt x="4" y="13"/>
                      <a:pt x="2" y="16"/>
                      <a:pt x="1" y="19"/>
                    </a:cubicBezTo>
                    <a:cubicBezTo>
                      <a:pt x="0" y="19"/>
                      <a:pt x="2" y="19"/>
                      <a:pt x="2" y="17"/>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05" name="Freeform 2460">
                <a:extLst>
                  <a:ext uri="{FF2B5EF4-FFF2-40B4-BE49-F238E27FC236}">
                    <a16:creationId xmlns:a16="http://schemas.microsoft.com/office/drawing/2014/main" id="{B9E20FDC-DD5D-1295-531F-7ED8ECC4C6BB}"/>
                  </a:ext>
                </a:extLst>
              </p:cNvPr>
              <p:cNvSpPr>
                <a:spLocks/>
              </p:cNvSpPr>
              <p:nvPr/>
            </p:nvSpPr>
            <p:spPr bwMode="auto">
              <a:xfrm>
                <a:off x="5556289" y="2834998"/>
                <a:ext cx="108261" cy="158276"/>
              </a:xfrm>
              <a:custGeom>
                <a:avLst/>
                <a:gdLst>
                  <a:gd name="T0" fmla="*/ 23 w 23"/>
                  <a:gd name="T1" fmla="*/ 36 h 39"/>
                  <a:gd name="T2" fmla="*/ 22 w 23"/>
                  <a:gd name="T3" fmla="*/ 33 h 39"/>
                  <a:gd name="T4" fmla="*/ 20 w 23"/>
                  <a:gd name="T5" fmla="*/ 32 h 39"/>
                  <a:gd name="T6" fmla="*/ 23 w 23"/>
                  <a:gd name="T7" fmla="*/ 32 h 39"/>
                  <a:gd name="T8" fmla="*/ 19 w 23"/>
                  <a:gd name="T9" fmla="*/ 30 h 39"/>
                  <a:gd name="T10" fmla="*/ 18 w 23"/>
                  <a:gd name="T11" fmla="*/ 30 h 39"/>
                  <a:gd name="T12" fmla="*/ 15 w 23"/>
                  <a:gd name="T13" fmla="*/ 27 h 39"/>
                  <a:gd name="T14" fmla="*/ 13 w 23"/>
                  <a:gd name="T15" fmla="*/ 27 h 39"/>
                  <a:gd name="T16" fmla="*/ 12 w 23"/>
                  <a:gd name="T17" fmla="*/ 30 h 39"/>
                  <a:gd name="T18" fmla="*/ 11 w 23"/>
                  <a:gd name="T19" fmla="*/ 25 h 39"/>
                  <a:gd name="T20" fmla="*/ 9 w 23"/>
                  <a:gd name="T21" fmla="*/ 21 h 39"/>
                  <a:gd name="T22" fmla="*/ 11 w 23"/>
                  <a:gd name="T23" fmla="*/ 16 h 39"/>
                  <a:gd name="T24" fmla="*/ 12 w 23"/>
                  <a:gd name="T25" fmla="*/ 18 h 39"/>
                  <a:gd name="T26" fmla="*/ 15 w 23"/>
                  <a:gd name="T27" fmla="*/ 11 h 39"/>
                  <a:gd name="T28" fmla="*/ 13 w 23"/>
                  <a:gd name="T29" fmla="*/ 5 h 39"/>
                  <a:gd name="T30" fmla="*/ 12 w 23"/>
                  <a:gd name="T31" fmla="*/ 4 h 39"/>
                  <a:gd name="T32" fmla="*/ 5 w 23"/>
                  <a:gd name="T33" fmla="*/ 2 h 39"/>
                  <a:gd name="T34" fmla="*/ 4 w 23"/>
                  <a:gd name="T35" fmla="*/ 5 h 39"/>
                  <a:gd name="T36" fmla="*/ 4 w 23"/>
                  <a:gd name="T37" fmla="*/ 13 h 39"/>
                  <a:gd name="T38" fmla="*/ 4 w 23"/>
                  <a:gd name="T39" fmla="*/ 16 h 39"/>
                  <a:gd name="T40" fmla="*/ 0 w 23"/>
                  <a:gd name="T41" fmla="*/ 14 h 39"/>
                  <a:gd name="T42" fmla="*/ 0 w 23"/>
                  <a:gd name="T43" fmla="*/ 18 h 39"/>
                  <a:gd name="T44" fmla="*/ 1 w 23"/>
                  <a:gd name="T45" fmla="*/ 22 h 39"/>
                  <a:gd name="T46" fmla="*/ 4 w 23"/>
                  <a:gd name="T47" fmla="*/ 25 h 39"/>
                  <a:gd name="T48" fmla="*/ 4 w 23"/>
                  <a:gd name="T49" fmla="*/ 25 h 39"/>
                  <a:gd name="T50" fmla="*/ 5 w 23"/>
                  <a:gd name="T51" fmla="*/ 25 h 39"/>
                  <a:gd name="T52" fmla="*/ 5 w 23"/>
                  <a:gd name="T53" fmla="*/ 27 h 39"/>
                  <a:gd name="T54" fmla="*/ 5 w 23"/>
                  <a:gd name="T55" fmla="*/ 30 h 39"/>
                  <a:gd name="T56" fmla="*/ 8 w 23"/>
                  <a:gd name="T57" fmla="*/ 32 h 39"/>
                  <a:gd name="T58" fmla="*/ 9 w 23"/>
                  <a:gd name="T59" fmla="*/ 30 h 39"/>
                  <a:gd name="T60" fmla="*/ 12 w 23"/>
                  <a:gd name="T61" fmla="*/ 32 h 39"/>
                  <a:gd name="T62" fmla="*/ 15 w 23"/>
                  <a:gd name="T63" fmla="*/ 33 h 39"/>
                  <a:gd name="T64" fmla="*/ 15 w 23"/>
                  <a:gd name="T65" fmla="*/ 30 h 39"/>
                  <a:gd name="T66" fmla="*/ 16 w 23"/>
                  <a:gd name="T67" fmla="*/ 32 h 39"/>
                  <a:gd name="T68" fmla="*/ 18 w 23"/>
                  <a:gd name="T69" fmla="*/ 33 h 39"/>
                  <a:gd name="T70" fmla="*/ 19 w 23"/>
                  <a:gd name="T71" fmla="*/ 36 h 39"/>
                  <a:gd name="T72" fmla="*/ 23 w 23"/>
                  <a:gd name="T73" fmla="*/ 38 h 39"/>
                  <a:gd name="T74" fmla="*/ 23 w 23"/>
                  <a:gd name="T75"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39">
                    <a:moveTo>
                      <a:pt x="23" y="36"/>
                    </a:moveTo>
                    <a:cubicBezTo>
                      <a:pt x="23" y="35"/>
                      <a:pt x="23" y="33"/>
                      <a:pt x="22" y="33"/>
                    </a:cubicBezTo>
                    <a:cubicBezTo>
                      <a:pt x="19" y="33"/>
                      <a:pt x="23" y="33"/>
                      <a:pt x="20" y="32"/>
                    </a:cubicBezTo>
                    <a:cubicBezTo>
                      <a:pt x="18" y="30"/>
                      <a:pt x="22" y="32"/>
                      <a:pt x="23" y="32"/>
                    </a:cubicBezTo>
                    <a:cubicBezTo>
                      <a:pt x="23" y="30"/>
                      <a:pt x="22" y="30"/>
                      <a:pt x="19" y="30"/>
                    </a:cubicBezTo>
                    <a:cubicBezTo>
                      <a:pt x="18" y="27"/>
                      <a:pt x="18" y="32"/>
                      <a:pt x="18" y="30"/>
                    </a:cubicBezTo>
                    <a:cubicBezTo>
                      <a:pt x="16" y="30"/>
                      <a:pt x="18" y="28"/>
                      <a:pt x="15" y="27"/>
                    </a:cubicBezTo>
                    <a:cubicBezTo>
                      <a:pt x="13" y="27"/>
                      <a:pt x="15" y="28"/>
                      <a:pt x="13" y="27"/>
                    </a:cubicBezTo>
                    <a:cubicBezTo>
                      <a:pt x="12" y="27"/>
                      <a:pt x="13" y="30"/>
                      <a:pt x="12" y="30"/>
                    </a:cubicBezTo>
                    <a:cubicBezTo>
                      <a:pt x="11" y="28"/>
                      <a:pt x="9" y="25"/>
                      <a:pt x="11" y="25"/>
                    </a:cubicBezTo>
                    <a:cubicBezTo>
                      <a:pt x="11" y="24"/>
                      <a:pt x="8" y="22"/>
                      <a:pt x="9" y="21"/>
                    </a:cubicBezTo>
                    <a:cubicBezTo>
                      <a:pt x="11" y="18"/>
                      <a:pt x="9" y="18"/>
                      <a:pt x="11" y="16"/>
                    </a:cubicBezTo>
                    <a:cubicBezTo>
                      <a:pt x="12" y="14"/>
                      <a:pt x="12" y="18"/>
                      <a:pt x="12" y="18"/>
                    </a:cubicBezTo>
                    <a:cubicBezTo>
                      <a:pt x="13" y="16"/>
                      <a:pt x="15" y="13"/>
                      <a:pt x="15" y="11"/>
                    </a:cubicBezTo>
                    <a:cubicBezTo>
                      <a:pt x="15" y="10"/>
                      <a:pt x="12" y="8"/>
                      <a:pt x="13" y="5"/>
                    </a:cubicBezTo>
                    <a:cubicBezTo>
                      <a:pt x="15" y="2"/>
                      <a:pt x="13" y="2"/>
                      <a:pt x="12" y="4"/>
                    </a:cubicBezTo>
                    <a:cubicBezTo>
                      <a:pt x="11" y="5"/>
                      <a:pt x="8" y="0"/>
                      <a:pt x="5" y="2"/>
                    </a:cubicBezTo>
                    <a:cubicBezTo>
                      <a:pt x="4" y="2"/>
                      <a:pt x="4" y="2"/>
                      <a:pt x="4" y="5"/>
                    </a:cubicBezTo>
                    <a:cubicBezTo>
                      <a:pt x="2" y="8"/>
                      <a:pt x="4" y="8"/>
                      <a:pt x="4" y="13"/>
                    </a:cubicBezTo>
                    <a:cubicBezTo>
                      <a:pt x="1" y="14"/>
                      <a:pt x="4" y="14"/>
                      <a:pt x="4" y="16"/>
                    </a:cubicBezTo>
                    <a:cubicBezTo>
                      <a:pt x="2" y="19"/>
                      <a:pt x="1" y="14"/>
                      <a:pt x="0" y="14"/>
                    </a:cubicBezTo>
                    <a:cubicBezTo>
                      <a:pt x="0" y="18"/>
                      <a:pt x="0" y="18"/>
                      <a:pt x="0" y="18"/>
                    </a:cubicBezTo>
                    <a:cubicBezTo>
                      <a:pt x="1" y="18"/>
                      <a:pt x="0" y="18"/>
                      <a:pt x="1" y="22"/>
                    </a:cubicBezTo>
                    <a:cubicBezTo>
                      <a:pt x="1" y="27"/>
                      <a:pt x="2" y="24"/>
                      <a:pt x="4" y="25"/>
                    </a:cubicBezTo>
                    <a:cubicBezTo>
                      <a:pt x="4" y="27"/>
                      <a:pt x="4" y="27"/>
                      <a:pt x="4" y="25"/>
                    </a:cubicBezTo>
                    <a:cubicBezTo>
                      <a:pt x="4" y="24"/>
                      <a:pt x="4" y="24"/>
                      <a:pt x="5" y="25"/>
                    </a:cubicBezTo>
                    <a:cubicBezTo>
                      <a:pt x="6" y="25"/>
                      <a:pt x="6" y="27"/>
                      <a:pt x="5" y="27"/>
                    </a:cubicBezTo>
                    <a:cubicBezTo>
                      <a:pt x="4" y="27"/>
                      <a:pt x="4" y="30"/>
                      <a:pt x="5" y="30"/>
                    </a:cubicBezTo>
                    <a:cubicBezTo>
                      <a:pt x="6" y="30"/>
                      <a:pt x="6" y="32"/>
                      <a:pt x="8" y="32"/>
                    </a:cubicBezTo>
                    <a:cubicBezTo>
                      <a:pt x="9" y="32"/>
                      <a:pt x="8" y="30"/>
                      <a:pt x="9" y="30"/>
                    </a:cubicBezTo>
                    <a:cubicBezTo>
                      <a:pt x="11" y="30"/>
                      <a:pt x="11" y="30"/>
                      <a:pt x="12" y="32"/>
                    </a:cubicBezTo>
                    <a:cubicBezTo>
                      <a:pt x="15" y="32"/>
                      <a:pt x="13" y="33"/>
                      <a:pt x="15" y="33"/>
                    </a:cubicBezTo>
                    <a:cubicBezTo>
                      <a:pt x="16" y="33"/>
                      <a:pt x="15" y="32"/>
                      <a:pt x="15" y="30"/>
                    </a:cubicBezTo>
                    <a:cubicBezTo>
                      <a:pt x="15" y="30"/>
                      <a:pt x="16" y="30"/>
                      <a:pt x="16" y="32"/>
                    </a:cubicBezTo>
                    <a:cubicBezTo>
                      <a:pt x="16" y="32"/>
                      <a:pt x="18" y="32"/>
                      <a:pt x="18" y="33"/>
                    </a:cubicBezTo>
                    <a:cubicBezTo>
                      <a:pt x="18" y="33"/>
                      <a:pt x="18" y="35"/>
                      <a:pt x="19" y="36"/>
                    </a:cubicBezTo>
                    <a:cubicBezTo>
                      <a:pt x="23" y="36"/>
                      <a:pt x="22" y="36"/>
                      <a:pt x="23" y="38"/>
                    </a:cubicBezTo>
                    <a:cubicBezTo>
                      <a:pt x="23" y="39"/>
                      <a:pt x="23" y="38"/>
                      <a:pt x="23" y="3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06" name="Freeform 2461">
                <a:extLst>
                  <a:ext uri="{FF2B5EF4-FFF2-40B4-BE49-F238E27FC236}">
                    <a16:creationId xmlns:a16="http://schemas.microsoft.com/office/drawing/2014/main" id="{474EEBE3-2538-0DDA-8BD5-14935A8824CF}"/>
                  </a:ext>
                </a:extLst>
              </p:cNvPr>
              <p:cNvSpPr>
                <a:spLocks/>
              </p:cNvSpPr>
              <p:nvPr/>
            </p:nvSpPr>
            <p:spPr bwMode="auto">
              <a:xfrm>
                <a:off x="5725447" y="3178641"/>
                <a:ext cx="5075" cy="17110"/>
              </a:xfrm>
              <a:custGeom>
                <a:avLst/>
                <a:gdLst>
                  <a:gd name="T0" fmla="*/ 1 w 1"/>
                  <a:gd name="T1" fmla="*/ 1 h 4"/>
                  <a:gd name="T2" fmla="*/ 1 w 1"/>
                  <a:gd name="T3" fmla="*/ 3 h 4"/>
                  <a:gd name="T4" fmla="*/ 1 w 1"/>
                  <a:gd name="T5" fmla="*/ 3 h 4"/>
                  <a:gd name="T6" fmla="*/ 1 w 1"/>
                  <a:gd name="T7" fmla="*/ 1 h 4"/>
                  <a:gd name="T8" fmla="*/ 1 w 1"/>
                  <a:gd name="T9" fmla="*/ 0 h 4"/>
                  <a:gd name="T10" fmla="*/ 1 w 1"/>
                  <a:gd name="T11" fmla="*/ 1 h 4"/>
                </a:gdLst>
                <a:ahLst/>
                <a:cxnLst>
                  <a:cxn ang="0">
                    <a:pos x="T0" y="T1"/>
                  </a:cxn>
                  <a:cxn ang="0">
                    <a:pos x="T2" y="T3"/>
                  </a:cxn>
                  <a:cxn ang="0">
                    <a:pos x="T4" y="T5"/>
                  </a:cxn>
                  <a:cxn ang="0">
                    <a:pos x="T6" y="T7"/>
                  </a:cxn>
                  <a:cxn ang="0">
                    <a:pos x="T8" y="T9"/>
                  </a:cxn>
                  <a:cxn ang="0">
                    <a:pos x="T10" y="T11"/>
                  </a:cxn>
                </a:cxnLst>
                <a:rect l="0" t="0" r="r" b="b"/>
                <a:pathLst>
                  <a:path w="1" h="4">
                    <a:moveTo>
                      <a:pt x="1" y="1"/>
                    </a:moveTo>
                    <a:cubicBezTo>
                      <a:pt x="1" y="1"/>
                      <a:pt x="1" y="1"/>
                      <a:pt x="1" y="3"/>
                    </a:cubicBezTo>
                    <a:cubicBezTo>
                      <a:pt x="0" y="4"/>
                      <a:pt x="1" y="4"/>
                      <a:pt x="1" y="3"/>
                    </a:cubicBezTo>
                    <a:cubicBezTo>
                      <a:pt x="1" y="1"/>
                      <a:pt x="1" y="1"/>
                      <a:pt x="1" y="1"/>
                    </a:cubicBezTo>
                    <a:cubicBezTo>
                      <a:pt x="1" y="0"/>
                      <a:pt x="1" y="0"/>
                      <a:pt x="1" y="0"/>
                    </a:cubicBezTo>
                    <a:cubicBezTo>
                      <a:pt x="1" y="1"/>
                      <a:pt x="1" y="1"/>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07" name="Freeform 2462">
                <a:extLst>
                  <a:ext uri="{FF2B5EF4-FFF2-40B4-BE49-F238E27FC236}">
                    <a16:creationId xmlns:a16="http://schemas.microsoft.com/office/drawing/2014/main" id="{BECAF39F-234B-1BF0-A3A6-14602E9DF4DB}"/>
                  </a:ext>
                </a:extLst>
              </p:cNvPr>
              <p:cNvSpPr>
                <a:spLocks/>
              </p:cNvSpPr>
              <p:nvPr/>
            </p:nvSpPr>
            <p:spPr bwMode="auto">
              <a:xfrm>
                <a:off x="6958607" y="3701949"/>
                <a:ext cx="55823" cy="19962"/>
              </a:xfrm>
              <a:custGeom>
                <a:avLst/>
                <a:gdLst>
                  <a:gd name="T0" fmla="*/ 7 w 12"/>
                  <a:gd name="T1" fmla="*/ 5 h 5"/>
                  <a:gd name="T2" fmla="*/ 7 w 12"/>
                  <a:gd name="T3" fmla="*/ 0 h 5"/>
                  <a:gd name="T4" fmla="*/ 11 w 12"/>
                  <a:gd name="T5" fmla="*/ 1 h 5"/>
                  <a:gd name="T6" fmla="*/ 11 w 12"/>
                  <a:gd name="T7" fmla="*/ 5 h 5"/>
                  <a:gd name="T8" fmla="*/ 10 w 12"/>
                  <a:gd name="T9" fmla="*/ 5 h 5"/>
                  <a:gd name="T10" fmla="*/ 7 w 12"/>
                  <a:gd name="T11" fmla="*/ 5 h 5"/>
                </a:gdLst>
                <a:ahLst/>
                <a:cxnLst>
                  <a:cxn ang="0">
                    <a:pos x="T0" y="T1"/>
                  </a:cxn>
                  <a:cxn ang="0">
                    <a:pos x="T2" y="T3"/>
                  </a:cxn>
                  <a:cxn ang="0">
                    <a:pos x="T4" y="T5"/>
                  </a:cxn>
                  <a:cxn ang="0">
                    <a:pos x="T6" y="T7"/>
                  </a:cxn>
                  <a:cxn ang="0">
                    <a:pos x="T8" y="T9"/>
                  </a:cxn>
                  <a:cxn ang="0">
                    <a:pos x="T10" y="T11"/>
                  </a:cxn>
                </a:cxnLst>
                <a:rect l="0" t="0" r="r" b="b"/>
                <a:pathLst>
                  <a:path w="12" h="5">
                    <a:moveTo>
                      <a:pt x="7" y="5"/>
                    </a:moveTo>
                    <a:cubicBezTo>
                      <a:pt x="0" y="3"/>
                      <a:pt x="7" y="0"/>
                      <a:pt x="7" y="0"/>
                    </a:cubicBezTo>
                    <a:cubicBezTo>
                      <a:pt x="8" y="0"/>
                      <a:pt x="11" y="0"/>
                      <a:pt x="11" y="1"/>
                    </a:cubicBezTo>
                    <a:cubicBezTo>
                      <a:pt x="11" y="3"/>
                      <a:pt x="12" y="3"/>
                      <a:pt x="11" y="5"/>
                    </a:cubicBezTo>
                    <a:cubicBezTo>
                      <a:pt x="11" y="5"/>
                      <a:pt x="10" y="3"/>
                      <a:pt x="10" y="5"/>
                    </a:cubicBezTo>
                    <a:cubicBezTo>
                      <a:pt x="8" y="5"/>
                      <a:pt x="7" y="5"/>
                      <a:pt x="7"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08" name="Freeform 2463">
                <a:extLst>
                  <a:ext uri="{FF2B5EF4-FFF2-40B4-BE49-F238E27FC236}">
                    <a16:creationId xmlns:a16="http://schemas.microsoft.com/office/drawing/2014/main" id="{6742E6F9-F639-F117-FFD6-47AF9F3B4567}"/>
                  </a:ext>
                </a:extLst>
              </p:cNvPr>
              <p:cNvSpPr>
                <a:spLocks/>
              </p:cNvSpPr>
              <p:nvPr/>
            </p:nvSpPr>
            <p:spPr bwMode="auto">
              <a:xfrm>
                <a:off x="7005971" y="3660598"/>
                <a:ext cx="42290" cy="32796"/>
              </a:xfrm>
              <a:custGeom>
                <a:avLst/>
                <a:gdLst>
                  <a:gd name="T0" fmla="*/ 2 w 9"/>
                  <a:gd name="T1" fmla="*/ 7 h 8"/>
                  <a:gd name="T2" fmla="*/ 2 w 9"/>
                  <a:gd name="T3" fmla="*/ 5 h 8"/>
                  <a:gd name="T4" fmla="*/ 5 w 9"/>
                  <a:gd name="T5" fmla="*/ 4 h 8"/>
                  <a:gd name="T6" fmla="*/ 8 w 9"/>
                  <a:gd name="T7" fmla="*/ 4 h 8"/>
                  <a:gd name="T8" fmla="*/ 8 w 9"/>
                  <a:gd name="T9" fmla="*/ 4 h 8"/>
                  <a:gd name="T10" fmla="*/ 8 w 9"/>
                  <a:gd name="T11" fmla="*/ 7 h 8"/>
                  <a:gd name="T12" fmla="*/ 5 w 9"/>
                  <a:gd name="T13" fmla="*/ 7 h 8"/>
                  <a:gd name="T14" fmla="*/ 4 w 9"/>
                  <a:gd name="T15" fmla="*/ 7 h 8"/>
                  <a:gd name="T16" fmla="*/ 2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2" y="7"/>
                    </a:moveTo>
                    <a:cubicBezTo>
                      <a:pt x="0" y="4"/>
                      <a:pt x="2" y="7"/>
                      <a:pt x="2" y="5"/>
                    </a:cubicBezTo>
                    <a:cubicBezTo>
                      <a:pt x="2" y="4"/>
                      <a:pt x="4" y="5"/>
                      <a:pt x="5" y="4"/>
                    </a:cubicBezTo>
                    <a:cubicBezTo>
                      <a:pt x="7" y="2"/>
                      <a:pt x="9" y="0"/>
                      <a:pt x="8" y="4"/>
                    </a:cubicBezTo>
                    <a:cubicBezTo>
                      <a:pt x="7" y="4"/>
                      <a:pt x="7" y="7"/>
                      <a:pt x="8" y="4"/>
                    </a:cubicBezTo>
                    <a:cubicBezTo>
                      <a:pt x="8" y="7"/>
                      <a:pt x="8" y="7"/>
                      <a:pt x="8" y="7"/>
                    </a:cubicBezTo>
                    <a:cubicBezTo>
                      <a:pt x="8" y="7"/>
                      <a:pt x="7" y="5"/>
                      <a:pt x="5" y="7"/>
                    </a:cubicBezTo>
                    <a:cubicBezTo>
                      <a:pt x="5" y="7"/>
                      <a:pt x="5" y="5"/>
                      <a:pt x="4" y="7"/>
                    </a:cubicBezTo>
                    <a:cubicBezTo>
                      <a:pt x="2" y="8"/>
                      <a:pt x="2" y="8"/>
                      <a:pt x="2" y="7"/>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09" name="Freeform 2464">
                <a:extLst>
                  <a:ext uri="{FF2B5EF4-FFF2-40B4-BE49-F238E27FC236}">
                    <a16:creationId xmlns:a16="http://schemas.microsoft.com/office/drawing/2014/main" id="{9B7274FA-2F7D-04FC-5FE3-15E11D0A1CCE}"/>
                  </a:ext>
                </a:extLst>
              </p:cNvPr>
              <p:cNvSpPr>
                <a:spLocks/>
              </p:cNvSpPr>
              <p:nvPr/>
            </p:nvSpPr>
            <p:spPr bwMode="auto">
              <a:xfrm>
                <a:off x="5299170" y="3123031"/>
                <a:ext cx="248662" cy="149721"/>
              </a:xfrm>
              <a:custGeom>
                <a:avLst/>
                <a:gdLst>
                  <a:gd name="T0" fmla="*/ 30 w 53"/>
                  <a:gd name="T1" fmla="*/ 12 h 37"/>
                  <a:gd name="T2" fmla="*/ 28 w 53"/>
                  <a:gd name="T3" fmla="*/ 12 h 37"/>
                  <a:gd name="T4" fmla="*/ 28 w 53"/>
                  <a:gd name="T5" fmla="*/ 15 h 37"/>
                  <a:gd name="T6" fmla="*/ 28 w 53"/>
                  <a:gd name="T7" fmla="*/ 17 h 37"/>
                  <a:gd name="T8" fmla="*/ 27 w 53"/>
                  <a:gd name="T9" fmla="*/ 15 h 37"/>
                  <a:gd name="T10" fmla="*/ 24 w 53"/>
                  <a:gd name="T11" fmla="*/ 14 h 37"/>
                  <a:gd name="T12" fmla="*/ 24 w 53"/>
                  <a:gd name="T13" fmla="*/ 15 h 37"/>
                  <a:gd name="T14" fmla="*/ 20 w 53"/>
                  <a:gd name="T15" fmla="*/ 21 h 37"/>
                  <a:gd name="T16" fmla="*/ 12 w 53"/>
                  <a:gd name="T17" fmla="*/ 24 h 37"/>
                  <a:gd name="T18" fmla="*/ 10 w 53"/>
                  <a:gd name="T19" fmla="*/ 26 h 37"/>
                  <a:gd name="T20" fmla="*/ 10 w 53"/>
                  <a:gd name="T21" fmla="*/ 29 h 37"/>
                  <a:gd name="T22" fmla="*/ 10 w 53"/>
                  <a:gd name="T23" fmla="*/ 29 h 37"/>
                  <a:gd name="T24" fmla="*/ 10 w 53"/>
                  <a:gd name="T25" fmla="*/ 32 h 37"/>
                  <a:gd name="T26" fmla="*/ 9 w 53"/>
                  <a:gd name="T27" fmla="*/ 32 h 37"/>
                  <a:gd name="T28" fmla="*/ 6 w 53"/>
                  <a:gd name="T29" fmla="*/ 31 h 37"/>
                  <a:gd name="T30" fmla="*/ 6 w 53"/>
                  <a:gd name="T31" fmla="*/ 31 h 37"/>
                  <a:gd name="T32" fmla="*/ 5 w 53"/>
                  <a:gd name="T33" fmla="*/ 31 h 37"/>
                  <a:gd name="T34" fmla="*/ 2 w 53"/>
                  <a:gd name="T35" fmla="*/ 29 h 37"/>
                  <a:gd name="T36" fmla="*/ 2 w 53"/>
                  <a:gd name="T37" fmla="*/ 31 h 37"/>
                  <a:gd name="T38" fmla="*/ 3 w 53"/>
                  <a:gd name="T39" fmla="*/ 32 h 37"/>
                  <a:gd name="T40" fmla="*/ 6 w 53"/>
                  <a:gd name="T41" fmla="*/ 35 h 37"/>
                  <a:gd name="T42" fmla="*/ 10 w 53"/>
                  <a:gd name="T43" fmla="*/ 35 h 37"/>
                  <a:gd name="T44" fmla="*/ 14 w 53"/>
                  <a:gd name="T45" fmla="*/ 34 h 37"/>
                  <a:gd name="T46" fmla="*/ 18 w 53"/>
                  <a:gd name="T47" fmla="*/ 31 h 37"/>
                  <a:gd name="T48" fmla="*/ 20 w 53"/>
                  <a:gd name="T49" fmla="*/ 32 h 37"/>
                  <a:gd name="T50" fmla="*/ 24 w 53"/>
                  <a:gd name="T51" fmla="*/ 34 h 37"/>
                  <a:gd name="T52" fmla="*/ 28 w 53"/>
                  <a:gd name="T53" fmla="*/ 31 h 37"/>
                  <a:gd name="T54" fmla="*/ 28 w 53"/>
                  <a:gd name="T55" fmla="*/ 29 h 37"/>
                  <a:gd name="T56" fmla="*/ 31 w 53"/>
                  <a:gd name="T57" fmla="*/ 26 h 37"/>
                  <a:gd name="T58" fmla="*/ 31 w 53"/>
                  <a:gd name="T59" fmla="*/ 23 h 37"/>
                  <a:gd name="T60" fmla="*/ 34 w 53"/>
                  <a:gd name="T61" fmla="*/ 21 h 37"/>
                  <a:gd name="T62" fmla="*/ 34 w 53"/>
                  <a:gd name="T63" fmla="*/ 17 h 37"/>
                  <a:gd name="T64" fmla="*/ 39 w 53"/>
                  <a:gd name="T65" fmla="*/ 15 h 37"/>
                  <a:gd name="T66" fmla="*/ 43 w 53"/>
                  <a:gd name="T67" fmla="*/ 17 h 37"/>
                  <a:gd name="T68" fmla="*/ 45 w 53"/>
                  <a:gd name="T69" fmla="*/ 15 h 37"/>
                  <a:gd name="T70" fmla="*/ 48 w 53"/>
                  <a:gd name="T71" fmla="*/ 15 h 37"/>
                  <a:gd name="T72" fmla="*/ 48 w 53"/>
                  <a:gd name="T73" fmla="*/ 14 h 37"/>
                  <a:gd name="T74" fmla="*/ 48 w 53"/>
                  <a:gd name="T75" fmla="*/ 12 h 37"/>
                  <a:gd name="T76" fmla="*/ 49 w 53"/>
                  <a:gd name="T77" fmla="*/ 12 h 37"/>
                  <a:gd name="T78" fmla="*/ 52 w 53"/>
                  <a:gd name="T79" fmla="*/ 9 h 37"/>
                  <a:gd name="T80" fmla="*/ 50 w 53"/>
                  <a:gd name="T81" fmla="*/ 9 h 37"/>
                  <a:gd name="T82" fmla="*/ 49 w 53"/>
                  <a:gd name="T83" fmla="*/ 7 h 37"/>
                  <a:gd name="T84" fmla="*/ 48 w 53"/>
                  <a:gd name="T85" fmla="*/ 7 h 37"/>
                  <a:gd name="T86" fmla="*/ 45 w 53"/>
                  <a:gd name="T87" fmla="*/ 7 h 37"/>
                  <a:gd name="T88" fmla="*/ 46 w 53"/>
                  <a:gd name="T89" fmla="*/ 6 h 37"/>
                  <a:gd name="T90" fmla="*/ 43 w 53"/>
                  <a:gd name="T91" fmla="*/ 4 h 37"/>
                  <a:gd name="T92" fmla="*/ 43 w 53"/>
                  <a:gd name="T93" fmla="*/ 3 h 37"/>
                  <a:gd name="T94" fmla="*/ 43 w 53"/>
                  <a:gd name="T95" fmla="*/ 3 h 37"/>
                  <a:gd name="T96" fmla="*/ 41 w 53"/>
                  <a:gd name="T97" fmla="*/ 0 h 37"/>
                  <a:gd name="T98" fmla="*/ 39 w 53"/>
                  <a:gd name="T99" fmla="*/ 3 h 37"/>
                  <a:gd name="T100" fmla="*/ 39 w 53"/>
                  <a:gd name="T101" fmla="*/ 0 h 37"/>
                  <a:gd name="T102" fmla="*/ 36 w 53"/>
                  <a:gd name="T103" fmla="*/ 3 h 37"/>
                  <a:gd name="T104" fmla="*/ 36 w 53"/>
                  <a:gd name="T105" fmla="*/ 4 h 37"/>
                  <a:gd name="T106" fmla="*/ 35 w 53"/>
                  <a:gd name="T107" fmla="*/ 7 h 37"/>
                  <a:gd name="T108" fmla="*/ 34 w 53"/>
                  <a:gd name="T109" fmla="*/ 7 h 37"/>
                  <a:gd name="T110" fmla="*/ 32 w 53"/>
                  <a:gd name="T111" fmla="*/ 9 h 37"/>
                  <a:gd name="T112" fmla="*/ 34 w 53"/>
                  <a:gd name="T113" fmla="*/ 12 h 37"/>
                  <a:gd name="T114" fmla="*/ 31 w 53"/>
                  <a:gd name="T115" fmla="*/ 12 h 37"/>
                  <a:gd name="T116" fmla="*/ 32 w 53"/>
                  <a:gd name="T117" fmla="*/ 15 h 37"/>
                  <a:gd name="T118" fmla="*/ 31 w 53"/>
                  <a:gd name="T119" fmla="*/ 15 h 37"/>
                  <a:gd name="T120" fmla="*/ 30 w 53"/>
                  <a:gd name="T121" fmla="*/ 12 h 37"/>
                  <a:gd name="T122" fmla="*/ 30 w 53"/>
                  <a:gd name="T123"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 h="37">
                    <a:moveTo>
                      <a:pt x="30" y="12"/>
                    </a:moveTo>
                    <a:cubicBezTo>
                      <a:pt x="28" y="12"/>
                      <a:pt x="28" y="12"/>
                      <a:pt x="28" y="12"/>
                    </a:cubicBezTo>
                    <a:cubicBezTo>
                      <a:pt x="28" y="14"/>
                      <a:pt x="28" y="15"/>
                      <a:pt x="28" y="15"/>
                    </a:cubicBezTo>
                    <a:cubicBezTo>
                      <a:pt x="30" y="15"/>
                      <a:pt x="28" y="17"/>
                      <a:pt x="28" y="17"/>
                    </a:cubicBezTo>
                    <a:cubicBezTo>
                      <a:pt x="27" y="17"/>
                      <a:pt x="28" y="15"/>
                      <a:pt x="27" y="15"/>
                    </a:cubicBezTo>
                    <a:cubicBezTo>
                      <a:pt x="25" y="17"/>
                      <a:pt x="27" y="15"/>
                      <a:pt x="24" y="14"/>
                    </a:cubicBezTo>
                    <a:cubicBezTo>
                      <a:pt x="24" y="14"/>
                      <a:pt x="24" y="14"/>
                      <a:pt x="24" y="15"/>
                    </a:cubicBezTo>
                    <a:cubicBezTo>
                      <a:pt x="24" y="17"/>
                      <a:pt x="20" y="18"/>
                      <a:pt x="20" y="21"/>
                    </a:cubicBezTo>
                    <a:cubicBezTo>
                      <a:pt x="20" y="23"/>
                      <a:pt x="13" y="23"/>
                      <a:pt x="12" y="24"/>
                    </a:cubicBezTo>
                    <a:cubicBezTo>
                      <a:pt x="10" y="26"/>
                      <a:pt x="12" y="28"/>
                      <a:pt x="10" y="26"/>
                    </a:cubicBezTo>
                    <a:cubicBezTo>
                      <a:pt x="10" y="26"/>
                      <a:pt x="10" y="28"/>
                      <a:pt x="10" y="29"/>
                    </a:cubicBezTo>
                    <a:cubicBezTo>
                      <a:pt x="10" y="29"/>
                      <a:pt x="10" y="29"/>
                      <a:pt x="10" y="29"/>
                    </a:cubicBezTo>
                    <a:cubicBezTo>
                      <a:pt x="10" y="31"/>
                      <a:pt x="9" y="31"/>
                      <a:pt x="10" y="32"/>
                    </a:cubicBezTo>
                    <a:cubicBezTo>
                      <a:pt x="10" y="34"/>
                      <a:pt x="10" y="32"/>
                      <a:pt x="9" y="32"/>
                    </a:cubicBezTo>
                    <a:cubicBezTo>
                      <a:pt x="7" y="31"/>
                      <a:pt x="6" y="32"/>
                      <a:pt x="6" y="31"/>
                    </a:cubicBezTo>
                    <a:cubicBezTo>
                      <a:pt x="6" y="31"/>
                      <a:pt x="6" y="31"/>
                      <a:pt x="6" y="31"/>
                    </a:cubicBezTo>
                    <a:cubicBezTo>
                      <a:pt x="5" y="29"/>
                      <a:pt x="6" y="31"/>
                      <a:pt x="5" y="31"/>
                    </a:cubicBezTo>
                    <a:cubicBezTo>
                      <a:pt x="3" y="31"/>
                      <a:pt x="2" y="31"/>
                      <a:pt x="2" y="29"/>
                    </a:cubicBezTo>
                    <a:cubicBezTo>
                      <a:pt x="2" y="29"/>
                      <a:pt x="0" y="31"/>
                      <a:pt x="2" y="31"/>
                    </a:cubicBezTo>
                    <a:cubicBezTo>
                      <a:pt x="3" y="31"/>
                      <a:pt x="2" y="32"/>
                      <a:pt x="3" y="32"/>
                    </a:cubicBezTo>
                    <a:cubicBezTo>
                      <a:pt x="3" y="32"/>
                      <a:pt x="5" y="34"/>
                      <a:pt x="6" y="35"/>
                    </a:cubicBezTo>
                    <a:cubicBezTo>
                      <a:pt x="7" y="37"/>
                      <a:pt x="7" y="34"/>
                      <a:pt x="10" y="35"/>
                    </a:cubicBezTo>
                    <a:cubicBezTo>
                      <a:pt x="14" y="37"/>
                      <a:pt x="13" y="34"/>
                      <a:pt x="14" y="34"/>
                    </a:cubicBezTo>
                    <a:cubicBezTo>
                      <a:pt x="16" y="34"/>
                      <a:pt x="14" y="31"/>
                      <a:pt x="18" y="31"/>
                    </a:cubicBezTo>
                    <a:cubicBezTo>
                      <a:pt x="20" y="31"/>
                      <a:pt x="18" y="32"/>
                      <a:pt x="20" y="32"/>
                    </a:cubicBezTo>
                    <a:cubicBezTo>
                      <a:pt x="20" y="34"/>
                      <a:pt x="23" y="34"/>
                      <a:pt x="24" y="34"/>
                    </a:cubicBezTo>
                    <a:cubicBezTo>
                      <a:pt x="24" y="31"/>
                      <a:pt x="28" y="34"/>
                      <a:pt x="28" y="31"/>
                    </a:cubicBezTo>
                    <a:cubicBezTo>
                      <a:pt x="28" y="29"/>
                      <a:pt x="28" y="29"/>
                      <a:pt x="28" y="29"/>
                    </a:cubicBezTo>
                    <a:cubicBezTo>
                      <a:pt x="28" y="26"/>
                      <a:pt x="32" y="26"/>
                      <a:pt x="31" y="26"/>
                    </a:cubicBezTo>
                    <a:cubicBezTo>
                      <a:pt x="30" y="26"/>
                      <a:pt x="30" y="26"/>
                      <a:pt x="31" y="23"/>
                    </a:cubicBezTo>
                    <a:cubicBezTo>
                      <a:pt x="31" y="21"/>
                      <a:pt x="34" y="23"/>
                      <a:pt x="34" y="21"/>
                    </a:cubicBezTo>
                    <a:cubicBezTo>
                      <a:pt x="34" y="20"/>
                      <a:pt x="34" y="18"/>
                      <a:pt x="34" y="17"/>
                    </a:cubicBezTo>
                    <a:cubicBezTo>
                      <a:pt x="35" y="15"/>
                      <a:pt x="36" y="15"/>
                      <a:pt x="39" y="15"/>
                    </a:cubicBezTo>
                    <a:cubicBezTo>
                      <a:pt x="42" y="15"/>
                      <a:pt x="41" y="15"/>
                      <a:pt x="43" y="17"/>
                    </a:cubicBezTo>
                    <a:cubicBezTo>
                      <a:pt x="45" y="17"/>
                      <a:pt x="43" y="14"/>
                      <a:pt x="45" y="15"/>
                    </a:cubicBezTo>
                    <a:cubicBezTo>
                      <a:pt x="46" y="17"/>
                      <a:pt x="46" y="15"/>
                      <a:pt x="48" y="15"/>
                    </a:cubicBezTo>
                    <a:cubicBezTo>
                      <a:pt x="48" y="15"/>
                      <a:pt x="50" y="15"/>
                      <a:pt x="48" y="14"/>
                    </a:cubicBezTo>
                    <a:cubicBezTo>
                      <a:pt x="46" y="12"/>
                      <a:pt x="46" y="12"/>
                      <a:pt x="48" y="12"/>
                    </a:cubicBezTo>
                    <a:cubicBezTo>
                      <a:pt x="48" y="10"/>
                      <a:pt x="48" y="12"/>
                      <a:pt x="49" y="12"/>
                    </a:cubicBezTo>
                    <a:cubicBezTo>
                      <a:pt x="52" y="10"/>
                      <a:pt x="53" y="10"/>
                      <a:pt x="52" y="9"/>
                    </a:cubicBezTo>
                    <a:cubicBezTo>
                      <a:pt x="52" y="7"/>
                      <a:pt x="52" y="10"/>
                      <a:pt x="50" y="9"/>
                    </a:cubicBezTo>
                    <a:cubicBezTo>
                      <a:pt x="50" y="7"/>
                      <a:pt x="49" y="7"/>
                      <a:pt x="49" y="7"/>
                    </a:cubicBezTo>
                    <a:cubicBezTo>
                      <a:pt x="48" y="7"/>
                      <a:pt x="48" y="6"/>
                      <a:pt x="48" y="7"/>
                    </a:cubicBezTo>
                    <a:cubicBezTo>
                      <a:pt x="46" y="7"/>
                      <a:pt x="46" y="7"/>
                      <a:pt x="45" y="7"/>
                    </a:cubicBezTo>
                    <a:cubicBezTo>
                      <a:pt x="45" y="6"/>
                      <a:pt x="46" y="7"/>
                      <a:pt x="46" y="6"/>
                    </a:cubicBezTo>
                    <a:cubicBezTo>
                      <a:pt x="45" y="4"/>
                      <a:pt x="43" y="6"/>
                      <a:pt x="43" y="4"/>
                    </a:cubicBezTo>
                    <a:cubicBezTo>
                      <a:pt x="43" y="4"/>
                      <a:pt x="45" y="3"/>
                      <a:pt x="43" y="3"/>
                    </a:cubicBezTo>
                    <a:cubicBezTo>
                      <a:pt x="43" y="1"/>
                      <a:pt x="43" y="3"/>
                      <a:pt x="43" y="3"/>
                    </a:cubicBezTo>
                    <a:cubicBezTo>
                      <a:pt x="42" y="3"/>
                      <a:pt x="42" y="0"/>
                      <a:pt x="41" y="0"/>
                    </a:cubicBezTo>
                    <a:cubicBezTo>
                      <a:pt x="39" y="0"/>
                      <a:pt x="41" y="1"/>
                      <a:pt x="39" y="3"/>
                    </a:cubicBezTo>
                    <a:cubicBezTo>
                      <a:pt x="39" y="0"/>
                      <a:pt x="39" y="0"/>
                      <a:pt x="39" y="0"/>
                    </a:cubicBezTo>
                    <a:cubicBezTo>
                      <a:pt x="38" y="0"/>
                      <a:pt x="39" y="0"/>
                      <a:pt x="36" y="3"/>
                    </a:cubicBezTo>
                    <a:cubicBezTo>
                      <a:pt x="36" y="4"/>
                      <a:pt x="36" y="4"/>
                      <a:pt x="36" y="4"/>
                    </a:cubicBezTo>
                    <a:cubicBezTo>
                      <a:pt x="35" y="7"/>
                      <a:pt x="35" y="6"/>
                      <a:pt x="35" y="7"/>
                    </a:cubicBezTo>
                    <a:cubicBezTo>
                      <a:pt x="35" y="9"/>
                      <a:pt x="34" y="9"/>
                      <a:pt x="34" y="7"/>
                    </a:cubicBezTo>
                    <a:cubicBezTo>
                      <a:pt x="32" y="9"/>
                      <a:pt x="32" y="9"/>
                      <a:pt x="32" y="9"/>
                    </a:cubicBezTo>
                    <a:cubicBezTo>
                      <a:pt x="32" y="10"/>
                      <a:pt x="34" y="10"/>
                      <a:pt x="34" y="12"/>
                    </a:cubicBezTo>
                    <a:cubicBezTo>
                      <a:pt x="31" y="12"/>
                      <a:pt x="32" y="10"/>
                      <a:pt x="31" y="12"/>
                    </a:cubicBezTo>
                    <a:cubicBezTo>
                      <a:pt x="32" y="14"/>
                      <a:pt x="31" y="12"/>
                      <a:pt x="32" y="15"/>
                    </a:cubicBezTo>
                    <a:cubicBezTo>
                      <a:pt x="32" y="17"/>
                      <a:pt x="32" y="15"/>
                      <a:pt x="31" y="15"/>
                    </a:cubicBezTo>
                    <a:cubicBezTo>
                      <a:pt x="30" y="15"/>
                      <a:pt x="30" y="15"/>
                      <a:pt x="30" y="12"/>
                    </a:cubicBezTo>
                    <a:cubicBezTo>
                      <a:pt x="30" y="12"/>
                      <a:pt x="30" y="12"/>
                      <a:pt x="30" y="1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10" name="Freeform 2465">
                <a:extLst>
                  <a:ext uri="{FF2B5EF4-FFF2-40B4-BE49-F238E27FC236}">
                    <a16:creationId xmlns:a16="http://schemas.microsoft.com/office/drawing/2014/main" id="{FE55E79E-8AC6-118A-D9E0-D25A2726C08B}"/>
                  </a:ext>
                </a:extLst>
              </p:cNvPr>
              <p:cNvSpPr>
                <a:spLocks/>
              </p:cNvSpPr>
              <p:nvPr/>
            </p:nvSpPr>
            <p:spPr bwMode="auto">
              <a:xfrm>
                <a:off x="5410814" y="3162956"/>
                <a:ext cx="33832" cy="32796"/>
              </a:xfrm>
              <a:custGeom>
                <a:avLst/>
                <a:gdLst>
                  <a:gd name="T0" fmla="*/ 6 w 7"/>
                  <a:gd name="T1" fmla="*/ 2 h 8"/>
                  <a:gd name="T2" fmla="*/ 6 w 7"/>
                  <a:gd name="T3" fmla="*/ 2 h 8"/>
                  <a:gd name="T4" fmla="*/ 0 w 7"/>
                  <a:gd name="T5" fmla="*/ 4 h 8"/>
                  <a:gd name="T6" fmla="*/ 3 w 7"/>
                  <a:gd name="T7" fmla="*/ 5 h 8"/>
                  <a:gd name="T8" fmla="*/ 4 w 7"/>
                  <a:gd name="T9" fmla="*/ 8 h 8"/>
                  <a:gd name="T10" fmla="*/ 6 w 7"/>
                  <a:gd name="T11" fmla="*/ 5 h 8"/>
                  <a:gd name="T12" fmla="*/ 6 w 7"/>
                  <a:gd name="T13" fmla="*/ 2 h 8"/>
                  <a:gd name="T14" fmla="*/ 6 w 7"/>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2"/>
                    </a:moveTo>
                    <a:cubicBezTo>
                      <a:pt x="7" y="0"/>
                      <a:pt x="6" y="0"/>
                      <a:pt x="6" y="2"/>
                    </a:cubicBezTo>
                    <a:cubicBezTo>
                      <a:pt x="6" y="2"/>
                      <a:pt x="3" y="4"/>
                      <a:pt x="0" y="4"/>
                    </a:cubicBezTo>
                    <a:cubicBezTo>
                      <a:pt x="3" y="5"/>
                      <a:pt x="1" y="7"/>
                      <a:pt x="3" y="5"/>
                    </a:cubicBezTo>
                    <a:cubicBezTo>
                      <a:pt x="4" y="5"/>
                      <a:pt x="3" y="8"/>
                      <a:pt x="4" y="8"/>
                    </a:cubicBezTo>
                    <a:cubicBezTo>
                      <a:pt x="6" y="8"/>
                      <a:pt x="6" y="5"/>
                      <a:pt x="6" y="5"/>
                    </a:cubicBezTo>
                    <a:cubicBezTo>
                      <a:pt x="6" y="5"/>
                      <a:pt x="6" y="4"/>
                      <a:pt x="6" y="2"/>
                    </a:cubicBezTo>
                    <a:cubicBezTo>
                      <a:pt x="6" y="2"/>
                      <a:pt x="6" y="2"/>
                      <a:pt x="6"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11" name="Freeform 2466">
                <a:extLst>
                  <a:ext uri="{FF2B5EF4-FFF2-40B4-BE49-F238E27FC236}">
                    <a16:creationId xmlns:a16="http://schemas.microsoft.com/office/drawing/2014/main" id="{5AE250DA-2754-9524-80C5-E83917A8FDA8}"/>
                  </a:ext>
                </a:extLst>
              </p:cNvPr>
              <p:cNvSpPr>
                <a:spLocks/>
              </p:cNvSpPr>
              <p:nvPr/>
            </p:nvSpPr>
            <p:spPr bwMode="auto">
              <a:xfrm>
                <a:off x="5444645" y="3171512"/>
                <a:ext cx="3383" cy="19962"/>
              </a:xfrm>
              <a:custGeom>
                <a:avLst/>
                <a:gdLst>
                  <a:gd name="T0" fmla="*/ 0 w 1"/>
                  <a:gd name="T1" fmla="*/ 0 h 5"/>
                  <a:gd name="T2" fmla="*/ 0 w 1"/>
                  <a:gd name="T3" fmla="*/ 0 h 5"/>
                  <a:gd name="T4" fmla="*/ 1 w 1"/>
                  <a:gd name="T5" fmla="*/ 2 h 5"/>
                  <a:gd name="T6" fmla="*/ 0 w 1"/>
                  <a:gd name="T7" fmla="*/ 3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cubicBezTo>
                      <a:pt x="0" y="0"/>
                      <a:pt x="0" y="0"/>
                      <a:pt x="0" y="0"/>
                    </a:cubicBezTo>
                    <a:cubicBezTo>
                      <a:pt x="1" y="2"/>
                      <a:pt x="0" y="0"/>
                      <a:pt x="1" y="2"/>
                    </a:cubicBezTo>
                    <a:cubicBezTo>
                      <a:pt x="1" y="5"/>
                      <a:pt x="1" y="3"/>
                      <a:pt x="0" y="3"/>
                    </a:cubicBezTo>
                    <a:cubicBezTo>
                      <a:pt x="0" y="3"/>
                      <a:pt x="0" y="2"/>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12" name="Freeform 2467">
                <a:extLst>
                  <a:ext uri="{FF2B5EF4-FFF2-40B4-BE49-F238E27FC236}">
                    <a16:creationId xmlns:a16="http://schemas.microsoft.com/office/drawing/2014/main" id="{4299D27F-2961-38C6-F104-B376776ADB10}"/>
                  </a:ext>
                </a:extLst>
              </p:cNvPr>
              <p:cNvSpPr>
                <a:spLocks noEditPoints="1"/>
              </p:cNvSpPr>
              <p:nvPr/>
            </p:nvSpPr>
            <p:spPr bwMode="auto">
              <a:xfrm>
                <a:off x="6062071" y="3316955"/>
                <a:ext cx="394138" cy="246682"/>
              </a:xfrm>
              <a:custGeom>
                <a:avLst/>
                <a:gdLst>
                  <a:gd name="T0" fmla="*/ 15 w 84"/>
                  <a:gd name="T1" fmla="*/ 12 h 61"/>
                  <a:gd name="T2" fmla="*/ 30 w 84"/>
                  <a:gd name="T3" fmla="*/ 22 h 61"/>
                  <a:gd name="T4" fmla="*/ 37 w 84"/>
                  <a:gd name="T5" fmla="*/ 26 h 61"/>
                  <a:gd name="T6" fmla="*/ 36 w 84"/>
                  <a:gd name="T7" fmla="*/ 33 h 61"/>
                  <a:gd name="T8" fmla="*/ 47 w 84"/>
                  <a:gd name="T9" fmla="*/ 45 h 61"/>
                  <a:gd name="T10" fmla="*/ 54 w 84"/>
                  <a:gd name="T11" fmla="*/ 51 h 61"/>
                  <a:gd name="T12" fmla="*/ 45 w 84"/>
                  <a:gd name="T13" fmla="*/ 51 h 61"/>
                  <a:gd name="T14" fmla="*/ 27 w 84"/>
                  <a:gd name="T15" fmla="*/ 39 h 61"/>
                  <a:gd name="T16" fmla="*/ 19 w 84"/>
                  <a:gd name="T17" fmla="*/ 36 h 61"/>
                  <a:gd name="T18" fmla="*/ 16 w 84"/>
                  <a:gd name="T19" fmla="*/ 42 h 61"/>
                  <a:gd name="T20" fmla="*/ 11 w 84"/>
                  <a:gd name="T21" fmla="*/ 45 h 61"/>
                  <a:gd name="T22" fmla="*/ 0 w 84"/>
                  <a:gd name="T23" fmla="*/ 40 h 61"/>
                  <a:gd name="T24" fmla="*/ 45 w 84"/>
                  <a:gd name="T25" fmla="*/ 28 h 61"/>
                  <a:gd name="T26" fmla="*/ 59 w 84"/>
                  <a:gd name="T27" fmla="*/ 26 h 61"/>
                  <a:gd name="T28" fmla="*/ 62 w 84"/>
                  <a:gd name="T29" fmla="*/ 22 h 61"/>
                  <a:gd name="T30" fmla="*/ 61 w 84"/>
                  <a:gd name="T31" fmla="*/ 17 h 61"/>
                  <a:gd name="T32" fmla="*/ 55 w 84"/>
                  <a:gd name="T33" fmla="*/ 23 h 61"/>
                  <a:gd name="T34" fmla="*/ 52 w 84"/>
                  <a:gd name="T35" fmla="*/ 22 h 61"/>
                  <a:gd name="T36" fmla="*/ 43 w 84"/>
                  <a:gd name="T37" fmla="*/ 25 h 61"/>
                  <a:gd name="T38" fmla="*/ 37 w 84"/>
                  <a:gd name="T39" fmla="*/ 6 h 61"/>
                  <a:gd name="T40" fmla="*/ 33 w 84"/>
                  <a:gd name="T41" fmla="*/ 5 h 61"/>
                  <a:gd name="T42" fmla="*/ 52 w 84"/>
                  <a:gd name="T43" fmla="*/ 6 h 61"/>
                  <a:gd name="T44" fmla="*/ 52 w 84"/>
                  <a:gd name="T45" fmla="*/ 6 h 61"/>
                  <a:gd name="T46" fmla="*/ 65 w 84"/>
                  <a:gd name="T47" fmla="*/ 15 h 61"/>
                  <a:gd name="T48" fmla="*/ 66 w 84"/>
                  <a:gd name="T49" fmla="*/ 15 h 61"/>
                  <a:gd name="T50" fmla="*/ 56 w 84"/>
                  <a:gd name="T51" fmla="*/ 9 h 61"/>
                  <a:gd name="T52" fmla="*/ 50 w 84"/>
                  <a:gd name="T53" fmla="*/ 1 h 61"/>
                  <a:gd name="T54" fmla="*/ 50 w 84"/>
                  <a:gd name="T55" fmla="*/ 1 h 61"/>
                  <a:gd name="T56" fmla="*/ 77 w 84"/>
                  <a:gd name="T57" fmla="*/ 25 h 61"/>
                  <a:gd name="T58" fmla="*/ 76 w 84"/>
                  <a:gd name="T59" fmla="*/ 26 h 61"/>
                  <a:gd name="T60" fmla="*/ 83 w 84"/>
                  <a:gd name="T61" fmla="*/ 33 h 61"/>
                  <a:gd name="T62" fmla="*/ 40 w 84"/>
                  <a:gd name="T63" fmla="*/ 26 h 61"/>
                  <a:gd name="T64" fmla="*/ 40 w 84"/>
                  <a:gd name="T65" fmla="*/ 26 h 61"/>
                  <a:gd name="T66" fmla="*/ 37 w 84"/>
                  <a:gd name="T67" fmla="*/ 23 h 61"/>
                  <a:gd name="T68" fmla="*/ 32 w 84"/>
                  <a:gd name="T69" fmla="*/ 19 h 61"/>
                  <a:gd name="T70" fmla="*/ 32 w 84"/>
                  <a:gd name="T71" fmla="*/ 19 h 61"/>
                  <a:gd name="T72" fmla="*/ 66 w 84"/>
                  <a:gd name="T73" fmla="*/ 45 h 61"/>
                  <a:gd name="T74" fmla="*/ 68 w 84"/>
                  <a:gd name="T75" fmla="*/ 45 h 61"/>
                  <a:gd name="T76" fmla="*/ 72 w 84"/>
                  <a:gd name="T77" fmla="*/ 61 h 61"/>
                  <a:gd name="T78" fmla="*/ 52 w 84"/>
                  <a:gd name="T79" fmla="*/ 47 h 61"/>
                  <a:gd name="T80" fmla="*/ 52 w 84"/>
                  <a:gd name="T81" fmla="*/ 47 h 61"/>
                  <a:gd name="T82" fmla="*/ 56 w 84"/>
                  <a:gd name="T83" fmla="*/ 48 h 61"/>
                  <a:gd name="T84" fmla="*/ 55 w 84"/>
                  <a:gd name="T85" fmla="*/ 48 h 61"/>
                  <a:gd name="T86" fmla="*/ 58 w 84"/>
                  <a:gd name="T87" fmla="*/ 51 h 61"/>
                  <a:gd name="T88" fmla="*/ 56 w 84"/>
                  <a:gd name="T89"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61">
                    <a:moveTo>
                      <a:pt x="0" y="6"/>
                    </a:moveTo>
                    <a:cubicBezTo>
                      <a:pt x="4" y="6"/>
                      <a:pt x="11" y="11"/>
                      <a:pt x="15" y="12"/>
                    </a:cubicBezTo>
                    <a:cubicBezTo>
                      <a:pt x="19" y="12"/>
                      <a:pt x="19" y="15"/>
                      <a:pt x="22" y="15"/>
                    </a:cubicBezTo>
                    <a:cubicBezTo>
                      <a:pt x="23" y="15"/>
                      <a:pt x="30" y="20"/>
                      <a:pt x="30" y="22"/>
                    </a:cubicBezTo>
                    <a:cubicBezTo>
                      <a:pt x="29" y="23"/>
                      <a:pt x="27" y="23"/>
                      <a:pt x="32" y="25"/>
                    </a:cubicBezTo>
                    <a:cubicBezTo>
                      <a:pt x="36" y="26"/>
                      <a:pt x="34" y="28"/>
                      <a:pt x="37" y="26"/>
                    </a:cubicBezTo>
                    <a:cubicBezTo>
                      <a:pt x="40" y="26"/>
                      <a:pt x="41" y="31"/>
                      <a:pt x="40" y="31"/>
                    </a:cubicBezTo>
                    <a:cubicBezTo>
                      <a:pt x="40" y="33"/>
                      <a:pt x="37" y="31"/>
                      <a:pt x="36" y="33"/>
                    </a:cubicBezTo>
                    <a:cubicBezTo>
                      <a:pt x="34" y="33"/>
                      <a:pt x="40" y="39"/>
                      <a:pt x="41" y="39"/>
                    </a:cubicBezTo>
                    <a:cubicBezTo>
                      <a:pt x="43" y="40"/>
                      <a:pt x="43" y="45"/>
                      <a:pt x="47" y="45"/>
                    </a:cubicBezTo>
                    <a:cubicBezTo>
                      <a:pt x="51" y="43"/>
                      <a:pt x="44" y="48"/>
                      <a:pt x="50" y="48"/>
                    </a:cubicBezTo>
                    <a:cubicBezTo>
                      <a:pt x="55" y="48"/>
                      <a:pt x="47" y="50"/>
                      <a:pt x="54" y="51"/>
                    </a:cubicBezTo>
                    <a:cubicBezTo>
                      <a:pt x="58" y="53"/>
                      <a:pt x="56" y="54"/>
                      <a:pt x="54" y="54"/>
                    </a:cubicBezTo>
                    <a:cubicBezTo>
                      <a:pt x="51" y="54"/>
                      <a:pt x="52" y="53"/>
                      <a:pt x="45" y="51"/>
                    </a:cubicBezTo>
                    <a:cubicBezTo>
                      <a:pt x="38" y="50"/>
                      <a:pt x="40" y="50"/>
                      <a:pt x="36" y="45"/>
                    </a:cubicBezTo>
                    <a:cubicBezTo>
                      <a:pt x="32" y="42"/>
                      <a:pt x="32" y="39"/>
                      <a:pt x="27" y="39"/>
                    </a:cubicBezTo>
                    <a:cubicBezTo>
                      <a:pt x="23" y="39"/>
                      <a:pt x="26" y="36"/>
                      <a:pt x="22" y="39"/>
                    </a:cubicBezTo>
                    <a:cubicBezTo>
                      <a:pt x="20" y="39"/>
                      <a:pt x="20" y="39"/>
                      <a:pt x="19" y="36"/>
                    </a:cubicBezTo>
                    <a:cubicBezTo>
                      <a:pt x="20" y="40"/>
                      <a:pt x="18" y="39"/>
                      <a:pt x="18" y="40"/>
                    </a:cubicBezTo>
                    <a:cubicBezTo>
                      <a:pt x="18" y="42"/>
                      <a:pt x="14" y="40"/>
                      <a:pt x="16" y="42"/>
                    </a:cubicBezTo>
                    <a:cubicBezTo>
                      <a:pt x="18" y="42"/>
                      <a:pt x="18" y="45"/>
                      <a:pt x="16" y="45"/>
                    </a:cubicBezTo>
                    <a:cubicBezTo>
                      <a:pt x="15" y="45"/>
                      <a:pt x="14" y="48"/>
                      <a:pt x="11" y="45"/>
                    </a:cubicBezTo>
                    <a:cubicBezTo>
                      <a:pt x="8" y="45"/>
                      <a:pt x="5" y="47"/>
                      <a:pt x="4" y="45"/>
                    </a:cubicBezTo>
                    <a:cubicBezTo>
                      <a:pt x="2" y="43"/>
                      <a:pt x="2" y="42"/>
                      <a:pt x="0" y="40"/>
                    </a:cubicBezTo>
                    <a:cubicBezTo>
                      <a:pt x="0" y="6"/>
                      <a:pt x="0" y="6"/>
                      <a:pt x="0" y="6"/>
                    </a:cubicBezTo>
                    <a:close/>
                    <a:moveTo>
                      <a:pt x="45" y="28"/>
                    </a:moveTo>
                    <a:cubicBezTo>
                      <a:pt x="48" y="29"/>
                      <a:pt x="47" y="26"/>
                      <a:pt x="50" y="28"/>
                    </a:cubicBezTo>
                    <a:cubicBezTo>
                      <a:pt x="51" y="31"/>
                      <a:pt x="58" y="28"/>
                      <a:pt x="59" y="26"/>
                    </a:cubicBezTo>
                    <a:cubicBezTo>
                      <a:pt x="61" y="23"/>
                      <a:pt x="61" y="26"/>
                      <a:pt x="62" y="25"/>
                    </a:cubicBezTo>
                    <a:cubicBezTo>
                      <a:pt x="65" y="23"/>
                      <a:pt x="62" y="22"/>
                      <a:pt x="62" y="22"/>
                    </a:cubicBezTo>
                    <a:cubicBezTo>
                      <a:pt x="65" y="22"/>
                      <a:pt x="66" y="19"/>
                      <a:pt x="65" y="17"/>
                    </a:cubicBezTo>
                    <a:cubicBezTo>
                      <a:pt x="63" y="17"/>
                      <a:pt x="62" y="17"/>
                      <a:pt x="61" y="17"/>
                    </a:cubicBezTo>
                    <a:cubicBezTo>
                      <a:pt x="58" y="17"/>
                      <a:pt x="62" y="22"/>
                      <a:pt x="59" y="22"/>
                    </a:cubicBezTo>
                    <a:cubicBezTo>
                      <a:pt x="58" y="20"/>
                      <a:pt x="58" y="26"/>
                      <a:pt x="55" y="23"/>
                    </a:cubicBezTo>
                    <a:cubicBezTo>
                      <a:pt x="54" y="23"/>
                      <a:pt x="54" y="26"/>
                      <a:pt x="52" y="23"/>
                    </a:cubicBezTo>
                    <a:cubicBezTo>
                      <a:pt x="51" y="22"/>
                      <a:pt x="54" y="22"/>
                      <a:pt x="52" y="22"/>
                    </a:cubicBezTo>
                    <a:cubicBezTo>
                      <a:pt x="52" y="22"/>
                      <a:pt x="51" y="22"/>
                      <a:pt x="51" y="23"/>
                    </a:cubicBezTo>
                    <a:cubicBezTo>
                      <a:pt x="51" y="26"/>
                      <a:pt x="43" y="23"/>
                      <a:pt x="43" y="25"/>
                    </a:cubicBezTo>
                    <a:cubicBezTo>
                      <a:pt x="43" y="26"/>
                      <a:pt x="44" y="26"/>
                      <a:pt x="45" y="28"/>
                    </a:cubicBezTo>
                    <a:close/>
                    <a:moveTo>
                      <a:pt x="37" y="6"/>
                    </a:moveTo>
                    <a:cubicBezTo>
                      <a:pt x="38" y="6"/>
                      <a:pt x="38" y="5"/>
                      <a:pt x="37" y="3"/>
                    </a:cubicBezTo>
                    <a:cubicBezTo>
                      <a:pt x="37" y="3"/>
                      <a:pt x="33" y="3"/>
                      <a:pt x="33" y="5"/>
                    </a:cubicBezTo>
                    <a:cubicBezTo>
                      <a:pt x="33" y="6"/>
                      <a:pt x="34" y="6"/>
                      <a:pt x="37" y="6"/>
                    </a:cubicBezTo>
                    <a:close/>
                    <a:moveTo>
                      <a:pt x="52" y="6"/>
                    </a:moveTo>
                    <a:cubicBezTo>
                      <a:pt x="52" y="6"/>
                      <a:pt x="56" y="8"/>
                      <a:pt x="55" y="8"/>
                    </a:cubicBezTo>
                    <a:cubicBezTo>
                      <a:pt x="54" y="9"/>
                      <a:pt x="51" y="8"/>
                      <a:pt x="52" y="6"/>
                    </a:cubicBezTo>
                    <a:close/>
                    <a:moveTo>
                      <a:pt x="61" y="11"/>
                    </a:moveTo>
                    <a:cubicBezTo>
                      <a:pt x="61" y="12"/>
                      <a:pt x="63" y="12"/>
                      <a:pt x="65" y="15"/>
                    </a:cubicBezTo>
                    <a:cubicBezTo>
                      <a:pt x="66" y="17"/>
                      <a:pt x="66" y="17"/>
                      <a:pt x="66" y="20"/>
                    </a:cubicBezTo>
                    <a:cubicBezTo>
                      <a:pt x="68" y="22"/>
                      <a:pt x="70" y="17"/>
                      <a:pt x="66" y="15"/>
                    </a:cubicBezTo>
                    <a:cubicBezTo>
                      <a:pt x="63" y="14"/>
                      <a:pt x="63" y="12"/>
                      <a:pt x="62" y="11"/>
                    </a:cubicBezTo>
                    <a:cubicBezTo>
                      <a:pt x="58" y="9"/>
                      <a:pt x="56" y="6"/>
                      <a:pt x="56" y="9"/>
                    </a:cubicBezTo>
                    <a:cubicBezTo>
                      <a:pt x="54" y="9"/>
                      <a:pt x="58" y="9"/>
                      <a:pt x="61" y="11"/>
                    </a:cubicBezTo>
                    <a:close/>
                    <a:moveTo>
                      <a:pt x="50" y="1"/>
                    </a:moveTo>
                    <a:cubicBezTo>
                      <a:pt x="51" y="0"/>
                      <a:pt x="51" y="1"/>
                      <a:pt x="51" y="1"/>
                    </a:cubicBezTo>
                    <a:cubicBezTo>
                      <a:pt x="50" y="1"/>
                      <a:pt x="50" y="1"/>
                      <a:pt x="50" y="1"/>
                    </a:cubicBezTo>
                    <a:close/>
                    <a:moveTo>
                      <a:pt x="81" y="28"/>
                    </a:moveTo>
                    <a:cubicBezTo>
                      <a:pt x="80" y="28"/>
                      <a:pt x="80" y="25"/>
                      <a:pt x="77" y="25"/>
                    </a:cubicBezTo>
                    <a:cubicBezTo>
                      <a:pt x="76" y="23"/>
                      <a:pt x="76" y="20"/>
                      <a:pt x="76" y="22"/>
                    </a:cubicBezTo>
                    <a:cubicBezTo>
                      <a:pt x="75" y="23"/>
                      <a:pt x="76" y="23"/>
                      <a:pt x="76" y="26"/>
                    </a:cubicBezTo>
                    <a:cubicBezTo>
                      <a:pt x="76" y="28"/>
                      <a:pt x="79" y="28"/>
                      <a:pt x="80" y="31"/>
                    </a:cubicBezTo>
                    <a:cubicBezTo>
                      <a:pt x="80" y="33"/>
                      <a:pt x="81" y="33"/>
                      <a:pt x="83" y="33"/>
                    </a:cubicBezTo>
                    <a:cubicBezTo>
                      <a:pt x="84" y="31"/>
                      <a:pt x="83" y="28"/>
                      <a:pt x="81" y="28"/>
                    </a:cubicBezTo>
                    <a:close/>
                    <a:moveTo>
                      <a:pt x="40" y="26"/>
                    </a:moveTo>
                    <a:cubicBezTo>
                      <a:pt x="40" y="25"/>
                      <a:pt x="40" y="23"/>
                      <a:pt x="41" y="25"/>
                    </a:cubicBezTo>
                    <a:cubicBezTo>
                      <a:pt x="43" y="26"/>
                      <a:pt x="41" y="26"/>
                      <a:pt x="40" y="26"/>
                    </a:cubicBezTo>
                    <a:close/>
                    <a:moveTo>
                      <a:pt x="37" y="23"/>
                    </a:moveTo>
                    <a:cubicBezTo>
                      <a:pt x="37" y="22"/>
                      <a:pt x="38" y="23"/>
                      <a:pt x="37" y="23"/>
                    </a:cubicBezTo>
                    <a:cubicBezTo>
                      <a:pt x="37" y="25"/>
                      <a:pt x="36" y="23"/>
                      <a:pt x="37" y="23"/>
                    </a:cubicBezTo>
                    <a:close/>
                    <a:moveTo>
                      <a:pt x="32" y="19"/>
                    </a:moveTo>
                    <a:cubicBezTo>
                      <a:pt x="32" y="19"/>
                      <a:pt x="32" y="22"/>
                      <a:pt x="30" y="20"/>
                    </a:cubicBezTo>
                    <a:cubicBezTo>
                      <a:pt x="29" y="19"/>
                      <a:pt x="30" y="19"/>
                      <a:pt x="32" y="19"/>
                    </a:cubicBezTo>
                    <a:close/>
                    <a:moveTo>
                      <a:pt x="68" y="45"/>
                    </a:moveTo>
                    <a:cubicBezTo>
                      <a:pt x="66" y="43"/>
                      <a:pt x="65" y="43"/>
                      <a:pt x="66" y="45"/>
                    </a:cubicBezTo>
                    <a:cubicBezTo>
                      <a:pt x="66" y="45"/>
                      <a:pt x="66" y="45"/>
                      <a:pt x="66" y="45"/>
                    </a:cubicBezTo>
                    <a:cubicBezTo>
                      <a:pt x="68" y="45"/>
                      <a:pt x="69" y="45"/>
                      <a:pt x="68" y="45"/>
                    </a:cubicBezTo>
                    <a:close/>
                    <a:moveTo>
                      <a:pt x="69" y="59"/>
                    </a:moveTo>
                    <a:cubicBezTo>
                      <a:pt x="68" y="57"/>
                      <a:pt x="70" y="59"/>
                      <a:pt x="72" y="61"/>
                    </a:cubicBezTo>
                    <a:cubicBezTo>
                      <a:pt x="69" y="59"/>
                      <a:pt x="69" y="59"/>
                      <a:pt x="69" y="59"/>
                    </a:cubicBezTo>
                    <a:close/>
                    <a:moveTo>
                      <a:pt x="52" y="47"/>
                    </a:moveTo>
                    <a:cubicBezTo>
                      <a:pt x="51" y="45"/>
                      <a:pt x="52" y="45"/>
                      <a:pt x="54" y="45"/>
                    </a:cubicBezTo>
                    <a:cubicBezTo>
                      <a:pt x="55" y="47"/>
                      <a:pt x="54" y="48"/>
                      <a:pt x="52" y="47"/>
                    </a:cubicBezTo>
                    <a:close/>
                    <a:moveTo>
                      <a:pt x="55" y="48"/>
                    </a:moveTo>
                    <a:cubicBezTo>
                      <a:pt x="56" y="48"/>
                      <a:pt x="56" y="48"/>
                      <a:pt x="56" y="48"/>
                    </a:cubicBezTo>
                    <a:cubicBezTo>
                      <a:pt x="56" y="47"/>
                      <a:pt x="55" y="45"/>
                      <a:pt x="55" y="47"/>
                    </a:cubicBezTo>
                    <a:cubicBezTo>
                      <a:pt x="55" y="48"/>
                      <a:pt x="54" y="48"/>
                      <a:pt x="55" y="48"/>
                    </a:cubicBezTo>
                    <a:close/>
                    <a:moveTo>
                      <a:pt x="56" y="50"/>
                    </a:moveTo>
                    <a:cubicBezTo>
                      <a:pt x="56" y="50"/>
                      <a:pt x="58" y="53"/>
                      <a:pt x="58" y="51"/>
                    </a:cubicBezTo>
                    <a:cubicBezTo>
                      <a:pt x="58" y="50"/>
                      <a:pt x="58" y="50"/>
                      <a:pt x="58" y="50"/>
                    </a:cubicBezTo>
                    <a:cubicBezTo>
                      <a:pt x="58" y="50"/>
                      <a:pt x="56" y="48"/>
                      <a:pt x="56" y="5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13" name="Freeform 2468">
                <a:extLst>
                  <a:ext uri="{FF2B5EF4-FFF2-40B4-BE49-F238E27FC236}">
                    <a16:creationId xmlns:a16="http://schemas.microsoft.com/office/drawing/2014/main" id="{5E0D0B12-CD51-AFD7-07F0-E8764E70190A}"/>
                  </a:ext>
                </a:extLst>
              </p:cNvPr>
              <p:cNvSpPr>
                <a:spLocks noEditPoints="1"/>
              </p:cNvSpPr>
              <p:nvPr/>
            </p:nvSpPr>
            <p:spPr bwMode="auto">
              <a:xfrm>
                <a:off x="6442676" y="3433879"/>
                <a:ext cx="169158" cy="134035"/>
              </a:xfrm>
              <a:custGeom>
                <a:avLst/>
                <a:gdLst>
                  <a:gd name="T0" fmla="*/ 5 w 36"/>
                  <a:gd name="T1" fmla="*/ 0 h 33"/>
                  <a:gd name="T2" fmla="*/ 9 w 36"/>
                  <a:gd name="T3" fmla="*/ 4 h 33"/>
                  <a:gd name="T4" fmla="*/ 10 w 36"/>
                  <a:gd name="T5" fmla="*/ 5 h 33"/>
                  <a:gd name="T6" fmla="*/ 7 w 36"/>
                  <a:gd name="T7" fmla="*/ 4 h 33"/>
                  <a:gd name="T8" fmla="*/ 5 w 36"/>
                  <a:gd name="T9" fmla="*/ 2 h 33"/>
                  <a:gd name="T10" fmla="*/ 5 w 36"/>
                  <a:gd name="T11" fmla="*/ 0 h 33"/>
                  <a:gd name="T12" fmla="*/ 16 w 36"/>
                  <a:gd name="T13" fmla="*/ 8 h 33"/>
                  <a:gd name="T14" fmla="*/ 23 w 36"/>
                  <a:gd name="T15" fmla="*/ 13 h 33"/>
                  <a:gd name="T16" fmla="*/ 20 w 36"/>
                  <a:gd name="T17" fmla="*/ 10 h 33"/>
                  <a:gd name="T18" fmla="*/ 17 w 36"/>
                  <a:gd name="T19" fmla="*/ 8 h 33"/>
                  <a:gd name="T20" fmla="*/ 16 w 36"/>
                  <a:gd name="T21" fmla="*/ 8 h 33"/>
                  <a:gd name="T22" fmla="*/ 28 w 36"/>
                  <a:gd name="T23" fmla="*/ 18 h 33"/>
                  <a:gd name="T24" fmla="*/ 30 w 36"/>
                  <a:gd name="T25" fmla="*/ 18 h 33"/>
                  <a:gd name="T26" fmla="*/ 28 w 36"/>
                  <a:gd name="T27" fmla="*/ 14 h 33"/>
                  <a:gd name="T28" fmla="*/ 27 w 36"/>
                  <a:gd name="T29" fmla="*/ 11 h 33"/>
                  <a:gd name="T30" fmla="*/ 27 w 36"/>
                  <a:gd name="T31" fmla="*/ 16 h 33"/>
                  <a:gd name="T32" fmla="*/ 28 w 36"/>
                  <a:gd name="T33" fmla="*/ 18 h 33"/>
                  <a:gd name="T34" fmla="*/ 24 w 36"/>
                  <a:gd name="T35" fmla="*/ 21 h 33"/>
                  <a:gd name="T36" fmla="*/ 27 w 36"/>
                  <a:gd name="T37" fmla="*/ 21 h 33"/>
                  <a:gd name="T38" fmla="*/ 25 w 36"/>
                  <a:gd name="T39" fmla="*/ 18 h 33"/>
                  <a:gd name="T40" fmla="*/ 23 w 36"/>
                  <a:gd name="T41" fmla="*/ 18 h 33"/>
                  <a:gd name="T42" fmla="*/ 21 w 36"/>
                  <a:gd name="T43" fmla="*/ 19 h 33"/>
                  <a:gd name="T44" fmla="*/ 24 w 36"/>
                  <a:gd name="T45" fmla="*/ 21 h 33"/>
                  <a:gd name="T46" fmla="*/ 31 w 36"/>
                  <a:gd name="T47" fmla="*/ 25 h 33"/>
                  <a:gd name="T48" fmla="*/ 35 w 36"/>
                  <a:gd name="T49" fmla="*/ 27 h 33"/>
                  <a:gd name="T50" fmla="*/ 34 w 36"/>
                  <a:gd name="T51" fmla="*/ 25 h 33"/>
                  <a:gd name="T52" fmla="*/ 30 w 36"/>
                  <a:gd name="T53" fmla="*/ 22 h 33"/>
                  <a:gd name="T54" fmla="*/ 31 w 36"/>
                  <a:gd name="T55" fmla="*/ 25 h 33"/>
                  <a:gd name="T56" fmla="*/ 23 w 36"/>
                  <a:gd name="T57" fmla="*/ 30 h 33"/>
                  <a:gd name="T58" fmla="*/ 27 w 36"/>
                  <a:gd name="T59" fmla="*/ 32 h 33"/>
                  <a:gd name="T60" fmla="*/ 23 w 36"/>
                  <a:gd name="T61" fmla="*/ 30 h 33"/>
                  <a:gd name="T62" fmla="*/ 12 w 36"/>
                  <a:gd name="T63" fmla="*/ 11 h 33"/>
                  <a:gd name="T64" fmla="*/ 10 w 36"/>
                  <a:gd name="T65" fmla="*/ 10 h 33"/>
                  <a:gd name="T66" fmla="*/ 10 w 36"/>
                  <a:gd name="T67" fmla="*/ 11 h 33"/>
                  <a:gd name="T68" fmla="*/ 12 w 36"/>
                  <a:gd name="T69" fmla="*/ 13 h 33"/>
                  <a:gd name="T70" fmla="*/ 12 w 36"/>
                  <a:gd name="T71" fmla="*/ 11 h 33"/>
                  <a:gd name="T72" fmla="*/ 9 w 36"/>
                  <a:gd name="T73" fmla="*/ 8 h 33"/>
                  <a:gd name="T74" fmla="*/ 9 w 36"/>
                  <a:gd name="T75" fmla="*/ 11 h 33"/>
                  <a:gd name="T76" fmla="*/ 9 w 36"/>
                  <a:gd name="T77" fmla="*/ 8 h 33"/>
                  <a:gd name="T78" fmla="*/ 5 w 36"/>
                  <a:gd name="T79" fmla="*/ 8 h 33"/>
                  <a:gd name="T80" fmla="*/ 7 w 36"/>
                  <a:gd name="T81" fmla="*/ 8 h 33"/>
                  <a:gd name="T82" fmla="*/ 5 w 36"/>
                  <a:gd name="T83" fmla="*/ 8 h 33"/>
                  <a:gd name="T84" fmla="*/ 14 w 36"/>
                  <a:gd name="T85" fmla="*/ 14 h 33"/>
                  <a:gd name="T86" fmla="*/ 13 w 36"/>
                  <a:gd name="T87" fmla="*/ 13 h 33"/>
                  <a:gd name="T88" fmla="*/ 14 w 36"/>
                  <a:gd name="T89" fmla="*/ 14 h 33"/>
                  <a:gd name="T90" fmla="*/ 0 w 36"/>
                  <a:gd name="T91" fmla="*/ 4 h 33"/>
                  <a:gd name="T92" fmla="*/ 2 w 36"/>
                  <a:gd name="T93" fmla="*/ 4 h 33"/>
                  <a:gd name="T94" fmla="*/ 0 w 36"/>
                  <a:gd name="T95"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 h="33">
                    <a:moveTo>
                      <a:pt x="5" y="0"/>
                    </a:moveTo>
                    <a:cubicBezTo>
                      <a:pt x="9" y="4"/>
                      <a:pt x="9" y="4"/>
                      <a:pt x="9" y="4"/>
                    </a:cubicBezTo>
                    <a:cubicBezTo>
                      <a:pt x="9" y="5"/>
                      <a:pt x="12" y="5"/>
                      <a:pt x="10" y="5"/>
                    </a:cubicBezTo>
                    <a:cubicBezTo>
                      <a:pt x="9" y="7"/>
                      <a:pt x="7" y="5"/>
                      <a:pt x="7" y="4"/>
                    </a:cubicBezTo>
                    <a:cubicBezTo>
                      <a:pt x="6" y="4"/>
                      <a:pt x="5" y="4"/>
                      <a:pt x="5" y="2"/>
                    </a:cubicBezTo>
                    <a:cubicBezTo>
                      <a:pt x="5" y="0"/>
                      <a:pt x="5" y="0"/>
                      <a:pt x="5" y="0"/>
                    </a:cubicBezTo>
                    <a:close/>
                    <a:moveTo>
                      <a:pt x="16" y="8"/>
                    </a:moveTo>
                    <a:cubicBezTo>
                      <a:pt x="16" y="10"/>
                      <a:pt x="21" y="11"/>
                      <a:pt x="23" y="13"/>
                    </a:cubicBezTo>
                    <a:cubicBezTo>
                      <a:pt x="24" y="14"/>
                      <a:pt x="23" y="11"/>
                      <a:pt x="20" y="10"/>
                    </a:cubicBezTo>
                    <a:cubicBezTo>
                      <a:pt x="18" y="8"/>
                      <a:pt x="18" y="8"/>
                      <a:pt x="17" y="8"/>
                    </a:cubicBezTo>
                    <a:cubicBezTo>
                      <a:pt x="16" y="7"/>
                      <a:pt x="16" y="7"/>
                      <a:pt x="16" y="8"/>
                    </a:cubicBezTo>
                    <a:close/>
                    <a:moveTo>
                      <a:pt x="28" y="18"/>
                    </a:moveTo>
                    <a:cubicBezTo>
                      <a:pt x="30" y="19"/>
                      <a:pt x="32" y="19"/>
                      <a:pt x="30" y="18"/>
                    </a:cubicBezTo>
                    <a:cubicBezTo>
                      <a:pt x="30" y="18"/>
                      <a:pt x="31" y="18"/>
                      <a:pt x="28" y="14"/>
                    </a:cubicBezTo>
                    <a:cubicBezTo>
                      <a:pt x="28" y="14"/>
                      <a:pt x="28" y="13"/>
                      <a:pt x="27" y="11"/>
                    </a:cubicBezTo>
                    <a:cubicBezTo>
                      <a:pt x="25" y="11"/>
                      <a:pt x="27" y="13"/>
                      <a:pt x="27" y="16"/>
                    </a:cubicBezTo>
                    <a:cubicBezTo>
                      <a:pt x="28" y="18"/>
                      <a:pt x="28" y="18"/>
                      <a:pt x="28" y="18"/>
                    </a:cubicBezTo>
                    <a:close/>
                    <a:moveTo>
                      <a:pt x="24" y="21"/>
                    </a:moveTo>
                    <a:cubicBezTo>
                      <a:pt x="25" y="19"/>
                      <a:pt x="25" y="21"/>
                      <a:pt x="27" y="21"/>
                    </a:cubicBezTo>
                    <a:cubicBezTo>
                      <a:pt x="28" y="22"/>
                      <a:pt x="27" y="19"/>
                      <a:pt x="25" y="18"/>
                    </a:cubicBezTo>
                    <a:cubicBezTo>
                      <a:pt x="25" y="18"/>
                      <a:pt x="24" y="19"/>
                      <a:pt x="23" y="18"/>
                    </a:cubicBezTo>
                    <a:cubicBezTo>
                      <a:pt x="23" y="18"/>
                      <a:pt x="21" y="18"/>
                      <a:pt x="21" y="19"/>
                    </a:cubicBezTo>
                    <a:cubicBezTo>
                      <a:pt x="21" y="19"/>
                      <a:pt x="23" y="21"/>
                      <a:pt x="24" y="21"/>
                    </a:cubicBezTo>
                    <a:close/>
                    <a:moveTo>
                      <a:pt x="31" y="25"/>
                    </a:moveTo>
                    <a:cubicBezTo>
                      <a:pt x="31" y="25"/>
                      <a:pt x="34" y="27"/>
                      <a:pt x="35" y="27"/>
                    </a:cubicBezTo>
                    <a:cubicBezTo>
                      <a:pt x="36" y="27"/>
                      <a:pt x="35" y="25"/>
                      <a:pt x="34" y="25"/>
                    </a:cubicBezTo>
                    <a:cubicBezTo>
                      <a:pt x="34" y="25"/>
                      <a:pt x="31" y="22"/>
                      <a:pt x="30" y="22"/>
                    </a:cubicBezTo>
                    <a:cubicBezTo>
                      <a:pt x="28" y="24"/>
                      <a:pt x="31" y="24"/>
                      <a:pt x="31" y="25"/>
                    </a:cubicBezTo>
                    <a:close/>
                    <a:moveTo>
                      <a:pt x="23" y="30"/>
                    </a:moveTo>
                    <a:cubicBezTo>
                      <a:pt x="24" y="30"/>
                      <a:pt x="27" y="32"/>
                      <a:pt x="27" y="32"/>
                    </a:cubicBezTo>
                    <a:cubicBezTo>
                      <a:pt x="25" y="33"/>
                      <a:pt x="23" y="32"/>
                      <a:pt x="23" y="30"/>
                    </a:cubicBezTo>
                    <a:close/>
                    <a:moveTo>
                      <a:pt x="12" y="11"/>
                    </a:moveTo>
                    <a:cubicBezTo>
                      <a:pt x="10" y="11"/>
                      <a:pt x="12" y="10"/>
                      <a:pt x="10" y="10"/>
                    </a:cubicBezTo>
                    <a:cubicBezTo>
                      <a:pt x="10" y="8"/>
                      <a:pt x="9" y="13"/>
                      <a:pt x="10" y="11"/>
                    </a:cubicBezTo>
                    <a:cubicBezTo>
                      <a:pt x="10" y="11"/>
                      <a:pt x="10" y="11"/>
                      <a:pt x="12" y="13"/>
                    </a:cubicBezTo>
                    <a:cubicBezTo>
                      <a:pt x="12" y="13"/>
                      <a:pt x="13" y="13"/>
                      <a:pt x="12" y="11"/>
                    </a:cubicBezTo>
                    <a:close/>
                    <a:moveTo>
                      <a:pt x="9" y="8"/>
                    </a:moveTo>
                    <a:cubicBezTo>
                      <a:pt x="9" y="8"/>
                      <a:pt x="9" y="10"/>
                      <a:pt x="9" y="11"/>
                    </a:cubicBezTo>
                    <a:cubicBezTo>
                      <a:pt x="9" y="11"/>
                      <a:pt x="7" y="10"/>
                      <a:pt x="9" y="8"/>
                    </a:cubicBezTo>
                    <a:close/>
                    <a:moveTo>
                      <a:pt x="5" y="8"/>
                    </a:moveTo>
                    <a:cubicBezTo>
                      <a:pt x="5" y="7"/>
                      <a:pt x="9" y="8"/>
                      <a:pt x="7" y="8"/>
                    </a:cubicBezTo>
                    <a:cubicBezTo>
                      <a:pt x="6" y="10"/>
                      <a:pt x="5" y="8"/>
                      <a:pt x="5" y="8"/>
                    </a:cubicBezTo>
                    <a:close/>
                    <a:moveTo>
                      <a:pt x="14" y="14"/>
                    </a:moveTo>
                    <a:cubicBezTo>
                      <a:pt x="13" y="14"/>
                      <a:pt x="12" y="14"/>
                      <a:pt x="13" y="13"/>
                    </a:cubicBezTo>
                    <a:cubicBezTo>
                      <a:pt x="13" y="13"/>
                      <a:pt x="14" y="13"/>
                      <a:pt x="14" y="14"/>
                    </a:cubicBezTo>
                    <a:close/>
                    <a:moveTo>
                      <a:pt x="0" y="4"/>
                    </a:moveTo>
                    <a:cubicBezTo>
                      <a:pt x="2" y="4"/>
                      <a:pt x="2" y="4"/>
                      <a:pt x="2" y="4"/>
                    </a:cubicBezTo>
                    <a:cubicBezTo>
                      <a:pt x="2" y="5"/>
                      <a:pt x="0" y="5"/>
                      <a:pt x="0"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14" name="Freeform 2469">
                <a:extLst>
                  <a:ext uri="{FF2B5EF4-FFF2-40B4-BE49-F238E27FC236}">
                    <a16:creationId xmlns:a16="http://schemas.microsoft.com/office/drawing/2014/main" id="{F7DDB787-4382-8AC1-0B61-28386B0B0E98}"/>
                  </a:ext>
                </a:extLst>
              </p:cNvPr>
              <p:cNvSpPr>
                <a:spLocks noEditPoints="1"/>
              </p:cNvSpPr>
              <p:nvPr/>
            </p:nvSpPr>
            <p:spPr bwMode="auto">
              <a:xfrm>
                <a:off x="6709946" y="3633507"/>
                <a:ext cx="79505" cy="125480"/>
              </a:xfrm>
              <a:custGeom>
                <a:avLst/>
                <a:gdLst>
                  <a:gd name="T0" fmla="*/ 3 w 17"/>
                  <a:gd name="T1" fmla="*/ 6 h 31"/>
                  <a:gd name="T2" fmla="*/ 2 w 17"/>
                  <a:gd name="T3" fmla="*/ 4 h 31"/>
                  <a:gd name="T4" fmla="*/ 2 w 17"/>
                  <a:gd name="T5" fmla="*/ 1 h 31"/>
                  <a:gd name="T6" fmla="*/ 2 w 17"/>
                  <a:gd name="T7" fmla="*/ 1 h 31"/>
                  <a:gd name="T8" fmla="*/ 3 w 17"/>
                  <a:gd name="T9" fmla="*/ 3 h 31"/>
                  <a:gd name="T10" fmla="*/ 3 w 17"/>
                  <a:gd name="T11" fmla="*/ 6 h 31"/>
                  <a:gd name="T12" fmla="*/ 6 w 17"/>
                  <a:gd name="T13" fmla="*/ 9 h 31"/>
                  <a:gd name="T14" fmla="*/ 7 w 17"/>
                  <a:gd name="T15" fmla="*/ 11 h 31"/>
                  <a:gd name="T16" fmla="*/ 4 w 17"/>
                  <a:gd name="T17" fmla="*/ 9 h 31"/>
                  <a:gd name="T18" fmla="*/ 6 w 17"/>
                  <a:gd name="T19" fmla="*/ 9 h 31"/>
                  <a:gd name="T20" fmla="*/ 9 w 17"/>
                  <a:gd name="T21" fmla="*/ 18 h 31"/>
                  <a:gd name="T22" fmla="*/ 11 w 17"/>
                  <a:gd name="T23" fmla="*/ 20 h 31"/>
                  <a:gd name="T24" fmla="*/ 9 w 17"/>
                  <a:gd name="T25" fmla="*/ 18 h 31"/>
                  <a:gd name="T26" fmla="*/ 10 w 17"/>
                  <a:gd name="T27" fmla="*/ 14 h 31"/>
                  <a:gd name="T28" fmla="*/ 9 w 17"/>
                  <a:gd name="T29" fmla="*/ 12 h 31"/>
                  <a:gd name="T30" fmla="*/ 10 w 17"/>
                  <a:gd name="T31" fmla="*/ 14 h 31"/>
                  <a:gd name="T32" fmla="*/ 9 w 17"/>
                  <a:gd name="T33" fmla="*/ 11 h 31"/>
                  <a:gd name="T34" fmla="*/ 9 w 17"/>
                  <a:gd name="T35" fmla="*/ 9 h 31"/>
                  <a:gd name="T36" fmla="*/ 9 w 17"/>
                  <a:gd name="T37" fmla="*/ 11 h 31"/>
                  <a:gd name="T38" fmla="*/ 7 w 17"/>
                  <a:gd name="T39" fmla="*/ 6 h 31"/>
                  <a:gd name="T40" fmla="*/ 9 w 17"/>
                  <a:gd name="T41" fmla="*/ 4 h 31"/>
                  <a:gd name="T42" fmla="*/ 7 w 17"/>
                  <a:gd name="T43" fmla="*/ 6 h 31"/>
                  <a:gd name="T44" fmla="*/ 13 w 17"/>
                  <a:gd name="T45" fmla="*/ 25 h 31"/>
                  <a:gd name="T46" fmla="*/ 16 w 17"/>
                  <a:gd name="T47" fmla="*/ 26 h 31"/>
                  <a:gd name="T48" fmla="*/ 13 w 17"/>
                  <a:gd name="T49" fmla="*/ 25 h 31"/>
                  <a:gd name="T50" fmla="*/ 16 w 17"/>
                  <a:gd name="T51" fmla="*/ 29 h 31"/>
                  <a:gd name="T52" fmla="*/ 17 w 17"/>
                  <a:gd name="T53" fmla="*/ 31 h 31"/>
                  <a:gd name="T54" fmla="*/ 16 w 17"/>
                  <a:gd name="T5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31">
                    <a:moveTo>
                      <a:pt x="3" y="6"/>
                    </a:moveTo>
                    <a:cubicBezTo>
                      <a:pt x="2" y="6"/>
                      <a:pt x="2" y="6"/>
                      <a:pt x="2" y="4"/>
                    </a:cubicBezTo>
                    <a:cubicBezTo>
                      <a:pt x="0" y="4"/>
                      <a:pt x="2" y="4"/>
                      <a:pt x="2" y="1"/>
                    </a:cubicBezTo>
                    <a:cubicBezTo>
                      <a:pt x="0" y="0"/>
                      <a:pt x="2" y="0"/>
                      <a:pt x="2" y="1"/>
                    </a:cubicBezTo>
                    <a:cubicBezTo>
                      <a:pt x="2" y="4"/>
                      <a:pt x="3" y="1"/>
                      <a:pt x="3" y="3"/>
                    </a:cubicBezTo>
                    <a:cubicBezTo>
                      <a:pt x="4" y="4"/>
                      <a:pt x="6" y="6"/>
                      <a:pt x="3" y="6"/>
                    </a:cubicBezTo>
                    <a:close/>
                    <a:moveTo>
                      <a:pt x="6" y="9"/>
                    </a:moveTo>
                    <a:cubicBezTo>
                      <a:pt x="6" y="11"/>
                      <a:pt x="6" y="12"/>
                      <a:pt x="7" y="11"/>
                    </a:cubicBezTo>
                    <a:cubicBezTo>
                      <a:pt x="9" y="11"/>
                      <a:pt x="4" y="6"/>
                      <a:pt x="4" y="9"/>
                    </a:cubicBezTo>
                    <a:cubicBezTo>
                      <a:pt x="4" y="9"/>
                      <a:pt x="3" y="9"/>
                      <a:pt x="6" y="9"/>
                    </a:cubicBezTo>
                    <a:close/>
                    <a:moveTo>
                      <a:pt x="9" y="18"/>
                    </a:moveTo>
                    <a:cubicBezTo>
                      <a:pt x="10" y="17"/>
                      <a:pt x="11" y="20"/>
                      <a:pt x="11" y="20"/>
                    </a:cubicBezTo>
                    <a:cubicBezTo>
                      <a:pt x="10" y="20"/>
                      <a:pt x="9" y="20"/>
                      <a:pt x="9" y="18"/>
                    </a:cubicBezTo>
                    <a:close/>
                    <a:moveTo>
                      <a:pt x="10" y="14"/>
                    </a:moveTo>
                    <a:cubicBezTo>
                      <a:pt x="9" y="14"/>
                      <a:pt x="9" y="11"/>
                      <a:pt x="9" y="12"/>
                    </a:cubicBezTo>
                    <a:cubicBezTo>
                      <a:pt x="10" y="14"/>
                      <a:pt x="10" y="14"/>
                      <a:pt x="10" y="14"/>
                    </a:cubicBezTo>
                    <a:close/>
                    <a:moveTo>
                      <a:pt x="9" y="11"/>
                    </a:moveTo>
                    <a:cubicBezTo>
                      <a:pt x="7" y="9"/>
                      <a:pt x="9" y="9"/>
                      <a:pt x="9" y="9"/>
                    </a:cubicBezTo>
                    <a:cubicBezTo>
                      <a:pt x="10" y="11"/>
                      <a:pt x="9" y="11"/>
                      <a:pt x="9" y="11"/>
                    </a:cubicBezTo>
                    <a:close/>
                    <a:moveTo>
                      <a:pt x="7" y="6"/>
                    </a:moveTo>
                    <a:cubicBezTo>
                      <a:pt x="6" y="4"/>
                      <a:pt x="9" y="4"/>
                      <a:pt x="9" y="4"/>
                    </a:cubicBezTo>
                    <a:cubicBezTo>
                      <a:pt x="7" y="6"/>
                      <a:pt x="7" y="6"/>
                      <a:pt x="7" y="6"/>
                    </a:cubicBezTo>
                    <a:close/>
                    <a:moveTo>
                      <a:pt x="13" y="25"/>
                    </a:moveTo>
                    <a:cubicBezTo>
                      <a:pt x="14" y="23"/>
                      <a:pt x="17" y="26"/>
                      <a:pt x="16" y="26"/>
                    </a:cubicBezTo>
                    <a:cubicBezTo>
                      <a:pt x="14" y="28"/>
                      <a:pt x="13" y="26"/>
                      <a:pt x="13" y="25"/>
                    </a:cubicBezTo>
                    <a:close/>
                    <a:moveTo>
                      <a:pt x="16" y="29"/>
                    </a:moveTo>
                    <a:cubicBezTo>
                      <a:pt x="16" y="28"/>
                      <a:pt x="17" y="31"/>
                      <a:pt x="17" y="31"/>
                    </a:cubicBezTo>
                    <a:cubicBezTo>
                      <a:pt x="16" y="31"/>
                      <a:pt x="14" y="29"/>
                      <a:pt x="16" y="29"/>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15" name="Freeform 2470">
                <a:extLst>
                  <a:ext uri="{FF2B5EF4-FFF2-40B4-BE49-F238E27FC236}">
                    <a16:creationId xmlns:a16="http://schemas.microsoft.com/office/drawing/2014/main" id="{140BC041-007D-876B-C4CC-62FA4E58B4F6}"/>
                  </a:ext>
                </a:extLst>
              </p:cNvPr>
              <p:cNvSpPr>
                <a:spLocks noEditPoints="1"/>
              </p:cNvSpPr>
              <p:nvPr/>
            </p:nvSpPr>
            <p:spPr bwMode="auto">
              <a:xfrm>
                <a:off x="6638898" y="3770393"/>
                <a:ext cx="123486" cy="48481"/>
              </a:xfrm>
              <a:custGeom>
                <a:avLst/>
                <a:gdLst>
                  <a:gd name="T0" fmla="*/ 24 w 26"/>
                  <a:gd name="T1" fmla="*/ 8 h 12"/>
                  <a:gd name="T2" fmla="*/ 25 w 26"/>
                  <a:gd name="T3" fmla="*/ 8 h 12"/>
                  <a:gd name="T4" fmla="*/ 24 w 26"/>
                  <a:gd name="T5" fmla="*/ 8 h 12"/>
                  <a:gd name="T6" fmla="*/ 21 w 26"/>
                  <a:gd name="T7" fmla="*/ 3 h 12"/>
                  <a:gd name="T8" fmla="*/ 18 w 26"/>
                  <a:gd name="T9" fmla="*/ 3 h 12"/>
                  <a:gd name="T10" fmla="*/ 19 w 26"/>
                  <a:gd name="T11" fmla="*/ 5 h 12"/>
                  <a:gd name="T12" fmla="*/ 21 w 26"/>
                  <a:gd name="T13" fmla="*/ 3 h 12"/>
                  <a:gd name="T14" fmla="*/ 11 w 26"/>
                  <a:gd name="T15" fmla="*/ 8 h 12"/>
                  <a:gd name="T16" fmla="*/ 8 w 26"/>
                  <a:gd name="T17" fmla="*/ 6 h 12"/>
                  <a:gd name="T18" fmla="*/ 3 w 26"/>
                  <a:gd name="T19" fmla="*/ 0 h 12"/>
                  <a:gd name="T20" fmla="*/ 3 w 26"/>
                  <a:gd name="T21" fmla="*/ 2 h 12"/>
                  <a:gd name="T22" fmla="*/ 0 w 26"/>
                  <a:gd name="T23" fmla="*/ 0 h 12"/>
                  <a:gd name="T24" fmla="*/ 0 w 26"/>
                  <a:gd name="T25" fmla="*/ 0 h 12"/>
                  <a:gd name="T26" fmla="*/ 3 w 26"/>
                  <a:gd name="T27" fmla="*/ 3 h 12"/>
                  <a:gd name="T28" fmla="*/ 3 w 26"/>
                  <a:gd name="T29" fmla="*/ 5 h 12"/>
                  <a:gd name="T30" fmla="*/ 4 w 26"/>
                  <a:gd name="T31" fmla="*/ 5 h 12"/>
                  <a:gd name="T32" fmla="*/ 4 w 26"/>
                  <a:gd name="T33" fmla="*/ 6 h 12"/>
                  <a:gd name="T34" fmla="*/ 6 w 26"/>
                  <a:gd name="T35" fmla="*/ 8 h 12"/>
                  <a:gd name="T36" fmla="*/ 6 w 26"/>
                  <a:gd name="T37" fmla="*/ 8 h 12"/>
                  <a:gd name="T38" fmla="*/ 7 w 26"/>
                  <a:gd name="T39" fmla="*/ 8 h 12"/>
                  <a:gd name="T40" fmla="*/ 7 w 26"/>
                  <a:gd name="T41" fmla="*/ 8 h 12"/>
                  <a:gd name="T42" fmla="*/ 11 w 26"/>
                  <a:gd name="T43" fmla="*/ 11 h 12"/>
                  <a:gd name="T44" fmla="*/ 14 w 26"/>
                  <a:gd name="T45" fmla="*/ 12 h 12"/>
                  <a:gd name="T46" fmla="*/ 14 w 26"/>
                  <a:gd name="T47" fmla="*/ 12 h 12"/>
                  <a:gd name="T48" fmla="*/ 13 w 26"/>
                  <a:gd name="T49" fmla="*/ 9 h 12"/>
                  <a:gd name="T50" fmla="*/ 11 w 26"/>
                  <a:gd name="T5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12">
                    <a:moveTo>
                      <a:pt x="24" y="8"/>
                    </a:moveTo>
                    <a:cubicBezTo>
                      <a:pt x="22" y="8"/>
                      <a:pt x="24" y="6"/>
                      <a:pt x="25" y="8"/>
                    </a:cubicBezTo>
                    <a:cubicBezTo>
                      <a:pt x="26" y="9"/>
                      <a:pt x="24" y="9"/>
                      <a:pt x="24" y="8"/>
                    </a:cubicBezTo>
                    <a:close/>
                    <a:moveTo>
                      <a:pt x="21" y="3"/>
                    </a:moveTo>
                    <a:cubicBezTo>
                      <a:pt x="19" y="3"/>
                      <a:pt x="18" y="3"/>
                      <a:pt x="18" y="3"/>
                    </a:cubicBezTo>
                    <a:cubicBezTo>
                      <a:pt x="19" y="3"/>
                      <a:pt x="17" y="5"/>
                      <a:pt x="19" y="5"/>
                    </a:cubicBezTo>
                    <a:cubicBezTo>
                      <a:pt x="21" y="6"/>
                      <a:pt x="21" y="5"/>
                      <a:pt x="21" y="3"/>
                    </a:cubicBezTo>
                    <a:close/>
                    <a:moveTo>
                      <a:pt x="11" y="8"/>
                    </a:moveTo>
                    <a:cubicBezTo>
                      <a:pt x="8" y="6"/>
                      <a:pt x="8" y="6"/>
                      <a:pt x="8" y="6"/>
                    </a:cubicBezTo>
                    <a:cubicBezTo>
                      <a:pt x="8" y="5"/>
                      <a:pt x="3" y="2"/>
                      <a:pt x="3" y="0"/>
                    </a:cubicBezTo>
                    <a:cubicBezTo>
                      <a:pt x="3" y="2"/>
                      <a:pt x="3" y="2"/>
                      <a:pt x="3" y="2"/>
                    </a:cubicBezTo>
                    <a:cubicBezTo>
                      <a:pt x="1" y="2"/>
                      <a:pt x="1" y="0"/>
                      <a:pt x="0" y="0"/>
                    </a:cubicBezTo>
                    <a:cubicBezTo>
                      <a:pt x="0" y="0"/>
                      <a:pt x="0" y="0"/>
                      <a:pt x="0" y="0"/>
                    </a:cubicBezTo>
                    <a:cubicBezTo>
                      <a:pt x="3" y="3"/>
                      <a:pt x="3" y="3"/>
                      <a:pt x="3" y="3"/>
                    </a:cubicBezTo>
                    <a:cubicBezTo>
                      <a:pt x="3" y="5"/>
                      <a:pt x="3" y="5"/>
                      <a:pt x="3" y="5"/>
                    </a:cubicBezTo>
                    <a:cubicBezTo>
                      <a:pt x="4" y="5"/>
                      <a:pt x="4" y="5"/>
                      <a:pt x="4" y="5"/>
                    </a:cubicBezTo>
                    <a:cubicBezTo>
                      <a:pt x="4" y="6"/>
                      <a:pt x="4" y="6"/>
                      <a:pt x="4" y="6"/>
                    </a:cubicBezTo>
                    <a:cubicBezTo>
                      <a:pt x="6" y="8"/>
                      <a:pt x="6" y="8"/>
                      <a:pt x="6" y="8"/>
                    </a:cubicBezTo>
                    <a:cubicBezTo>
                      <a:pt x="6" y="8"/>
                      <a:pt x="6" y="8"/>
                      <a:pt x="6" y="8"/>
                    </a:cubicBezTo>
                    <a:cubicBezTo>
                      <a:pt x="7" y="8"/>
                      <a:pt x="7" y="8"/>
                      <a:pt x="7" y="8"/>
                    </a:cubicBezTo>
                    <a:cubicBezTo>
                      <a:pt x="7" y="8"/>
                      <a:pt x="7" y="8"/>
                      <a:pt x="7" y="8"/>
                    </a:cubicBezTo>
                    <a:cubicBezTo>
                      <a:pt x="7" y="9"/>
                      <a:pt x="10" y="9"/>
                      <a:pt x="11" y="11"/>
                    </a:cubicBezTo>
                    <a:cubicBezTo>
                      <a:pt x="14" y="12"/>
                      <a:pt x="14" y="12"/>
                      <a:pt x="14" y="12"/>
                    </a:cubicBezTo>
                    <a:cubicBezTo>
                      <a:pt x="14" y="12"/>
                      <a:pt x="14" y="12"/>
                      <a:pt x="14" y="12"/>
                    </a:cubicBezTo>
                    <a:cubicBezTo>
                      <a:pt x="18" y="11"/>
                      <a:pt x="18" y="12"/>
                      <a:pt x="13" y="9"/>
                    </a:cubicBezTo>
                    <a:cubicBezTo>
                      <a:pt x="13" y="8"/>
                      <a:pt x="11" y="8"/>
                      <a:pt x="11" y="8"/>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16" name="Freeform 2471">
                <a:extLst>
                  <a:ext uri="{FF2B5EF4-FFF2-40B4-BE49-F238E27FC236}">
                    <a16:creationId xmlns:a16="http://schemas.microsoft.com/office/drawing/2014/main" id="{C753D39F-F965-BFE4-72BE-FAE99AB94086}"/>
                  </a:ext>
                </a:extLst>
              </p:cNvPr>
              <p:cNvSpPr>
                <a:spLocks/>
              </p:cNvSpPr>
              <p:nvPr/>
            </p:nvSpPr>
            <p:spPr bwMode="auto">
              <a:xfrm>
                <a:off x="5077573" y="3123031"/>
                <a:ext cx="99804" cy="136887"/>
              </a:xfrm>
              <a:custGeom>
                <a:avLst/>
                <a:gdLst>
                  <a:gd name="T0" fmla="*/ 10 w 21"/>
                  <a:gd name="T1" fmla="*/ 4 h 34"/>
                  <a:gd name="T2" fmla="*/ 11 w 21"/>
                  <a:gd name="T3" fmla="*/ 4 h 34"/>
                  <a:gd name="T4" fmla="*/ 17 w 21"/>
                  <a:gd name="T5" fmla="*/ 12 h 34"/>
                  <a:gd name="T6" fmla="*/ 17 w 21"/>
                  <a:gd name="T7" fmla="*/ 17 h 34"/>
                  <a:gd name="T8" fmla="*/ 17 w 21"/>
                  <a:gd name="T9" fmla="*/ 20 h 34"/>
                  <a:gd name="T10" fmla="*/ 17 w 21"/>
                  <a:gd name="T11" fmla="*/ 24 h 34"/>
                  <a:gd name="T12" fmla="*/ 21 w 21"/>
                  <a:gd name="T13" fmla="*/ 29 h 34"/>
                  <a:gd name="T14" fmla="*/ 21 w 21"/>
                  <a:gd name="T15" fmla="*/ 32 h 34"/>
                  <a:gd name="T16" fmla="*/ 20 w 21"/>
                  <a:gd name="T17" fmla="*/ 31 h 34"/>
                  <a:gd name="T18" fmla="*/ 18 w 21"/>
                  <a:gd name="T19" fmla="*/ 32 h 34"/>
                  <a:gd name="T20" fmla="*/ 17 w 21"/>
                  <a:gd name="T21" fmla="*/ 32 h 34"/>
                  <a:gd name="T22" fmla="*/ 11 w 21"/>
                  <a:gd name="T23" fmla="*/ 28 h 34"/>
                  <a:gd name="T24" fmla="*/ 6 w 21"/>
                  <a:gd name="T25" fmla="*/ 23 h 34"/>
                  <a:gd name="T26" fmla="*/ 3 w 21"/>
                  <a:gd name="T27" fmla="*/ 17 h 34"/>
                  <a:gd name="T28" fmla="*/ 2 w 21"/>
                  <a:gd name="T29" fmla="*/ 15 h 34"/>
                  <a:gd name="T30" fmla="*/ 0 w 21"/>
                  <a:gd name="T31" fmla="*/ 10 h 34"/>
                  <a:gd name="T32" fmla="*/ 0 w 21"/>
                  <a:gd name="T33" fmla="*/ 3 h 34"/>
                  <a:gd name="T34" fmla="*/ 0 w 21"/>
                  <a:gd name="T35" fmla="*/ 1 h 34"/>
                  <a:gd name="T36" fmla="*/ 3 w 21"/>
                  <a:gd name="T37" fmla="*/ 3 h 34"/>
                  <a:gd name="T38" fmla="*/ 4 w 21"/>
                  <a:gd name="T39" fmla="*/ 4 h 34"/>
                  <a:gd name="T40" fmla="*/ 4 w 21"/>
                  <a:gd name="T41" fmla="*/ 7 h 34"/>
                  <a:gd name="T42" fmla="*/ 7 w 21"/>
                  <a:gd name="T43" fmla="*/ 6 h 34"/>
                  <a:gd name="T44" fmla="*/ 10 w 21"/>
                  <a:gd name="T4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34">
                    <a:moveTo>
                      <a:pt x="10" y="4"/>
                    </a:moveTo>
                    <a:cubicBezTo>
                      <a:pt x="11" y="4"/>
                      <a:pt x="11" y="3"/>
                      <a:pt x="11" y="4"/>
                    </a:cubicBezTo>
                    <a:cubicBezTo>
                      <a:pt x="11" y="7"/>
                      <a:pt x="16" y="9"/>
                      <a:pt x="17" y="12"/>
                    </a:cubicBezTo>
                    <a:cubicBezTo>
                      <a:pt x="17" y="15"/>
                      <a:pt x="17" y="17"/>
                      <a:pt x="17" y="17"/>
                    </a:cubicBezTo>
                    <a:cubicBezTo>
                      <a:pt x="17" y="17"/>
                      <a:pt x="16" y="18"/>
                      <a:pt x="17" y="20"/>
                    </a:cubicBezTo>
                    <a:cubicBezTo>
                      <a:pt x="17" y="20"/>
                      <a:pt x="16" y="23"/>
                      <a:pt x="17" y="24"/>
                    </a:cubicBezTo>
                    <a:cubicBezTo>
                      <a:pt x="20" y="26"/>
                      <a:pt x="18" y="28"/>
                      <a:pt x="21" y="29"/>
                    </a:cubicBezTo>
                    <a:cubicBezTo>
                      <a:pt x="21" y="32"/>
                      <a:pt x="21" y="32"/>
                      <a:pt x="21" y="32"/>
                    </a:cubicBezTo>
                    <a:cubicBezTo>
                      <a:pt x="20" y="32"/>
                      <a:pt x="21" y="32"/>
                      <a:pt x="20" y="31"/>
                    </a:cubicBezTo>
                    <a:cubicBezTo>
                      <a:pt x="18" y="31"/>
                      <a:pt x="20" y="32"/>
                      <a:pt x="18" y="32"/>
                    </a:cubicBezTo>
                    <a:cubicBezTo>
                      <a:pt x="17" y="31"/>
                      <a:pt x="17" y="34"/>
                      <a:pt x="17" y="32"/>
                    </a:cubicBezTo>
                    <a:cubicBezTo>
                      <a:pt x="16" y="29"/>
                      <a:pt x="16" y="32"/>
                      <a:pt x="11" y="28"/>
                    </a:cubicBezTo>
                    <a:cubicBezTo>
                      <a:pt x="6" y="23"/>
                      <a:pt x="4" y="24"/>
                      <a:pt x="6" y="23"/>
                    </a:cubicBezTo>
                    <a:cubicBezTo>
                      <a:pt x="7" y="21"/>
                      <a:pt x="2" y="18"/>
                      <a:pt x="3" y="17"/>
                    </a:cubicBezTo>
                    <a:cubicBezTo>
                      <a:pt x="3" y="17"/>
                      <a:pt x="2" y="17"/>
                      <a:pt x="2" y="15"/>
                    </a:cubicBezTo>
                    <a:cubicBezTo>
                      <a:pt x="2" y="10"/>
                      <a:pt x="0" y="12"/>
                      <a:pt x="0" y="10"/>
                    </a:cubicBezTo>
                    <a:cubicBezTo>
                      <a:pt x="0" y="9"/>
                      <a:pt x="2" y="4"/>
                      <a:pt x="0" y="3"/>
                    </a:cubicBezTo>
                    <a:cubicBezTo>
                      <a:pt x="0" y="0"/>
                      <a:pt x="0" y="0"/>
                      <a:pt x="0" y="1"/>
                    </a:cubicBezTo>
                    <a:cubicBezTo>
                      <a:pt x="2" y="3"/>
                      <a:pt x="3" y="1"/>
                      <a:pt x="3" y="3"/>
                    </a:cubicBezTo>
                    <a:cubicBezTo>
                      <a:pt x="3" y="4"/>
                      <a:pt x="4" y="3"/>
                      <a:pt x="4" y="4"/>
                    </a:cubicBezTo>
                    <a:cubicBezTo>
                      <a:pt x="4" y="4"/>
                      <a:pt x="3" y="6"/>
                      <a:pt x="4" y="7"/>
                    </a:cubicBezTo>
                    <a:cubicBezTo>
                      <a:pt x="6" y="7"/>
                      <a:pt x="6" y="4"/>
                      <a:pt x="7" y="6"/>
                    </a:cubicBezTo>
                    <a:cubicBezTo>
                      <a:pt x="9" y="7"/>
                      <a:pt x="9" y="7"/>
                      <a:pt x="10" y="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17" name="Freeform 2472">
                <a:extLst>
                  <a:ext uri="{FF2B5EF4-FFF2-40B4-BE49-F238E27FC236}">
                    <a16:creationId xmlns:a16="http://schemas.microsoft.com/office/drawing/2014/main" id="{10279BE6-AD21-76F2-C079-EC9FA460B600}"/>
                  </a:ext>
                </a:extLst>
              </p:cNvPr>
              <p:cNvSpPr>
                <a:spLocks/>
              </p:cNvSpPr>
              <p:nvPr/>
            </p:nvSpPr>
            <p:spPr bwMode="auto">
              <a:xfrm>
                <a:off x="5157076" y="3252788"/>
                <a:ext cx="15225" cy="7129"/>
              </a:xfrm>
              <a:custGeom>
                <a:avLst/>
                <a:gdLst>
                  <a:gd name="T0" fmla="*/ 0 w 3"/>
                  <a:gd name="T1" fmla="*/ 0 h 2"/>
                  <a:gd name="T2" fmla="*/ 3 w 3"/>
                  <a:gd name="T3" fmla="*/ 0 h 2"/>
                  <a:gd name="T4" fmla="*/ 0 w 3"/>
                  <a:gd name="T5" fmla="*/ 0 h 2"/>
                </a:gdLst>
                <a:ahLst/>
                <a:cxnLst>
                  <a:cxn ang="0">
                    <a:pos x="T0" y="T1"/>
                  </a:cxn>
                  <a:cxn ang="0">
                    <a:pos x="T2" y="T3"/>
                  </a:cxn>
                  <a:cxn ang="0">
                    <a:pos x="T4" y="T5"/>
                  </a:cxn>
                </a:cxnLst>
                <a:rect l="0" t="0" r="r" b="b"/>
                <a:pathLst>
                  <a:path w="3" h="2">
                    <a:moveTo>
                      <a:pt x="0" y="0"/>
                    </a:moveTo>
                    <a:cubicBezTo>
                      <a:pt x="3" y="0"/>
                      <a:pt x="3" y="0"/>
                      <a:pt x="3" y="0"/>
                    </a:cubicBezTo>
                    <a:cubicBezTo>
                      <a:pt x="3" y="0"/>
                      <a:pt x="1" y="2"/>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18" name="Freeform 2473">
                <a:extLst>
                  <a:ext uri="{FF2B5EF4-FFF2-40B4-BE49-F238E27FC236}">
                    <a16:creationId xmlns:a16="http://schemas.microsoft.com/office/drawing/2014/main" id="{80F5834B-47C9-A259-F496-FE99B72C3264}"/>
                  </a:ext>
                </a:extLst>
              </p:cNvPr>
              <p:cNvSpPr>
                <a:spLocks/>
              </p:cNvSpPr>
              <p:nvPr/>
            </p:nvSpPr>
            <p:spPr bwMode="auto">
              <a:xfrm>
                <a:off x="5818484" y="3284159"/>
                <a:ext cx="243587" cy="202479"/>
              </a:xfrm>
              <a:custGeom>
                <a:avLst/>
                <a:gdLst>
                  <a:gd name="T0" fmla="*/ 52 w 52"/>
                  <a:gd name="T1" fmla="*/ 48 h 50"/>
                  <a:gd name="T2" fmla="*/ 46 w 52"/>
                  <a:gd name="T3" fmla="*/ 47 h 50"/>
                  <a:gd name="T4" fmla="*/ 46 w 52"/>
                  <a:gd name="T5" fmla="*/ 45 h 50"/>
                  <a:gd name="T6" fmla="*/ 43 w 52"/>
                  <a:gd name="T7" fmla="*/ 41 h 50"/>
                  <a:gd name="T8" fmla="*/ 43 w 52"/>
                  <a:gd name="T9" fmla="*/ 39 h 50"/>
                  <a:gd name="T10" fmla="*/ 39 w 52"/>
                  <a:gd name="T11" fmla="*/ 30 h 50"/>
                  <a:gd name="T12" fmla="*/ 31 w 52"/>
                  <a:gd name="T13" fmla="*/ 27 h 50"/>
                  <a:gd name="T14" fmla="*/ 23 w 52"/>
                  <a:gd name="T15" fmla="*/ 23 h 50"/>
                  <a:gd name="T16" fmla="*/ 17 w 52"/>
                  <a:gd name="T17" fmla="*/ 20 h 50"/>
                  <a:gd name="T18" fmla="*/ 16 w 52"/>
                  <a:gd name="T19" fmla="*/ 22 h 50"/>
                  <a:gd name="T20" fmla="*/ 11 w 52"/>
                  <a:gd name="T21" fmla="*/ 22 h 50"/>
                  <a:gd name="T22" fmla="*/ 11 w 52"/>
                  <a:gd name="T23" fmla="*/ 19 h 50"/>
                  <a:gd name="T24" fmla="*/ 9 w 52"/>
                  <a:gd name="T25" fmla="*/ 17 h 50"/>
                  <a:gd name="T26" fmla="*/ 14 w 52"/>
                  <a:gd name="T27" fmla="*/ 16 h 50"/>
                  <a:gd name="T28" fmla="*/ 18 w 52"/>
                  <a:gd name="T29" fmla="*/ 14 h 50"/>
                  <a:gd name="T30" fmla="*/ 10 w 52"/>
                  <a:gd name="T31" fmla="*/ 13 h 50"/>
                  <a:gd name="T32" fmla="*/ 6 w 52"/>
                  <a:gd name="T33" fmla="*/ 9 h 50"/>
                  <a:gd name="T34" fmla="*/ 6 w 52"/>
                  <a:gd name="T35" fmla="*/ 6 h 50"/>
                  <a:gd name="T36" fmla="*/ 9 w 52"/>
                  <a:gd name="T37" fmla="*/ 3 h 50"/>
                  <a:gd name="T38" fmla="*/ 14 w 52"/>
                  <a:gd name="T39" fmla="*/ 3 h 50"/>
                  <a:gd name="T40" fmla="*/ 20 w 52"/>
                  <a:gd name="T41" fmla="*/ 6 h 50"/>
                  <a:gd name="T42" fmla="*/ 20 w 52"/>
                  <a:gd name="T43" fmla="*/ 14 h 50"/>
                  <a:gd name="T44" fmla="*/ 23 w 52"/>
                  <a:gd name="T45" fmla="*/ 14 h 50"/>
                  <a:gd name="T46" fmla="*/ 25 w 52"/>
                  <a:gd name="T47" fmla="*/ 20 h 50"/>
                  <a:gd name="T48" fmla="*/ 32 w 52"/>
                  <a:gd name="T49" fmla="*/ 14 h 50"/>
                  <a:gd name="T50" fmla="*/ 36 w 52"/>
                  <a:gd name="T51" fmla="*/ 11 h 50"/>
                  <a:gd name="T52" fmla="*/ 41 w 52"/>
                  <a:gd name="T53" fmla="*/ 9 h 50"/>
                  <a:gd name="T54" fmla="*/ 52 w 52"/>
                  <a:gd name="T55" fmla="*/ 14 h 50"/>
                  <a:gd name="T56" fmla="*/ 52 w 52"/>
                  <a:gd name="T57"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0">
                    <a:moveTo>
                      <a:pt x="52" y="48"/>
                    </a:moveTo>
                    <a:cubicBezTo>
                      <a:pt x="49" y="47"/>
                      <a:pt x="47" y="48"/>
                      <a:pt x="46" y="47"/>
                    </a:cubicBezTo>
                    <a:cubicBezTo>
                      <a:pt x="46" y="47"/>
                      <a:pt x="43" y="50"/>
                      <a:pt x="46" y="45"/>
                    </a:cubicBezTo>
                    <a:cubicBezTo>
                      <a:pt x="47" y="44"/>
                      <a:pt x="43" y="44"/>
                      <a:pt x="43" y="41"/>
                    </a:cubicBezTo>
                    <a:cubicBezTo>
                      <a:pt x="43" y="39"/>
                      <a:pt x="46" y="41"/>
                      <a:pt x="43" y="39"/>
                    </a:cubicBezTo>
                    <a:cubicBezTo>
                      <a:pt x="42" y="37"/>
                      <a:pt x="41" y="31"/>
                      <a:pt x="39" y="30"/>
                    </a:cubicBezTo>
                    <a:cubicBezTo>
                      <a:pt x="35" y="28"/>
                      <a:pt x="34" y="30"/>
                      <a:pt x="31" y="27"/>
                    </a:cubicBezTo>
                    <a:cubicBezTo>
                      <a:pt x="27" y="25"/>
                      <a:pt x="27" y="27"/>
                      <a:pt x="23" y="23"/>
                    </a:cubicBezTo>
                    <a:cubicBezTo>
                      <a:pt x="20" y="22"/>
                      <a:pt x="17" y="22"/>
                      <a:pt x="17" y="20"/>
                    </a:cubicBezTo>
                    <a:cubicBezTo>
                      <a:pt x="18" y="17"/>
                      <a:pt x="17" y="17"/>
                      <a:pt x="16" y="22"/>
                    </a:cubicBezTo>
                    <a:cubicBezTo>
                      <a:pt x="16" y="23"/>
                      <a:pt x="13" y="23"/>
                      <a:pt x="11" y="22"/>
                    </a:cubicBezTo>
                    <a:cubicBezTo>
                      <a:pt x="11" y="20"/>
                      <a:pt x="16" y="22"/>
                      <a:pt x="11" y="19"/>
                    </a:cubicBezTo>
                    <a:cubicBezTo>
                      <a:pt x="10" y="17"/>
                      <a:pt x="10" y="19"/>
                      <a:pt x="9" y="17"/>
                    </a:cubicBezTo>
                    <a:cubicBezTo>
                      <a:pt x="9" y="14"/>
                      <a:pt x="13" y="19"/>
                      <a:pt x="14" y="16"/>
                    </a:cubicBezTo>
                    <a:cubicBezTo>
                      <a:pt x="14" y="14"/>
                      <a:pt x="18" y="17"/>
                      <a:pt x="18" y="14"/>
                    </a:cubicBezTo>
                    <a:cubicBezTo>
                      <a:pt x="18" y="11"/>
                      <a:pt x="10" y="16"/>
                      <a:pt x="10" y="13"/>
                    </a:cubicBezTo>
                    <a:cubicBezTo>
                      <a:pt x="7" y="9"/>
                      <a:pt x="7" y="9"/>
                      <a:pt x="6" y="9"/>
                    </a:cubicBezTo>
                    <a:cubicBezTo>
                      <a:pt x="0" y="9"/>
                      <a:pt x="6" y="6"/>
                      <a:pt x="6" y="6"/>
                    </a:cubicBezTo>
                    <a:cubicBezTo>
                      <a:pt x="5" y="3"/>
                      <a:pt x="6" y="5"/>
                      <a:pt x="9" y="3"/>
                    </a:cubicBezTo>
                    <a:cubicBezTo>
                      <a:pt x="10" y="3"/>
                      <a:pt x="10" y="0"/>
                      <a:pt x="14" y="3"/>
                    </a:cubicBezTo>
                    <a:cubicBezTo>
                      <a:pt x="20" y="6"/>
                      <a:pt x="20" y="3"/>
                      <a:pt x="20" y="6"/>
                    </a:cubicBezTo>
                    <a:cubicBezTo>
                      <a:pt x="21" y="9"/>
                      <a:pt x="20" y="9"/>
                      <a:pt x="20" y="14"/>
                    </a:cubicBezTo>
                    <a:cubicBezTo>
                      <a:pt x="23" y="19"/>
                      <a:pt x="21" y="14"/>
                      <a:pt x="23" y="14"/>
                    </a:cubicBezTo>
                    <a:cubicBezTo>
                      <a:pt x="24" y="17"/>
                      <a:pt x="23" y="19"/>
                      <a:pt x="25" y="20"/>
                    </a:cubicBezTo>
                    <a:cubicBezTo>
                      <a:pt x="27" y="20"/>
                      <a:pt x="31" y="13"/>
                      <a:pt x="32" y="14"/>
                    </a:cubicBezTo>
                    <a:cubicBezTo>
                      <a:pt x="34" y="14"/>
                      <a:pt x="36" y="13"/>
                      <a:pt x="36" y="11"/>
                    </a:cubicBezTo>
                    <a:cubicBezTo>
                      <a:pt x="35" y="11"/>
                      <a:pt x="39" y="9"/>
                      <a:pt x="41" y="9"/>
                    </a:cubicBezTo>
                    <a:cubicBezTo>
                      <a:pt x="43" y="11"/>
                      <a:pt x="49" y="14"/>
                      <a:pt x="52" y="14"/>
                    </a:cubicBezTo>
                    <a:cubicBezTo>
                      <a:pt x="52" y="48"/>
                      <a:pt x="52" y="48"/>
                      <a:pt x="52" y="48"/>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19" name="Freeform 2474">
                <a:extLst>
                  <a:ext uri="{FF2B5EF4-FFF2-40B4-BE49-F238E27FC236}">
                    <a16:creationId xmlns:a16="http://schemas.microsoft.com/office/drawing/2014/main" id="{938F283E-A533-4C4A-38D8-BF8510AD30D3}"/>
                  </a:ext>
                </a:extLst>
              </p:cNvPr>
              <p:cNvSpPr>
                <a:spLocks/>
              </p:cNvSpPr>
              <p:nvPr/>
            </p:nvSpPr>
            <p:spPr bwMode="auto">
              <a:xfrm>
                <a:off x="5289020" y="3182919"/>
                <a:ext cx="253736" cy="211034"/>
              </a:xfrm>
              <a:custGeom>
                <a:avLst/>
                <a:gdLst>
                  <a:gd name="T0" fmla="*/ 45 w 54"/>
                  <a:gd name="T1" fmla="*/ 2 h 52"/>
                  <a:gd name="T2" fmla="*/ 43 w 54"/>
                  <a:gd name="T3" fmla="*/ 0 h 52"/>
                  <a:gd name="T4" fmla="*/ 36 w 54"/>
                  <a:gd name="T5" fmla="*/ 2 h 52"/>
                  <a:gd name="T6" fmla="*/ 36 w 54"/>
                  <a:gd name="T7" fmla="*/ 6 h 52"/>
                  <a:gd name="T8" fmla="*/ 33 w 54"/>
                  <a:gd name="T9" fmla="*/ 8 h 52"/>
                  <a:gd name="T10" fmla="*/ 33 w 54"/>
                  <a:gd name="T11" fmla="*/ 11 h 52"/>
                  <a:gd name="T12" fmla="*/ 32 w 54"/>
                  <a:gd name="T13" fmla="*/ 13 h 52"/>
                  <a:gd name="T14" fmla="*/ 30 w 54"/>
                  <a:gd name="T15" fmla="*/ 16 h 52"/>
                  <a:gd name="T16" fmla="*/ 26 w 54"/>
                  <a:gd name="T17" fmla="*/ 19 h 52"/>
                  <a:gd name="T18" fmla="*/ 22 w 54"/>
                  <a:gd name="T19" fmla="*/ 17 h 52"/>
                  <a:gd name="T20" fmla="*/ 20 w 54"/>
                  <a:gd name="T21" fmla="*/ 16 h 52"/>
                  <a:gd name="T22" fmla="*/ 16 w 54"/>
                  <a:gd name="T23" fmla="*/ 19 h 52"/>
                  <a:gd name="T24" fmla="*/ 14 w 54"/>
                  <a:gd name="T25" fmla="*/ 20 h 52"/>
                  <a:gd name="T26" fmla="*/ 8 w 54"/>
                  <a:gd name="T27" fmla="*/ 20 h 52"/>
                  <a:gd name="T28" fmla="*/ 5 w 54"/>
                  <a:gd name="T29" fmla="*/ 17 h 52"/>
                  <a:gd name="T30" fmla="*/ 4 w 54"/>
                  <a:gd name="T31" fmla="*/ 16 h 52"/>
                  <a:gd name="T32" fmla="*/ 4 w 54"/>
                  <a:gd name="T33" fmla="*/ 13 h 52"/>
                  <a:gd name="T34" fmla="*/ 1 w 54"/>
                  <a:gd name="T35" fmla="*/ 16 h 52"/>
                  <a:gd name="T36" fmla="*/ 1 w 54"/>
                  <a:gd name="T37" fmla="*/ 25 h 52"/>
                  <a:gd name="T38" fmla="*/ 1 w 54"/>
                  <a:gd name="T39" fmla="*/ 28 h 52"/>
                  <a:gd name="T40" fmla="*/ 2 w 54"/>
                  <a:gd name="T41" fmla="*/ 30 h 52"/>
                  <a:gd name="T42" fmla="*/ 2 w 54"/>
                  <a:gd name="T43" fmla="*/ 33 h 52"/>
                  <a:gd name="T44" fmla="*/ 5 w 54"/>
                  <a:gd name="T45" fmla="*/ 33 h 52"/>
                  <a:gd name="T46" fmla="*/ 5 w 54"/>
                  <a:gd name="T47" fmla="*/ 38 h 52"/>
                  <a:gd name="T48" fmla="*/ 8 w 54"/>
                  <a:gd name="T49" fmla="*/ 44 h 52"/>
                  <a:gd name="T50" fmla="*/ 12 w 54"/>
                  <a:gd name="T51" fmla="*/ 44 h 52"/>
                  <a:gd name="T52" fmla="*/ 15 w 54"/>
                  <a:gd name="T53" fmla="*/ 45 h 52"/>
                  <a:gd name="T54" fmla="*/ 16 w 54"/>
                  <a:gd name="T55" fmla="*/ 45 h 52"/>
                  <a:gd name="T56" fmla="*/ 20 w 54"/>
                  <a:gd name="T57" fmla="*/ 44 h 52"/>
                  <a:gd name="T58" fmla="*/ 25 w 54"/>
                  <a:gd name="T59" fmla="*/ 44 h 52"/>
                  <a:gd name="T60" fmla="*/ 26 w 54"/>
                  <a:gd name="T61" fmla="*/ 45 h 52"/>
                  <a:gd name="T62" fmla="*/ 30 w 54"/>
                  <a:gd name="T63" fmla="*/ 48 h 52"/>
                  <a:gd name="T64" fmla="*/ 36 w 54"/>
                  <a:gd name="T65" fmla="*/ 47 h 52"/>
                  <a:gd name="T66" fmla="*/ 38 w 54"/>
                  <a:gd name="T67" fmla="*/ 44 h 52"/>
                  <a:gd name="T68" fmla="*/ 40 w 54"/>
                  <a:gd name="T69" fmla="*/ 42 h 52"/>
                  <a:gd name="T70" fmla="*/ 40 w 54"/>
                  <a:gd name="T71" fmla="*/ 38 h 52"/>
                  <a:gd name="T72" fmla="*/ 44 w 54"/>
                  <a:gd name="T73" fmla="*/ 31 h 52"/>
                  <a:gd name="T74" fmla="*/ 47 w 54"/>
                  <a:gd name="T75" fmla="*/ 28 h 52"/>
                  <a:gd name="T76" fmla="*/ 47 w 54"/>
                  <a:gd name="T77" fmla="*/ 20 h 52"/>
                  <a:gd name="T78" fmla="*/ 50 w 54"/>
                  <a:gd name="T79" fmla="*/ 20 h 52"/>
                  <a:gd name="T80" fmla="*/ 54 w 54"/>
                  <a:gd name="T81" fmla="*/ 20 h 52"/>
                  <a:gd name="T82" fmla="*/ 47 w 54"/>
                  <a:gd name="T83" fmla="*/ 13 h 52"/>
                  <a:gd name="T84" fmla="*/ 47 w 54"/>
                  <a:gd name="T85" fmla="*/ 8 h 52"/>
                  <a:gd name="T86" fmla="*/ 44 w 54"/>
                  <a:gd name="T87" fmla="*/ 6 h 52"/>
                  <a:gd name="T88" fmla="*/ 47 w 54"/>
                  <a:gd name="T89" fmla="*/ 3 h 52"/>
                  <a:gd name="T90" fmla="*/ 45 w 54"/>
                  <a:gd name="T91" fmla="*/ 2 h 52"/>
                  <a:gd name="T92" fmla="*/ 45 w 54"/>
                  <a:gd name="T9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2">
                    <a:moveTo>
                      <a:pt x="45" y="2"/>
                    </a:moveTo>
                    <a:cubicBezTo>
                      <a:pt x="44" y="0"/>
                      <a:pt x="44" y="0"/>
                      <a:pt x="43" y="0"/>
                    </a:cubicBezTo>
                    <a:cubicBezTo>
                      <a:pt x="40" y="0"/>
                      <a:pt x="37" y="0"/>
                      <a:pt x="36" y="2"/>
                    </a:cubicBezTo>
                    <a:cubicBezTo>
                      <a:pt x="36" y="3"/>
                      <a:pt x="36" y="5"/>
                      <a:pt x="36" y="6"/>
                    </a:cubicBezTo>
                    <a:cubicBezTo>
                      <a:pt x="36" y="8"/>
                      <a:pt x="33" y="6"/>
                      <a:pt x="33" y="8"/>
                    </a:cubicBezTo>
                    <a:cubicBezTo>
                      <a:pt x="32" y="11"/>
                      <a:pt x="32" y="11"/>
                      <a:pt x="33" y="11"/>
                    </a:cubicBezTo>
                    <a:cubicBezTo>
                      <a:pt x="34" y="11"/>
                      <a:pt x="32" y="11"/>
                      <a:pt x="32" y="13"/>
                    </a:cubicBezTo>
                    <a:cubicBezTo>
                      <a:pt x="32" y="14"/>
                      <a:pt x="32" y="16"/>
                      <a:pt x="30" y="16"/>
                    </a:cubicBezTo>
                    <a:cubicBezTo>
                      <a:pt x="30" y="19"/>
                      <a:pt x="27" y="16"/>
                      <a:pt x="26" y="19"/>
                    </a:cubicBezTo>
                    <a:cubicBezTo>
                      <a:pt x="25" y="19"/>
                      <a:pt x="23" y="19"/>
                      <a:pt x="22" y="17"/>
                    </a:cubicBezTo>
                    <a:cubicBezTo>
                      <a:pt x="20" y="17"/>
                      <a:pt x="23" y="16"/>
                      <a:pt x="20" y="16"/>
                    </a:cubicBezTo>
                    <a:cubicBezTo>
                      <a:pt x="16" y="16"/>
                      <a:pt x="18" y="19"/>
                      <a:pt x="16" y="19"/>
                    </a:cubicBezTo>
                    <a:cubicBezTo>
                      <a:pt x="15" y="19"/>
                      <a:pt x="16" y="20"/>
                      <a:pt x="14" y="20"/>
                    </a:cubicBezTo>
                    <a:cubicBezTo>
                      <a:pt x="11" y="19"/>
                      <a:pt x="11" y="22"/>
                      <a:pt x="8" y="20"/>
                    </a:cubicBezTo>
                    <a:cubicBezTo>
                      <a:pt x="7" y="19"/>
                      <a:pt x="5" y="17"/>
                      <a:pt x="5" y="17"/>
                    </a:cubicBezTo>
                    <a:cubicBezTo>
                      <a:pt x="4" y="17"/>
                      <a:pt x="5" y="16"/>
                      <a:pt x="4" y="16"/>
                    </a:cubicBezTo>
                    <a:cubicBezTo>
                      <a:pt x="2" y="16"/>
                      <a:pt x="4" y="13"/>
                      <a:pt x="4" y="13"/>
                    </a:cubicBezTo>
                    <a:cubicBezTo>
                      <a:pt x="1" y="13"/>
                      <a:pt x="1" y="16"/>
                      <a:pt x="1" y="16"/>
                    </a:cubicBezTo>
                    <a:cubicBezTo>
                      <a:pt x="0" y="19"/>
                      <a:pt x="0" y="23"/>
                      <a:pt x="1" y="25"/>
                    </a:cubicBezTo>
                    <a:cubicBezTo>
                      <a:pt x="2" y="25"/>
                      <a:pt x="0" y="27"/>
                      <a:pt x="1" y="28"/>
                    </a:cubicBezTo>
                    <a:cubicBezTo>
                      <a:pt x="4" y="30"/>
                      <a:pt x="1" y="30"/>
                      <a:pt x="2" y="30"/>
                    </a:cubicBezTo>
                    <a:cubicBezTo>
                      <a:pt x="5" y="31"/>
                      <a:pt x="1" y="31"/>
                      <a:pt x="2" y="33"/>
                    </a:cubicBezTo>
                    <a:cubicBezTo>
                      <a:pt x="4" y="34"/>
                      <a:pt x="5" y="31"/>
                      <a:pt x="5" y="33"/>
                    </a:cubicBezTo>
                    <a:cubicBezTo>
                      <a:pt x="7" y="34"/>
                      <a:pt x="5" y="34"/>
                      <a:pt x="5" y="38"/>
                    </a:cubicBezTo>
                    <a:cubicBezTo>
                      <a:pt x="9" y="44"/>
                      <a:pt x="5" y="44"/>
                      <a:pt x="8" y="44"/>
                    </a:cubicBezTo>
                    <a:cubicBezTo>
                      <a:pt x="11" y="44"/>
                      <a:pt x="11" y="44"/>
                      <a:pt x="12" y="44"/>
                    </a:cubicBezTo>
                    <a:cubicBezTo>
                      <a:pt x="14" y="42"/>
                      <a:pt x="16" y="44"/>
                      <a:pt x="15" y="45"/>
                    </a:cubicBezTo>
                    <a:cubicBezTo>
                      <a:pt x="15" y="47"/>
                      <a:pt x="16" y="45"/>
                      <a:pt x="16" y="45"/>
                    </a:cubicBezTo>
                    <a:cubicBezTo>
                      <a:pt x="18" y="44"/>
                      <a:pt x="20" y="45"/>
                      <a:pt x="20" y="44"/>
                    </a:cubicBezTo>
                    <a:cubicBezTo>
                      <a:pt x="22" y="42"/>
                      <a:pt x="23" y="45"/>
                      <a:pt x="25" y="44"/>
                    </a:cubicBezTo>
                    <a:cubicBezTo>
                      <a:pt x="25" y="44"/>
                      <a:pt x="25" y="45"/>
                      <a:pt x="26" y="45"/>
                    </a:cubicBezTo>
                    <a:cubicBezTo>
                      <a:pt x="29" y="44"/>
                      <a:pt x="30" y="47"/>
                      <a:pt x="30" y="48"/>
                    </a:cubicBezTo>
                    <a:cubicBezTo>
                      <a:pt x="29" y="52"/>
                      <a:pt x="34" y="47"/>
                      <a:pt x="36" y="47"/>
                    </a:cubicBezTo>
                    <a:cubicBezTo>
                      <a:pt x="37" y="47"/>
                      <a:pt x="38" y="44"/>
                      <a:pt x="38" y="44"/>
                    </a:cubicBezTo>
                    <a:cubicBezTo>
                      <a:pt x="38" y="42"/>
                      <a:pt x="40" y="44"/>
                      <a:pt x="40" y="42"/>
                    </a:cubicBezTo>
                    <a:cubicBezTo>
                      <a:pt x="40" y="39"/>
                      <a:pt x="41" y="42"/>
                      <a:pt x="40" y="38"/>
                    </a:cubicBezTo>
                    <a:cubicBezTo>
                      <a:pt x="40" y="34"/>
                      <a:pt x="43" y="34"/>
                      <a:pt x="44" y="31"/>
                    </a:cubicBezTo>
                    <a:cubicBezTo>
                      <a:pt x="44" y="30"/>
                      <a:pt x="47" y="31"/>
                      <a:pt x="47" y="28"/>
                    </a:cubicBezTo>
                    <a:cubicBezTo>
                      <a:pt x="45" y="25"/>
                      <a:pt x="47" y="22"/>
                      <a:pt x="47" y="20"/>
                    </a:cubicBezTo>
                    <a:cubicBezTo>
                      <a:pt x="48" y="20"/>
                      <a:pt x="47" y="19"/>
                      <a:pt x="50" y="20"/>
                    </a:cubicBezTo>
                    <a:cubicBezTo>
                      <a:pt x="50" y="22"/>
                      <a:pt x="54" y="20"/>
                      <a:pt x="54" y="20"/>
                    </a:cubicBezTo>
                    <a:cubicBezTo>
                      <a:pt x="54" y="19"/>
                      <a:pt x="47" y="16"/>
                      <a:pt x="47" y="13"/>
                    </a:cubicBezTo>
                    <a:cubicBezTo>
                      <a:pt x="50" y="11"/>
                      <a:pt x="47" y="11"/>
                      <a:pt x="47" y="8"/>
                    </a:cubicBezTo>
                    <a:cubicBezTo>
                      <a:pt x="47" y="6"/>
                      <a:pt x="44" y="8"/>
                      <a:pt x="44" y="6"/>
                    </a:cubicBezTo>
                    <a:cubicBezTo>
                      <a:pt x="45" y="3"/>
                      <a:pt x="47" y="5"/>
                      <a:pt x="47" y="3"/>
                    </a:cubicBezTo>
                    <a:cubicBezTo>
                      <a:pt x="47" y="3"/>
                      <a:pt x="47" y="3"/>
                      <a:pt x="45" y="2"/>
                    </a:cubicBezTo>
                    <a:cubicBezTo>
                      <a:pt x="45" y="2"/>
                      <a:pt x="45" y="2"/>
                      <a:pt x="45"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20" name="Freeform 2475">
                <a:extLst>
                  <a:ext uri="{FF2B5EF4-FFF2-40B4-BE49-F238E27FC236}">
                    <a16:creationId xmlns:a16="http://schemas.microsoft.com/office/drawing/2014/main" id="{35658B32-27F5-4EBB-68AC-16F2CE4A2FEC}"/>
                  </a:ext>
                </a:extLst>
              </p:cNvPr>
              <p:cNvSpPr>
                <a:spLocks/>
              </p:cNvSpPr>
              <p:nvPr/>
            </p:nvSpPr>
            <p:spPr bwMode="auto">
              <a:xfrm>
                <a:off x="4952396" y="3147272"/>
                <a:ext cx="275727" cy="286607"/>
              </a:xfrm>
              <a:custGeom>
                <a:avLst/>
                <a:gdLst>
                  <a:gd name="T0" fmla="*/ 2 w 59"/>
                  <a:gd name="T1" fmla="*/ 8 h 71"/>
                  <a:gd name="T2" fmla="*/ 7 w 59"/>
                  <a:gd name="T3" fmla="*/ 11 h 71"/>
                  <a:gd name="T4" fmla="*/ 11 w 59"/>
                  <a:gd name="T5" fmla="*/ 14 h 71"/>
                  <a:gd name="T6" fmla="*/ 12 w 59"/>
                  <a:gd name="T7" fmla="*/ 17 h 71"/>
                  <a:gd name="T8" fmla="*/ 15 w 59"/>
                  <a:gd name="T9" fmla="*/ 22 h 71"/>
                  <a:gd name="T10" fmla="*/ 19 w 59"/>
                  <a:gd name="T11" fmla="*/ 25 h 71"/>
                  <a:gd name="T12" fmla="*/ 20 w 59"/>
                  <a:gd name="T13" fmla="*/ 29 h 71"/>
                  <a:gd name="T14" fmla="*/ 23 w 59"/>
                  <a:gd name="T15" fmla="*/ 34 h 71"/>
                  <a:gd name="T16" fmla="*/ 26 w 59"/>
                  <a:gd name="T17" fmla="*/ 37 h 71"/>
                  <a:gd name="T18" fmla="*/ 27 w 59"/>
                  <a:gd name="T19" fmla="*/ 42 h 71"/>
                  <a:gd name="T20" fmla="*/ 30 w 59"/>
                  <a:gd name="T21" fmla="*/ 48 h 71"/>
                  <a:gd name="T22" fmla="*/ 36 w 59"/>
                  <a:gd name="T23" fmla="*/ 54 h 71"/>
                  <a:gd name="T24" fmla="*/ 41 w 59"/>
                  <a:gd name="T25" fmla="*/ 61 h 71"/>
                  <a:gd name="T26" fmla="*/ 47 w 59"/>
                  <a:gd name="T27" fmla="*/ 67 h 71"/>
                  <a:gd name="T28" fmla="*/ 49 w 59"/>
                  <a:gd name="T29" fmla="*/ 68 h 71"/>
                  <a:gd name="T30" fmla="*/ 52 w 59"/>
                  <a:gd name="T31" fmla="*/ 67 h 71"/>
                  <a:gd name="T32" fmla="*/ 56 w 59"/>
                  <a:gd name="T33" fmla="*/ 68 h 71"/>
                  <a:gd name="T34" fmla="*/ 56 w 59"/>
                  <a:gd name="T35" fmla="*/ 62 h 71"/>
                  <a:gd name="T36" fmla="*/ 56 w 59"/>
                  <a:gd name="T37" fmla="*/ 57 h 71"/>
                  <a:gd name="T38" fmla="*/ 56 w 59"/>
                  <a:gd name="T39" fmla="*/ 54 h 71"/>
                  <a:gd name="T40" fmla="*/ 56 w 59"/>
                  <a:gd name="T41" fmla="*/ 51 h 71"/>
                  <a:gd name="T42" fmla="*/ 52 w 59"/>
                  <a:gd name="T43" fmla="*/ 48 h 71"/>
                  <a:gd name="T44" fmla="*/ 51 w 59"/>
                  <a:gd name="T45" fmla="*/ 48 h 71"/>
                  <a:gd name="T46" fmla="*/ 51 w 59"/>
                  <a:gd name="T47" fmla="*/ 47 h 71"/>
                  <a:gd name="T48" fmla="*/ 48 w 59"/>
                  <a:gd name="T49" fmla="*/ 40 h 71"/>
                  <a:gd name="T50" fmla="*/ 44 w 59"/>
                  <a:gd name="T51" fmla="*/ 37 h 71"/>
                  <a:gd name="T52" fmla="*/ 44 w 59"/>
                  <a:gd name="T53" fmla="*/ 36 h 71"/>
                  <a:gd name="T54" fmla="*/ 43 w 59"/>
                  <a:gd name="T55" fmla="*/ 31 h 71"/>
                  <a:gd name="T56" fmla="*/ 40 w 59"/>
                  <a:gd name="T57" fmla="*/ 29 h 71"/>
                  <a:gd name="T58" fmla="*/ 33 w 59"/>
                  <a:gd name="T59" fmla="*/ 25 h 71"/>
                  <a:gd name="T60" fmla="*/ 31 w 59"/>
                  <a:gd name="T61" fmla="*/ 22 h 71"/>
                  <a:gd name="T62" fmla="*/ 29 w 59"/>
                  <a:gd name="T63" fmla="*/ 22 h 71"/>
                  <a:gd name="T64" fmla="*/ 27 w 59"/>
                  <a:gd name="T65" fmla="*/ 20 h 71"/>
                  <a:gd name="T66" fmla="*/ 26 w 59"/>
                  <a:gd name="T67" fmla="*/ 17 h 71"/>
                  <a:gd name="T68" fmla="*/ 20 w 59"/>
                  <a:gd name="T69" fmla="*/ 12 h 71"/>
                  <a:gd name="T70" fmla="*/ 18 w 59"/>
                  <a:gd name="T71" fmla="*/ 11 h 71"/>
                  <a:gd name="T72" fmla="*/ 15 w 59"/>
                  <a:gd name="T73" fmla="*/ 9 h 71"/>
                  <a:gd name="T74" fmla="*/ 13 w 59"/>
                  <a:gd name="T75" fmla="*/ 4 h 71"/>
                  <a:gd name="T76" fmla="*/ 11 w 59"/>
                  <a:gd name="T77" fmla="*/ 4 h 71"/>
                  <a:gd name="T78" fmla="*/ 7 w 59"/>
                  <a:gd name="T79" fmla="*/ 4 h 71"/>
                  <a:gd name="T80" fmla="*/ 2 w 59"/>
                  <a:gd name="T81" fmla="*/ 1 h 71"/>
                  <a:gd name="T82" fmla="*/ 2 w 59"/>
                  <a:gd name="T83" fmla="*/ 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71">
                    <a:moveTo>
                      <a:pt x="2" y="8"/>
                    </a:moveTo>
                    <a:cubicBezTo>
                      <a:pt x="4" y="11"/>
                      <a:pt x="4" y="9"/>
                      <a:pt x="7" y="11"/>
                    </a:cubicBezTo>
                    <a:cubicBezTo>
                      <a:pt x="8" y="14"/>
                      <a:pt x="8" y="11"/>
                      <a:pt x="11" y="14"/>
                    </a:cubicBezTo>
                    <a:cubicBezTo>
                      <a:pt x="12" y="17"/>
                      <a:pt x="9" y="15"/>
                      <a:pt x="12" y="17"/>
                    </a:cubicBezTo>
                    <a:cubicBezTo>
                      <a:pt x="13" y="18"/>
                      <a:pt x="11" y="20"/>
                      <a:pt x="15" y="22"/>
                    </a:cubicBezTo>
                    <a:cubicBezTo>
                      <a:pt x="18" y="22"/>
                      <a:pt x="19" y="25"/>
                      <a:pt x="19" y="25"/>
                    </a:cubicBezTo>
                    <a:cubicBezTo>
                      <a:pt x="19" y="26"/>
                      <a:pt x="19" y="25"/>
                      <a:pt x="20" y="29"/>
                    </a:cubicBezTo>
                    <a:cubicBezTo>
                      <a:pt x="22" y="32"/>
                      <a:pt x="20" y="32"/>
                      <a:pt x="23" y="34"/>
                    </a:cubicBezTo>
                    <a:cubicBezTo>
                      <a:pt x="25" y="34"/>
                      <a:pt x="23" y="34"/>
                      <a:pt x="26" y="37"/>
                    </a:cubicBezTo>
                    <a:cubicBezTo>
                      <a:pt x="29" y="40"/>
                      <a:pt x="26" y="40"/>
                      <a:pt x="27" y="42"/>
                    </a:cubicBezTo>
                    <a:cubicBezTo>
                      <a:pt x="29" y="43"/>
                      <a:pt x="29" y="45"/>
                      <a:pt x="30" y="48"/>
                    </a:cubicBezTo>
                    <a:cubicBezTo>
                      <a:pt x="30" y="50"/>
                      <a:pt x="33" y="53"/>
                      <a:pt x="36" y="54"/>
                    </a:cubicBezTo>
                    <a:cubicBezTo>
                      <a:pt x="38" y="56"/>
                      <a:pt x="37" y="56"/>
                      <a:pt x="41" y="61"/>
                    </a:cubicBezTo>
                    <a:cubicBezTo>
                      <a:pt x="44" y="64"/>
                      <a:pt x="45" y="64"/>
                      <a:pt x="47" y="67"/>
                    </a:cubicBezTo>
                    <a:cubicBezTo>
                      <a:pt x="48" y="68"/>
                      <a:pt x="51" y="71"/>
                      <a:pt x="49" y="68"/>
                    </a:cubicBezTo>
                    <a:cubicBezTo>
                      <a:pt x="48" y="64"/>
                      <a:pt x="52" y="70"/>
                      <a:pt x="52" y="67"/>
                    </a:cubicBezTo>
                    <a:cubicBezTo>
                      <a:pt x="54" y="65"/>
                      <a:pt x="55" y="70"/>
                      <a:pt x="56" y="68"/>
                    </a:cubicBezTo>
                    <a:cubicBezTo>
                      <a:pt x="56" y="68"/>
                      <a:pt x="56" y="65"/>
                      <a:pt x="56" y="62"/>
                    </a:cubicBezTo>
                    <a:cubicBezTo>
                      <a:pt x="56" y="59"/>
                      <a:pt x="56" y="61"/>
                      <a:pt x="56" y="57"/>
                    </a:cubicBezTo>
                    <a:cubicBezTo>
                      <a:pt x="58" y="56"/>
                      <a:pt x="56" y="56"/>
                      <a:pt x="56" y="54"/>
                    </a:cubicBezTo>
                    <a:cubicBezTo>
                      <a:pt x="59" y="53"/>
                      <a:pt x="56" y="53"/>
                      <a:pt x="56" y="51"/>
                    </a:cubicBezTo>
                    <a:cubicBezTo>
                      <a:pt x="55" y="48"/>
                      <a:pt x="55" y="48"/>
                      <a:pt x="52" y="48"/>
                    </a:cubicBezTo>
                    <a:cubicBezTo>
                      <a:pt x="52" y="50"/>
                      <a:pt x="52" y="48"/>
                      <a:pt x="51" y="48"/>
                    </a:cubicBezTo>
                    <a:cubicBezTo>
                      <a:pt x="48" y="51"/>
                      <a:pt x="52" y="47"/>
                      <a:pt x="51" y="47"/>
                    </a:cubicBezTo>
                    <a:cubicBezTo>
                      <a:pt x="48" y="47"/>
                      <a:pt x="49" y="40"/>
                      <a:pt x="48" y="40"/>
                    </a:cubicBezTo>
                    <a:cubicBezTo>
                      <a:pt x="44" y="40"/>
                      <a:pt x="43" y="39"/>
                      <a:pt x="44" y="37"/>
                    </a:cubicBezTo>
                    <a:cubicBezTo>
                      <a:pt x="44" y="36"/>
                      <a:pt x="43" y="36"/>
                      <a:pt x="44" y="36"/>
                    </a:cubicBezTo>
                    <a:cubicBezTo>
                      <a:pt x="47" y="34"/>
                      <a:pt x="44" y="31"/>
                      <a:pt x="43" y="31"/>
                    </a:cubicBezTo>
                    <a:cubicBezTo>
                      <a:pt x="41" y="32"/>
                      <a:pt x="43" y="31"/>
                      <a:pt x="40" y="29"/>
                    </a:cubicBezTo>
                    <a:cubicBezTo>
                      <a:pt x="36" y="29"/>
                      <a:pt x="38" y="25"/>
                      <a:pt x="33" y="25"/>
                    </a:cubicBezTo>
                    <a:cubicBezTo>
                      <a:pt x="31" y="25"/>
                      <a:pt x="33" y="22"/>
                      <a:pt x="31" y="22"/>
                    </a:cubicBezTo>
                    <a:cubicBezTo>
                      <a:pt x="29" y="20"/>
                      <a:pt x="30" y="23"/>
                      <a:pt x="29" y="22"/>
                    </a:cubicBezTo>
                    <a:cubicBezTo>
                      <a:pt x="29" y="22"/>
                      <a:pt x="27" y="22"/>
                      <a:pt x="27" y="20"/>
                    </a:cubicBezTo>
                    <a:cubicBezTo>
                      <a:pt x="26" y="17"/>
                      <a:pt x="26" y="20"/>
                      <a:pt x="26" y="17"/>
                    </a:cubicBezTo>
                    <a:cubicBezTo>
                      <a:pt x="25" y="17"/>
                      <a:pt x="23" y="14"/>
                      <a:pt x="20" y="12"/>
                    </a:cubicBezTo>
                    <a:cubicBezTo>
                      <a:pt x="19" y="12"/>
                      <a:pt x="19" y="11"/>
                      <a:pt x="18" y="11"/>
                    </a:cubicBezTo>
                    <a:cubicBezTo>
                      <a:pt x="15" y="11"/>
                      <a:pt x="18" y="9"/>
                      <a:pt x="15" y="9"/>
                    </a:cubicBezTo>
                    <a:cubicBezTo>
                      <a:pt x="13" y="8"/>
                      <a:pt x="15" y="8"/>
                      <a:pt x="13" y="4"/>
                    </a:cubicBezTo>
                    <a:cubicBezTo>
                      <a:pt x="11" y="1"/>
                      <a:pt x="12" y="4"/>
                      <a:pt x="11" y="4"/>
                    </a:cubicBezTo>
                    <a:cubicBezTo>
                      <a:pt x="9" y="3"/>
                      <a:pt x="9" y="4"/>
                      <a:pt x="7" y="4"/>
                    </a:cubicBezTo>
                    <a:cubicBezTo>
                      <a:pt x="2" y="3"/>
                      <a:pt x="5" y="3"/>
                      <a:pt x="2" y="1"/>
                    </a:cubicBezTo>
                    <a:cubicBezTo>
                      <a:pt x="0" y="0"/>
                      <a:pt x="0" y="4"/>
                      <a:pt x="2" y="8"/>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21" name="Freeform 2476">
                <a:extLst>
                  <a:ext uri="{FF2B5EF4-FFF2-40B4-BE49-F238E27FC236}">
                    <a16:creationId xmlns:a16="http://schemas.microsoft.com/office/drawing/2014/main" id="{4C06C2F5-B130-94BC-132F-E15499D259FD}"/>
                  </a:ext>
                </a:extLst>
              </p:cNvPr>
              <p:cNvSpPr>
                <a:spLocks/>
              </p:cNvSpPr>
              <p:nvPr/>
            </p:nvSpPr>
            <p:spPr bwMode="auto">
              <a:xfrm>
                <a:off x="5195983" y="3422471"/>
                <a:ext cx="243587" cy="76999"/>
              </a:xfrm>
              <a:custGeom>
                <a:avLst/>
                <a:gdLst>
                  <a:gd name="T0" fmla="*/ 2 w 52"/>
                  <a:gd name="T1" fmla="*/ 7 h 19"/>
                  <a:gd name="T2" fmla="*/ 6 w 52"/>
                  <a:gd name="T3" fmla="*/ 7 h 19"/>
                  <a:gd name="T4" fmla="*/ 7 w 52"/>
                  <a:gd name="T5" fmla="*/ 8 h 19"/>
                  <a:gd name="T6" fmla="*/ 16 w 52"/>
                  <a:gd name="T7" fmla="*/ 11 h 19"/>
                  <a:gd name="T8" fmla="*/ 20 w 52"/>
                  <a:gd name="T9" fmla="*/ 11 h 19"/>
                  <a:gd name="T10" fmla="*/ 25 w 52"/>
                  <a:gd name="T11" fmla="*/ 11 h 19"/>
                  <a:gd name="T12" fmla="*/ 34 w 52"/>
                  <a:gd name="T13" fmla="*/ 14 h 19"/>
                  <a:gd name="T14" fmla="*/ 39 w 52"/>
                  <a:gd name="T15" fmla="*/ 16 h 19"/>
                  <a:gd name="T16" fmla="*/ 45 w 52"/>
                  <a:gd name="T17" fmla="*/ 16 h 19"/>
                  <a:gd name="T18" fmla="*/ 49 w 52"/>
                  <a:gd name="T19" fmla="*/ 17 h 19"/>
                  <a:gd name="T20" fmla="*/ 49 w 52"/>
                  <a:gd name="T21" fmla="*/ 16 h 19"/>
                  <a:gd name="T22" fmla="*/ 49 w 52"/>
                  <a:gd name="T23" fmla="*/ 11 h 19"/>
                  <a:gd name="T24" fmla="*/ 42 w 52"/>
                  <a:gd name="T25" fmla="*/ 11 h 19"/>
                  <a:gd name="T26" fmla="*/ 40 w 52"/>
                  <a:gd name="T27" fmla="*/ 7 h 19"/>
                  <a:gd name="T28" fmla="*/ 36 w 52"/>
                  <a:gd name="T29" fmla="*/ 7 h 19"/>
                  <a:gd name="T30" fmla="*/ 35 w 52"/>
                  <a:gd name="T31" fmla="*/ 5 h 19"/>
                  <a:gd name="T32" fmla="*/ 32 w 52"/>
                  <a:gd name="T33" fmla="*/ 5 h 19"/>
                  <a:gd name="T34" fmla="*/ 29 w 52"/>
                  <a:gd name="T35" fmla="*/ 5 h 19"/>
                  <a:gd name="T36" fmla="*/ 25 w 52"/>
                  <a:gd name="T37" fmla="*/ 7 h 19"/>
                  <a:gd name="T38" fmla="*/ 21 w 52"/>
                  <a:gd name="T39" fmla="*/ 7 h 19"/>
                  <a:gd name="T40" fmla="*/ 18 w 52"/>
                  <a:gd name="T41" fmla="*/ 3 h 19"/>
                  <a:gd name="T42" fmla="*/ 16 w 52"/>
                  <a:gd name="T43" fmla="*/ 3 h 19"/>
                  <a:gd name="T44" fmla="*/ 13 w 52"/>
                  <a:gd name="T45" fmla="*/ 2 h 19"/>
                  <a:gd name="T46" fmla="*/ 10 w 52"/>
                  <a:gd name="T47" fmla="*/ 2 h 19"/>
                  <a:gd name="T48" fmla="*/ 6 w 52"/>
                  <a:gd name="T49" fmla="*/ 0 h 19"/>
                  <a:gd name="T50" fmla="*/ 4 w 52"/>
                  <a:gd name="T51" fmla="*/ 5 h 19"/>
                  <a:gd name="T52" fmla="*/ 2 w 52"/>
                  <a:gd name="T53" fmla="*/ 5 h 19"/>
                  <a:gd name="T54" fmla="*/ 2 w 52"/>
                  <a:gd name="T5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19">
                    <a:moveTo>
                      <a:pt x="2" y="7"/>
                    </a:moveTo>
                    <a:cubicBezTo>
                      <a:pt x="3" y="7"/>
                      <a:pt x="4" y="5"/>
                      <a:pt x="6" y="7"/>
                    </a:cubicBezTo>
                    <a:cubicBezTo>
                      <a:pt x="7" y="8"/>
                      <a:pt x="9" y="7"/>
                      <a:pt x="7" y="8"/>
                    </a:cubicBezTo>
                    <a:cubicBezTo>
                      <a:pt x="7" y="10"/>
                      <a:pt x="7" y="8"/>
                      <a:pt x="16" y="11"/>
                    </a:cubicBezTo>
                    <a:cubicBezTo>
                      <a:pt x="18" y="13"/>
                      <a:pt x="20" y="10"/>
                      <a:pt x="20" y="11"/>
                    </a:cubicBezTo>
                    <a:cubicBezTo>
                      <a:pt x="21" y="11"/>
                      <a:pt x="21" y="11"/>
                      <a:pt x="25" y="11"/>
                    </a:cubicBezTo>
                    <a:cubicBezTo>
                      <a:pt x="28" y="13"/>
                      <a:pt x="25" y="13"/>
                      <a:pt x="34" y="14"/>
                    </a:cubicBezTo>
                    <a:cubicBezTo>
                      <a:pt x="38" y="16"/>
                      <a:pt x="34" y="13"/>
                      <a:pt x="39" y="16"/>
                    </a:cubicBezTo>
                    <a:cubicBezTo>
                      <a:pt x="45" y="16"/>
                      <a:pt x="39" y="13"/>
                      <a:pt x="45" y="16"/>
                    </a:cubicBezTo>
                    <a:cubicBezTo>
                      <a:pt x="47" y="16"/>
                      <a:pt x="47" y="16"/>
                      <a:pt x="49" y="17"/>
                    </a:cubicBezTo>
                    <a:cubicBezTo>
                      <a:pt x="50" y="19"/>
                      <a:pt x="50" y="16"/>
                      <a:pt x="49" y="16"/>
                    </a:cubicBezTo>
                    <a:cubicBezTo>
                      <a:pt x="47" y="16"/>
                      <a:pt x="52" y="11"/>
                      <a:pt x="49" y="11"/>
                    </a:cubicBezTo>
                    <a:cubicBezTo>
                      <a:pt x="45" y="11"/>
                      <a:pt x="45" y="11"/>
                      <a:pt x="42" y="11"/>
                    </a:cubicBezTo>
                    <a:cubicBezTo>
                      <a:pt x="39" y="10"/>
                      <a:pt x="40" y="10"/>
                      <a:pt x="40" y="7"/>
                    </a:cubicBezTo>
                    <a:cubicBezTo>
                      <a:pt x="38" y="5"/>
                      <a:pt x="38" y="8"/>
                      <a:pt x="36" y="7"/>
                    </a:cubicBezTo>
                    <a:cubicBezTo>
                      <a:pt x="36" y="5"/>
                      <a:pt x="36" y="7"/>
                      <a:pt x="35" y="5"/>
                    </a:cubicBezTo>
                    <a:cubicBezTo>
                      <a:pt x="35" y="5"/>
                      <a:pt x="34" y="7"/>
                      <a:pt x="32" y="5"/>
                    </a:cubicBezTo>
                    <a:cubicBezTo>
                      <a:pt x="31" y="3"/>
                      <a:pt x="31" y="3"/>
                      <a:pt x="29" y="5"/>
                    </a:cubicBezTo>
                    <a:cubicBezTo>
                      <a:pt x="28" y="10"/>
                      <a:pt x="28" y="7"/>
                      <a:pt x="25" y="7"/>
                    </a:cubicBezTo>
                    <a:cubicBezTo>
                      <a:pt x="22" y="7"/>
                      <a:pt x="22" y="7"/>
                      <a:pt x="21" y="7"/>
                    </a:cubicBezTo>
                    <a:cubicBezTo>
                      <a:pt x="20" y="5"/>
                      <a:pt x="20" y="7"/>
                      <a:pt x="18" y="3"/>
                    </a:cubicBezTo>
                    <a:cubicBezTo>
                      <a:pt x="17" y="2"/>
                      <a:pt x="17" y="3"/>
                      <a:pt x="16" y="3"/>
                    </a:cubicBezTo>
                    <a:cubicBezTo>
                      <a:pt x="14" y="2"/>
                      <a:pt x="14" y="3"/>
                      <a:pt x="13" y="2"/>
                    </a:cubicBezTo>
                    <a:cubicBezTo>
                      <a:pt x="11" y="0"/>
                      <a:pt x="10" y="0"/>
                      <a:pt x="10" y="2"/>
                    </a:cubicBezTo>
                    <a:cubicBezTo>
                      <a:pt x="10" y="3"/>
                      <a:pt x="9" y="2"/>
                      <a:pt x="6" y="0"/>
                    </a:cubicBezTo>
                    <a:cubicBezTo>
                      <a:pt x="4" y="0"/>
                      <a:pt x="4" y="3"/>
                      <a:pt x="4" y="5"/>
                    </a:cubicBezTo>
                    <a:cubicBezTo>
                      <a:pt x="2" y="5"/>
                      <a:pt x="4" y="5"/>
                      <a:pt x="2" y="5"/>
                    </a:cubicBezTo>
                    <a:cubicBezTo>
                      <a:pt x="0" y="5"/>
                      <a:pt x="0" y="7"/>
                      <a:pt x="2" y="7"/>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22" name="Freeform 2477">
                <a:extLst>
                  <a:ext uri="{FF2B5EF4-FFF2-40B4-BE49-F238E27FC236}">
                    <a16:creationId xmlns:a16="http://schemas.microsoft.com/office/drawing/2014/main" id="{3D843A8D-E71F-5F8B-4127-B585E77B6AF8}"/>
                  </a:ext>
                </a:extLst>
              </p:cNvPr>
              <p:cNvSpPr>
                <a:spLocks/>
              </p:cNvSpPr>
              <p:nvPr/>
            </p:nvSpPr>
            <p:spPr bwMode="auto">
              <a:xfrm>
                <a:off x="6001174" y="3462397"/>
                <a:ext cx="33832" cy="24241"/>
              </a:xfrm>
              <a:custGeom>
                <a:avLst/>
                <a:gdLst>
                  <a:gd name="T0" fmla="*/ 0 w 7"/>
                  <a:gd name="T1" fmla="*/ 1 h 6"/>
                  <a:gd name="T2" fmla="*/ 0 w 7"/>
                  <a:gd name="T3" fmla="*/ 6 h 6"/>
                  <a:gd name="T4" fmla="*/ 3 w 7"/>
                  <a:gd name="T5" fmla="*/ 6 h 6"/>
                  <a:gd name="T6" fmla="*/ 6 w 7"/>
                  <a:gd name="T7" fmla="*/ 3 h 6"/>
                  <a:gd name="T8" fmla="*/ 7 w 7"/>
                  <a:gd name="T9" fmla="*/ 1 h 6"/>
                  <a:gd name="T10" fmla="*/ 7 w 7"/>
                  <a:gd name="T11" fmla="*/ 1 h 6"/>
                  <a:gd name="T12" fmla="*/ 6 w 7"/>
                  <a:gd name="T13" fmla="*/ 0 h 6"/>
                  <a:gd name="T14" fmla="*/ 0 w 7"/>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0" y="1"/>
                    </a:moveTo>
                    <a:cubicBezTo>
                      <a:pt x="0" y="3"/>
                      <a:pt x="0" y="4"/>
                      <a:pt x="0" y="6"/>
                    </a:cubicBezTo>
                    <a:cubicBezTo>
                      <a:pt x="0" y="6"/>
                      <a:pt x="0" y="4"/>
                      <a:pt x="3" y="6"/>
                    </a:cubicBezTo>
                    <a:cubicBezTo>
                      <a:pt x="4" y="6"/>
                      <a:pt x="4" y="3"/>
                      <a:pt x="6" y="3"/>
                    </a:cubicBezTo>
                    <a:cubicBezTo>
                      <a:pt x="7" y="3"/>
                      <a:pt x="6" y="3"/>
                      <a:pt x="7" y="1"/>
                    </a:cubicBezTo>
                    <a:cubicBezTo>
                      <a:pt x="7" y="1"/>
                      <a:pt x="7" y="1"/>
                      <a:pt x="7" y="1"/>
                    </a:cubicBezTo>
                    <a:cubicBezTo>
                      <a:pt x="6" y="0"/>
                      <a:pt x="6" y="0"/>
                      <a:pt x="6" y="0"/>
                    </a:cubicBezTo>
                    <a:cubicBezTo>
                      <a:pt x="4" y="0"/>
                      <a:pt x="0"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23" name="Freeform 2478">
                <a:extLst>
                  <a:ext uri="{FF2B5EF4-FFF2-40B4-BE49-F238E27FC236}">
                    <a16:creationId xmlns:a16="http://schemas.microsoft.com/office/drawing/2014/main" id="{1F912AB4-986C-89C9-C600-9C4CB76D06B4}"/>
                  </a:ext>
                </a:extLst>
              </p:cNvPr>
              <p:cNvSpPr>
                <a:spLocks/>
              </p:cNvSpPr>
              <p:nvPr/>
            </p:nvSpPr>
            <p:spPr bwMode="auto">
              <a:xfrm>
                <a:off x="5383748" y="3450990"/>
                <a:ext cx="40598" cy="11407"/>
              </a:xfrm>
              <a:custGeom>
                <a:avLst/>
                <a:gdLst>
                  <a:gd name="T0" fmla="*/ 5 w 9"/>
                  <a:gd name="T1" fmla="*/ 1 h 3"/>
                  <a:gd name="T2" fmla="*/ 7 w 9"/>
                  <a:gd name="T3" fmla="*/ 0 h 3"/>
                  <a:gd name="T4" fmla="*/ 5 w 9"/>
                  <a:gd name="T5" fmla="*/ 0 h 3"/>
                  <a:gd name="T6" fmla="*/ 0 w 9"/>
                  <a:gd name="T7" fmla="*/ 1 h 3"/>
                  <a:gd name="T8" fmla="*/ 5 w 9"/>
                  <a:gd name="T9" fmla="*/ 1 h 3"/>
                </a:gdLst>
                <a:ahLst/>
                <a:cxnLst>
                  <a:cxn ang="0">
                    <a:pos x="T0" y="T1"/>
                  </a:cxn>
                  <a:cxn ang="0">
                    <a:pos x="T2" y="T3"/>
                  </a:cxn>
                  <a:cxn ang="0">
                    <a:pos x="T4" y="T5"/>
                  </a:cxn>
                  <a:cxn ang="0">
                    <a:pos x="T6" y="T7"/>
                  </a:cxn>
                  <a:cxn ang="0">
                    <a:pos x="T8" y="T9"/>
                  </a:cxn>
                </a:cxnLst>
                <a:rect l="0" t="0" r="r" b="b"/>
                <a:pathLst>
                  <a:path w="9" h="3">
                    <a:moveTo>
                      <a:pt x="5" y="1"/>
                    </a:moveTo>
                    <a:cubicBezTo>
                      <a:pt x="6" y="0"/>
                      <a:pt x="9" y="0"/>
                      <a:pt x="7" y="0"/>
                    </a:cubicBezTo>
                    <a:cubicBezTo>
                      <a:pt x="7" y="0"/>
                      <a:pt x="7" y="0"/>
                      <a:pt x="5" y="0"/>
                    </a:cubicBezTo>
                    <a:cubicBezTo>
                      <a:pt x="2" y="0"/>
                      <a:pt x="0" y="0"/>
                      <a:pt x="0" y="1"/>
                    </a:cubicBezTo>
                    <a:cubicBezTo>
                      <a:pt x="0" y="1"/>
                      <a:pt x="5" y="3"/>
                      <a:pt x="5"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24" name="Freeform 2479">
                <a:extLst>
                  <a:ext uri="{FF2B5EF4-FFF2-40B4-BE49-F238E27FC236}">
                    <a16:creationId xmlns:a16="http://schemas.microsoft.com/office/drawing/2014/main" id="{1E8DA90D-4E7E-25DB-714A-0511E673B2E4}"/>
                  </a:ext>
                </a:extLst>
              </p:cNvPr>
              <p:cNvSpPr>
                <a:spLocks/>
              </p:cNvSpPr>
              <p:nvPr/>
            </p:nvSpPr>
            <p:spPr bwMode="auto">
              <a:xfrm>
                <a:off x="5444645" y="3450990"/>
                <a:ext cx="13533" cy="0"/>
              </a:xfrm>
              <a:custGeom>
                <a:avLst/>
                <a:gdLst>
                  <a:gd name="T0" fmla="*/ 1 w 3"/>
                  <a:gd name="T1" fmla="*/ 3 w 3"/>
                  <a:gd name="T2" fmla="*/ 1 w 3"/>
                  <a:gd name="T3" fmla="*/ 1 w 3"/>
                </a:gdLst>
                <a:ahLst/>
                <a:cxnLst>
                  <a:cxn ang="0">
                    <a:pos x="T0" y="0"/>
                  </a:cxn>
                  <a:cxn ang="0">
                    <a:pos x="T1" y="0"/>
                  </a:cxn>
                  <a:cxn ang="0">
                    <a:pos x="T2" y="0"/>
                  </a:cxn>
                  <a:cxn ang="0">
                    <a:pos x="T3" y="0"/>
                  </a:cxn>
                </a:cxnLst>
                <a:rect l="0" t="0" r="r" b="b"/>
                <a:pathLst>
                  <a:path w="3">
                    <a:moveTo>
                      <a:pt x="1" y="0"/>
                    </a:moveTo>
                    <a:cubicBezTo>
                      <a:pt x="3" y="0"/>
                      <a:pt x="3" y="0"/>
                      <a:pt x="3" y="0"/>
                    </a:cubicBezTo>
                    <a:cubicBezTo>
                      <a:pt x="3" y="0"/>
                      <a:pt x="3" y="0"/>
                      <a:pt x="1" y="0"/>
                    </a:cubicBezTo>
                    <a:cubicBezTo>
                      <a:pt x="0" y="0"/>
                      <a:pt x="1" y="0"/>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25" name="Freeform 2480">
                <a:extLst>
                  <a:ext uri="{FF2B5EF4-FFF2-40B4-BE49-F238E27FC236}">
                    <a16:creationId xmlns:a16="http://schemas.microsoft.com/office/drawing/2014/main" id="{A587D160-D94F-1B24-8EFE-82D2FCB57B40}"/>
                  </a:ext>
                </a:extLst>
              </p:cNvPr>
              <p:cNvSpPr>
                <a:spLocks/>
              </p:cNvSpPr>
              <p:nvPr/>
            </p:nvSpPr>
            <p:spPr bwMode="auto">
              <a:xfrm>
                <a:off x="5424346" y="3475231"/>
                <a:ext cx="38907" cy="24241"/>
              </a:xfrm>
              <a:custGeom>
                <a:avLst/>
                <a:gdLst>
                  <a:gd name="T0" fmla="*/ 3 w 8"/>
                  <a:gd name="T1" fmla="*/ 3 h 6"/>
                  <a:gd name="T2" fmla="*/ 4 w 8"/>
                  <a:gd name="T3" fmla="*/ 6 h 6"/>
                  <a:gd name="T4" fmla="*/ 7 w 8"/>
                  <a:gd name="T5" fmla="*/ 3 h 6"/>
                  <a:gd name="T6" fmla="*/ 5 w 8"/>
                  <a:gd name="T7" fmla="*/ 0 h 6"/>
                  <a:gd name="T8" fmla="*/ 3 w 8"/>
                  <a:gd name="T9" fmla="*/ 0 h 6"/>
                  <a:gd name="T10" fmla="*/ 1 w 8"/>
                  <a:gd name="T11" fmla="*/ 1 h 6"/>
                  <a:gd name="T12" fmla="*/ 3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3" y="3"/>
                    </a:moveTo>
                    <a:cubicBezTo>
                      <a:pt x="5" y="4"/>
                      <a:pt x="3" y="4"/>
                      <a:pt x="4" y="6"/>
                    </a:cubicBezTo>
                    <a:cubicBezTo>
                      <a:pt x="5" y="6"/>
                      <a:pt x="5" y="3"/>
                      <a:pt x="7" y="3"/>
                    </a:cubicBezTo>
                    <a:cubicBezTo>
                      <a:pt x="8" y="3"/>
                      <a:pt x="7" y="1"/>
                      <a:pt x="5" y="0"/>
                    </a:cubicBezTo>
                    <a:cubicBezTo>
                      <a:pt x="4" y="0"/>
                      <a:pt x="4" y="1"/>
                      <a:pt x="3" y="0"/>
                    </a:cubicBezTo>
                    <a:cubicBezTo>
                      <a:pt x="0" y="0"/>
                      <a:pt x="0" y="0"/>
                      <a:pt x="1" y="1"/>
                    </a:cubicBezTo>
                    <a:cubicBezTo>
                      <a:pt x="1" y="3"/>
                      <a:pt x="3" y="3"/>
                      <a:pt x="3"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26" name="Freeform 2481">
                <a:extLst>
                  <a:ext uri="{FF2B5EF4-FFF2-40B4-BE49-F238E27FC236}">
                    <a16:creationId xmlns:a16="http://schemas.microsoft.com/office/drawing/2014/main" id="{EF13F7B3-9C96-B1B3-6EF1-E737BF42999D}"/>
                  </a:ext>
                </a:extLst>
              </p:cNvPr>
              <p:cNvSpPr>
                <a:spLocks/>
              </p:cNvSpPr>
              <p:nvPr/>
            </p:nvSpPr>
            <p:spPr bwMode="auto">
              <a:xfrm>
                <a:off x="5458178" y="3475231"/>
                <a:ext cx="32141" cy="24241"/>
              </a:xfrm>
              <a:custGeom>
                <a:avLst/>
                <a:gdLst>
                  <a:gd name="T0" fmla="*/ 1 w 7"/>
                  <a:gd name="T1" fmla="*/ 4 h 6"/>
                  <a:gd name="T2" fmla="*/ 4 w 7"/>
                  <a:gd name="T3" fmla="*/ 6 h 6"/>
                  <a:gd name="T4" fmla="*/ 5 w 7"/>
                  <a:gd name="T5" fmla="*/ 3 h 6"/>
                  <a:gd name="T6" fmla="*/ 4 w 7"/>
                  <a:gd name="T7" fmla="*/ 1 h 6"/>
                  <a:gd name="T8" fmla="*/ 2 w 7"/>
                  <a:gd name="T9" fmla="*/ 3 h 6"/>
                  <a:gd name="T10" fmla="*/ 1 w 7"/>
                  <a:gd name="T11" fmla="*/ 4 h 6"/>
                </a:gdLst>
                <a:ahLst/>
                <a:cxnLst>
                  <a:cxn ang="0">
                    <a:pos x="T0" y="T1"/>
                  </a:cxn>
                  <a:cxn ang="0">
                    <a:pos x="T2" y="T3"/>
                  </a:cxn>
                  <a:cxn ang="0">
                    <a:pos x="T4" y="T5"/>
                  </a:cxn>
                  <a:cxn ang="0">
                    <a:pos x="T6" y="T7"/>
                  </a:cxn>
                  <a:cxn ang="0">
                    <a:pos x="T8" y="T9"/>
                  </a:cxn>
                  <a:cxn ang="0">
                    <a:pos x="T10" y="T11"/>
                  </a:cxn>
                </a:cxnLst>
                <a:rect l="0" t="0" r="r" b="b"/>
                <a:pathLst>
                  <a:path w="7" h="6">
                    <a:moveTo>
                      <a:pt x="1" y="4"/>
                    </a:moveTo>
                    <a:cubicBezTo>
                      <a:pt x="0" y="4"/>
                      <a:pt x="0" y="6"/>
                      <a:pt x="4" y="6"/>
                    </a:cubicBezTo>
                    <a:cubicBezTo>
                      <a:pt x="5" y="6"/>
                      <a:pt x="4" y="6"/>
                      <a:pt x="5" y="3"/>
                    </a:cubicBezTo>
                    <a:cubicBezTo>
                      <a:pt x="7" y="1"/>
                      <a:pt x="7" y="1"/>
                      <a:pt x="4" y="1"/>
                    </a:cubicBezTo>
                    <a:cubicBezTo>
                      <a:pt x="4" y="0"/>
                      <a:pt x="2" y="3"/>
                      <a:pt x="2" y="3"/>
                    </a:cubicBezTo>
                    <a:cubicBezTo>
                      <a:pt x="2" y="3"/>
                      <a:pt x="2" y="4"/>
                      <a:pt x="1"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27" name="Freeform 2482">
                <a:extLst>
                  <a:ext uri="{FF2B5EF4-FFF2-40B4-BE49-F238E27FC236}">
                    <a16:creationId xmlns:a16="http://schemas.microsoft.com/office/drawing/2014/main" id="{E9657AE8-E3E0-DE01-0592-3C6A8AD05F14}"/>
                  </a:ext>
                </a:extLst>
              </p:cNvPr>
              <p:cNvSpPr>
                <a:spLocks/>
              </p:cNvSpPr>
              <p:nvPr/>
            </p:nvSpPr>
            <p:spPr bwMode="auto">
              <a:xfrm>
                <a:off x="5481860" y="3475231"/>
                <a:ext cx="65972" cy="24241"/>
              </a:xfrm>
              <a:custGeom>
                <a:avLst/>
                <a:gdLst>
                  <a:gd name="T0" fmla="*/ 3 w 14"/>
                  <a:gd name="T1" fmla="*/ 6 h 6"/>
                  <a:gd name="T2" fmla="*/ 7 w 14"/>
                  <a:gd name="T3" fmla="*/ 6 h 6"/>
                  <a:gd name="T4" fmla="*/ 9 w 14"/>
                  <a:gd name="T5" fmla="*/ 4 h 6"/>
                  <a:gd name="T6" fmla="*/ 11 w 14"/>
                  <a:gd name="T7" fmla="*/ 6 h 6"/>
                  <a:gd name="T8" fmla="*/ 13 w 14"/>
                  <a:gd name="T9" fmla="*/ 4 h 6"/>
                  <a:gd name="T10" fmla="*/ 11 w 14"/>
                  <a:gd name="T11" fmla="*/ 4 h 6"/>
                  <a:gd name="T12" fmla="*/ 14 w 14"/>
                  <a:gd name="T13" fmla="*/ 4 h 6"/>
                  <a:gd name="T14" fmla="*/ 11 w 14"/>
                  <a:gd name="T15" fmla="*/ 1 h 6"/>
                  <a:gd name="T16" fmla="*/ 9 w 14"/>
                  <a:gd name="T17" fmla="*/ 1 h 6"/>
                  <a:gd name="T18" fmla="*/ 6 w 14"/>
                  <a:gd name="T19" fmla="*/ 0 h 6"/>
                  <a:gd name="T20" fmla="*/ 7 w 14"/>
                  <a:gd name="T21" fmla="*/ 3 h 6"/>
                  <a:gd name="T22" fmla="*/ 9 w 14"/>
                  <a:gd name="T23" fmla="*/ 3 h 6"/>
                  <a:gd name="T24" fmla="*/ 6 w 14"/>
                  <a:gd name="T25" fmla="*/ 3 h 6"/>
                  <a:gd name="T26" fmla="*/ 4 w 14"/>
                  <a:gd name="T27" fmla="*/ 3 h 6"/>
                  <a:gd name="T28" fmla="*/ 3 w 14"/>
                  <a:gd name="T29" fmla="*/ 3 h 6"/>
                  <a:gd name="T30" fmla="*/ 2 w 14"/>
                  <a:gd name="T31" fmla="*/ 4 h 6"/>
                  <a:gd name="T32" fmla="*/ 3 w 14"/>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6">
                    <a:moveTo>
                      <a:pt x="3" y="6"/>
                    </a:moveTo>
                    <a:cubicBezTo>
                      <a:pt x="3" y="6"/>
                      <a:pt x="6" y="6"/>
                      <a:pt x="7" y="6"/>
                    </a:cubicBezTo>
                    <a:cubicBezTo>
                      <a:pt x="9" y="6"/>
                      <a:pt x="9" y="4"/>
                      <a:pt x="9" y="4"/>
                    </a:cubicBezTo>
                    <a:cubicBezTo>
                      <a:pt x="9" y="6"/>
                      <a:pt x="10" y="4"/>
                      <a:pt x="11" y="6"/>
                    </a:cubicBezTo>
                    <a:cubicBezTo>
                      <a:pt x="11" y="6"/>
                      <a:pt x="14" y="6"/>
                      <a:pt x="13" y="4"/>
                    </a:cubicBezTo>
                    <a:cubicBezTo>
                      <a:pt x="11" y="4"/>
                      <a:pt x="10" y="3"/>
                      <a:pt x="11" y="4"/>
                    </a:cubicBezTo>
                    <a:cubicBezTo>
                      <a:pt x="14" y="4"/>
                      <a:pt x="14" y="4"/>
                      <a:pt x="14" y="4"/>
                    </a:cubicBezTo>
                    <a:cubicBezTo>
                      <a:pt x="14" y="3"/>
                      <a:pt x="13" y="0"/>
                      <a:pt x="11" y="1"/>
                    </a:cubicBezTo>
                    <a:cubicBezTo>
                      <a:pt x="10" y="3"/>
                      <a:pt x="10" y="0"/>
                      <a:pt x="9" y="1"/>
                    </a:cubicBezTo>
                    <a:cubicBezTo>
                      <a:pt x="9" y="3"/>
                      <a:pt x="9" y="0"/>
                      <a:pt x="6" y="0"/>
                    </a:cubicBezTo>
                    <a:cubicBezTo>
                      <a:pt x="4" y="0"/>
                      <a:pt x="6" y="3"/>
                      <a:pt x="7" y="3"/>
                    </a:cubicBezTo>
                    <a:cubicBezTo>
                      <a:pt x="9" y="3"/>
                      <a:pt x="9" y="3"/>
                      <a:pt x="9" y="3"/>
                    </a:cubicBezTo>
                    <a:cubicBezTo>
                      <a:pt x="6" y="3"/>
                      <a:pt x="7" y="4"/>
                      <a:pt x="6" y="3"/>
                    </a:cubicBezTo>
                    <a:cubicBezTo>
                      <a:pt x="6" y="3"/>
                      <a:pt x="6" y="3"/>
                      <a:pt x="4" y="3"/>
                    </a:cubicBezTo>
                    <a:cubicBezTo>
                      <a:pt x="3" y="3"/>
                      <a:pt x="3" y="1"/>
                      <a:pt x="3" y="3"/>
                    </a:cubicBezTo>
                    <a:cubicBezTo>
                      <a:pt x="2" y="3"/>
                      <a:pt x="0" y="3"/>
                      <a:pt x="2" y="4"/>
                    </a:cubicBezTo>
                    <a:cubicBezTo>
                      <a:pt x="2" y="6"/>
                      <a:pt x="0" y="6"/>
                      <a:pt x="3" y="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28" name="Freeform 2483">
                <a:extLst>
                  <a:ext uri="{FF2B5EF4-FFF2-40B4-BE49-F238E27FC236}">
                    <a16:creationId xmlns:a16="http://schemas.microsoft.com/office/drawing/2014/main" id="{49E57172-1F0D-8DCF-E152-4A274E764478}"/>
                  </a:ext>
                </a:extLst>
              </p:cNvPr>
              <p:cNvSpPr>
                <a:spLocks/>
              </p:cNvSpPr>
              <p:nvPr/>
            </p:nvSpPr>
            <p:spPr bwMode="auto">
              <a:xfrm>
                <a:off x="5500466" y="3475231"/>
                <a:ext cx="8459" cy="11407"/>
              </a:xfrm>
              <a:custGeom>
                <a:avLst/>
                <a:gdLst>
                  <a:gd name="T0" fmla="*/ 0 w 2"/>
                  <a:gd name="T1" fmla="*/ 1 h 3"/>
                  <a:gd name="T2" fmla="*/ 2 w 2"/>
                  <a:gd name="T3" fmla="*/ 1 h 3"/>
                  <a:gd name="T4" fmla="*/ 0 w 2"/>
                  <a:gd name="T5" fmla="*/ 1 h 3"/>
                </a:gdLst>
                <a:ahLst/>
                <a:cxnLst>
                  <a:cxn ang="0">
                    <a:pos x="T0" y="T1"/>
                  </a:cxn>
                  <a:cxn ang="0">
                    <a:pos x="T2" y="T3"/>
                  </a:cxn>
                  <a:cxn ang="0">
                    <a:pos x="T4" y="T5"/>
                  </a:cxn>
                </a:cxnLst>
                <a:rect l="0" t="0" r="r" b="b"/>
                <a:pathLst>
                  <a:path w="2" h="3">
                    <a:moveTo>
                      <a:pt x="0" y="1"/>
                    </a:moveTo>
                    <a:cubicBezTo>
                      <a:pt x="0" y="0"/>
                      <a:pt x="2" y="0"/>
                      <a:pt x="2" y="1"/>
                    </a:cubicBezTo>
                    <a:cubicBezTo>
                      <a:pt x="2" y="1"/>
                      <a:pt x="0" y="3"/>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29" name="Freeform 2484">
                <a:extLst>
                  <a:ext uri="{FF2B5EF4-FFF2-40B4-BE49-F238E27FC236}">
                    <a16:creationId xmlns:a16="http://schemas.microsoft.com/office/drawing/2014/main" id="{BC898F03-78FA-D131-A236-365CBC6D27DC}"/>
                  </a:ext>
                </a:extLst>
              </p:cNvPr>
              <p:cNvSpPr>
                <a:spLocks/>
              </p:cNvSpPr>
              <p:nvPr/>
            </p:nvSpPr>
            <p:spPr bwMode="auto">
              <a:xfrm>
                <a:off x="5547831" y="3486638"/>
                <a:ext cx="8459" cy="12833"/>
              </a:xfrm>
              <a:custGeom>
                <a:avLst/>
                <a:gdLst>
                  <a:gd name="T0" fmla="*/ 2 w 2"/>
                  <a:gd name="T1" fmla="*/ 0 h 3"/>
                  <a:gd name="T2" fmla="*/ 2 w 2"/>
                  <a:gd name="T3" fmla="*/ 0 h 3"/>
                  <a:gd name="T4" fmla="*/ 0 w 2"/>
                  <a:gd name="T5" fmla="*/ 0 h 3"/>
                  <a:gd name="T6" fmla="*/ 0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2" y="0"/>
                      <a:pt x="2" y="0"/>
                      <a:pt x="2" y="0"/>
                    </a:cubicBezTo>
                    <a:cubicBezTo>
                      <a:pt x="0" y="0"/>
                      <a:pt x="0" y="0"/>
                      <a:pt x="0" y="0"/>
                    </a:cubicBezTo>
                    <a:cubicBezTo>
                      <a:pt x="0" y="0"/>
                      <a:pt x="0" y="0"/>
                      <a:pt x="0" y="1"/>
                    </a:cubicBezTo>
                    <a:cubicBezTo>
                      <a:pt x="0" y="3"/>
                      <a:pt x="0"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30" name="Freeform 2485">
                <a:extLst>
                  <a:ext uri="{FF2B5EF4-FFF2-40B4-BE49-F238E27FC236}">
                    <a16:creationId xmlns:a16="http://schemas.microsoft.com/office/drawing/2014/main" id="{B909EF2A-D7B3-76C3-0B92-88D957F2D244}"/>
                  </a:ext>
                </a:extLst>
              </p:cNvPr>
              <p:cNvSpPr>
                <a:spLocks/>
              </p:cNvSpPr>
              <p:nvPr/>
            </p:nvSpPr>
            <p:spPr bwMode="auto">
              <a:xfrm>
                <a:off x="5556289" y="3486638"/>
                <a:ext cx="5075" cy="12833"/>
              </a:xfrm>
              <a:custGeom>
                <a:avLst/>
                <a:gdLst>
                  <a:gd name="T0" fmla="*/ 0 w 1"/>
                  <a:gd name="T1" fmla="*/ 1 h 3"/>
                  <a:gd name="T2" fmla="*/ 1 w 1"/>
                  <a:gd name="T3" fmla="*/ 0 h 3"/>
                  <a:gd name="T4" fmla="*/ 0 w 1"/>
                  <a:gd name="T5" fmla="*/ 1 h 3"/>
                </a:gdLst>
                <a:ahLst/>
                <a:cxnLst>
                  <a:cxn ang="0">
                    <a:pos x="T0" y="T1"/>
                  </a:cxn>
                  <a:cxn ang="0">
                    <a:pos x="T2" y="T3"/>
                  </a:cxn>
                  <a:cxn ang="0">
                    <a:pos x="T4" y="T5"/>
                  </a:cxn>
                </a:cxnLst>
                <a:rect l="0" t="0" r="r" b="b"/>
                <a:pathLst>
                  <a:path w="1" h="3">
                    <a:moveTo>
                      <a:pt x="0" y="1"/>
                    </a:moveTo>
                    <a:cubicBezTo>
                      <a:pt x="0" y="3"/>
                      <a:pt x="0" y="0"/>
                      <a:pt x="1" y="0"/>
                    </a:cubicBezTo>
                    <a:cubicBezTo>
                      <a:pt x="1" y="0"/>
                      <a:pt x="1"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31" name="Freeform 2486">
                <a:extLst>
                  <a:ext uri="{FF2B5EF4-FFF2-40B4-BE49-F238E27FC236}">
                    <a16:creationId xmlns:a16="http://schemas.microsoft.com/office/drawing/2014/main" id="{46F14F4F-D53F-4922-C287-C1D99F1FF92B}"/>
                  </a:ext>
                </a:extLst>
              </p:cNvPr>
              <p:cNvSpPr>
                <a:spLocks/>
              </p:cNvSpPr>
              <p:nvPr/>
            </p:nvSpPr>
            <p:spPr bwMode="auto">
              <a:xfrm>
                <a:off x="5561363" y="3475231"/>
                <a:ext cx="79505" cy="24241"/>
              </a:xfrm>
              <a:custGeom>
                <a:avLst/>
                <a:gdLst>
                  <a:gd name="T0" fmla="*/ 1 w 17"/>
                  <a:gd name="T1" fmla="*/ 4 h 6"/>
                  <a:gd name="T2" fmla="*/ 5 w 17"/>
                  <a:gd name="T3" fmla="*/ 6 h 6"/>
                  <a:gd name="T4" fmla="*/ 7 w 17"/>
                  <a:gd name="T5" fmla="*/ 6 h 6"/>
                  <a:gd name="T6" fmla="*/ 8 w 17"/>
                  <a:gd name="T7" fmla="*/ 6 h 6"/>
                  <a:gd name="T8" fmla="*/ 11 w 17"/>
                  <a:gd name="T9" fmla="*/ 4 h 6"/>
                  <a:gd name="T10" fmla="*/ 17 w 17"/>
                  <a:gd name="T11" fmla="*/ 3 h 6"/>
                  <a:gd name="T12" fmla="*/ 17 w 17"/>
                  <a:gd name="T13" fmla="*/ 0 h 6"/>
                  <a:gd name="T14" fmla="*/ 17 w 17"/>
                  <a:gd name="T15" fmla="*/ 1 h 6"/>
                  <a:gd name="T16" fmla="*/ 15 w 17"/>
                  <a:gd name="T17" fmla="*/ 3 h 6"/>
                  <a:gd name="T18" fmla="*/ 14 w 17"/>
                  <a:gd name="T19" fmla="*/ 3 h 6"/>
                  <a:gd name="T20" fmla="*/ 11 w 17"/>
                  <a:gd name="T21" fmla="*/ 3 h 6"/>
                  <a:gd name="T22" fmla="*/ 8 w 17"/>
                  <a:gd name="T23" fmla="*/ 3 h 6"/>
                  <a:gd name="T24" fmla="*/ 5 w 17"/>
                  <a:gd name="T25" fmla="*/ 1 h 6"/>
                  <a:gd name="T26" fmla="*/ 1 w 17"/>
                  <a:gd name="T27" fmla="*/ 1 h 6"/>
                  <a:gd name="T28" fmla="*/ 0 w 17"/>
                  <a:gd name="T29" fmla="*/ 4 h 6"/>
                  <a:gd name="T30" fmla="*/ 1 w 17"/>
                  <a:gd name="T3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6">
                    <a:moveTo>
                      <a:pt x="1" y="4"/>
                    </a:moveTo>
                    <a:cubicBezTo>
                      <a:pt x="3" y="6"/>
                      <a:pt x="4" y="4"/>
                      <a:pt x="5" y="6"/>
                    </a:cubicBezTo>
                    <a:cubicBezTo>
                      <a:pt x="7" y="6"/>
                      <a:pt x="7" y="6"/>
                      <a:pt x="7" y="6"/>
                    </a:cubicBezTo>
                    <a:cubicBezTo>
                      <a:pt x="7" y="6"/>
                      <a:pt x="7" y="4"/>
                      <a:pt x="8" y="6"/>
                    </a:cubicBezTo>
                    <a:cubicBezTo>
                      <a:pt x="11" y="6"/>
                      <a:pt x="11" y="4"/>
                      <a:pt x="11" y="4"/>
                    </a:cubicBezTo>
                    <a:cubicBezTo>
                      <a:pt x="12" y="4"/>
                      <a:pt x="17" y="3"/>
                      <a:pt x="17" y="3"/>
                    </a:cubicBezTo>
                    <a:cubicBezTo>
                      <a:pt x="17" y="3"/>
                      <a:pt x="17" y="3"/>
                      <a:pt x="17" y="0"/>
                    </a:cubicBezTo>
                    <a:cubicBezTo>
                      <a:pt x="17" y="0"/>
                      <a:pt x="15" y="1"/>
                      <a:pt x="17" y="1"/>
                    </a:cubicBezTo>
                    <a:cubicBezTo>
                      <a:pt x="17" y="1"/>
                      <a:pt x="17" y="1"/>
                      <a:pt x="15" y="3"/>
                    </a:cubicBezTo>
                    <a:cubicBezTo>
                      <a:pt x="12" y="3"/>
                      <a:pt x="15" y="3"/>
                      <a:pt x="14" y="3"/>
                    </a:cubicBezTo>
                    <a:cubicBezTo>
                      <a:pt x="11" y="4"/>
                      <a:pt x="11" y="1"/>
                      <a:pt x="11" y="3"/>
                    </a:cubicBezTo>
                    <a:cubicBezTo>
                      <a:pt x="10" y="3"/>
                      <a:pt x="10" y="3"/>
                      <a:pt x="8" y="3"/>
                    </a:cubicBezTo>
                    <a:cubicBezTo>
                      <a:pt x="7" y="3"/>
                      <a:pt x="7" y="3"/>
                      <a:pt x="5" y="1"/>
                    </a:cubicBezTo>
                    <a:cubicBezTo>
                      <a:pt x="4" y="1"/>
                      <a:pt x="3" y="0"/>
                      <a:pt x="1" y="1"/>
                    </a:cubicBezTo>
                    <a:cubicBezTo>
                      <a:pt x="1" y="3"/>
                      <a:pt x="0" y="3"/>
                      <a:pt x="0" y="4"/>
                    </a:cubicBezTo>
                    <a:cubicBezTo>
                      <a:pt x="0" y="6"/>
                      <a:pt x="1" y="4"/>
                      <a:pt x="1"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32" name="Freeform 2487">
                <a:extLst>
                  <a:ext uri="{FF2B5EF4-FFF2-40B4-BE49-F238E27FC236}">
                    <a16:creationId xmlns:a16="http://schemas.microsoft.com/office/drawing/2014/main" id="{1131C8ED-0BE8-BEE0-BA6A-6E552979CBB9}"/>
                  </a:ext>
                </a:extLst>
              </p:cNvPr>
              <p:cNvSpPr>
                <a:spLocks/>
              </p:cNvSpPr>
              <p:nvPr/>
            </p:nvSpPr>
            <p:spPr bwMode="auto">
              <a:xfrm>
                <a:off x="5574896" y="3422471"/>
                <a:ext cx="5075" cy="19962"/>
              </a:xfrm>
              <a:custGeom>
                <a:avLst/>
                <a:gdLst>
                  <a:gd name="T0" fmla="*/ 1 w 1"/>
                  <a:gd name="T1" fmla="*/ 0 h 5"/>
                  <a:gd name="T2" fmla="*/ 1 w 1"/>
                  <a:gd name="T3" fmla="*/ 3 h 5"/>
                  <a:gd name="T4" fmla="*/ 1 w 1"/>
                  <a:gd name="T5" fmla="*/ 0 h 5"/>
                </a:gdLst>
                <a:ahLst/>
                <a:cxnLst>
                  <a:cxn ang="0">
                    <a:pos x="T0" y="T1"/>
                  </a:cxn>
                  <a:cxn ang="0">
                    <a:pos x="T2" y="T3"/>
                  </a:cxn>
                  <a:cxn ang="0">
                    <a:pos x="T4" y="T5"/>
                  </a:cxn>
                </a:cxnLst>
                <a:rect l="0" t="0" r="r" b="b"/>
                <a:pathLst>
                  <a:path w="1" h="5">
                    <a:moveTo>
                      <a:pt x="1" y="0"/>
                    </a:moveTo>
                    <a:cubicBezTo>
                      <a:pt x="1" y="0"/>
                      <a:pt x="1" y="5"/>
                      <a:pt x="1" y="3"/>
                    </a:cubicBezTo>
                    <a:cubicBezTo>
                      <a:pt x="0" y="3"/>
                      <a:pt x="1" y="0"/>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33" name="Freeform 2488">
                <a:extLst>
                  <a:ext uri="{FF2B5EF4-FFF2-40B4-BE49-F238E27FC236}">
                    <a16:creationId xmlns:a16="http://schemas.microsoft.com/office/drawing/2014/main" id="{D074FEDF-4307-ECBB-F092-EAB9BA744ADD}"/>
                  </a:ext>
                </a:extLst>
              </p:cNvPr>
              <p:cNvSpPr>
                <a:spLocks/>
              </p:cNvSpPr>
              <p:nvPr/>
            </p:nvSpPr>
            <p:spPr bwMode="auto">
              <a:xfrm>
                <a:off x="5640868" y="3486638"/>
                <a:ext cx="50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34" name="Freeform 2489">
                <a:extLst>
                  <a:ext uri="{FF2B5EF4-FFF2-40B4-BE49-F238E27FC236}">
                    <a16:creationId xmlns:a16="http://schemas.microsoft.com/office/drawing/2014/main" id="{0E2D5ABB-C582-5B26-4C1C-38D743B5BE86}"/>
                  </a:ext>
                </a:extLst>
              </p:cNvPr>
              <p:cNvSpPr>
                <a:spLocks/>
              </p:cNvSpPr>
              <p:nvPr/>
            </p:nvSpPr>
            <p:spPr bwMode="auto">
              <a:xfrm>
                <a:off x="5640868" y="3479508"/>
                <a:ext cx="10149" cy="7129"/>
              </a:xfrm>
              <a:custGeom>
                <a:avLst/>
                <a:gdLst>
                  <a:gd name="T0" fmla="*/ 1 w 2"/>
                  <a:gd name="T1" fmla="*/ 2 h 2"/>
                  <a:gd name="T2" fmla="*/ 2 w 2"/>
                  <a:gd name="T3" fmla="*/ 0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1" y="2"/>
                      <a:pt x="1" y="2"/>
                      <a:pt x="2" y="0"/>
                    </a:cubicBezTo>
                    <a:cubicBezTo>
                      <a:pt x="2" y="0"/>
                      <a:pt x="1" y="0"/>
                      <a:pt x="0" y="0"/>
                    </a:cubicBezTo>
                    <a:cubicBezTo>
                      <a:pt x="0" y="2"/>
                      <a:pt x="0" y="2"/>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35" name="Freeform 2490">
                <a:extLst>
                  <a:ext uri="{FF2B5EF4-FFF2-40B4-BE49-F238E27FC236}">
                    <a16:creationId xmlns:a16="http://schemas.microsoft.com/office/drawing/2014/main" id="{2A07A65A-92D6-D221-284C-1C4E30F65679}"/>
                  </a:ext>
                </a:extLst>
              </p:cNvPr>
              <p:cNvSpPr>
                <a:spLocks/>
              </p:cNvSpPr>
              <p:nvPr/>
            </p:nvSpPr>
            <p:spPr bwMode="auto">
              <a:xfrm>
                <a:off x="5640868" y="3479508"/>
                <a:ext cx="23682" cy="7129"/>
              </a:xfrm>
              <a:custGeom>
                <a:avLst/>
                <a:gdLst>
                  <a:gd name="T0" fmla="*/ 2 w 5"/>
                  <a:gd name="T1" fmla="*/ 2 h 2"/>
                  <a:gd name="T2" fmla="*/ 2 w 5"/>
                  <a:gd name="T3" fmla="*/ 2 h 2"/>
                  <a:gd name="T4" fmla="*/ 4 w 5"/>
                  <a:gd name="T5" fmla="*/ 0 h 2"/>
                  <a:gd name="T6" fmla="*/ 4 w 5"/>
                  <a:gd name="T7" fmla="*/ 0 h 2"/>
                  <a:gd name="T8" fmla="*/ 2 w 5"/>
                  <a:gd name="T9" fmla="*/ 0 h 2"/>
                  <a:gd name="T10" fmla="*/ 1 w 5"/>
                  <a:gd name="T11" fmla="*/ 2 h 2"/>
                  <a:gd name="T12" fmla="*/ 2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2" y="2"/>
                    </a:moveTo>
                    <a:cubicBezTo>
                      <a:pt x="4" y="2"/>
                      <a:pt x="2" y="2"/>
                      <a:pt x="2" y="2"/>
                    </a:cubicBezTo>
                    <a:cubicBezTo>
                      <a:pt x="4" y="2"/>
                      <a:pt x="2" y="2"/>
                      <a:pt x="4" y="0"/>
                    </a:cubicBezTo>
                    <a:cubicBezTo>
                      <a:pt x="5" y="0"/>
                      <a:pt x="5" y="0"/>
                      <a:pt x="4" y="0"/>
                    </a:cubicBezTo>
                    <a:cubicBezTo>
                      <a:pt x="2" y="0"/>
                      <a:pt x="2" y="0"/>
                      <a:pt x="2" y="0"/>
                    </a:cubicBezTo>
                    <a:cubicBezTo>
                      <a:pt x="2" y="2"/>
                      <a:pt x="2" y="2"/>
                      <a:pt x="1" y="2"/>
                    </a:cubicBezTo>
                    <a:cubicBezTo>
                      <a:pt x="0" y="2"/>
                      <a:pt x="1" y="2"/>
                      <a:pt x="2"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36" name="Freeform 2491">
                <a:extLst>
                  <a:ext uri="{FF2B5EF4-FFF2-40B4-BE49-F238E27FC236}">
                    <a16:creationId xmlns:a16="http://schemas.microsoft.com/office/drawing/2014/main" id="{F290E979-899B-972B-8F21-B106811A7CB0}"/>
                  </a:ext>
                </a:extLst>
              </p:cNvPr>
              <p:cNvSpPr>
                <a:spLocks/>
              </p:cNvSpPr>
              <p:nvPr/>
            </p:nvSpPr>
            <p:spPr bwMode="auto">
              <a:xfrm>
                <a:off x="5664550" y="3475231"/>
                <a:ext cx="5075" cy="11407"/>
              </a:xfrm>
              <a:custGeom>
                <a:avLst/>
                <a:gdLst>
                  <a:gd name="T0" fmla="*/ 0 w 1"/>
                  <a:gd name="T1" fmla="*/ 3 h 3"/>
                  <a:gd name="T2" fmla="*/ 0 w 1"/>
                  <a:gd name="T3" fmla="*/ 1 h 3"/>
                  <a:gd name="T4" fmla="*/ 0 w 1"/>
                  <a:gd name="T5" fmla="*/ 3 h 3"/>
                  <a:gd name="T6" fmla="*/ 0 w 1"/>
                  <a:gd name="T7" fmla="*/ 3 h 3"/>
                </a:gdLst>
                <a:ahLst/>
                <a:cxnLst>
                  <a:cxn ang="0">
                    <a:pos x="T0" y="T1"/>
                  </a:cxn>
                  <a:cxn ang="0">
                    <a:pos x="T2" y="T3"/>
                  </a:cxn>
                  <a:cxn ang="0">
                    <a:pos x="T4" y="T5"/>
                  </a:cxn>
                  <a:cxn ang="0">
                    <a:pos x="T6" y="T7"/>
                  </a:cxn>
                </a:cxnLst>
                <a:rect l="0" t="0" r="r" b="b"/>
                <a:pathLst>
                  <a:path w="1" h="3">
                    <a:moveTo>
                      <a:pt x="0" y="3"/>
                    </a:moveTo>
                    <a:cubicBezTo>
                      <a:pt x="1" y="1"/>
                      <a:pt x="1" y="0"/>
                      <a:pt x="0" y="1"/>
                    </a:cubicBezTo>
                    <a:cubicBezTo>
                      <a:pt x="0" y="3"/>
                      <a:pt x="0" y="0"/>
                      <a:pt x="0" y="3"/>
                    </a:cubicBezTo>
                    <a:cubicBezTo>
                      <a:pt x="0" y="3"/>
                      <a:pt x="0" y="3"/>
                      <a:pt x="0"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37" name="Freeform 2492">
                <a:extLst>
                  <a:ext uri="{FF2B5EF4-FFF2-40B4-BE49-F238E27FC236}">
                    <a16:creationId xmlns:a16="http://schemas.microsoft.com/office/drawing/2014/main" id="{15D03AB2-AA0B-7145-AA14-D81F179AEFF9}"/>
                  </a:ext>
                </a:extLst>
              </p:cNvPr>
              <p:cNvSpPr>
                <a:spLocks/>
              </p:cNvSpPr>
              <p:nvPr/>
            </p:nvSpPr>
            <p:spPr bwMode="auto">
              <a:xfrm>
                <a:off x="5664550" y="3475231"/>
                <a:ext cx="32141" cy="11407"/>
              </a:xfrm>
              <a:custGeom>
                <a:avLst/>
                <a:gdLst>
                  <a:gd name="T0" fmla="*/ 4 w 7"/>
                  <a:gd name="T1" fmla="*/ 3 h 3"/>
                  <a:gd name="T2" fmla="*/ 4 w 7"/>
                  <a:gd name="T3" fmla="*/ 0 h 3"/>
                  <a:gd name="T4" fmla="*/ 1 w 7"/>
                  <a:gd name="T5" fmla="*/ 1 h 3"/>
                  <a:gd name="T6" fmla="*/ 4 w 7"/>
                  <a:gd name="T7" fmla="*/ 3 h 3"/>
                </a:gdLst>
                <a:ahLst/>
                <a:cxnLst>
                  <a:cxn ang="0">
                    <a:pos x="T0" y="T1"/>
                  </a:cxn>
                  <a:cxn ang="0">
                    <a:pos x="T2" y="T3"/>
                  </a:cxn>
                  <a:cxn ang="0">
                    <a:pos x="T4" y="T5"/>
                  </a:cxn>
                  <a:cxn ang="0">
                    <a:pos x="T6" y="T7"/>
                  </a:cxn>
                </a:cxnLst>
                <a:rect l="0" t="0" r="r" b="b"/>
                <a:pathLst>
                  <a:path w="7" h="3">
                    <a:moveTo>
                      <a:pt x="4" y="3"/>
                    </a:moveTo>
                    <a:cubicBezTo>
                      <a:pt x="7" y="3"/>
                      <a:pt x="6" y="0"/>
                      <a:pt x="4" y="0"/>
                    </a:cubicBezTo>
                    <a:cubicBezTo>
                      <a:pt x="1" y="1"/>
                      <a:pt x="3" y="0"/>
                      <a:pt x="1" y="1"/>
                    </a:cubicBezTo>
                    <a:cubicBezTo>
                      <a:pt x="0" y="3"/>
                      <a:pt x="3" y="3"/>
                      <a:pt x="4"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38" name="Freeform 2493">
                <a:extLst>
                  <a:ext uri="{FF2B5EF4-FFF2-40B4-BE49-F238E27FC236}">
                    <a16:creationId xmlns:a16="http://schemas.microsoft.com/office/drawing/2014/main" id="{BDFB9525-D916-CAB0-3EC6-AB5D0FA733A0}"/>
                  </a:ext>
                </a:extLst>
              </p:cNvPr>
              <p:cNvSpPr>
                <a:spLocks/>
              </p:cNvSpPr>
              <p:nvPr/>
            </p:nvSpPr>
            <p:spPr bwMode="auto">
              <a:xfrm>
                <a:off x="5542757" y="3506600"/>
                <a:ext cx="42290" cy="25667"/>
              </a:xfrm>
              <a:custGeom>
                <a:avLst/>
                <a:gdLst>
                  <a:gd name="T0" fmla="*/ 4 w 9"/>
                  <a:gd name="T1" fmla="*/ 3 h 6"/>
                  <a:gd name="T2" fmla="*/ 5 w 9"/>
                  <a:gd name="T3" fmla="*/ 4 h 6"/>
                  <a:gd name="T4" fmla="*/ 8 w 9"/>
                  <a:gd name="T5" fmla="*/ 6 h 6"/>
                  <a:gd name="T6" fmla="*/ 8 w 9"/>
                  <a:gd name="T7" fmla="*/ 4 h 6"/>
                  <a:gd name="T8" fmla="*/ 7 w 9"/>
                  <a:gd name="T9" fmla="*/ 3 h 6"/>
                  <a:gd name="T10" fmla="*/ 5 w 9"/>
                  <a:gd name="T11" fmla="*/ 0 h 6"/>
                  <a:gd name="T12" fmla="*/ 3 w 9"/>
                  <a:gd name="T13" fmla="*/ 0 h 6"/>
                  <a:gd name="T14" fmla="*/ 0 w 9"/>
                  <a:gd name="T15" fmla="*/ 1 h 6"/>
                  <a:gd name="T16" fmla="*/ 4 w 9"/>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4" y="3"/>
                    </a:moveTo>
                    <a:cubicBezTo>
                      <a:pt x="5" y="4"/>
                      <a:pt x="5" y="6"/>
                      <a:pt x="5" y="4"/>
                    </a:cubicBezTo>
                    <a:cubicBezTo>
                      <a:pt x="7" y="4"/>
                      <a:pt x="7" y="6"/>
                      <a:pt x="8" y="6"/>
                    </a:cubicBezTo>
                    <a:cubicBezTo>
                      <a:pt x="8" y="4"/>
                      <a:pt x="8" y="4"/>
                      <a:pt x="8" y="4"/>
                    </a:cubicBezTo>
                    <a:cubicBezTo>
                      <a:pt x="9" y="4"/>
                      <a:pt x="8" y="3"/>
                      <a:pt x="7" y="3"/>
                    </a:cubicBezTo>
                    <a:cubicBezTo>
                      <a:pt x="5" y="1"/>
                      <a:pt x="7" y="1"/>
                      <a:pt x="5" y="0"/>
                    </a:cubicBezTo>
                    <a:cubicBezTo>
                      <a:pt x="5" y="0"/>
                      <a:pt x="4" y="0"/>
                      <a:pt x="3" y="0"/>
                    </a:cubicBezTo>
                    <a:cubicBezTo>
                      <a:pt x="3" y="0"/>
                      <a:pt x="0" y="0"/>
                      <a:pt x="0" y="1"/>
                    </a:cubicBezTo>
                    <a:cubicBezTo>
                      <a:pt x="0" y="3"/>
                      <a:pt x="1" y="3"/>
                      <a:pt x="4"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39" name="Freeform 2494">
                <a:extLst>
                  <a:ext uri="{FF2B5EF4-FFF2-40B4-BE49-F238E27FC236}">
                    <a16:creationId xmlns:a16="http://schemas.microsoft.com/office/drawing/2014/main" id="{B78B6224-05D5-CCDA-8D0D-D0B9C304B481}"/>
                  </a:ext>
                </a:extLst>
              </p:cNvPr>
              <p:cNvSpPr>
                <a:spLocks/>
              </p:cNvSpPr>
              <p:nvPr/>
            </p:nvSpPr>
            <p:spPr bwMode="auto">
              <a:xfrm>
                <a:off x="5640868" y="3532267"/>
                <a:ext cx="10149" cy="11407"/>
              </a:xfrm>
              <a:custGeom>
                <a:avLst/>
                <a:gdLst>
                  <a:gd name="T0" fmla="*/ 2 w 2"/>
                  <a:gd name="T1" fmla="*/ 1 h 3"/>
                  <a:gd name="T2" fmla="*/ 1 w 2"/>
                  <a:gd name="T3" fmla="*/ 1 h 3"/>
                  <a:gd name="T4" fmla="*/ 0 w 2"/>
                  <a:gd name="T5" fmla="*/ 3 h 3"/>
                  <a:gd name="T6" fmla="*/ 2 w 2"/>
                  <a:gd name="T7" fmla="*/ 1 h 3"/>
                </a:gdLst>
                <a:ahLst/>
                <a:cxnLst>
                  <a:cxn ang="0">
                    <a:pos x="T0" y="T1"/>
                  </a:cxn>
                  <a:cxn ang="0">
                    <a:pos x="T2" y="T3"/>
                  </a:cxn>
                  <a:cxn ang="0">
                    <a:pos x="T4" y="T5"/>
                  </a:cxn>
                  <a:cxn ang="0">
                    <a:pos x="T6" y="T7"/>
                  </a:cxn>
                </a:cxnLst>
                <a:rect l="0" t="0" r="r" b="b"/>
                <a:pathLst>
                  <a:path w="2" h="3">
                    <a:moveTo>
                      <a:pt x="2" y="1"/>
                    </a:moveTo>
                    <a:cubicBezTo>
                      <a:pt x="2" y="1"/>
                      <a:pt x="2" y="0"/>
                      <a:pt x="1" y="1"/>
                    </a:cubicBezTo>
                    <a:cubicBezTo>
                      <a:pt x="0" y="3"/>
                      <a:pt x="0" y="1"/>
                      <a:pt x="0" y="3"/>
                    </a:cubicBezTo>
                    <a:cubicBezTo>
                      <a:pt x="0" y="3"/>
                      <a:pt x="1" y="3"/>
                      <a:pt x="2"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40" name="Freeform 2495">
                <a:extLst>
                  <a:ext uri="{FF2B5EF4-FFF2-40B4-BE49-F238E27FC236}">
                    <a16:creationId xmlns:a16="http://schemas.microsoft.com/office/drawing/2014/main" id="{4B70A6DC-197A-16CA-FB48-25D9363F547D}"/>
                  </a:ext>
                </a:extLst>
              </p:cNvPr>
              <p:cNvSpPr>
                <a:spLocks/>
              </p:cNvSpPr>
              <p:nvPr/>
            </p:nvSpPr>
            <p:spPr bwMode="auto">
              <a:xfrm>
                <a:off x="5645943" y="3479508"/>
                <a:ext cx="103187" cy="55610"/>
              </a:xfrm>
              <a:custGeom>
                <a:avLst/>
                <a:gdLst>
                  <a:gd name="T0" fmla="*/ 4 w 22"/>
                  <a:gd name="T1" fmla="*/ 11 h 14"/>
                  <a:gd name="T2" fmla="*/ 8 w 22"/>
                  <a:gd name="T3" fmla="*/ 10 h 14"/>
                  <a:gd name="T4" fmla="*/ 11 w 22"/>
                  <a:gd name="T5" fmla="*/ 7 h 14"/>
                  <a:gd name="T6" fmla="*/ 15 w 22"/>
                  <a:gd name="T7" fmla="*/ 5 h 14"/>
                  <a:gd name="T8" fmla="*/ 17 w 22"/>
                  <a:gd name="T9" fmla="*/ 5 h 14"/>
                  <a:gd name="T10" fmla="*/ 19 w 22"/>
                  <a:gd name="T11" fmla="*/ 2 h 14"/>
                  <a:gd name="T12" fmla="*/ 21 w 22"/>
                  <a:gd name="T13" fmla="*/ 0 h 14"/>
                  <a:gd name="T14" fmla="*/ 17 w 22"/>
                  <a:gd name="T15" fmla="*/ 2 h 14"/>
                  <a:gd name="T16" fmla="*/ 14 w 22"/>
                  <a:gd name="T17" fmla="*/ 2 h 14"/>
                  <a:gd name="T18" fmla="*/ 11 w 22"/>
                  <a:gd name="T19" fmla="*/ 2 h 14"/>
                  <a:gd name="T20" fmla="*/ 8 w 22"/>
                  <a:gd name="T21" fmla="*/ 5 h 14"/>
                  <a:gd name="T22" fmla="*/ 4 w 22"/>
                  <a:gd name="T23" fmla="*/ 7 h 14"/>
                  <a:gd name="T24" fmla="*/ 1 w 22"/>
                  <a:gd name="T25" fmla="*/ 10 h 14"/>
                  <a:gd name="T26" fmla="*/ 1 w 22"/>
                  <a:gd name="T27" fmla="*/ 11 h 14"/>
                  <a:gd name="T28" fmla="*/ 1 w 22"/>
                  <a:gd name="T29" fmla="*/ 13 h 14"/>
                  <a:gd name="T30" fmla="*/ 4 w 22"/>
                  <a:gd name="T3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4">
                    <a:moveTo>
                      <a:pt x="4" y="11"/>
                    </a:moveTo>
                    <a:cubicBezTo>
                      <a:pt x="5" y="11"/>
                      <a:pt x="5" y="11"/>
                      <a:pt x="8" y="10"/>
                    </a:cubicBezTo>
                    <a:cubicBezTo>
                      <a:pt x="8" y="8"/>
                      <a:pt x="8" y="8"/>
                      <a:pt x="11" y="7"/>
                    </a:cubicBezTo>
                    <a:cubicBezTo>
                      <a:pt x="12" y="5"/>
                      <a:pt x="14" y="7"/>
                      <a:pt x="15" y="5"/>
                    </a:cubicBezTo>
                    <a:cubicBezTo>
                      <a:pt x="17" y="5"/>
                      <a:pt x="17" y="5"/>
                      <a:pt x="17" y="5"/>
                    </a:cubicBezTo>
                    <a:cubicBezTo>
                      <a:pt x="18" y="2"/>
                      <a:pt x="19" y="3"/>
                      <a:pt x="19" y="2"/>
                    </a:cubicBezTo>
                    <a:cubicBezTo>
                      <a:pt x="21" y="2"/>
                      <a:pt x="22" y="2"/>
                      <a:pt x="21" y="0"/>
                    </a:cubicBezTo>
                    <a:cubicBezTo>
                      <a:pt x="19" y="0"/>
                      <a:pt x="18" y="2"/>
                      <a:pt x="17" y="2"/>
                    </a:cubicBezTo>
                    <a:cubicBezTo>
                      <a:pt x="17" y="2"/>
                      <a:pt x="15" y="2"/>
                      <a:pt x="14" y="2"/>
                    </a:cubicBezTo>
                    <a:cubicBezTo>
                      <a:pt x="14" y="2"/>
                      <a:pt x="12" y="2"/>
                      <a:pt x="11" y="2"/>
                    </a:cubicBezTo>
                    <a:cubicBezTo>
                      <a:pt x="8" y="3"/>
                      <a:pt x="10" y="3"/>
                      <a:pt x="8" y="5"/>
                    </a:cubicBezTo>
                    <a:cubicBezTo>
                      <a:pt x="5" y="7"/>
                      <a:pt x="5" y="5"/>
                      <a:pt x="4" y="7"/>
                    </a:cubicBezTo>
                    <a:cubicBezTo>
                      <a:pt x="1" y="8"/>
                      <a:pt x="1" y="10"/>
                      <a:pt x="1" y="10"/>
                    </a:cubicBezTo>
                    <a:cubicBezTo>
                      <a:pt x="1" y="11"/>
                      <a:pt x="3" y="11"/>
                      <a:pt x="1" y="11"/>
                    </a:cubicBezTo>
                    <a:cubicBezTo>
                      <a:pt x="1" y="11"/>
                      <a:pt x="0" y="13"/>
                      <a:pt x="1" y="13"/>
                    </a:cubicBezTo>
                    <a:cubicBezTo>
                      <a:pt x="4" y="14"/>
                      <a:pt x="4" y="11"/>
                      <a:pt x="4" y="1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41" name="Freeform 2496">
                <a:extLst>
                  <a:ext uri="{FF2B5EF4-FFF2-40B4-BE49-F238E27FC236}">
                    <a16:creationId xmlns:a16="http://schemas.microsoft.com/office/drawing/2014/main" id="{2D433E47-2CE6-6DC8-6DA2-5F50105C982C}"/>
                  </a:ext>
                </a:extLst>
              </p:cNvPr>
              <p:cNvSpPr>
                <a:spLocks/>
              </p:cNvSpPr>
              <p:nvPr/>
            </p:nvSpPr>
            <p:spPr bwMode="auto">
              <a:xfrm>
                <a:off x="5527532" y="3239956"/>
                <a:ext cx="169158" cy="182517"/>
              </a:xfrm>
              <a:custGeom>
                <a:avLst/>
                <a:gdLst>
                  <a:gd name="T0" fmla="*/ 10 w 36"/>
                  <a:gd name="T1" fmla="*/ 44 h 45"/>
                  <a:gd name="T2" fmla="*/ 10 w 36"/>
                  <a:gd name="T3" fmla="*/ 39 h 45"/>
                  <a:gd name="T4" fmla="*/ 10 w 36"/>
                  <a:gd name="T5" fmla="*/ 31 h 45"/>
                  <a:gd name="T6" fmla="*/ 11 w 36"/>
                  <a:gd name="T7" fmla="*/ 28 h 45"/>
                  <a:gd name="T8" fmla="*/ 12 w 36"/>
                  <a:gd name="T9" fmla="*/ 30 h 45"/>
                  <a:gd name="T10" fmla="*/ 14 w 36"/>
                  <a:gd name="T11" fmla="*/ 34 h 45"/>
                  <a:gd name="T12" fmla="*/ 18 w 36"/>
                  <a:gd name="T13" fmla="*/ 41 h 45"/>
                  <a:gd name="T14" fmla="*/ 19 w 36"/>
                  <a:gd name="T15" fmla="*/ 38 h 45"/>
                  <a:gd name="T16" fmla="*/ 24 w 36"/>
                  <a:gd name="T17" fmla="*/ 36 h 45"/>
                  <a:gd name="T18" fmla="*/ 19 w 36"/>
                  <a:gd name="T19" fmla="*/ 31 h 45"/>
                  <a:gd name="T20" fmla="*/ 17 w 36"/>
                  <a:gd name="T21" fmla="*/ 25 h 45"/>
                  <a:gd name="T22" fmla="*/ 22 w 36"/>
                  <a:gd name="T23" fmla="*/ 17 h 45"/>
                  <a:gd name="T24" fmla="*/ 26 w 36"/>
                  <a:gd name="T25" fmla="*/ 17 h 45"/>
                  <a:gd name="T26" fmla="*/ 24 w 36"/>
                  <a:gd name="T27" fmla="*/ 14 h 45"/>
                  <a:gd name="T28" fmla="*/ 17 w 36"/>
                  <a:gd name="T29" fmla="*/ 17 h 45"/>
                  <a:gd name="T30" fmla="*/ 11 w 36"/>
                  <a:gd name="T31" fmla="*/ 20 h 45"/>
                  <a:gd name="T32" fmla="*/ 10 w 36"/>
                  <a:gd name="T33" fmla="*/ 16 h 45"/>
                  <a:gd name="T34" fmla="*/ 11 w 36"/>
                  <a:gd name="T35" fmla="*/ 8 h 45"/>
                  <a:gd name="T36" fmla="*/ 17 w 36"/>
                  <a:gd name="T37" fmla="*/ 8 h 45"/>
                  <a:gd name="T38" fmla="*/ 25 w 36"/>
                  <a:gd name="T39" fmla="*/ 8 h 45"/>
                  <a:gd name="T40" fmla="*/ 32 w 36"/>
                  <a:gd name="T41" fmla="*/ 8 h 45"/>
                  <a:gd name="T42" fmla="*/ 35 w 36"/>
                  <a:gd name="T43" fmla="*/ 2 h 45"/>
                  <a:gd name="T44" fmla="*/ 29 w 36"/>
                  <a:gd name="T45" fmla="*/ 6 h 45"/>
                  <a:gd name="T46" fmla="*/ 24 w 36"/>
                  <a:gd name="T47" fmla="*/ 6 h 45"/>
                  <a:gd name="T48" fmla="*/ 18 w 36"/>
                  <a:gd name="T49" fmla="*/ 5 h 45"/>
                  <a:gd name="T50" fmla="*/ 14 w 36"/>
                  <a:gd name="T51" fmla="*/ 5 h 45"/>
                  <a:gd name="T52" fmla="*/ 11 w 36"/>
                  <a:gd name="T53" fmla="*/ 5 h 45"/>
                  <a:gd name="T54" fmla="*/ 10 w 36"/>
                  <a:gd name="T55" fmla="*/ 6 h 45"/>
                  <a:gd name="T56" fmla="*/ 8 w 36"/>
                  <a:gd name="T57" fmla="*/ 8 h 45"/>
                  <a:gd name="T58" fmla="*/ 7 w 36"/>
                  <a:gd name="T59" fmla="*/ 11 h 45"/>
                  <a:gd name="T60" fmla="*/ 7 w 36"/>
                  <a:gd name="T61" fmla="*/ 14 h 45"/>
                  <a:gd name="T62" fmla="*/ 4 w 36"/>
                  <a:gd name="T63" fmla="*/ 20 h 45"/>
                  <a:gd name="T64" fmla="*/ 4 w 36"/>
                  <a:gd name="T65" fmla="*/ 25 h 45"/>
                  <a:gd name="T66" fmla="*/ 1 w 36"/>
                  <a:gd name="T67" fmla="*/ 28 h 45"/>
                  <a:gd name="T68" fmla="*/ 1 w 36"/>
                  <a:gd name="T69" fmla="*/ 31 h 45"/>
                  <a:gd name="T70" fmla="*/ 6 w 36"/>
                  <a:gd name="T71" fmla="*/ 33 h 45"/>
                  <a:gd name="T72" fmla="*/ 6 w 36"/>
                  <a:gd name="T73" fmla="*/ 44 h 45"/>
                  <a:gd name="T74" fmla="*/ 10 w 36"/>
                  <a:gd name="T75"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45">
                    <a:moveTo>
                      <a:pt x="10" y="44"/>
                    </a:moveTo>
                    <a:cubicBezTo>
                      <a:pt x="11" y="44"/>
                      <a:pt x="8" y="41"/>
                      <a:pt x="10" y="39"/>
                    </a:cubicBezTo>
                    <a:cubicBezTo>
                      <a:pt x="11" y="38"/>
                      <a:pt x="10" y="34"/>
                      <a:pt x="10" y="31"/>
                    </a:cubicBezTo>
                    <a:cubicBezTo>
                      <a:pt x="11" y="28"/>
                      <a:pt x="8" y="30"/>
                      <a:pt x="11" y="28"/>
                    </a:cubicBezTo>
                    <a:cubicBezTo>
                      <a:pt x="14" y="25"/>
                      <a:pt x="14" y="28"/>
                      <a:pt x="12" y="30"/>
                    </a:cubicBezTo>
                    <a:cubicBezTo>
                      <a:pt x="11" y="33"/>
                      <a:pt x="14" y="33"/>
                      <a:pt x="14" y="34"/>
                    </a:cubicBezTo>
                    <a:cubicBezTo>
                      <a:pt x="17" y="36"/>
                      <a:pt x="14" y="41"/>
                      <a:pt x="18" y="41"/>
                    </a:cubicBezTo>
                    <a:cubicBezTo>
                      <a:pt x="19" y="41"/>
                      <a:pt x="18" y="38"/>
                      <a:pt x="19" y="38"/>
                    </a:cubicBezTo>
                    <a:cubicBezTo>
                      <a:pt x="22" y="36"/>
                      <a:pt x="22" y="38"/>
                      <a:pt x="24" y="36"/>
                    </a:cubicBezTo>
                    <a:cubicBezTo>
                      <a:pt x="24" y="33"/>
                      <a:pt x="18" y="33"/>
                      <a:pt x="19" y="31"/>
                    </a:cubicBezTo>
                    <a:cubicBezTo>
                      <a:pt x="22" y="30"/>
                      <a:pt x="18" y="27"/>
                      <a:pt x="17" y="25"/>
                    </a:cubicBezTo>
                    <a:cubicBezTo>
                      <a:pt x="14" y="22"/>
                      <a:pt x="19" y="22"/>
                      <a:pt x="22" y="17"/>
                    </a:cubicBezTo>
                    <a:cubicBezTo>
                      <a:pt x="24" y="14"/>
                      <a:pt x="25" y="19"/>
                      <a:pt x="26" y="17"/>
                    </a:cubicBezTo>
                    <a:cubicBezTo>
                      <a:pt x="26" y="16"/>
                      <a:pt x="26" y="14"/>
                      <a:pt x="24" y="14"/>
                    </a:cubicBezTo>
                    <a:cubicBezTo>
                      <a:pt x="18" y="14"/>
                      <a:pt x="19" y="17"/>
                      <a:pt x="17" y="17"/>
                    </a:cubicBezTo>
                    <a:cubicBezTo>
                      <a:pt x="14" y="16"/>
                      <a:pt x="14" y="20"/>
                      <a:pt x="11" y="20"/>
                    </a:cubicBezTo>
                    <a:cubicBezTo>
                      <a:pt x="10" y="19"/>
                      <a:pt x="11" y="17"/>
                      <a:pt x="10" y="16"/>
                    </a:cubicBezTo>
                    <a:cubicBezTo>
                      <a:pt x="7" y="14"/>
                      <a:pt x="8" y="6"/>
                      <a:pt x="11" y="8"/>
                    </a:cubicBezTo>
                    <a:cubicBezTo>
                      <a:pt x="14" y="9"/>
                      <a:pt x="15" y="8"/>
                      <a:pt x="17" y="8"/>
                    </a:cubicBezTo>
                    <a:cubicBezTo>
                      <a:pt x="18" y="9"/>
                      <a:pt x="24" y="8"/>
                      <a:pt x="25" y="8"/>
                    </a:cubicBezTo>
                    <a:cubicBezTo>
                      <a:pt x="25" y="9"/>
                      <a:pt x="29" y="11"/>
                      <a:pt x="32" y="8"/>
                    </a:cubicBezTo>
                    <a:cubicBezTo>
                      <a:pt x="33" y="5"/>
                      <a:pt x="36" y="3"/>
                      <a:pt x="35" y="2"/>
                    </a:cubicBezTo>
                    <a:cubicBezTo>
                      <a:pt x="33" y="0"/>
                      <a:pt x="32" y="3"/>
                      <a:pt x="29" y="6"/>
                    </a:cubicBezTo>
                    <a:cubicBezTo>
                      <a:pt x="29" y="8"/>
                      <a:pt x="24" y="5"/>
                      <a:pt x="24" y="6"/>
                    </a:cubicBezTo>
                    <a:cubicBezTo>
                      <a:pt x="24" y="6"/>
                      <a:pt x="21" y="5"/>
                      <a:pt x="18" y="5"/>
                    </a:cubicBezTo>
                    <a:cubicBezTo>
                      <a:pt x="14" y="6"/>
                      <a:pt x="17" y="5"/>
                      <a:pt x="14" y="5"/>
                    </a:cubicBezTo>
                    <a:cubicBezTo>
                      <a:pt x="14" y="5"/>
                      <a:pt x="12" y="3"/>
                      <a:pt x="11" y="5"/>
                    </a:cubicBezTo>
                    <a:cubicBezTo>
                      <a:pt x="11" y="5"/>
                      <a:pt x="11" y="8"/>
                      <a:pt x="10" y="6"/>
                    </a:cubicBezTo>
                    <a:cubicBezTo>
                      <a:pt x="8" y="5"/>
                      <a:pt x="8" y="8"/>
                      <a:pt x="8" y="8"/>
                    </a:cubicBezTo>
                    <a:cubicBezTo>
                      <a:pt x="6" y="11"/>
                      <a:pt x="8" y="11"/>
                      <a:pt x="7" y="11"/>
                    </a:cubicBezTo>
                    <a:cubicBezTo>
                      <a:pt x="4" y="13"/>
                      <a:pt x="7" y="13"/>
                      <a:pt x="7" y="14"/>
                    </a:cubicBezTo>
                    <a:cubicBezTo>
                      <a:pt x="6" y="16"/>
                      <a:pt x="4" y="17"/>
                      <a:pt x="4" y="20"/>
                    </a:cubicBezTo>
                    <a:cubicBezTo>
                      <a:pt x="4" y="25"/>
                      <a:pt x="4" y="22"/>
                      <a:pt x="4" y="25"/>
                    </a:cubicBezTo>
                    <a:cubicBezTo>
                      <a:pt x="4" y="28"/>
                      <a:pt x="0" y="27"/>
                      <a:pt x="1" y="28"/>
                    </a:cubicBezTo>
                    <a:cubicBezTo>
                      <a:pt x="3" y="30"/>
                      <a:pt x="0" y="28"/>
                      <a:pt x="1" y="31"/>
                    </a:cubicBezTo>
                    <a:cubicBezTo>
                      <a:pt x="3" y="33"/>
                      <a:pt x="4" y="30"/>
                      <a:pt x="6" y="33"/>
                    </a:cubicBezTo>
                    <a:cubicBezTo>
                      <a:pt x="8" y="36"/>
                      <a:pt x="4" y="41"/>
                      <a:pt x="6" y="44"/>
                    </a:cubicBezTo>
                    <a:cubicBezTo>
                      <a:pt x="7" y="45"/>
                      <a:pt x="8" y="44"/>
                      <a:pt x="10" y="4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42" name="Freeform 2497">
                <a:extLst>
                  <a:ext uri="{FF2B5EF4-FFF2-40B4-BE49-F238E27FC236}">
                    <a16:creationId xmlns:a16="http://schemas.microsoft.com/office/drawing/2014/main" id="{1C939665-FD3F-B244-8C60-D21307B4062C}"/>
                  </a:ext>
                </a:extLst>
              </p:cNvPr>
              <p:cNvSpPr>
                <a:spLocks/>
              </p:cNvSpPr>
              <p:nvPr/>
            </p:nvSpPr>
            <p:spPr bwMode="auto">
              <a:xfrm>
                <a:off x="5711914" y="3354028"/>
                <a:ext cx="37215" cy="24241"/>
              </a:xfrm>
              <a:custGeom>
                <a:avLst/>
                <a:gdLst>
                  <a:gd name="T0" fmla="*/ 4 w 8"/>
                  <a:gd name="T1" fmla="*/ 5 h 6"/>
                  <a:gd name="T2" fmla="*/ 5 w 8"/>
                  <a:gd name="T3" fmla="*/ 2 h 6"/>
                  <a:gd name="T4" fmla="*/ 1 w 8"/>
                  <a:gd name="T5" fmla="*/ 2 h 6"/>
                  <a:gd name="T6" fmla="*/ 4 w 8"/>
                  <a:gd name="T7" fmla="*/ 5 h 6"/>
                </a:gdLst>
                <a:ahLst/>
                <a:cxnLst>
                  <a:cxn ang="0">
                    <a:pos x="T0" y="T1"/>
                  </a:cxn>
                  <a:cxn ang="0">
                    <a:pos x="T2" y="T3"/>
                  </a:cxn>
                  <a:cxn ang="0">
                    <a:pos x="T4" y="T5"/>
                  </a:cxn>
                  <a:cxn ang="0">
                    <a:pos x="T6" y="T7"/>
                  </a:cxn>
                </a:cxnLst>
                <a:rect l="0" t="0" r="r" b="b"/>
                <a:pathLst>
                  <a:path w="8" h="6">
                    <a:moveTo>
                      <a:pt x="4" y="5"/>
                    </a:moveTo>
                    <a:cubicBezTo>
                      <a:pt x="5" y="6"/>
                      <a:pt x="8" y="3"/>
                      <a:pt x="5" y="2"/>
                    </a:cubicBezTo>
                    <a:cubicBezTo>
                      <a:pt x="5" y="0"/>
                      <a:pt x="1" y="0"/>
                      <a:pt x="1" y="2"/>
                    </a:cubicBezTo>
                    <a:cubicBezTo>
                      <a:pt x="0" y="3"/>
                      <a:pt x="3" y="5"/>
                      <a:pt x="4" y="5"/>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43" name="Freeform 2498">
                <a:extLst>
                  <a:ext uri="{FF2B5EF4-FFF2-40B4-BE49-F238E27FC236}">
                    <a16:creationId xmlns:a16="http://schemas.microsoft.com/office/drawing/2014/main" id="{9124E29D-F642-118C-668E-578FEA8E72BD}"/>
                  </a:ext>
                </a:extLst>
              </p:cNvPr>
              <p:cNvSpPr>
                <a:spLocks/>
              </p:cNvSpPr>
              <p:nvPr/>
            </p:nvSpPr>
            <p:spPr bwMode="auto">
              <a:xfrm>
                <a:off x="5754204" y="3349751"/>
                <a:ext cx="87962" cy="28518"/>
              </a:xfrm>
              <a:custGeom>
                <a:avLst/>
                <a:gdLst>
                  <a:gd name="T0" fmla="*/ 3 w 19"/>
                  <a:gd name="T1" fmla="*/ 3 h 7"/>
                  <a:gd name="T2" fmla="*/ 6 w 19"/>
                  <a:gd name="T3" fmla="*/ 4 h 7"/>
                  <a:gd name="T4" fmla="*/ 10 w 19"/>
                  <a:gd name="T5" fmla="*/ 4 h 7"/>
                  <a:gd name="T6" fmla="*/ 14 w 19"/>
                  <a:gd name="T7" fmla="*/ 6 h 7"/>
                  <a:gd name="T8" fmla="*/ 16 w 19"/>
                  <a:gd name="T9" fmla="*/ 3 h 7"/>
                  <a:gd name="T10" fmla="*/ 10 w 19"/>
                  <a:gd name="T11" fmla="*/ 1 h 7"/>
                  <a:gd name="T12" fmla="*/ 7 w 19"/>
                  <a:gd name="T13" fmla="*/ 1 h 7"/>
                  <a:gd name="T14" fmla="*/ 0 w 19"/>
                  <a:gd name="T15" fmla="*/ 4 h 7"/>
                  <a:gd name="T16" fmla="*/ 3 w 19"/>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
                    <a:moveTo>
                      <a:pt x="3" y="3"/>
                    </a:moveTo>
                    <a:cubicBezTo>
                      <a:pt x="3" y="3"/>
                      <a:pt x="5" y="4"/>
                      <a:pt x="6" y="4"/>
                    </a:cubicBezTo>
                    <a:cubicBezTo>
                      <a:pt x="9" y="3"/>
                      <a:pt x="10" y="4"/>
                      <a:pt x="10" y="4"/>
                    </a:cubicBezTo>
                    <a:cubicBezTo>
                      <a:pt x="10" y="3"/>
                      <a:pt x="13" y="4"/>
                      <a:pt x="14" y="6"/>
                    </a:cubicBezTo>
                    <a:cubicBezTo>
                      <a:pt x="19" y="7"/>
                      <a:pt x="19" y="6"/>
                      <a:pt x="16" y="3"/>
                    </a:cubicBezTo>
                    <a:cubicBezTo>
                      <a:pt x="14" y="1"/>
                      <a:pt x="14" y="3"/>
                      <a:pt x="10" y="1"/>
                    </a:cubicBezTo>
                    <a:cubicBezTo>
                      <a:pt x="9" y="0"/>
                      <a:pt x="10" y="1"/>
                      <a:pt x="7" y="1"/>
                    </a:cubicBezTo>
                    <a:cubicBezTo>
                      <a:pt x="3" y="1"/>
                      <a:pt x="0" y="3"/>
                      <a:pt x="0" y="4"/>
                    </a:cubicBezTo>
                    <a:cubicBezTo>
                      <a:pt x="2" y="6"/>
                      <a:pt x="2" y="3"/>
                      <a:pt x="3"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44" name="Freeform 2499">
                <a:extLst>
                  <a:ext uri="{FF2B5EF4-FFF2-40B4-BE49-F238E27FC236}">
                    <a16:creationId xmlns:a16="http://schemas.microsoft.com/office/drawing/2014/main" id="{F0E460EC-87BF-8C0B-CCF9-56DD1ED51FDF}"/>
                  </a:ext>
                </a:extLst>
              </p:cNvPr>
              <p:cNvSpPr>
                <a:spLocks/>
              </p:cNvSpPr>
              <p:nvPr/>
            </p:nvSpPr>
            <p:spPr bwMode="auto">
              <a:xfrm>
                <a:off x="5669625" y="3321232"/>
                <a:ext cx="27065" cy="15685"/>
              </a:xfrm>
              <a:custGeom>
                <a:avLst/>
                <a:gdLst>
                  <a:gd name="T0" fmla="*/ 0 w 6"/>
                  <a:gd name="T1" fmla="*/ 2 h 4"/>
                  <a:gd name="T2" fmla="*/ 6 w 6"/>
                  <a:gd name="T3" fmla="*/ 2 h 4"/>
                  <a:gd name="T4" fmla="*/ 0 w 6"/>
                  <a:gd name="T5" fmla="*/ 2 h 4"/>
                </a:gdLst>
                <a:ahLst/>
                <a:cxnLst>
                  <a:cxn ang="0">
                    <a:pos x="T0" y="T1"/>
                  </a:cxn>
                  <a:cxn ang="0">
                    <a:pos x="T2" y="T3"/>
                  </a:cxn>
                  <a:cxn ang="0">
                    <a:pos x="T4" y="T5"/>
                  </a:cxn>
                </a:cxnLst>
                <a:rect l="0" t="0" r="r" b="b"/>
                <a:pathLst>
                  <a:path w="6" h="4">
                    <a:moveTo>
                      <a:pt x="0" y="2"/>
                    </a:moveTo>
                    <a:cubicBezTo>
                      <a:pt x="0" y="0"/>
                      <a:pt x="6" y="2"/>
                      <a:pt x="6" y="2"/>
                    </a:cubicBezTo>
                    <a:cubicBezTo>
                      <a:pt x="6" y="2"/>
                      <a:pt x="0" y="4"/>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45" name="Freeform 2500">
                <a:extLst>
                  <a:ext uri="{FF2B5EF4-FFF2-40B4-BE49-F238E27FC236}">
                    <a16:creationId xmlns:a16="http://schemas.microsoft.com/office/drawing/2014/main" id="{640A36F8-3F1F-6E95-A0D3-FD6B88D01E10}"/>
                  </a:ext>
                </a:extLst>
              </p:cNvPr>
              <p:cNvSpPr>
                <a:spLocks/>
              </p:cNvSpPr>
              <p:nvPr/>
            </p:nvSpPr>
            <p:spPr bwMode="auto">
              <a:xfrm>
                <a:off x="5696691" y="3321232"/>
                <a:ext cx="33832" cy="15685"/>
              </a:xfrm>
              <a:custGeom>
                <a:avLst/>
                <a:gdLst>
                  <a:gd name="T0" fmla="*/ 0 w 7"/>
                  <a:gd name="T1" fmla="*/ 2 h 4"/>
                  <a:gd name="T2" fmla="*/ 6 w 7"/>
                  <a:gd name="T3" fmla="*/ 2 h 4"/>
                  <a:gd name="T4" fmla="*/ 0 w 7"/>
                  <a:gd name="T5" fmla="*/ 2 h 4"/>
                </a:gdLst>
                <a:ahLst/>
                <a:cxnLst>
                  <a:cxn ang="0">
                    <a:pos x="T0" y="T1"/>
                  </a:cxn>
                  <a:cxn ang="0">
                    <a:pos x="T2" y="T3"/>
                  </a:cxn>
                  <a:cxn ang="0">
                    <a:pos x="T4" y="T5"/>
                  </a:cxn>
                </a:cxnLst>
                <a:rect l="0" t="0" r="r" b="b"/>
                <a:pathLst>
                  <a:path w="7" h="4">
                    <a:moveTo>
                      <a:pt x="0" y="2"/>
                    </a:moveTo>
                    <a:cubicBezTo>
                      <a:pt x="1" y="0"/>
                      <a:pt x="7" y="2"/>
                      <a:pt x="6" y="2"/>
                    </a:cubicBezTo>
                    <a:cubicBezTo>
                      <a:pt x="4" y="2"/>
                      <a:pt x="0" y="4"/>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46" name="Freeform 2501">
                <a:extLst>
                  <a:ext uri="{FF2B5EF4-FFF2-40B4-BE49-F238E27FC236}">
                    <a16:creationId xmlns:a16="http://schemas.microsoft.com/office/drawing/2014/main" id="{1B227408-DCC1-17CA-13C5-962F9C08B177}"/>
                  </a:ext>
                </a:extLst>
              </p:cNvPr>
              <p:cNvSpPr>
                <a:spLocks/>
              </p:cNvSpPr>
              <p:nvPr/>
            </p:nvSpPr>
            <p:spPr bwMode="auto">
              <a:xfrm>
                <a:off x="5749129" y="3316955"/>
                <a:ext cx="27065" cy="12833"/>
              </a:xfrm>
              <a:custGeom>
                <a:avLst/>
                <a:gdLst>
                  <a:gd name="T0" fmla="*/ 1 w 6"/>
                  <a:gd name="T1" fmla="*/ 3 h 3"/>
                  <a:gd name="T2" fmla="*/ 3 w 6"/>
                  <a:gd name="T3" fmla="*/ 1 h 3"/>
                  <a:gd name="T4" fmla="*/ 0 w 6"/>
                  <a:gd name="T5" fmla="*/ 1 h 3"/>
                  <a:gd name="T6" fmla="*/ 1 w 6"/>
                  <a:gd name="T7" fmla="*/ 3 h 3"/>
                </a:gdLst>
                <a:ahLst/>
                <a:cxnLst>
                  <a:cxn ang="0">
                    <a:pos x="T0" y="T1"/>
                  </a:cxn>
                  <a:cxn ang="0">
                    <a:pos x="T2" y="T3"/>
                  </a:cxn>
                  <a:cxn ang="0">
                    <a:pos x="T4" y="T5"/>
                  </a:cxn>
                  <a:cxn ang="0">
                    <a:pos x="T6" y="T7"/>
                  </a:cxn>
                </a:cxnLst>
                <a:rect l="0" t="0" r="r" b="b"/>
                <a:pathLst>
                  <a:path w="6" h="3">
                    <a:moveTo>
                      <a:pt x="1" y="3"/>
                    </a:moveTo>
                    <a:cubicBezTo>
                      <a:pt x="3" y="1"/>
                      <a:pt x="6" y="3"/>
                      <a:pt x="3" y="1"/>
                    </a:cubicBezTo>
                    <a:cubicBezTo>
                      <a:pt x="1" y="0"/>
                      <a:pt x="0" y="0"/>
                      <a:pt x="0" y="1"/>
                    </a:cubicBezTo>
                    <a:cubicBezTo>
                      <a:pt x="0" y="3"/>
                      <a:pt x="0" y="3"/>
                      <a:pt x="1"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47" name="Freeform 2502">
                <a:extLst>
                  <a:ext uri="{FF2B5EF4-FFF2-40B4-BE49-F238E27FC236}">
                    <a16:creationId xmlns:a16="http://schemas.microsoft.com/office/drawing/2014/main" id="{C1CCDBD1-C7D6-AC95-AA97-339683B86B6A}"/>
                  </a:ext>
                </a:extLst>
              </p:cNvPr>
              <p:cNvSpPr>
                <a:spLocks/>
              </p:cNvSpPr>
              <p:nvPr/>
            </p:nvSpPr>
            <p:spPr bwMode="auto">
              <a:xfrm>
                <a:off x="5799876" y="3321232"/>
                <a:ext cx="18608" cy="19962"/>
              </a:xfrm>
              <a:custGeom>
                <a:avLst/>
                <a:gdLst>
                  <a:gd name="T0" fmla="*/ 0 w 4"/>
                  <a:gd name="T1" fmla="*/ 2 h 5"/>
                  <a:gd name="T2" fmla="*/ 4 w 4"/>
                  <a:gd name="T3" fmla="*/ 2 h 5"/>
                  <a:gd name="T4" fmla="*/ 2 w 4"/>
                  <a:gd name="T5" fmla="*/ 2 h 5"/>
                  <a:gd name="T6" fmla="*/ 0 w 4"/>
                  <a:gd name="T7" fmla="*/ 2 h 5"/>
                </a:gdLst>
                <a:ahLst/>
                <a:cxnLst>
                  <a:cxn ang="0">
                    <a:pos x="T0" y="T1"/>
                  </a:cxn>
                  <a:cxn ang="0">
                    <a:pos x="T2" y="T3"/>
                  </a:cxn>
                  <a:cxn ang="0">
                    <a:pos x="T4" y="T5"/>
                  </a:cxn>
                  <a:cxn ang="0">
                    <a:pos x="T6" y="T7"/>
                  </a:cxn>
                </a:cxnLst>
                <a:rect l="0" t="0" r="r" b="b"/>
                <a:pathLst>
                  <a:path w="4" h="5">
                    <a:moveTo>
                      <a:pt x="0" y="2"/>
                    </a:moveTo>
                    <a:cubicBezTo>
                      <a:pt x="2" y="4"/>
                      <a:pt x="4" y="5"/>
                      <a:pt x="4" y="2"/>
                    </a:cubicBezTo>
                    <a:cubicBezTo>
                      <a:pt x="4" y="2"/>
                      <a:pt x="4" y="0"/>
                      <a:pt x="2" y="2"/>
                    </a:cubicBezTo>
                    <a:cubicBezTo>
                      <a:pt x="0" y="2"/>
                      <a:pt x="0" y="2"/>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48" name="Freeform 2503">
                <a:extLst>
                  <a:ext uri="{FF2B5EF4-FFF2-40B4-BE49-F238E27FC236}">
                    <a16:creationId xmlns:a16="http://schemas.microsoft.com/office/drawing/2014/main" id="{5EED41EE-9AB6-6E50-C2B4-F636177E6AF7}"/>
                  </a:ext>
                </a:extLst>
              </p:cNvPr>
              <p:cNvSpPr>
                <a:spLocks/>
              </p:cNvSpPr>
              <p:nvPr/>
            </p:nvSpPr>
            <p:spPr bwMode="auto">
              <a:xfrm>
                <a:off x="5818484" y="3304121"/>
                <a:ext cx="23682" cy="17110"/>
              </a:xfrm>
              <a:custGeom>
                <a:avLst/>
                <a:gdLst>
                  <a:gd name="T0" fmla="*/ 3 w 5"/>
                  <a:gd name="T1" fmla="*/ 1 h 4"/>
                  <a:gd name="T2" fmla="*/ 0 w 5"/>
                  <a:gd name="T3" fmla="*/ 1 h 4"/>
                  <a:gd name="T4" fmla="*/ 3 w 5"/>
                  <a:gd name="T5" fmla="*/ 3 h 4"/>
                  <a:gd name="T6" fmla="*/ 3 w 5"/>
                  <a:gd name="T7" fmla="*/ 1 h 4"/>
                </a:gdLst>
                <a:ahLst/>
                <a:cxnLst>
                  <a:cxn ang="0">
                    <a:pos x="T0" y="T1"/>
                  </a:cxn>
                  <a:cxn ang="0">
                    <a:pos x="T2" y="T3"/>
                  </a:cxn>
                  <a:cxn ang="0">
                    <a:pos x="T4" y="T5"/>
                  </a:cxn>
                  <a:cxn ang="0">
                    <a:pos x="T6" y="T7"/>
                  </a:cxn>
                </a:cxnLst>
                <a:rect l="0" t="0" r="r" b="b"/>
                <a:pathLst>
                  <a:path w="5" h="4">
                    <a:moveTo>
                      <a:pt x="3" y="1"/>
                    </a:moveTo>
                    <a:cubicBezTo>
                      <a:pt x="3" y="0"/>
                      <a:pt x="0" y="1"/>
                      <a:pt x="0" y="1"/>
                    </a:cubicBezTo>
                    <a:cubicBezTo>
                      <a:pt x="2" y="1"/>
                      <a:pt x="2" y="1"/>
                      <a:pt x="3" y="3"/>
                    </a:cubicBezTo>
                    <a:cubicBezTo>
                      <a:pt x="3" y="4"/>
                      <a:pt x="5" y="1"/>
                      <a:pt x="3"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49" name="Freeform 2504">
                <a:extLst>
                  <a:ext uri="{FF2B5EF4-FFF2-40B4-BE49-F238E27FC236}">
                    <a16:creationId xmlns:a16="http://schemas.microsoft.com/office/drawing/2014/main" id="{10104541-F74A-659D-C7D5-67DEA52DD0EE}"/>
                  </a:ext>
                </a:extLst>
              </p:cNvPr>
              <p:cNvSpPr>
                <a:spLocks/>
              </p:cNvSpPr>
              <p:nvPr/>
            </p:nvSpPr>
            <p:spPr bwMode="auto">
              <a:xfrm>
                <a:off x="5815101" y="3284159"/>
                <a:ext cx="32141" cy="12833"/>
              </a:xfrm>
              <a:custGeom>
                <a:avLst/>
                <a:gdLst>
                  <a:gd name="T0" fmla="*/ 4 w 7"/>
                  <a:gd name="T1" fmla="*/ 2 h 3"/>
                  <a:gd name="T2" fmla="*/ 7 w 7"/>
                  <a:gd name="T3" fmla="*/ 2 h 3"/>
                  <a:gd name="T4" fmla="*/ 3 w 7"/>
                  <a:gd name="T5" fmla="*/ 0 h 3"/>
                  <a:gd name="T6" fmla="*/ 1 w 7"/>
                  <a:gd name="T7" fmla="*/ 2 h 3"/>
                  <a:gd name="T8" fmla="*/ 4 w 7"/>
                  <a:gd name="T9" fmla="*/ 3 h 3"/>
                  <a:gd name="T10" fmla="*/ 4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4" y="2"/>
                    </a:moveTo>
                    <a:cubicBezTo>
                      <a:pt x="4" y="2"/>
                      <a:pt x="6" y="3"/>
                      <a:pt x="7" y="2"/>
                    </a:cubicBezTo>
                    <a:cubicBezTo>
                      <a:pt x="7" y="2"/>
                      <a:pt x="6" y="0"/>
                      <a:pt x="3" y="0"/>
                    </a:cubicBezTo>
                    <a:cubicBezTo>
                      <a:pt x="1" y="2"/>
                      <a:pt x="0" y="2"/>
                      <a:pt x="1" y="2"/>
                    </a:cubicBezTo>
                    <a:cubicBezTo>
                      <a:pt x="1" y="2"/>
                      <a:pt x="3" y="3"/>
                      <a:pt x="4" y="3"/>
                    </a:cubicBezTo>
                    <a:cubicBezTo>
                      <a:pt x="6" y="2"/>
                      <a:pt x="3" y="2"/>
                      <a:pt x="4"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50" name="Freeform 2505">
                <a:extLst>
                  <a:ext uri="{FF2B5EF4-FFF2-40B4-BE49-F238E27FC236}">
                    <a16:creationId xmlns:a16="http://schemas.microsoft.com/office/drawing/2014/main" id="{B1FD62D0-C9D6-3766-5450-3D49B51A15A0}"/>
                  </a:ext>
                </a:extLst>
              </p:cNvPr>
              <p:cNvSpPr>
                <a:spLocks/>
              </p:cNvSpPr>
              <p:nvPr/>
            </p:nvSpPr>
            <p:spPr bwMode="auto">
              <a:xfrm>
                <a:off x="5749129" y="3227123"/>
                <a:ext cx="37215" cy="81277"/>
              </a:xfrm>
              <a:custGeom>
                <a:avLst/>
                <a:gdLst>
                  <a:gd name="T0" fmla="*/ 4 w 8"/>
                  <a:gd name="T1" fmla="*/ 17 h 20"/>
                  <a:gd name="T2" fmla="*/ 1 w 8"/>
                  <a:gd name="T3" fmla="*/ 12 h 20"/>
                  <a:gd name="T4" fmla="*/ 6 w 8"/>
                  <a:gd name="T5" fmla="*/ 12 h 20"/>
                  <a:gd name="T6" fmla="*/ 6 w 8"/>
                  <a:gd name="T7" fmla="*/ 11 h 20"/>
                  <a:gd name="T8" fmla="*/ 6 w 8"/>
                  <a:gd name="T9" fmla="*/ 9 h 20"/>
                  <a:gd name="T10" fmla="*/ 6 w 8"/>
                  <a:gd name="T11" fmla="*/ 5 h 20"/>
                  <a:gd name="T12" fmla="*/ 1 w 8"/>
                  <a:gd name="T13" fmla="*/ 9 h 20"/>
                  <a:gd name="T14" fmla="*/ 3 w 8"/>
                  <a:gd name="T15" fmla="*/ 6 h 20"/>
                  <a:gd name="T16" fmla="*/ 1 w 8"/>
                  <a:gd name="T17" fmla="*/ 3 h 20"/>
                  <a:gd name="T18" fmla="*/ 1 w 8"/>
                  <a:gd name="T19" fmla="*/ 2 h 20"/>
                  <a:gd name="T20" fmla="*/ 0 w 8"/>
                  <a:gd name="T21" fmla="*/ 9 h 20"/>
                  <a:gd name="T22" fmla="*/ 1 w 8"/>
                  <a:gd name="T23" fmla="*/ 11 h 20"/>
                  <a:gd name="T24" fmla="*/ 1 w 8"/>
                  <a:gd name="T25" fmla="*/ 16 h 20"/>
                  <a:gd name="T26" fmla="*/ 6 w 8"/>
                  <a:gd name="T27" fmla="*/ 20 h 20"/>
                  <a:gd name="T28" fmla="*/ 4 w 8"/>
                  <a:gd name="T2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20">
                    <a:moveTo>
                      <a:pt x="4" y="17"/>
                    </a:moveTo>
                    <a:cubicBezTo>
                      <a:pt x="3" y="16"/>
                      <a:pt x="1" y="14"/>
                      <a:pt x="1" y="12"/>
                    </a:cubicBezTo>
                    <a:cubicBezTo>
                      <a:pt x="3" y="11"/>
                      <a:pt x="4" y="11"/>
                      <a:pt x="6" y="12"/>
                    </a:cubicBezTo>
                    <a:cubicBezTo>
                      <a:pt x="8" y="14"/>
                      <a:pt x="7" y="11"/>
                      <a:pt x="6" y="11"/>
                    </a:cubicBezTo>
                    <a:cubicBezTo>
                      <a:pt x="3" y="9"/>
                      <a:pt x="6" y="9"/>
                      <a:pt x="6" y="9"/>
                    </a:cubicBezTo>
                    <a:cubicBezTo>
                      <a:pt x="7" y="8"/>
                      <a:pt x="7" y="5"/>
                      <a:pt x="6" y="5"/>
                    </a:cubicBezTo>
                    <a:cubicBezTo>
                      <a:pt x="3" y="6"/>
                      <a:pt x="1" y="11"/>
                      <a:pt x="1" y="9"/>
                    </a:cubicBezTo>
                    <a:cubicBezTo>
                      <a:pt x="1" y="8"/>
                      <a:pt x="1" y="9"/>
                      <a:pt x="3" y="6"/>
                    </a:cubicBezTo>
                    <a:cubicBezTo>
                      <a:pt x="4" y="5"/>
                      <a:pt x="1" y="5"/>
                      <a:pt x="1" y="3"/>
                    </a:cubicBezTo>
                    <a:cubicBezTo>
                      <a:pt x="3" y="2"/>
                      <a:pt x="4" y="0"/>
                      <a:pt x="1" y="2"/>
                    </a:cubicBezTo>
                    <a:cubicBezTo>
                      <a:pt x="0" y="3"/>
                      <a:pt x="0" y="8"/>
                      <a:pt x="0" y="9"/>
                    </a:cubicBezTo>
                    <a:cubicBezTo>
                      <a:pt x="1" y="9"/>
                      <a:pt x="0" y="11"/>
                      <a:pt x="1" y="11"/>
                    </a:cubicBezTo>
                    <a:cubicBezTo>
                      <a:pt x="1" y="14"/>
                      <a:pt x="0" y="14"/>
                      <a:pt x="1" y="16"/>
                    </a:cubicBezTo>
                    <a:cubicBezTo>
                      <a:pt x="3" y="17"/>
                      <a:pt x="4" y="20"/>
                      <a:pt x="6" y="20"/>
                    </a:cubicBezTo>
                    <a:cubicBezTo>
                      <a:pt x="6" y="19"/>
                      <a:pt x="6" y="19"/>
                      <a:pt x="4" y="17"/>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51" name="Freeform 2506">
                <a:extLst>
                  <a:ext uri="{FF2B5EF4-FFF2-40B4-BE49-F238E27FC236}">
                    <a16:creationId xmlns:a16="http://schemas.microsoft.com/office/drawing/2014/main" id="{AFBE3D47-7A36-07BB-AE80-0DCD1CF8638A}"/>
                  </a:ext>
                </a:extLst>
              </p:cNvPr>
              <p:cNvSpPr>
                <a:spLocks/>
              </p:cNvSpPr>
              <p:nvPr/>
            </p:nvSpPr>
            <p:spPr bwMode="auto">
              <a:xfrm>
                <a:off x="5767737" y="3215715"/>
                <a:ext cx="13533" cy="32796"/>
              </a:xfrm>
              <a:custGeom>
                <a:avLst/>
                <a:gdLst>
                  <a:gd name="T0" fmla="*/ 0 w 3"/>
                  <a:gd name="T1" fmla="*/ 5 h 8"/>
                  <a:gd name="T2" fmla="*/ 2 w 3"/>
                  <a:gd name="T3" fmla="*/ 3 h 8"/>
                  <a:gd name="T4" fmla="*/ 0 w 3"/>
                  <a:gd name="T5" fmla="*/ 5 h 8"/>
                </a:gdLst>
                <a:ahLst/>
                <a:cxnLst>
                  <a:cxn ang="0">
                    <a:pos x="T0" y="T1"/>
                  </a:cxn>
                  <a:cxn ang="0">
                    <a:pos x="T2" y="T3"/>
                  </a:cxn>
                  <a:cxn ang="0">
                    <a:pos x="T4" y="T5"/>
                  </a:cxn>
                </a:cxnLst>
                <a:rect l="0" t="0" r="r" b="b"/>
                <a:pathLst>
                  <a:path w="3" h="8">
                    <a:moveTo>
                      <a:pt x="0" y="5"/>
                    </a:moveTo>
                    <a:cubicBezTo>
                      <a:pt x="0" y="3"/>
                      <a:pt x="2" y="0"/>
                      <a:pt x="2" y="3"/>
                    </a:cubicBezTo>
                    <a:cubicBezTo>
                      <a:pt x="3" y="3"/>
                      <a:pt x="0" y="8"/>
                      <a:pt x="0" y="5"/>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52" name="Freeform 2507">
                <a:extLst>
                  <a:ext uri="{FF2B5EF4-FFF2-40B4-BE49-F238E27FC236}">
                    <a16:creationId xmlns:a16="http://schemas.microsoft.com/office/drawing/2014/main" id="{70E898D6-B624-9A01-DC87-5DCD5FD91501}"/>
                  </a:ext>
                </a:extLst>
              </p:cNvPr>
              <p:cNvSpPr>
                <a:spLocks/>
              </p:cNvSpPr>
              <p:nvPr/>
            </p:nvSpPr>
            <p:spPr bwMode="auto">
              <a:xfrm>
                <a:off x="5612112" y="3405361"/>
                <a:ext cx="0" cy="12833"/>
              </a:xfrm>
              <a:custGeom>
                <a:avLst/>
                <a:gdLst>
                  <a:gd name="T0" fmla="*/ 1 h 3"/>
                  <a:gd name="T1" fmla="*/ 0 h 3"/>
                  <a:gd name="T2" fmla="*/ 1 h 3"/>
                </a:gdLst>
                <a:ahLst/>
                <a:cxnLst>
                  <a:cxn ang="0">
                    <a:pos x="0" y="T0"/>
                  </a:cxn>
                  <a:cxn ang="0">
                    <a:pos x="0" y="T1"/>
                  </a:cxn>
                  <a:cxn ang="0">
                    <a:pos x="0" y="T2"/>
                  </a:cxn>
                </a:cxnLst>
                <a:rect l="0" t="0" r="r" b="b"/>
                <a:pathLst>
                  <a:path h="3">
                    <a:moveTo>
                      <a:pt x="0" y="1"/>
                    </a:moveTo>
                    <a:cubicBezTo>
                      <a:pt x="0" y="0"/>
                      <a:pt x="0" y="0"/>
                      <a:pt x="0" y="0"/>
                    </a:cubicBezTo>
                    <a:cubicBezTo>
                      <a:pt x="0" y="1"/>
                      <a:pt x="0" y="3"/>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53" name="Freeform 2508">
                <a:extLst>
                  <a:ext uri="{FF2B5EF4-FFF2-40B4-BE49-F238E27FC236}">
                    <a16:creationId xmlns:a16="http://schemas.microsoft.com/office/drawing/2014/main" id="{5E987074-6BE5-B91A-62B8-AF4912A2B1F7}"/>
                  </a:ext>
                </a:extLst>
              </p:cNvPr>
              <p:cNvSpPr>
                <a:spLocks/>
              </p:cNvSpPr>
              <p:nvPr/>
            </p:nvSpPr>
            <p:spPr bwMode="auto">
              <a:xfrm>
                <a:off x="5612112" y="3393954"/>
                <a:ext cx="28757" cy="24241"/>
              </a:xfrm>
              <a:custGeom>
                <a:avLst/>
                <a:gdLst>
                  <a:gd name="T0" fmla="*/ 4 w 6"/>
                  <a:gd name="T1" fmla="*/ 4 h 6"/>
                  <a:gd name="T2" fmla="*/ 4 w 6"/>
                  <a:gd name="T3" fmla="*/ 1 h 6"/>
                  <a:gd name="T4" fmla="*/ 1 w 6"/>
                  <a:gd name="T5" fmla="*/ 3 h 6"/>
                  <a:gd name="T6" fmla="*/ 3 w 6"/>
                  <a:gd name="T7" fmla="*/ 4 h 6"/>
                  <a:gd name="T8" fmla="*/ 4 w 6"/>
                  <a:gd name="T9" fmla="*/ 4 h 6"/>
                </a:gdLst>
                <a:ahLst/>
                <a:cxnLst>
                  <a:cxn ang="0">
                    <a:pos x="T0" y="T1"/>
                  </a:cxn>
                  <a:cxn ang="0">
                    <a:pos x="T2" y="T3"/>
                  </a:cxn>
                  <a:cxn ang="0">
                    <a:pos x="T4" y="T5"/>
                  </a:cxn>
                  <a:cxn ang="0">
                    <a:pos x="T6" y="T7"/>
                  </a:cxn>
                  <a:cxn ang="0">
                    <a:pos x="T8" y="T9"/>
                  </a:cxn>
                </a:cxnLst>
                <a:rect l="0" t="0" r="r" b="b"/>
                <a:pathLst>
                  <a:path w="6" h="6">
                    <a:moveTo>
                      <a:pt x="4" y="4"/>
                    </a:moveTo>
                    <a:cubicBezTo>
                      <a:pt x="4" y="3"/>
                      <a:pt x="4" y="3"/>
                      <a:pt x="4" y="1"/>
                    </a:cubicBezTo>
                    <a:cubicBezTo>
                      <a:pt x="6" y="0"/>
                      <a:pt x="1" y="0"/>
                      <a:pt x="1" y="3"/>
                    </a:cubicBezTo>
                    <a:cubicBezTo>
                      <a:pt x="3" y="3"/>
                      <a:pt x="0" y="6"/>
                      <a:pt x="3" y="4"/>
                    </a:cubicBezTo>
                    <a:cubicBezTo>
                      <a:pt x="4" y="4"/>
                      <a:pt x="4" y="4"/>
                      <a:pt x="4"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54" name="Freeform 2509">
                <a:extLst>
                  <a:ext uri="{FF2B5EF4-FFF2-40B4-BE49-F238E27FC236}">
                    <a16:creationId xmlns:a16="http://schemas.microsoft.com/office/drawing/2014/main" id="{856F5239-2AEB-3974-EF4F-A7A667E8BB4A}"/>
                  </a:ext>
                </a:extLst>
              </p:cNvPr>
              <p:cNvSpPr>
                <a:spLocks/>
              </p:cNvSpPr>
              <p:nvPr/>
            </p:nvSpPr>
            <p:spPr bwMode="auto">
              <a:xfrm>
                <a:off x="5617186" y="3378268"/>
                <a:ext cx="33832" cy="44203"/>
              </a:xfrm>
              <a:custGeom>
                <a:avLst/>
                <a:gdLst>
                  <a:gd name="T0" fmla="*/ 5 w 7"/>
                  <a:gd name="T1" fmla="*/ 10 h 11"/>
                  <a:gd name="T2" fmla="*/ 5 w 7"/>
                  <a:gd name="T3" fmla="*/ 8 h 11"/>
                  <a:gd name="T4" fmla="*/ 6 w 7"/>
                  <a:gd name="T5" fmla="*/ 4 h 11"/>
                  <a:gd name="T6" fmla="*/ 5 w 7"/>
                  <a:gd name="T7" fmla="*/ 7 h 11"/>
                  <a:gd name="T8" fmla="*/ 3 w 7"/>
                  <a:gd name="T9" fmla="*/ 11 h 11"/>
                  <a:gd name="T10" fmla="*/ 5 w 7"/>
                  <a:gd name="T11" fmla="*/ 10 h 11"/>
                </a:gdLst>
                <a:ahLst/>
                <a:cxnLst>
                  <a:cxn ang="0">
                    <a:pos x="T0" y="T1"/>
                  </a:cxn>
                  <a:cxn ang="0">
                    <a:pos x="T2" y="T3"/>
                  </a:cxn>
                  <a:cxn ang="0">
                    <a:pos x="T4" y="T5"/>
                  </a:cxn>
                  <a:cxn ang="0">
                    <a:pos x="T6" y="T7"/>
                  </a:cxn>
                  <a:cxn ang="0">
                    <a:pos x="T8" y="T9"/>
                  </a:cxn>
                  <a:cxn ang="0">
                    <a:pos x="T10" y="T11"/>
                  </a:cxn>
                </a:cxnLst>
                <a:rect l="0" t="0" r="r" b="b"/>
                <a:pathLst>
                  <a:path w="7" h="11">
                    <a:moveTo>
                      <a:pt x="5" y="10"/>
                    </a:moveTo>
                    <a:cubicBezTo>
                      <a:pt x="5" y="8"/>
                      <a:pt x="7" y="10"/>
                      <a:pt x="5" y="8"/>
                    </a:cubicBezTo>
                    <a:cubicBezTo>
                      <a:pt x="3" y="5"/>
                      <a:pt x="7" y="7"/>
                      <a:pt x="6" y="4"/>
                    </a:cubicBezTo>
                    <a:cubicBezTo>
                      <a:pt x="5" y="0"/>
                      <a:pt x="5" y="4"/>
                      <a:pt x="5" y="7"/>
                    </a:cubicBezTo>
                    <a:cubicBezTo>
                      <a:pt x="5" y="10"/>
                      <a:pt x="0" y="10"/>
                      <a:pt x="3" y="11"/>
                    </a:cubicBezTo>
                    <a:cubicBezTo>
                      <a:pt x="5" y="11"/>
                      <a:pt x="5" y="11"/>
                      <a:pt x="5" y="1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55" name="Freeform 2510">
                <a:extLst>
                  <a:ext uri="{FF2B5EF4-FFF2-40B4-BE49-F238E27FC236}">
                    <a16:creationId xmlns:a16="http://schemas.microsoft.com/office/drawing/2014/main" id="{FF394A6E-0083-6071-C354-D854A806EFA8}"/>
                  </a:ext>
                </a:extLst>
              </p:cNvPr>
              <p:cNvSpPr>
                <a:spLocks/>
              </p:cNvSpPr>
              <p:nvPr/>
            </p:nvSpPr>
            <p:spPr bwMode="auto">
              <a:xfrm>
                <a:off x="5640868" y="3308400"/>
                <a:ext cx="5075" cy="12833"/>
              </a:xfrm>
              <a:custGeom>
                <a:avLst/>
                <a:gdLst>
                  <a:gd name="T0" fmla="*/ 0 w 1"/>
                  <a:gd name="T1" fmla="*/ 3 h 3"/>
                  <a:gd name="T2" fmla="*/ 0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0"/>
                      <a:pt x="0" y="0"/>
                    </a:cubicBezTo>
                    <a:cubicBezTo>
                      <a:pt x="1" y="0"/>
                      <a:pt x="0" y="3"/>
                      <a:pt x="0"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56" name="Freeform 2511">
                <a:extLst>
                  <a:ext uri="{FF2B5EF4-FFF2-40B4-BE49-F238E27FC236}">
                    <a16:creationId xmlns:a16="http://schemas.microsoft.com/office/drawing/2014/main" id="{F13213C3-B609-3F99-A298-95F160A9CBF4}"/>
                  </a:ext>
                </a:extLst>
              </p:cNvPr>
              <p:cNvSpPr>
                <a:spLocks/>
              </p:cNvSpPr>
              <p:nvPr/>
            </p:nvSpPr>
            <p:spPr bwMode="auto">
              <a:xfrm>
                <a:off x="5645943" y="3308400"/>
                <a:ext cx="5075" cy="12833"/>
              </a:xfrm>
              <a:custGeom>
                <a:avLst/>
                <a:gdLst>
                  <a:gd name="T0" fmla="*/ 1 w 1"/>
                  <a:gd name="T1" fmla="*/ 2 h 3"/>
                  <a:gd name="T2" fmla="*/ 1 w 1"/>
                  <a:gd name="T3" fmla="*/ 3 h 3"/>
                  <a:gd name="T4" fmla="*/ 1 w 1"/>
                  <a:gd name="T5" fmla="*/ 2 h 3"/>
                </a:gdLst>
                <a:ahLst/>
                <a:cxnLst>
                  <a:cxn ang="0">
                    <a:pos x="T0" y="T1"/>
                  </a:cxn>
                  <a:cxn ang="0">
                    <a:pos x="T2" y="T3"/>
                  </a:cxn>
                  <a:cxn ang="0">
                    <a:pos x="T4" y="T5"/>
                  </a:cxn>
                </a:cxnLst>
                <a:rect l="0" t="0" r="r" b="b"/>
                <a:pathLst>
                  <a:path w="1" h="3">
                    <a:moveTo>
                      <a:pt x="1" y="2"/>
                    </a:moveTo>
                    <a:cubicBezTo>
                      <a:pt x="1" y="0"/>
                      <a:pt x="1" y="3"/>
                      <a:pt x="1" y="3"/>
                    </a:cubicBezTo>
                    <a:cubicBezTo>
                      <a:pt x="1" y="3"/>
                      <a:pt x="0" y="2"/>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57" name="Freeform 2512">
                <a:extLst>
                  <a:ext uri="{FF2B5EF4-FFF2-40B4-BE49-F238E27FC236}">
                    <a16:creationId xmlns:a16="http://schemas.microsoft.com/office/drawing/2014/main" id="{E4C5764E-3D89-B676-470A-F431634237AD}"/>
                  </a:ext>
                </a:extLst>
              </p:cNvPr>
              <p:cNvSpPr>
                <a:spLocks/>
              </p:cNvSpPr>
              <p:nvPr/>
            </p:nvSpPr>
            <p:spPr bwMode="auto">
              <a:xfrm>
                <a:off x="5744055" y="3292714"/>
                <a:ext cx="10149" cy="11407"/>
              </a:xfrm>
              <a:custGeom>
                <a:avLst/>
                <a:gdLst>
                  <a:gd name="T0" fmla="*/ 1 w 2"/>
                  <a:gd name="T1" fmla="*/ 1 h 3"/>
                  <a:gd name="T2" fmla="*/ 2 w 2"/>
                  <a:gd name="T3" fmla="*/ 1 h 3"/>
                  <a:gd name="T4" fmla="*/ 1 w 2"/>
                  <a:gd name="T5" fmla="*/ 0 h 3"/>
                  <a:gd name="T6" fmla="*/ 1 w 2"/>
                  <a:gd name="T7" fmla="*/ 1 h 3"/>
                </a:gdLst>
                <a:ahLst/>
                <a:cxnLst>
                  <a:cxn ang="0">
                    <a:pos x="T0" y="T1"/>
                  </a:cxn>
                  <a:cxn ang="0">
                    <a:pos x="T2" y="T3"/>
                  </a:cxn>
                  <a:cxn ang="0">
                    <a:pos x="T4" y="T5"/>
                  </a:cxn>
                  <a:cxn ang="0">
                    <a:pos x="T6" y="T7"/>
                  </a:cxn>
                </a:cxnLst>
                <a:rect l="0" t="0" r="r" b="b"/>
                <a:pathLst>
                  <a:path w="2" h="3">
                    <a:moveTo>
                      <a:pt x="1" y="1"/>
                    </a:moveTo>
                    <a:cubicBezTo>
                      <a:pt x="1" y="3"/>
                      <a:pt x="2" y="3"/>
                      <a:pt x="2" y="1"/>
                    </a:cubicBezTo>
                    <a:cubicBezTo>
                      <a:pt x="2" y="0"/>
                      <a:pt x="1" y="0"/>
                      <a:pt x="1" y="0"/>
                    </a:cubicBezTo>
                    <a:cubicBezTo>
                      <a:pt x="0" y="1"/>
                      <a:pt x="0" y="1"/>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58" name="Freeform 2513">
                <a:extLst>
                  <a:ext uri="{FF2B5EF4-FFF2-40B4-BE49-F238E27FC236}">
                    <a16:creationId xmlns:a16="http://schemas.microsoft.com/office/drawing/2014/main" id="{984B865B-8677-EE74-7A3E-3813D6AD76D4}"/>
                  </a:ext>
                </a:extLst>
              </p:cNvPr>
              <p:cNvSpPr>
                <a:spLocks/>
              </p:cNvSpPr>
              <p:nvPr/>
            </p:nvSpPr>
            <p:spPr bwMode="auto">
              <a:xfrm>
                <a:off x="5833707" y="3450990"/>
                <a:ext cx="18608" cy="24241"/>
              </a:xfrm>
              <a:custGeom>
                <a:avLst/>
                <a:gdLst>
                  <a:gd name="T0" fmla="*/ 3 w 4"/>
                  <a:gd name="T1" fmla="*/ 6 h 6"/>
                  <a:gd name="T2" fmla="*/ 4 w 4"/>
                  <a:gd name="T3" fmla="*/ 3 h 6"/>
                  <a:gd name="T4" fmla="*/ 3 w 4"/>
                  <a:gd name="T5" fmla="*/ 6 h 6"/>
                </a:gdLst>
                <a:ahLst/>
                <a:cxnLst>
                  <a:cxn ang="0">
                    <a:pos x="T0" y="T1"/>
                  </a:cxn>
                  <a:cxn ang="0">
                    <a:pos x="T2" y="T3"/>
                  </a:cxn>
                  <a:cxn ang="0">
                    <a:pos x="T4" y="T5"/>
                  </a:cxn>
                </a:cxnLst>
                <a:rect l="0" t="0" r="r" b="b"/>
                <a:pathLst>
                  <a:path w="4" h="6">
                    <a:moveTo>
                      <a:pt x="3" y="6"/>
                    </a:moveTo>
                    <a:cubicBezTo>
                      <a:pt x="0" y="6"/>
                      <a:pt x="3" y="0"/>
                      <a:pt x="4" y="3"/>
                    </a:cubicBezTo>
                    <a:cubicBezTo>
                      <a:pt x="4" y="3"/>
                      <a:pt x="4" y="4"/>
                      <a:pt x="3" y="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59" name="Freeform 2514">
                <a:extLst>
                  <a:ext uri="{FF2B5EF4-FFF2-40B4-BE49-F238E27FC236}">
                    <a16:creationId xmlns:a16="http://schemas.microsoft.com/office/drawing/2014/main" id="{60516995-2CDD-DD62-C46A-1E7FFF046517}"/>
                  </a:ext>
                </a:extLst>
              </p:cNvPr>
              <p:cNvSpPr>
                <a:spLocks/>
              </p:cNvSpPr>
              <p:nvPr/>
            </p:nvSpPr>
            <p:spPr bwMode="auto">
              <a:xfrm>
                <a:off x="5913212" y="3422471"/>
                <a:ext cx="13533" cy="28518"/>
              </a:xfrm>
              <a:custGeom>
                <a:avLst/>
                <a:gdLst>
                  <a:gd name="T0" fmla="*/ 0 w 3"/>
                  <a:gd name="T1" fmla="*/ 7 h 7"/>
                  <a:gd name="T2" fmla="*/ 1 w 3"/>
                  <a:gd name="T3" fmla="*/ 3 h 7"/>
                  <a:gd name="T4" fmla="*/ 0 w 3"/>
                  <a:gd name="T5" fmla="*/ 7 h 7"/>
                </a:gdLst>
                <a:ahLst/>
                <a:cxnLst>
                  <a:cxn ang="0">
                    <a:pos x="T0" y="T1"/>
                  </a:cxn>
                  <a:cxn ang="0">
                    <a:pos x="T2" y="T3"/>
                  </a:cxn>
                  <a:cxn ang="0">
                    <a:pos x="T4" y="T5"/>
                  </a:cxn>
                </a:cxnLst>
                <a:rect l="0" t="0" r="r" b="b"/>
                <a:pathLst>
                  <a:path w="3" h="7">
                    <a:moveTo>
                      <a:pt x="0" y="7"/>
                    </a:moveTo>
                    <a:cubicBezTo>
                      <a:pt x="0" y="7"/>
                      <a:pt x="0" y="0"/>
                      <a:pt x="1" y="3"/>
                    </a:cubicBezTo>
                    <a:cubicBezTo>
                      <a:pt x="3" y="5"/>
                      <a:pt x="3" y="7"/>
                      <a:pt x="0" y="7"/>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60" name="Freeform 2515">
                <a:extLst>
                  <a:ext uri="{FF2B5EF4-FFF2-40B4-BE49-F238E27FC236}">
                    <a16:creationId xmlns:a16="http://schemas.microsoft.com/office/drawing/2014/main" id="{CA575FED-7695-BB3B-CA8F-6E83B87C08CD}"/>
                  </a:ext>
                </a:extLst>
              </p:cNvPr>
              <p:cNvSpPr>
                <a:spLocks/>
              </p:cNvSpPr>
              <p:nvPr/>
            </p:nvSpPr>
            <p:spPr bwMode="auto">
              <a:xfrm>
                <a:off x="5701765" y="3462397"/>
                <a:ext cx="32141" cy="12833"/>
              </a:xfrm>
              <a:custGeom>
                <a:avLst/>
                <a:gdLst>
                  <a:gd name="T0" fmla="*/ 2 w 7"/>
                  <a:gd name="T1" fmla="*/ 1 h 3"/>
                  <a:gd name="T2" fmla="*/ 7 w 7"/>
                  <a:gd name="T3" fmla="*/ 1 h 3"/>
                  <a:gd name="T4" fmla="*/ 2 w 7"/>
                  <a:gd name="T5" fmla="*/ 1 h 3"/>
                </a:gdLst>
                <a:ahLst/>
                <a:cxnLst>
                  <a:cxn ang="0">
                    <a:pos x="T0" y="T1"/>
                  </a:cxn>
                  <a:cxn ang="0">
                    <a:pos x="T2" y="T3"/>
                  </a:cxn>
                  <a:cxn ang="0">
                    <a:pos x="T4" y="T5"/>
                  </a:cxn>
                </a:cxnLst>
                <a:rect l="0" t="0" r="r" b="b"/>
                <a:pathLst>
                  <a:path w="7" h="3">
                    <a:moveTo>
                      <a:pt x="2" y="1"/>
                    </a:moveTo>
                    <a:cubicBezTo>
                      <a:pt x="3" y="1"/>
                      <a:pt x="7" y="0"/>
                      <a:pt x="7" y="1"/>
                    </a:cubicBezTo>
                    <a:cubicBezTo>
                      <a:pt x="7" y="1"/>
                      <a:pt x="0" y="3"/>
                      <a:pt x="2"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61" name="Freeform 2516">
                <a:extLst>
                  <a:ext uri="{FF2B5EF4-FFF2-40B4-BE49-F238E27FC236}">
                    <a16:creationId xmlns:a16="http://schemas.microsoft.com/office/drawing/2014/main" id="{053E2E53-BFDE-3779-5E04-9E03655A8A71}"/>
                  </a:ext>
                </a:extLst>
              </p:cNvPr>
              <p:cNvSpPr>
                <a:spLocks/>
              </p:cNvSpPr>
              <p:nvPr/>
            </p:nvSpPr>
            <p:spPr bwMode="auto">
              <a:xfrm>
                <a:off x="5463252" y="3361158"/>
                <a:ext cx="13533" cy="17110"/>
              </a:xfrm>
              <a:custGeom>
                <a:avLst/>
                <a:gdLst>
                  <a:gd name="T0" fmla="*/ 3 w 3"/>
                  <a:gd name="T1" fmla="*/ 3 h 4"/>
                  <a:gd name="T2" fmla="*/ 1 w 3"/>
                  <a:gd name="T3" fmla="*/ 1 h 4"/>
                  <a:gd name="T4" fmla="*/ 1 w 3"/>
                  <a:gd name="T5" fmla="*/ 4 h 4"/>
                  <a:gd name="T6" fmla="*/ 3 w 3"/>
                  <a:gd name="T7" fmla="*/ 3 h 4"/>
                </a:gdLst>
                <a:ahLst/>
                <a:cxnLst>
                  <a:cxn ang="0">
                    <a:pos x="T0" y="T1"/>
                  </a:cxn>
                  <a:cxn ang="0">
                    <a:pos x="T2" y="T3"/>
                  </a:cxn>
                  <a:cxn ang="0">
                    <a:pos x="T4" y="T5"/>
                  </a:cxn>
                  <a:cxn ang="0">
                    <a:pos x="T6" y="T7"/>
                  </a:cxn>
                </a:cxnLst>
                <a:rect l="0" t="0" r="r" b="b"/>
                <a:pathLst>
                  <a:path w="3" h="4">
                    <a:moveTo>
                      <a:pt x="3" y="3"/>
                    </a:moveTo>
                    <a:cubicBezTo>
                      <a:pt x="3" y="1"/>
                      <a:pt x="3" y="0"/>
                      <a:pt x="1" y="1"/>
                    </a:cubicBezTo>
                    <a:cubicBezTo>
                      <a:pt x="0" y="1"/>
                      <a:pt x="1" y="3"/>
                      <a:pt x="1" y="4"/>
                    </a:cubicBezTo>
                    <a:cubicBezTo>
                      <a:pt x="0" y="4"/>
                      <a:pt x="1" y="4"/>
                      <a:pt x="3"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62" name="Freeform 2517">
                <a:extLst>
                  <a:ext uri="{FF2B5EF4-FFF2-40B4-BE49-F238E27FC236}">
                    <a16:creationId xmlns:a16="http://schemas.microsoft.com/office/drawing/2014/main" id="{0643D216-F439-7BC4-9F03-28244C1FE682}"/>
                  </a:ext>
                </a:extLst>
              </p:cNvPr>
              <p:cNvSpPr>
                <a:spLocks/>
              </p:cNvSpPr>
              <p:nvPr/>
            </p:nvSpPr>
            <p:spPr bwMode="auto">
              <a:xfrm>
                <a:off x="5256880" y="3341195"/>
                <a:ext cx="23682" cy="24241"/>
              </a:xfrm>
              <a:custGeom>
                <a:avLst/>
                <a:gdLst>
                  <a:gd name="T0" fmla="*/ 1 w 5"/>
                  <a:gd name="T1" fmla="*/ 5 h 6"/>
                  <a:gd name="T2" fmla="*/ 4 w 5"/>
                  <a:gd name="T3" fmla="*/ 5 h 6"/>
                  <a:gd name="T4" fmla="*/ 3 w 5"/>
                  <a:gd name="T5" fmla="*/ 2 h 6"/>
                  <a:gd name="T6" fmla="*/ 0 w 5"/>
                  <a:gd name="T7" fmla="*/ 5 h 6"/>
                  <a:gd name="T8" fmla="*/ 1 w 5"/>
                  <a:gd name="T9" fmla="*/ 5 h 6"/>
                </a:gdLst>
                <a:ahLst/>
                <a:cxnLst>
                  <a:cxn ang="0">
                    <a:pos x="T0" y="T1"/>
                  </a:cxn>
                  <a:cxn ang="0">
                    <a:pos x="T2" y="T3"/>
                  </a:cxn>
                  <a:cxn ang="0">
                    <a:pos x="T4" y="T5"/>
                  </a:cxn>
                  <a:cxn ang="0">
                    <a:pos x="T6" y="T7"/>
                  </a:cxn>
                  <a:cxn ang="0">
                    <a:pos x="T8" y="T9"/>
                  </a:cxn>
                </a:cxnLst>
                <a:rect l="0" t="0" r="r" b="b"/>
                <a:pathLst>
                  <a:path w="5" h="6">
                    <a:moveTo>
                      <a:pt x="1" y="5"/>
                    </a:moveTo>
                    <a:cubicBezTo>
                      <a:pt x="3" y="5"/>
                      <a:pt x="3" y="6"/>
                      <a:pt x="4" y="5"/>
                    </a:cubicBezTo>
                    <a:cubicBezTo>
                      <a:pt x="5" y="3"/>
                      <a:pt x="4" y="3"/>
                      <a:pt x="3" y="2"/>
                    </a:cubicBezTo>
                    <a:cubicBezTo>
                      <a:pt x="0" y="0"/>
                      <a:pt x="0" y="3"/>
                      <a:pt x="0" y="5"/>
                    </a:cubicBezTo>
                    <a:cubicBezTo>
                      <a:pt x="1" y="5"/>
                      <a:pt x="1" y="6"/>
                      <a:pt x="1" y="5"/>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63" name="Freeform 2518">
                <a:extLst>
                  <a:ext uri="{FF2B5EF4-FFF2-40B4-BE49-F238E27FC236}">
                    <a16:creationId xmlns:a16="http://schemas.microsoft.com/office/drawing/2014/main" id="{E189482C-C739-E643-A794-2197FD5F338B}"/>
                  </a:ext>
                </a:extLst>
              </p:cNvPr>
              <p:cNvSpPr>
                <a:spLocks/>
              </p:cNvSpPr>
              <p:nvPr/>
            </p:nvSpPr>
            <p:spPr bwMode="auto">
              <a:xfrm>
                <a:off x="5190908" y="3321232"/>
                <a:ext cx="50747" cy="39925"/>
              </a:xfrm>
              <a:custGeom>
                <a:avLst/>
                <a:gdLst>
                  <a:gd name="T0" fmla="*/ 4 w 11"/>
                  <a:gd name="T1" fmla="*/ 4 h 10"/>
                  <a:gd name="T2" fmla="*/ 7 w 11"/>
                  <a:gd name="T3" fmla="*/ 8 h 10"/>
                  <a:gd name="T4" fmla="*/ 10 w 11"/>
                  <a:gd name="T5" fmla="*/ 10 h 10"/>
                  <a:gd name="T6" fmla="*/ 8 w 11"/>
                  <a:gd name="T7" fmla="*/ 8 h 10"/>
                  <a:gd name="T8" fmla="*/ 8 w 11"/>
                  <a:gd name="T9" fmla="*/ 7 h 10"/>
                  <a:gd name="T10" fmla="*/ 4 w 11"/>
                  <a:gd name="T11" fmla="*/ 0 h 10"/>
                  <a:gd name="T12" fmla="*/ 1 w 11"/>
                  <a:gd name="T13" fmla="*/ 2 h 10"/>
                  <a:gd name="T14" fmla="*/ 4 w 11"/>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4" y="4"/>
                    </a:moveTo>
                    <a:cubicBezTo>
                      <a:pt x="5" y="4"/>
                      <a:pt x="5" y="8"/>
                      <a:pt x="7" y="8"/>
                    </a:cubicBezTo>
                    <a:cubicBezTo>
                      <a:pt x="8" y="10"/>
                      <a:pt x="8" y="10"/>
                      <a:pt x="10" y="10"/>
                    </a:cubicBezTo>
                    <a:cubicBezTo>
                      <a:pt x="11" y="10"/>
                      <a:pt x="8" y="8"/>
                      <a:pt x="8" y="8"/>
                    </a:cubicBezTo>
                    <a:cubicBezTo>
                      <a:pt x="10" y="7"/>
                      <a:pt x="10" y="7"/>
                      <a:pt x="8" y="7"/>
                    </a:cubicBezTo>
                    <a:cubicBezTo>
                      <a:pt x="5" y="5"/>
                      <a:pt x="8" y="0"/>
                      <a:pt x="4" y="0"/>
                    </a:cubicBezTo>
                    <a:cubicBezTo>
                      <a:pt x="1" y="0"/>
                      <a:pt x="3" y="2"/>
                      <a:pt x="1" y="2"/>
                    </a:cubicBezTo>
                    <a:cubicBezTo>
                      <a:pt x="0" y="4"/>
                      <a:pt x="3" y="4"/>
                      <a:pt x="4"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64" name="Freeform 2519">
                <a:extLst>
                  <a:ext uri="{FF2B5EF4-FFF2-40B4-BE49-F238E27FC236}">
                    <a16:creationId xmlns:a16="http://schemas.microsoft.com/office/drawing/2014/main" id="{2F8D44D5-62D7-E821-EBCF-25E09EC89921}"/>
                  </a:ext>
                </a:extLst>
              </p:cNvPr>
              <p:cNvSpPr>
                <a:spLocks/>
              </p:cNvSpPr>
              <p:nvPr/>
            </p:nvSpPr>
            <p:spPr bwMode="auto">
              <a:xfrm>
                <a:off x="5270412" y="3182919"/>
                <a:ext cx="10149" cy="19962"/>
              </a:xfrm>
              <a:custGeom>
                <a:avLst/>
                <a:gdLst>
                  <a:gd name="T0" fmla="*/ 1 w 2"/>
                  <a:gd name="T1" fmla="*/ 0 h 5"/>
                  <a:gd name="T2" fmla="*/ 0 w 2"/>
                  <a:gd name="T3" fmla="*/ 3 h 5"/>
                  <a:gd name="T4" fmla="*/ 0 w 2"/>
                  <a:gd name="T5" fmla="*/ 3 h 5"/>
                  <a:gd name="T6" fmla="*/ 1 w 2"/>
                  <a:gd name="T7" fmla="*/ 0 h 5"/>
                </a:gdLst>
                <a:ahLst/>
                <a:cxnLst>
                  <a:cxn ang="0">
                    <a:pos x="T0" y="T1"/>
                  </a:cxn>
                  <a:cxn ang="0">
                    <a:pos x="T2" y="T3"/>
                  </a:cxn>
                  <a:cxn ang="0">
                    <a:pos x="T4" y="T5"/>
                  </a:cxn>
                  <a:cxn ang="0">
                    <a:pos x="T6" y="T7"/>
                  </a:cxn>
                </a:cxnLst>
                <a:rect l="0" t="0" r="r" b="b"/>
                <a:pathLst>
                  <a:path w="2" h="5">
                    <a:moveTo>
                      <a:pt x="1" y="0"/>
                    </a:moveTo>
                    <a:cubicBezTo>
                      <a:pt x="1" y="0"/>
                      <a:pt x="0" y="2"/>
                      <a:pt x="0" y="3"/>
                    </a:cubicBezTo>
                    <a:cubicBezTo>
                      <a:pt x="1" y="3"/>
                      <a:pt x="0" y="3"/>
                      <a:pt x="0" y="3"/>
                    </a:cubicBezTo>
                    <a:cubicBezTo>
                      <a:pt x="2" y="5"/>
                      <a:pt x="1" y="2"/>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65" name="Freeform 2520">
                <a:extLst>
                  <a:ext uri="{FF2B5EF4-FFF2-40B4-BE49-F238E27FC236}">
                    <a16:creationId xmlns:a16="http://schemas.microsoft.com/office/drawing/2014/main" id="{6F07BE44-CF03-71A7-EAEB-6CEE27DC595C}"/>
                  </a:ext>
                </a:extLst>
              </p:cNvPr>
              <p:cNvSpPr>
                <a:spLocks/>
              </p:cNvSpPr>
              <p:nvPr/>
            </p:nvSpPr>
            <p:spPr bwMode="auto">
              <a:xfrm>
                <a:off x="4971003" y="3215715"/>
                <a:ext cx="18608" cy="19962"/>
              </a:xfrm>
              <a:custGeom>
                <a:avLst/>
                <a:gdLst>
                  <a:gd name="T0" fmla="*/ 1 w 4"/>
                  <a:gd name="T1" fmla="*/ 3 h 5"/>
                  <a:gd name="T2" fmla="*/ 4 w 4"/>
                  <a:gd name="T3" fmla="*/ 3 h 5"/>
                  <a:gd name="T4" fmla="*/ 0 w 4"/>
                  <a:gd name="T5" fmla="*/ 0 h 5"/>
                  <a:gd name="T6" fmla="*/ 1 w 4"/>
                  <a:gd name="T7" fmla="*/ 3 h 5"/>
                </a:gdLst>
                <a:ahLst/>
                <a:cxnLst>
                  <a:cxn ang="0">
                    <a:pos x="T0" y="T1"/>
                  </a:cxn>
                  <a:cxn ang="0">
                    <a:pos x="T2" y="T3"/>
                  </a:cxn>
                  <a:cxn ang="0">
                    <a:pos x="T4" y="T5"/>
                  </a:cxn>
                  <a:cxn ang="0">
                    <a:pos x="T6" y="T7"/>
                  </a:cxn>
                </a:cxnLst>
                <a:rect l="0" t="0" r="r" b="b"/>
                <a:pathLst>
                  <a:path w="4" h="5">
                    <a:moveTo>
                      <a:pt x="1" y="3"/>
                    </a:moveTo>
                    <a:cubicBezTo>
                      <a:pt x="3" y="3"/>
                      <a:pt x="4" y="5"/>
                      <a:pt x="4" y="3"/>
                    </a:cubicBezTo>
                    <a:cubicBezTo>
                      <a:pt x="3" y="3"/>
                      <a:pt x="0" y="0"/>
                      <a:pt x="0" y="0"/>
                    </a:cubicBezTo>
                    <a:cubicBezTo>
                      <a:pt x="0" y="1"/>
                      <a:pt x="0" y="3"/>
                      <a:pt x="1"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66" name="Freeform 2521">
                <a:extLst>
                  <a:ext uri="{FF2B5EF4-FFF2-40B4-BE49-F238E27FC236}">
                    <a16:creationId xmlns:a16="http://schemas.microsoft.com/office/drawing/2014/main" id="{490D2CC5-D707-47CA-F77F-387D2E492987}"/>
                  </a:ext>
                </a:extLst>
              </p:cNvPr>
              <p:cNvSpPr>
                <a:spLocks/>
              </p:cNvSpPr>
              <p:nvPr/>
            </p:nvSpPr>
            <p:spPr bwMode="auto">
              <a:xfrm>
                <a:off x="4992994" y="3248511"/>
                <a:ext cx="28757" cy="28518"/>
              </a:xfrm>
              <a:custGeom>
                <a:avLst/>
                <a:gdLst>
                  <a:gd name="T0" fmla="*/ 4 w 6"/>
                  <a:gd name="T1" fmla="*/ 6 h 7"/>
                  <a:gd name="T2" fmla="*/ 4 w 6"/>
                  <a:gd name="T3" fmla="*/ 3 h 7"/>
                  <a:gd name="T4" fmla="*/ 2 w 6"/>
                  <a:gd name="T5" fmla="*/ 0 h 7"/>
                  <a:gd name="T6" fmla="*/ 4 w 6"/>
                  <a:gd name="T7" fmla="*/ 6 h 7"/>
                </a:gdLst>
                <a:ahLst/>
                <a:cxnLst>
                  <a:cxn ang="0">
                    <a:pos x="T0" y="T1"/>
                  </a:cxn>
                  <a:cxn ang="0">
                    <a:pos x="T2" y="T3"/>
                  </a:cxn>
                  <a:cxn ang="0">
                    <a:pos x="T4" y="T5"/>
                  </a:cxn>
                  <a:cxn ang="0">
                    <a:pos x="T6" y="T7"/>
                  </a:cxn>
                </a:cxnLst>
                <a:rect l="0" t="0" r="r" b="b"/>
                <a:pathLst>
                  <a:path w="6" h="7">
                    <a:moveTo>
                      <a:pt x="4" y="6"/>
                    </a:moveTo>
                    <a:cubicBezTo>
                      <a:pt x="4" y="7"/>
                      <a:pt x="6" y="4"/>
                      <a:pt x="4" y="3"/>
                    </a:cubicBezTo>
                    <a:cubicBezTo>
                      <a:pt x="3" y="3"/>
                      <a:pt x="3" y="0"/>
                      <a:pt x="2" y="0"/>
                    </a:cubicBezTo>
                    <a:cubicBezTo>
                      <a:pt x="0" y="1"/>
                      <a:pt x="2" y="3"/>
                      <a:pt x="4" y="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67" name="Freeform 2522">
                <a:extLst>
                  <a:ext uri="{FF2B5EF4-FFF2-40B4-BE49-F238E27FC236}">
                    <a16:creationId xmlns:a16="http://schemas.microsoft.com/office/drawing/2014/main" id="{0AC6AE0F-B780-C211-E019-1D410A1E7D0A}"/>
                  </a:ext>
                </a:extLst>
              </p:cNvPr>
              <p:cNvSpPr>
                <a:spLocks/>
              </p:cNvSpPr>
              <p:nvPr/>
            </p:nvSpPr>
            <p:spPr bwMode="auto">
              <a:xfrm>
                <a:off x="5026825" y="3304121"/>
                <a:ext cx="32141" cy="25667"/>
              </a:xfrm>
              <a:custGeom>
                <a:avLst/>
                <a:gdLst>
                  <a:gd name="T0" fmla="*/ 3 w 7"/>
                  <a:gd name="T1" fmla="*/ 1 h 6"/>
                  <a:gd name="T2" fmla="*/ 6 w 7"/>
                  <a:gd name="T3" fmla="*/ 6 h 6"/>
                  <a:gd name="T4" fmla="*/ 3 w 7"/>
                  <a:gd name="T5" fmla="*/ 1 h 6"/>
                </a:gdLst>
                <a:ahLst/>
                <a:cxnLst>
                  <a:cxn ang="0">
                    <a:pos x="T0" y="T1"/>
                  </a:cxn>
                  <a:cxn ang="0">
                    <a:pos x="T2" y="T3"/>
                  </a:cxn>
                  <a:cxn ang="0">
                    <a:pos x="T4" y="T5"/>
                  </a:cxn>
                </a:cxnLst>
                <a:rect l="0" t="0" r="r" b="b"/>
                <a:pathLst>
                  <a:path w="7" h="6">
                    <a:moveTo>
                      <a:pt x="3" y="1"/>
                    </a:moveTo>
                    <a:cubicBezTo>
                      <a:pt x="3" y="0"/>
                      <a:pt x="7" y="4"/>
                      <a:pt x="6" y="6"/>
                    </a:cubicBezTo>
                    <a:cubicBezTo>
                      <a:pt x="4" y="6"/>
                      <a:pt x="0" y="1"/>
                      <a:pt x="3"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68" name="Freeform 2523">
                <a:extLst>
                  <a:ext uri="{FF2B5EF4-FFF2-40B4-BE49-F238E27FC236}">
                    <a16:creationId xmlns:a16="http://schemas.microsoft.com/office/drawing/2014/main" id="{0058FDF4-32AE-E126-31FE-BC94B3558C02}"/>
                  </a:ext>
                </a:extLst>
              </p:cNvPr>
              <p:cNvSpPr>
                <a:spLocks/>
              </p:cNvSpPr>
              <p:nvPr/>
            </p:nvSpPr>
            <p:spPr bwMode="auto">
              <a:xfrm>
                <a:off x="5058965" y="3329788"/>
                <a:ext cx="15225" cy="11407"/>
              </a:xfrm>
              <a:custGeom>
                <a:avLst/>
                <a:gdLst>
                  <a:gd name="T0" fmla="*/ 0 w 3"/>
                  <a:gd name="T1" fmla="*/ 2 h 3"/>
                  <a:gd name="T2" fmla="*/ 2 w 3"/>
                  <a:gd name="T3" fmla="*/ 3 h 3"/>
                  <a:gd name="T4" fmla="*/ 0 w 3"/>
                  <a:gd name="T5" fmla="*/ 2 h 3"/>
                </a:gdLst>
                <a:ahLst/>
                <a:cxnLst>
                  <a:cxn ang="0">
                    <a:pos x="T0" y="T1"/>
                  </a:cxn>
                  <a:cxn ang="0">
                    <a:pos x="T2" y="T3"/>
                  </a:cxn>
                  <a:cxn ang="0">
                    <a:pos x="T4" y="T5"/>
                  </a:cxn>
                </a:cxnLst>
                <a:rect l="0" t="0" r="r" b="b"/>
                <a:pathLst>
                  <a:path w="3" h="3">
                    <a:moveTo>
                      <a:pt x="0" y="2"/>
                    </a:moveTo>
                    <a:cubicBezTo>
                      <a:pt x="0" y="0"/>
                      <a:pt x="3" y="3"/>
                      <a:pt x="2" y="3"/>
                    </a:cubicBezTo>
                    <a:cubicBezTo>
                      <a:pt x="2" y="3"/>
                      <a:pt x="0" y="3"/>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69" name="Freeform 2524">
                <a:extLst>
                  <a:ext uri="{FF2B5EF4-FFF2-40B4-BE49-F238E27FC236}">
                    <a16:creationId xmlns:a16="http://schemas.microsoft.com/office/drawing/2014/main" id="{F467215D-8464-96EF-DD30-0A5D0291F427}"/>
                  </a:ext>
                </a:extLst>
              </p:cNvPr>
              <p:cNvSpPr>
                <a:spLocks/>
              </p:cNvSpPr>
              <p:nvPr/>
            </p:nvSpPr>
            <p:spPr bwMode="auto">
              <a:xfrm>
                <a:off x="5069114" y="3341195"/>
                <a:ext cx="18608" cy="24241"/>
              </a:xfrm>
              <a:custGeom>
                <a:avLst/>
                <a:gdLst>
                  <a:gd name="T0" fmla="*/ 1 w 4"/>
                  <a:gd name="T1" fmla="*/ 3 h 6"/>
                  <a:gd name="T2" fmla="*/ 2 w 4"/>
                  <a:gd name="T3" fmla="*/ 5 h 6"/>
                  <a:gd name="T4" fmla="*/ 1 w 4"/>
                  <a:gd name="T5" fmla="*/ 2 h 6"/>
                  <a:gd name="T6" fmla="*/ 1 w 4"/>
                  <a:gd name="T7" fmla="*/ 3 h 6"/>
                </a:gdLst>
                <a:ahLst/>
                <a:cxnLst>
                  <a:cxn ang="0">
                    <a:pos x="T0" y="T1"/>
                  </a:cxn>
                  <a:cxn ang="0">
                    <a:pos x="T2" y="T3"/>
                  </a:cxn>
                  <a:cxn ang="0">
                    <a:pos x="T4" y="T5"/>
                  </a:cxn>
                  <a:cxn ang="0">
                    <a:pos x="T6" y="T7"/>
                  </a:cxn>
                </a:cxnLst>
                <a:rect l="0" t="0" r="r" b="b"/>
                <a:pathLst>
                  <a:path w="4" h="6">
                    <a:moveTo>
                      <a:pt x="1" y="3"/>
                    </a:moveTo>
                    <a:cubicBezTo>
                      <a:pt x="1" y="3"/>
                      <a:pt x="2" y="6"/>
                      <a:pt x="2" y="5"/>
                    </a:cubicBezTo>
                    <a:cubicBezTo>
                      <a:pt x="4" y="5"/>
                      <a:pt x="1" y="0"/>
                      <a:pt x="1" y="2"/>
                    </a:cubicBezTo>
                    <a:cubicBezTo>
                      <a:pt x="0" y="3"/>
                      <a:pt x="1" y="3"/>
                      <a:pt x="1"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70" name="Freeform 2525">
                <a:extLst>
                  <a:ext uri="{FF2B5EF4-FFF2-40B4-BE49-F238E27FC236}">
                    <a16:creationId xmlns:a16="http://schemas.microsoft.com/office/drawing/2014/main" id="{FD7768EB-A4EC-1EDB-F38F-A4132AF54D65}"/>
                  </a:ext>
                </a:extLst>
              </p:cNvPr>
              <p:cNvSpPr>
                <a:spLocks/>
              </p:cNvSpPr>
              <p:nvPr/>
            </p:nvSpPr>
            <p:spPr bwMode="auto">
              <a:xfrm>
                <a:off x="5172301" y="3292714"/>
                <a:ext cx="8459" cy="11407"/>
              </a:xfrm>
              <a:custGeom>
                <a:avLst/>
                <a:gdLst>
                  <a:gd name="T0" fmla="*/ 1 w 2"/>
                  <a:gd name="T1" fmla="*/ 1 h 3"/>
                  <a:gd name="T2" fmla="*/ 1 w 2"/>
                  <a:gd name="T3" fmla="*/ 0 h 3"/>
                  <a:gd name="T4" fmla="*/ 1 w 2"/>
                  <a:gd name="T5" fmla="*/ 1 h 3"/>
                </a:gdLst>
                <a:ahLst/>
                <a:cxnLst>
                  <a:cxn ang="0">
                    <a:pos x="T0" y="T1"/>
                  </a:cxn>
                  <a:cxn ang="0">
                    <a:pos x="T2" y="T3"/>
                  </a:cxn>
                  <a:cxn ang="0">
                    <a:pos x="T4" y="T5"/>
                  </a:cxn>
                </a:cxnLst>
                <a:rect l="0" t="0" r="r" b="b"/>
                <a:pathLst>
                  <a:path w="2" h="3">
                    <a:moveTo>
                      <a:pt x="1" y="1"/>
                    </a:moveTo>
                    <a:cubicBezTo>
                      <a:pt x="0" y="3"/>
                      <a:pt x="1" y="0"/>
                      <a:pt x="1" y="0"/>
                    </a:cubicBezTo>
                    <a:cubicBezTo>
                      <a:pt x="2" y="0"/>
                      <a:pt x="2" y="1"/>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71" name="Freeform 2526">
                <a:extLst>
                  <a:ext uri="{FF2B5EF4-FFF2-40B4-BE49-F238E27FC236}">
                    <a16:creationId xmlns:a16="http://schemas.microsoft.com/office/drawing/2014/main" id="{CB6D15CC-3D75-D282-7A2D-4CE62EB2B0E9}"/>
                  </a:ext>
                </a:extLst>
              </p:cNvPr>
              <p:cNvSpPr>
                <a:spLocks/>
              </p:cNvSpPr>
              <p:nvPr/>
            </p:nvSpPr>
            <p:spPr bwMode="auto">
              <a:xfrm>
                <a:off x="5177375" y="3284159"/>
                <a:ext cx="18608" cy="8555"/>
              </a:xfrm>
              <a:custGeom>
                <a:avLst/>
                <a:gdLst>
                  <a:gd name="T0" fmla="*/ 1 w 4"/>
                  <a:gd name="T1" fmla="*/ 0 h 2"/>
                  <a:gd name="T2" fmla="*/ 0 w 4"/>
                  <a:gd name="T3" fmla="*/ 2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0" y="0"/>
                      <a:pt x="0" y="0"/>
                      <a:pt x="0" y="2"/>
                    </a:cubicBezTo>
                    <a:cubicBezTo>
                      <a:pt x="4" y="2"/>
                      <a:pt x="4" y="2"/>
                      <a:pt x="4" y="2"/>
                    </a:cubicBezTo>
                    <a:cubicBezTo>
                      <a:pt x="4" y="2"/>
                      <a:pt x="3" y="2"/>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72" name="Freeform 2527">
                <a:extLst>
                  <a:ext uri="{FF2B5EF4-FFF2-40B4-BE49-F238E27FC236}">
                    <a16:creationId xmlns:a16="http://schemas.microsoft.com/office/drawing/2014/main" id="{7341D7B3-630F-D77E-1D85-19C0ADCF8374}"/>
                  </a:ext>
                </a:extLst>
              </p:cNvPr>
              <p:cNvSpPr>
                <a:spLocks/>
              </p:cNvSpPr>
              <p:nvPr/>
            </p:nvSpPr>
            <p:spPr bwMode="auto">
              <a:xfrm>
                <a:off x="5106329" y="3235678"/>
                <a:ext cx="13533" cy="12833"/>
              </a:xfrm>
              <a:custGeom>
                <a:avLst/>
                <a:gdLst>
                  <a:gd name="T0" fmla="*/ 1 w 3"/>
                  <a:gd name="T1" fmla="*/ 0 h 3"/>
                  <a:gd name="T2" fmla="*/ 0 w 3"/>
                  <a:gd name="T3" fmla="*/ 3 h 3"/>
                  <a:gd name="T4" fmla="*/ 1 w 3"/>
                  <a:gd name="T5" fmla="*/ 0 h 3"/>
                </a:gdLst>
                <a:ahLst/>
                <a:cxnLst>
                  <a:cxn ang="0">
                    <a:pos x="T0" y="T1"/>
                  </a:cxn>
                  <a:cxn ang="0">
                    <a:pos x="T2" y="T3"/>
                  </a:cxn>
                  <a:cxn ang="0">
                    <a:pos x="T4" y="T5"/>
                  </a:cxn>
                </a:cxnLst>
                <a:rect l="0" t="0" r="r" b="b"/>
                <a:pathLst>
                  <a:path w="3" h="3">
                    <a:moveTo>
                      <a:pt x="1" y="0"/>
                    </a:moveTo>
                    <a:cubicBezTo>
                      <a:pt x="3" y="0"/>
                      <a:pt x="1" y="3"/>
                      <a:pt x="0" y="3"/>
                    </a:cubicBezTo>
                    <a:cubicBezTo>
                      <a:pt x="0" y="1"/>
                      <a:pt x="0" y="0"/>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73" name="Freeform 2528">
                <a:extLst>
                  <a:ext uri="{FF2B5EF4-FFF2-40B4-BE49-F238E27FC236}">
                    <a16:creationId xmlns:a16="http://schemas.microsoft.com/office/drawing/2014/main" id="{88E607CF-3C08-4804-7ADC-2F691BDE043B}"/>
                  </a:ext>
                </a:extLst>
              </p:cNvPr>
              <p:cNvSpPr>
                <a:spLocks/>
              </p:cNvSpPr>
              <p:nvPr/>
            </p:nvSpPr>
            <p:spPr bwMode="auto">
              <a:xfrm>
                <a:off x="5153693" y="3264195"/>
                <a:ext cx="3383" cy="855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2"/>
                      <a:pt x="1" y="2"/>
                      <a:pt x="1" y="2"/>
                    </a:cubicBezTo>
                    <a:cubicBezTo>
                      <a:pt x="0" y="2"/>
                      <a:pt x="0" y="0"/>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74" name="Freeform 2529">
                <a:extLst>
                  <a:ext uri="{FF2B5EF4-FFF2-40B4-BE49-F238E27FC236}">
                    <a16:creationId xmlns:a16="http://schemas.microsoft.com/office/drawing/2014/main" id="{72993F7E-EC61-DBBA-7318-84E5D5FE4045}"/>
                  </a:ext>
                </a:extLst>
              </p:cNvPr>
              <p:cNvSpPr>
                <a:spLocks/>
              </p:cNvSpPr>
              <p:nvPr/>
            </p:nvSpPr>
            <p:spPr bwMode="auto">
              <a:xfrm>
                <a:off x="5119861" y="3248511"/>
                <a:ext cx="10149" cy="11407"/>
              </a:xfrm>
              <a:custGeom>
                <a:avLst/>
                <a:gdLst>
                  <a:gd name="T0" fmla="*/ 2 w 2"/>
                  <a:gd name="T1" fmla="*/ 1 h 3"/>
                  <a:gd name="T2" fmla="*/ 2 w 2"/>
                  <a:gd name="T3" fmla="*/ 1 h 3"/>
                  <a:gd name="T4" fmla="*/ 0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2" y="3"/>
                      <a:pt x="2" y="3"/>
                      <a:pt x="2" y="1"/>
                    </a:cubicBezTo>
                    <a:cubicBezTo>
                      <a:pt x="2" y="0"/>
                      <a:pt x="1" y="0"/>
                      <a:pt x="0" y="0"/>
                    </a:cubicBezTo>
                    <a:cubicBezTo>
                      <a:pt x="0" y="0"/>
                      <a:pt x="1" y="0"/>
                      <a:pt x="2"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75" name="Freeform 2530">
                <a:extLst>
                  <a:ext uri="{FF2B5EF4-FFF2-40B4-BE49-F238E27FC236}">
                    <a16:creationId xmlns:a16="http://schemas.microsoft.com/office/drawing/2014/main" id="{E3FF5967-1679-5B9B-070A-8B235EA59DB3}"/>
                  </a:ext>
                </a:extLst>
              </p:cNvPr>
              <p:cNvSpPr>
                <a:spLocks/>
              </p:cNvSpPr>
              <p:nvPr/>
            </p:nvSpPr>
            <p:spPr bwMode="auto">
              <a:xfrm>
                <a:off x="5124937" y="3248511"/>
                <a:ext cx="5075" cy="15685"/>
              </a:xfrm>
              <a:custGeom>
                <a:avLst/>
                <a:gdLst>
                  <a:gd name="T0" fmla="*/ 1 w 1"/>
                  <a:gd name="T1" fmla="*/ 1 h 4"/>
                  <a:gd name="T2" fmla="*/ 1 w 1"/>
                  <a:gd name="T3" fmla="*/ 4 h 4"/>
                  <a:gd name="T4" fmla="*/ 1 w 1"/>
                  <a:gd name="T5" fmla="*/ 1 h 4"/>
                </a:gdLst>
                <a:ahLst/>
                <a:cxnLst>
                  <a:cxn ang="0">
                    <a:pos x="T0" y="T1"/>
                  </a:cxn>
                  <a:cxn ang="0">
                    <a:pos x="T2" y="T3"/>
                  </a:cxn>
                  <a:cxn ang="0">
                    <a:pos x="T4" y="T5"/>
                  </a:cxn>
                </a:cxnLst>
                <a:rect l="0" t="0" r="r" b="b"/>
                <a:pathLst>
                  <a:path w="1" h="4">
                    <a:moveTo>
                      <a:pt x="1" y="1"/>
                    </a:moveTo>
                    <a:cubicBezTo>
                      <a:pt x="1" y="3"/>
                      <a:pt x="1" y="4"/>
                      <a:pt x="1" y="4"/>
                    </a:cubicBezTo>
                    <a:cubicBezTo>
                      <a:pt x="1" y="3"/>
                      <a:pt x="0" y="0"/>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76" name="Freeform 2531">
                <a:extLst>
                  <a:ext uri="{FF2B5EF4-FFF2-40B4-BE49-F238E27FC236}">
                    <a16:creationId xmlns:a16="http://schemas.microsoft.com/office/drawing/2014/main" id="{171E1081-462D-0ADD-517A-213DE6558207}"/>
                  </a:ext>
                </a:extLst>
              </p:cNvPr>
              <p:cNvSpPr>
                <a:spLocks/>
              </p:cNvSpPr>
              <p:nvPr/>
            </p:nvSpPr>
            <p:spPr bwMode="auto">
              <a:xfrm>
                <a:off x="5130011" y="3259918"/>
                <a:ext cx="13533" cy="12833"/>
              </a:xfrm>
              <a:custGeom>
                <a:avLst/>
                <a:gdLst>
                  <a:gd name="T0" fmla="*/ 3 w 3"/>
                  <a:gd name="T1" fmla="*/ 1 h 3"/>
                  <a:gd name="T2" fmla="*/ 2 w 3"/>
                  <a:gd name="T3" fmla="*/ 0 h 3"/>
                  <a:gd name="T4" fmla="*/ 0 w 3"/>
                  <a:gd name="T5" fmla="*/ 1 h 3"/>
                  <a:gd name="T6" fmla="*/ 2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2" y="1"/>
                      <a:pt x="2" y="0"/>
                    </a:cubicBezTo>
                    <a:cubicBezTo>
                      <a:pt x="0" y="0"/>
                      <a:pt x="0" y="0"/>
                      <a:pt x="0" y="1"/>
                    </a:cubicBezTo>
                    <a:cubicBezTo>
                      <a:pt x="0" y="1"/>
                      <a:pt x="0" y="1"/>
                      <a:pt x="2" y="1"/>
                    </a:cubicBezTo>
                    <a:cubicBezTo>
                      <a:pt x="3" y="1"/>
                      <a:pt x="3" y="3"/>
                      <a:pt x="3"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77" name="Freeform 2532">
                <a:extLst>
                  <a:ext uri="{FF2B5EF4-FFF2-40B4-BE49-F238E27FC236}">
                    <a16:creationId xmlns:a16="http://schemas.microsoft.com/office/drawing/2014/main" id="{D4FBFA3E-12C1-67CB-CF80-8C8AB9DBD034}"/>
                  </a:ext>
                </a:extLst>
              </p:cNvPr>
              <p:cNvSpPr>
                <a:spLocks/>
              </p:cNvSpPr>
              <p:nvPr/>
            </p:nvSpPr>
            <p:spPr bwMode="auto">
              <a:xfrm>
                <a:off x="5138469" y="3259918"/>
                <a:ext cx="5075" cy="427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0" y="0"/>
                      <a:pt x="0" y="0"/>
                    </a:cubicBezTo>
                    <a:cubicBezTo>
                      <a:pt x="0" y="0"/>
                      <a:pt x="0" y="0"/>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78" name="Freeform 2533">
                <a:extLst>
                  <a:ext uri="{FF2B5EF4-FFF2-40B4-BE49-F238E27FC236}">
                    <a16:creationId xmlns:a16="http://schemas.microsoft.com/office/drawing/2014/main" id="{E85FEB95-08AD-C6D4-8C6A-C23F9DFFEE73}"/>
                  </a:ext>
                </a:extLst>
              </p:cNvPr>
              <p:cNvSpPr>
                <a:spLocks/>
              </p:cNvSpPr>
              <p:nvPr/>
            </p:nvSpPr>
            <p:spPr bwMode="auto">
              <a:xfrm>
                <a:off x="5143543" y="3264195"/>
                <a:ext cx="10149" cy="8555"/>
              </a:xfrm>
              <a:custGeom>
                <a:avLst/>
                <a:gdLst>
                  <a:gd name="T0" fmla="*/ 2 w 2"/>
                  <a:gd name="T1" fmla="*/ 0 h 2"/>
                  <a:gd name="T2" fmla="*/ 2 w 2"/>
                  <a:gd name="T3" fmla="*/ 2 h 2"/>
                  <a:gd name="T4" fmla="*/ 2 w 2"/>
                  <a:gd name="T5" fmla="*/ 0 h 2"/>
                </a:gdLst>
                <a:ahLst/>
                <a:cxnLst>
                  <a:cxn ang="0">
                    <a:pos x="T0" y="T1"/>
                  </a:cxn>
                  <a:cxn ang="0">
                    <a:pos x="T2" y="T3"/>
                  </a:cxn>
                  <a:cxn ang="0">
                    <a:pos x="T4" y="T5"/>
                  </a:cxn>
                </a:cxnLst>
                <a:rect l="0" t="0" r="r" b="b"/>
                <a:pathLst>
                  <a:path w="2" h="2">
                    <a:moveTo>
                      <a:pt x="2" y="0"/>
                    </a:moveTo>
                    <a:cubicBezTo>
                      <a:pt x="2" y="2"/>
                      <a:pt x="2" y="2"/>
                      <a:pt x="2" y="2"/>
                    </a:cubicBezTo>
                    <a:cubicBezTo>
                      <a:pt x="0" y="2"/>
                      <a:pt x="0"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79" name="Freeform 2534">
                <a:extLst>
                  <a:ext uri="{FF2B5EF4-FFF2-40B4-BE49-F238E27FC236}">
                    <a16:creationId xmlns:a16="http://schemas.microsoft.com/office/drawing/2014/main" id="{8DF94C5B-9981-8563-8F2C-6124208D0E83}"/>
                  </a:ext>
                </a:extLst>
              </p:cNvPr>
              <p:cNvSpPr>
                <a:spLocks/>
              </p:cNvSpPr>
              <p:nvPr/>
            </p:nvSpPr>
            <p:spPr bwMode="auto">
              <a:xfrm>
                <a:off x="5021750" y="3292714"/>
                <a:ext cx="18608" cy="4278"/>
              </a:xfrm>
              <a:custGeom>
                <a:avLst/>
                <a:gdLst>
                  <a:gd name="T0" fmla="*/ 1 w 4"/>
                  <a:gd name="T1" fmla="*/ 1 h 1"/>
                  <a:gd name="T2" fmla="*/ 3 w 4"/>
                  <a:gd name="T3" fmla="*/ 0 h 1"/>
                  <a:gd name="T4" fmla="*/ 1 w 4"/>
                  <a:gd name="T5" fmla="*/ 1 h 1"/>
                </a:gdLst>
                <a:ahLst/>
                <a:cxnLst>
                  <a:cxn ang="0">
                    <a:pos x="T0" y="T1"/>
                  </a:cxn>
                  <a:cxn ang="0">
                    <a:pos x="T2" y="T3"/>
                  </a:cxn>
                  <a:cxn ang="0">
                    <a:pos x="T4" y="T5"/>
                  </a:cxn>
                </a:cxnLst>
                <a:rect l="0" t="0" r="r" b="b"/>
                <a:pathLst>
                  <a:path w="4" h="1">
                    <a:moveTo>
                      <a:pt x="1" y="1"/>
                    </a:moveTo>
                    <a:cubicBezTo>
                      <a:pt x="0" y="0"/>
                      <a:pt x="1" y="0"/>
                      <a:pt x="3" y="0"/>
                    </a:cubicBezTo>
                    <a:cubicBezTo>
                      <a:pt x="4" y="0"/>
                      <a:pt x="3" y="1"/>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80" name="Freeform 2535">
                <a:extLst>
                  <a:ext uri="{FF2B5EF4-FFF2-40B4-BE49-F238E27FC236}">
                    <a16:creationId xmlns:a16="http://schemas.microsoft.com/office/drawing/2014/main" id="{545D4E0F-4921-C5AF-2EB4-88393019B91E}"/>
                  </a:ext>
                </a:extLst>
              </p:cNvPr>
              <p:cNvSpPr>
                <a:spLocks/>
              </p:cNvSpPr>
              <p:nvPr/>
            </p:nvSpPr>
            <p:spPr bwMode="auto">
              <a:xfrm>
                <a:off x="5945351" y="3321232"/>
                <a:ext cx="42290" cy="8555"/>
              </a:xfrm>
              <a:custGeom>
                <a:avLst/>
                <a:gdLst>
                  <a:gd name="T0" fmla="*/ 7 w 9"/>
                  <a:gd name="T1" fmla="*/ 2 h 2"/>
                  <a:gd name="T2" fmla="*/ 4 w 9"/>
                  <a:gd name="T3" fmla="*/ 0 h 2"/>
                  <a:gd name="T4" fmla="*/ 4 w 9"/>
                  <a:gd name="T5" fmla="*/ 2 h 2"/>
                  <a:gd name="T6" fmla="*/ 7 w 9"/>
                  <a:gd name="T7" fmla="*/ 2 h 2"/>
                </a:gdLst>
                <a:ahLst/>
                <a:cxnLst>
                  <a:cxn ang="0">
                    <a:pos x="T0" y="T1"/>
                  </a:cxn>
                  <a:cxn ang="0">
                    <a:pos x="T2" y="T3"/>
                  </a:cxn>
                  <a:cxn ang="0">
                    <a:pos x="T4" y="T5"/>
                  </a:cxn>
                  <a:cxn ang="0">
                    <a:pos x="T6" y="T7"/>
                  </a:cxn>
                </a:cxnLst>
                <a:rect l="0" t="0" r="r" b="b"/>
                <a:pathLst>
                  <a:path w="9" h="2">
                    <a:moveTo>
                      <a:pt x="7" y="2"/>
                    </a:moveTo>
                    <a:cubicBezTo>
                      <a:pt x="9" y="2"/>
                      <a:pt x="8" y="0"/>
                      <a:pt x="4" y="0"/>
                    </a:cubicBezTo>
                    <a:cubicBezTo>
                      <a:pt x="0" y="0"/>
                      <a:pt x="1" y="0"/>
                      <a:pt x="4" y="2"/>
                    </a:cubicBezTo>
                    <a:cubicBezTo>
                      <a:pt x="4" y="2"/>
                      <a:pt x="4" y="2"/>
                      <a:pt x="7"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81" name="Freeform 2536">
                <a:extLst>
                  <a:ext uri="{FF2B5EF4-FFF2-40B4-BE49-F238E27FC236}">
                    <a16:creationId xmlns:a16="http://schemas.microsoft.com/office/drawing/2014/main" id="{4CA168A0-7715-2BAB-E157-12045C481541}"/>
                  </a:ext>
                </a:extLst>
              </p:cNvPr>
              <p:cNvSpPr>
                <a:spLocks/>
              </p:cNvSpPr>
              <p:nvPr/>
            </p:nvSpPr>
            <p:spPr bwMode="auto">
              <a:xfrm>
                <a:off x="5936894" y="3296992"/>
                <a:ext cx="32141" cy="19962"/>
              </a:xfrm>
              <a:custGeom>
                <a:avLst/>
                <a:gdLst>
                  <a:gd name="T0" fmla="*/ 6 w 7"/>
                  <a:gd name="T1" fmla="*/ 3 h 5"/>
                  <a:gd name="T2" fmla="*/ 3 w 7"/>
                  <a:gd name="T3" fmla="*/ 0 h 5"/>
                  <a:gd name="T4" fmla="*/ 3 w 7"/>
                  <a:gd name="T5" fmla="*/ 3 h 5"/>
                  <a:gd name="T6" fmla="*/ 6 w 7"/>
                  <a:gd name="T7" fmla="*/ 3 h 5"/>
                  <a:gd name="T8" fmla="*/ 6 w 7"/>
                  <a:gd name="T9" fmla="*/ 3 h 5"/>
                </a:gdLst>
                <a:ahLst/>
                <a:cxnLst>
                  <a:cxn ang="0">
                    <a:pos x="T0" y="T1"/>
                  </a:cxn>
                  <a:cxn ang="0">
                    <a:pos x="T2" y="T3"/>
                  </a:cxn>
                  <a:cxn ang="0">
                    <a:pos x="T4" y="T5"/>
                  </a:cxn>
                  <a:cxn ang="0">
                    <a:pos x="T6" y="T7"/>
                  </a:cxn>
                  <a:cxn ang="0">
                    <a:pos x="T8" y="T9"/>
                  </a:cxn>
                </a:cxnLst>
                <a:rect l="0" t="0" r="r" b="b"/>
                <a:pathLst>
                  <a:path w="7" h="5">
                    <a:moveTo>
                      <a:pt x="6" y="3"/>
                    </a:moveTo>
                    <a:cubicBezTo>
                      <a:pt x="6" y="2"/>
                      <a:pt x="6" y="0"/>
                      <a:pt x="3" y="0"/>
                    </a:cubicBezTo>
                    <a:cubicBezTo>
                      <a:pt x="0" y="0"/>
                      <a:pt x="2" y="2"/>
                      <a:pt x="3" y="3"/>
                    </a:cubicBezTo>
                    <a:cubicBezTo>
                      <a:pt x="6" y="3"/>
                      <a:pt x="3" y="5"/>
                      <a:pt x="6" y="3"/>
                    </a:cubicBezTo>
                    <a:cubicBezTo>
                      <a:pt x="7" y="3"/>
                      <a:pt x="7" y="3"/>
                      <a:pt x="6"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82" name="Freeform 2537">
                <a:extLst>
                  <a:ext uri="{FF2B5EF4-FFF2-40B4-BE49-F238E27FC236}">
                    <a16:creationId xmlns:a16="http://schemas.microsoft.com/office/drawing/2014/main" id="{E885279D-EBE2-86EB-24F4-BAD2D97CD7E2}"/>
                  </a:ext>
                </a:extLst>
              </p:cNvPr>
              <p:cNvSpPr>
                <a:spLocks/>
              </p:cNvSpPr>
              <p:nvPr/>
            </p:nvSpPr>
            <p:spPr bwMode="auto">
              <a:xfrm>
                <a:off x="5794802" y="3466674"/>
                <a:ext cx="15225" cy="8555"/>
              </a:xfrm>
              <a:custGeom>
                <a:avLst/>
                <a:gdLst>
                  <a:gd name="T0" fmla="*/ 1 w 3"/>
                  <a:gd name="T1" fmla="*/ 2 h 2"/>
                  <a:gd name="T2" fmla="*/ 1 w 3"/>
                  <a:gd name="T3" fmla="*/ 2 h 2"/>
                  <a:gd name="T4" fmla="*/ 1 w 3"/>
                  <a:gd name="T5" fmla="*/ 2 h 2"/>
                </a:gdLst>
                <a:ahLst/>
                <a:cxnLst>
                  <a:cxn ang="0">
                    <a:pos x="T0" y="T1"/>
                  </a:cxn>
                  <a:cxn ang="0">
                    <a:pos x="T2" y="T3"/>
                  </a:cxn>
                  <a:cxn ang="0">
                    <a:pos x="T4" y="T5"/>
                  </a:cxn>
                </a:cxnLst>
                <a:rect l="0" t="0" r="r" b="b"/>
                <a:pathLst>
                  <a:path w="3" h="2">
                    <a:moveTo>
                      <a:pt x="1" y="2"/>
                    </a:moveTo>
                    <a:cubicBezTo>
                      <a:pt x="0" y="0"/>
                      <a:pt x="1" y="0"/>
                      <a:pt x="1" y="2"/>
                    </a:cubicBezTo>
                    <a:cubicBezTo>
                      <a:pt x="3" y="2"/>
                      <a:pt x="1" y="2"/>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83" name="Freeform 2538">
                <a:extLst>
                  <a:ext uri="{FF2B5EF4-FFF2-40B4-BE49-F238E27FC236}">
                    <a16:creationId xmlns:a16="http://schemas.microsoft.com/office/drawing/2014/main" id="{77CD111A-06F6-0303-871A-68B7DD70831C}"/>
                  </a:ext>
                </a:extLst>
              </p:cNvPr>
              <p:cNvSpPr>
                <a:spLocks/>
              </p:cNvSpPr>
              <p:nvPr/>
            </p:nvSpPr>
            <p:spPr bwMode="auto">
              <a:xfrm>
                <a:off x="5870922" y="3409638"/>
                <a:ext cx="8459" cy="21389"/>
              </a:xfrm>
              <a:custGeom>
                <a:avLst/>
                <a:gdLst>
                  <a:gd name="T0" fmla="*/ 0 w 2"/>
                  <a:gd name="T1" fmla="*/ 3 h 5"/>
                  <a:gd name="T2" fmla="*/ 2 w 2"/>
                  <a:gd name="T3" fmla="*/ 3 h 5"/>
                  <a:gd name="T4" fmla="*/ 0 w 2"/>
                  <a:gd name="T5" fmla="*/ 3 h 5"/>
                </a:gdLst>
                <a:ahLst/>
                <a:cxnLst>
                  <a:cxn ang="0">
                    <a:pos x="T0" y="T1"/>
                  </a:cxn>
                  <a:cxn ang="0">
                    <a:pos x="T2" y="T3"/>
                  </a:cxn>
                  <a:cxn ang="0">
                    <a:pos x="T4" y="T5"/>
                  </a:cxn>
                </a:cxnLst>
                <a:rect l="0" t="0" r="r" b="b"/>
                <a:pathLst>
                  <a:path w="2" h="5">
                    <a:moveTo>
                      <a:pt x="0" y="3"/>
                    </a:moveTo>
                    <a:cubicBezTo>
                      <a:pt x="0" y="0"/>
                      <a:pt x="2" y="3"/>
                      <a:pt x="2" y="3"/>
                    </a:cubicBezTo>
                    <a:cubicBezTo>
                      <a:pt x="2" y="3"/>
                      <a:pt x="0" y="5"/>
                      <a:pt x="0"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84" name="Freeform 2539">
                <a:extLst>
                  <a:ext uri="{FF2B5EF4-FFF2-40B4-BE49-F238E27FC236}">
                    <a16:creationId xmlns:a16="http://schemas.microsoft.com/office/drawing/2014/main" id="{B1A0E1E5-F9B6-1184-1F63-9016C7AB5D7B}"/>
                  </a:ext>
                </a:extLst>
              </p:cNvPr>
              <p:cNvSpPr>
                <a:spLocks/>
              </p:cNvSpPr>
              <p:nvPr/>
            </p:nvSpPr>
            <p:spPr bwMode="auto">
              <a:xfrm>
                <a:off x="5879381" y="3405361"/>
                <a:ext cx="15225" cy="25667"/>
              </a:xfrm>
              <a:custGeom>
                <a:avLst/>
                <a:gdLst>
                  <a:gd name="T0" fmla="*/ 0 w 3"/>
                  <a:gd name="T1" fmla="*/ 6 h 6"/>
                  <a:gd name="T2" fmla="*/ 3 w 3"/>
                  <a:gd name="T3" fmla="*/ 1 h 6"/>
                  <a:gd name="T4" fmla="*/ 0 w 3"/>
                  <a:gd name="T5" fmla="*/ 6 h 6"/>
                </a:gdLst>
                <a:ahLst/>
                <a:cxnLst>
                  <a:cxn ang="0">
                    <a:pos x="T0" y="T1"/>
                  </a:cxn>
                  <a:cxn ang="0">
                    <a:pos x="T2" y="T3"/>
                  </a:cxn>
                  <a:cxn ang="0">
                    <a:pos x="T4" y="T5"/>
                  </a:cxn>
                </a:cxnLst>
                <a:rect l="0" t="0" r="r" b="b"/>
                <a:pathLst>
                  <a:path w="3" h="6">
                    <a:moveTo>
                      <a:pt x="0" y="6"/>
                    </a:moveTo>
                    <a:cubicBezTo>
                      <a:pt x="0" y="3"/>
                      <a:pt x="3" y="0"/>
                      <a:pt x="3" y="1"/>
                    </a:cubicBezTo>
                    <a:cubicBezTo>
                      <a:pt x="0" y="6"/>
                      <a:pt x="0" y="6"/>
                      <a:pt x="0" y="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85" name="Freeform 2540">
                <a:extLst>
                  <a:ext uri="{FF2B5EF4-FFF2-40B4-BE49-F238E27FC236}">
                    <a16:creationId xmlns:a16="http://schemas.microsoft.com/office/drawing/2014/main" id="{6416AA79-D563-31ED-AD0D-9B94BDBD2574}"/>
                  </a:ext>
                </a:extLst>
              </p:cNvPr>
              <p:cNvSpPr>
                <a:spLocks/>
              </p:cNvSpPr>
              <p:nvPr/>
            </p:nvSpPr>
            <p:spPr bwMode="auto">
              <a:xfrm>
                <a:off x="5754204" y="3475231"/>
                <a:ext cx="13533" cy="4278"/>
              </a:xfrm>
              <a:custGeom>
                <a:avLst/>
                <a:gdLst>
                  <a:gd name="T0" fmla="*/ 0 w 3"/>
                  <a:gd name="T1" fmla="*/ 1 h 1"/>
                  <a:gd name="T2" fmla="*/ 2 w 3"/>
                  <a:gd name="T3" fmla="*/ 0 h 1"/>
                  <a:gd name="T4" fmla="*/ 0 w 3"/>
                  <a:gd name="T5" fmla="*/ 1 h 1"/>
                </a:gdLst>
                <a:ahLst/>
                <a:cxnLst>
                  <a:cxn ang="0">
                    <a:pos x="T0" y="T1"/>
                  </a:cxn>
                  <a:cxn ang="0">
                    <a:pos x="T2" y="T3"/>
                  </a:cxn>
                  <a:cxn ang="0">
                    <a:pos x="T4" y="T5"/>
                  </a:cxn>
                </a:cxnLst>
                <a:rect l="0" t="0" r="r" b="b"/>
                <a:pathLst>
                  <a:path w="3" h="1">
                    <a:moveTo>
                      <a:pt x="0" y="1"/>
                    </a:moveTo>
                    <a:cubicBezTo>
                      <a:pt x="0" y="0"/>
                      <a:pt x="0" y="0"/>
                      <a:pt x="2" y="0"/>
                    </a:cubicBezTo>
                    <a:cubicBezTo>
                      <a:pt x="3" y="1"/>
                      <a:pt x="2"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86" name="Freeform 2541">
                <a:extLst>
                  <a:ext uri="{FF2B5EF4-FFF2-40B4-BE49-F238E27FC236}">
                    <a16:creationId xmlns:a16="http://schemas.microsoft.com/office/drawing/2014/main" id="{9F68402D-EA0A-E048-40E6-D65C5C7C3B96}"/>
                  </a:ext>
                </a:extLst>
              </p:cNvPr>
              <p:cNvSpPr>
                <a:spLocks/>
              </p:cNvSpPr>
              <p:nvPr/>
            </p:nvSpPr>
            <p:spPr bwMode="auto">
              <a:xfrm>
                <a:off x="5913212" y="3431028"/>
                <a:ext cx="13533" cy="11407"/>
              </a:xfrm>
              <a:custGeom>
                <a:avLst/>
                <a:gdLst>
                  <a:gd name="T0" fmla="*/ 1 w 3"/>
                  <a:gd name="T1" fmla="*/ 1 h 3"/>
                  <a:gd name="T2" fmla="*/ 0 w 3"/>
                  <a:gd name="T3" fmla="*/ 0 h 3"/>
                  <a:gd name="T4" fmla="*/ 0 w 3"/>
                  <a:gd name="T5" fmla="*/ 1 h 3"/>
                  <a:gd name="T6" fmla="*/ 3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0" y="0"/>
                      <a:pt x="0" y="0"/>
                    </a:cubicBezTo>
                    <a:cubicBezTo>
                      <a:pt x="0" y="1"/>
                      <a:pt x="0" y="1"/>
                      <a:pt x="0" y="1"/>
                    </a:cubicBezTo>
                    <a:cubicBezTo>
                      <a:pt x="1" y="1"/>
                      <a:pt x="1" y="1"/>
                      <a:pt x="3" y="3"/>
                    </a:cubicBezTo>
                    <a:cubicBezTo>
                      <a:pt x="3" y="3"/>
                      <a:pt x="3" y="1"/>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87" name="Freeform 2542">
                <a:extLst>
                  <a:ext uri="{FF2B5EF4-FFF2-40B4-BE49-F238E27FC236}">
                    <a16:creationId xmlns:a16="http://schemas.microsoft.com/office/drawing/2014/main" id="{F45249AD-A2A3-B3F4-5E2C-C74B7A789407}"/>
                  </a:ext>
                </a:extLst>
              </p:cNvPr>
              <p:cNvSpPr>
                <a:spLocks/>
              </p:cNvSpPr>
              <p:nvPr/>
            </p:nvSpPr>
            <p:spPr bwMode="auto">
              <a:xfrm>
                <a:off x="5913212" y="3418180"/>
                <a:ext cx="18608" cy="24241"/>
              </a:xfrm>
              <a:custGeom>
                <a:avLst/>
                <a:gdLst>
                  <a:gd name="T0" fmla="*/ 4 w 4"/>
                  <a:gd name="T1" fmla="*/ 3 h 6"/>
                  <a:gd name="T2" fmla="*/ 1 w 4"/>
                  <a:gd name="T3" fmla="*/ 2 h 6"/>
                  <a:gd name="T4" fmla="*/ 0 w 4"/>
                  <a:gd name="T5" fmla="*/ 3 h 6"/>
                  <a:gd name="T6" fmla="*/ 1 w 4"/>
                  <a:gd name="T7" fmla="*/ 3 h 6"/>
                  <a:gd name="T8" fmla="*/ 3 w 4"/>
                  <a:gd name="T9" fmla="*/ 6 h 6"/>
                  <a:gd name="T10" fmla="*/ 4 w 4"/>
                  <a:gd name="T11" fmla="*/ 3 h 6"/>
                </a:gdLst>
                <a:ahLst/>
                <a:cxnLst>
                  <a:cxn ang="0">
                    <a:pos x="T0" y="T1"/>
                  </a:cxn>
                  <a:cxn ang="0">
                    <a:pos x="T2" y="T3"/>
                  </a:cxn>
                  <a:cxn ang="0">
                    <a:pos x="T4" y="T5"/>
                  </a:cxn>
                  <a:cxn ang="0">
                    <a:pos x="T6" y="T7"/>
                  </a:cxn>
                  <a:cxn ang="0">
                    <a:pos x="T8" y="T9"/>
                  </a:cxn>
                  <a:cxn ang="0">
                    <a:pos x="T10" y="T11"/>
                  </a:cxn>
                </a:cxnLst>
                <a:rect l="0" t="0" r="r" b="b"/>
                <a:pathLst>
                  <a:path w="4" h="6">
                    <a:moveTo>
                      <a:pt x="4" y="3"/>
                    </a:moveTo>
                    <a:cubicBezTo>
                      <a:pt x="4" y="0"/>
                      <a:pt x="3" y="0"/>
                      <a:pt x="1" y="2"/>
                    </a:cubicBezTo>
                    <a:cubicBezTo>
                      <a:pt x="1" y="3"/>
                      <a:pt x="0" y="2"/>
                      <a:pt x="0" y="3"/>
                    </a:cubicBezTo>
                    <a:cubicBezTo>
                      <a:pt x="1" y="3"/>
                      <a:pt x="1" y="3"/>
                      <a:pt x="1" y="3"/>
                    </a:cubicBezTo>
                    <a:cubicBezTo>
                      <a:pt x="0" y="6"/>
                      <a:pt x="1" y="6"/>
                      <a:pt x="3" y="6"/>
                    </a:cubicBezTo>
                    <a:cubicBezTo>
                      <a:pt x="4" y="6"/>
                      <a:pt x="4" y="6"/>
                      <a:pt x="4"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88" name="Freeform 2543">
                <a:extLst>
                  <a:ext uri="{FF2B5EF4-FFF2-40B4-BE49-F238E27FC236}">
                    <a16:creationId xmlns:a16="http://schemas.microsoft.com/office/drawing/2014/main" id="{3B7E8C77-533C-4D48-C2F1-D3B0189BAD02}"/>
                  </a:ext>
                </a:extLst>
              </p:cNvPr>
              <p:cNvSpPr>
                <a:spLocks/>
              </p:cNvSpPr>
              <p:nvPr/>
            </p:nvSpPr>
            <p:spPr bwMode="auto">
              <a:xfrm>
                <a:off x="6021473" y="3475231"/>
                <a:ext cx="13533" cy="11407"/>
              </a:xfrm>
              <a:custGeom>
                <a:avLst/>
                <a:gdLst>
                  <a:gd name="T0" fmla="*/ 2 w 3"/>
                  <a:gd name="T1" fmla="*/ 3 h 3"/>
                  <a:gd name="T2" fmla="*/ 2 w 3"/>
                  <a:gd name="T3" fmla="*/ 1 h 3"/>
                  <a:gd name="T4" fmla="*/ 0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3"/>
                      <a:pt x="2" y="1"/>
                      <a:pt x="2" y="1"/>
                    </a:cubicBezTo>
                    <a:cubicBezTo>
                      <a:pt x="2" y="0"/>
                      <a:pt x="2" y="0"/>
                      <a:pt x="0" y="1"/>
                    </a:cubicBezTo>
                    <a:cubicBezTo>
                      <a:pt x="0" y="3"/>
                      <a:pt x="0" y="3"/>
                      <a:pt x="2"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89" name="Freeform 2544">
                <a:extLst>
                  <a:ext uri="{FF2B5EF4-FFF2-40B4-BE49-F238E27FC236}">
                    <a16:creationId xmlns:a16="http://schemas.microsoft.com/office/drawing/2014/main" id="{AD0879F3-4B1C-2BC6-8A51-4560CD84998B}"/>
                  </a:ext>
                </a:extLst>
              </p:cNvPr>
              <p:cNvSpPr>
                <a:spLocks/>
              </p:cNvSpPr>
              <p:nvPr/>
            </p:nvSpPr>
            <p:spPr bwMode="auto">
              <a:xfrm>
                <a:off x="5711914" y="3329788"/>
                <a:ext cx="3383" cy="19962"/>
              </a:xfrm>
              <a:custGeom>
                <a:avLst/>
                <a:gdLst>
                  <a:gd name="T0" fmla="*/ 0 w 1"/>
                  <a:gd name="T1" fmla="*/ 3 h 5"/>
                  <a:gd name="T2" fmla="*/ 1 w 1"/>
                  <a:gd name="T3" fmla="*/ 3 h 5"/>
                  <a:gd name="T4" fmla="*/ 0 w 1"/>
                  <a:gd name="T5" fmla="*/ 0 h 5"/>
                  <a:gd name="T6" fmla="*/ 0 w 1"/>
                  <a:gd name="T7" fmla="*/ 3 h 5"/>
                </a:gdLst>
                <a:ahLst/>
                <a:cxnLst>
                  <a:cxn ang="0">
                    <a:pos x="T0" y="T1"/>
                  </a:cxn>
                  <a:cxn ang="0">
                    <a:pos x="T2" y="T3"/>
                  </a:cxn>
                  <a:cxn ang="0">
                    <a:pos x="T4" y="T5"/>
                  </a:cxn>
                  <a:cxn ang="0">
                    <a:pos x="T6" y="T7"/>
                  </a:cxn>
                </a:cxnLst>
                <a:rect l="0" t="0" r="r" b="b"/>
                <a:pathLst>
                  <a:path w="1" h="5">
                    <a:moveTo>
                      <a:pt x="0" y="3"/>
                    </a:moveTo>
                    <a:cubicBezTo>
                      <a:pt x="1" y="5"/>
                      <a:pt x="1" y="3"/>
                      <a:pt x="1" y="3"/>
                    </a:cubicBezTo>
                    <a:cubicBezTo>
                      <a:pt x="0" y="2"/>
                      <a:pt x="1" y="0"/>
                      <a:pt x="0" y="0"/>
                    </a:cubicBezTo>
                    <a:cubicBezTo>
                      <a:pt x="0" y="2"/>
                      <a:pt x="0" y="3"/>
                      <a:pt x="0"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90" name="Freeform 2545">
                <a:extLst>
                  <a:ext uri="{FF2B5EF4-FFF2-40B4-BE49-F238E27FC236}">
                    <a16:creationId xmlns:a16="http://schemas.microsoft.com/office/drawing/2014/main" id="{1D92CB2B-B567-DA86-89D0-0802DF0BBD22}"/>
                  </a:ext>
                </a:extLst>
              </p:cNvPr>
              <p:cNvSpPr>
                <a:spLocks/>
              </p:cNvSpPr>
              <p:nvPr/>
            </p:nvSpPr>
            <p:spPr bwMode="auto">
              <a:xfrm>
                <a:off x="5733905" y="3292714"/>
                <a:ext cx="10149" cy="4278"/>
              </a:xfrm>
              <a:custGeom>
                <a:avLst/>
                <a:gdLst>
                  <a:gd name="T0" fmla="*/ 2 w 2"/>
                  <a:gd name="T1" fmla="*/ 0 h 1"/>
                  <a:gd name="T2" fmla="*/ 2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2" y="1"/>
                    </a:cubicBezTo>
                    <a:cubicBezTo>
                      <a:pt x="0" y="1"/>
                      <a:pt x="0"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91" name="Freeform 2546">
                <a:extLst>
                  <a:ext uri="{FF2B5EF4-FFF2-40B4-BE49-F238E27FC236}">
                    <a16:creationId xmlns:a16="http://schemas.microsoft.com/office/drawing/2014/main" id="{5043AFAF-C3CF-E23C-6EB9-2D1A24F81AFA}"/>
                  </a:ext>
                </a:extLst>
              </p:cNvPr>
              <p:cNvSpPr>
                <a:spLocks/>
              </p:cNvSpPr>
              <p:nvPr/>
            </p:nvSpPr>
            <p:spPr bwMode="auto">
              <a:xfrm>
                <a:off x="5754204" y="3296992"/>
                <a:ext cx="8459" cy="11407"/>
              </a:xfrm>
              <a:custGeom>
                <a:avLst/>
                <a:gdLst>
                  <a:gd name="T0" fmla="*/ 0 w 2"/>
                  <a:gd name="T1" fmla="*/ 2 h 3"/>
                  <a:gd name="T2" fmla="*/ 0 w 2"/>
                  <a:gd name="T3" fmla="*/ 2 h 3"/>
                  <a:gd name="T4" fmla="*/ 0 w 2"/>
                  <a:gd name="T5" fmla="*/ 2 h 3"/>
                </a:gdLst>
                <a:ahLst/>
                <a:cxnLst>
                  <a:cxn ang="0">
                    <a:pos x="T0" y="T1"/>
                  </a:cxn>
                  <a:cxn ang="0">
                    <a:pos x="T2" y="T3"/>
                  </a:cxn>
                  <a:cxn ang="0">
                    <a:pos x="T4" y="T5"/>
                  </a:cxn>
                </a:cxnLst>
                <a:rect l="0" t="0" r="r" b="b"/>
                <a:pathLst>
                  <a:path w="2" h="3">
                    <a:moveTo>
                      <a:pt x="0" y="2"/>
                    </a:moveTo>
                    <a:cubicBezTo>
                      <a:pt x="0" y="0"/>
                      <a:pt x="2" y="0"/>
                      <a:pt x="0" y="2"/>
                    </a:cubicBezTo>
                    <a:cubicBezTo>
                      <a:pt x="0" y="3"/>
                      <a:pt x="0" y="2"/>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92" name="Freeform 2547">
                <a:extLst>
                  <a:ext uri="{FF2B5EF4-FFF2-40B4-BE49-F238E27FC236}">
                    <a16:creationId xmlns:a16="http://schemas.microsoft.com/office/drawing/2014/main" id="{84B8D6E6-79B4-D0F0-8CF0-8FEED9F6E270}"/>
                  </a:ext>
                </a:extLst>
              </p:cNvPr>
              <p:cNvSpPr>
                <a:spLocks/>
              </p:cNvSpPr>
              <p:nvPr/>
            </p:nvSpPr>
            <p:spPr bwMode="auto">
              <a:xfrm>
                <a:off x="5754204" y="3365435"/>
                <a:ext cx="21991" cy="8555"/>
              </a:xfrm>
              <a:custGeom>
                <a:avLst/>
                <a:gdLst>
                  <a:gd name="T0" fmla="*/ 0 w 5"/>
                  <a:gd name="T1" fmla="*/ 2 h 2"/>
                  <a:gd name="T2" fmla="*/ 5 w 5"/>
                  <a:gd name="T3" fmla="*/ 0 h 2"/>
                  <a:gd name="T4" fmla="*/ 0 w 5"/>
                  <a:gd name="T5" fmla="*/ 2 h 2"/>
                </a:gdLst>
                <a:ahLst/>
                <a:cxnLst>
                  <a:cxn ang="0">
                    <a:pos x="T0" y="T1"/>
                  </a:cxn>
                  <a:cxn ang="0">
                    <a:pos x="T2" y="T3"/>
                  </a:cxn>
                  <a:cxn ang="0">
                    <a:pos x="T4" y="T5"/>
                  </a:cxn>
                </a:cxnLst>
                <a:rect l="0" t="0" r="r" b="b"/>
                <a:pathLst>
                  <a:path w="5" h="2">
                    <a:moveTo>
                      <a:pt x="0" y="2"/>
                    </a:moveTo>
                    <a:cubicBezTo>
                      <a:pt x="5" y="0"/>
                      <a:pt x="5" y="0"/>
                      <a:pt x="5" y="0"/>
                    </a:cubicBezTo>
                    <a:cubicBezTo>
                      <a:pt x="3" y="2"/>
                      <a:pt x="2" y="2"/>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93" name="Freeform 2548">
                <a:extLst>
                  <a:ext uri="{FF2B5EF4-FFF2-40B4-BE49-F238E27FC236}">
                    <a16:creationId xmlns:a16="http://schemas.microsoft.com/office/drawing/2014/main" id="{AD54FC05-F2B7-8C2D-9AB1-294812C258CA}"/>
                  </a:ext>
                </a:extLst>
              </p:cNvPr>
              <p:cNvSpPr>
                <a:spLocks/>
              </p:cNvSpPr>
              <p:nvPr/>
            </p:nvSpPr>
            <p:spPr bwMode="auto">
              <a:xfrm>
                <a:off x="5733905" y="3296992"/>
                <a:ext cx="15225" cy="7129"/>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0" y="2"/>
                      <a:pt x="2" y="0"/>
                      <a:pt x="2" y="0"/>
                    </a:cubicBezTo>
                    <a:cubicBezTo>
                      <a:pt x="3" y="2"/>
                      <a:pt x="3" y="2"/>
                      <a:pt x="2"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94" name="Freeform 2549">
                <a:extLst>
                  <a:ext uri="{FF2B5EF4-FFF2-40B4-BE49-F238E27FC236}">
                    <a16:creationId xmlns:a16="http://schemas.microsoft.com/office/drawing/2014/main" id="{7CFFB2B4-C587-AB9E-2C3F-FA22AEB596FB}"/>
                  </a:ext>
                </a:extLst>
              </p:cNvPr>
              <p:cNvSpPr>
                <a:spLocks/>
              </p:cNvSpPr>
              <p:nvPr/>
            </p:nvSpPr>
            <p:spPr bwMode="auto">
              <a:xfrm>
                <a:off x="5818484" y="3304121"/>
                <a:ext cx="15225" cy="4278"/>
              </a:xfrm>
              <a:custGeom>
                <a:avLst/>
                <a:gdLst>
                  <a:gd name="T0" fmla="*/ 0 w 3"/>
                  <a:gd name="T1" fmla="*/ 1 h 1"/>
                  <a:gd name="T2" fmla="*/ 2 w 3"/>
                  <a:gd name="T3" fmla="*/ 0 h 1"/>
                  <a:gd name="T4" fmla="*/ 0 w 3"/>
                  <a:gd name="T5" fmla="*/ 1 h 1"/>
                </a:gdLst>
                <a:ahLst/>
                <a:cxnLst>
                  <a:cxn ang="0">
                    <a:pos x="T0" y="T1"/>
                  </a:cxn>
                  <a:cxn ang="0">
                    <a:pos x="T2" y="T3"/>
                  </a:cxn>
                  <a:cxn ang="0">
                    <a:pos x="T4" y="T5"/>
                  </a:cxn>
                </a:cxnLst>
                <a:rect l="0" t="0" r="r" b="b"/>
                <a:pathLst>
                  <a:path w="3" h="1">
                    <a:moveTo>
                      <a:pt x="0" y="1"/>
                    </a:moveTo>
                    <a:cubicBezTo>
                      <a:pt x="0" y="0"/>
                      <a:pt x="0" y="0"/>
                      <a:pt x="2" y="0"/>
                    </a:cubicBezTo>
                    <a:cubicBezTo>
                      <a:pt x="3" y="0"/>
                      <a:pt x="0"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95" name="Freeform 2550">
                <a:extLst>
                  <a:ext uri="{FF2B5EF4-FFF2-40B4-BE49-F238E27FC236}">
                    <a16:creationId xmlns:a16="http://schemas.microsoft.com/office/drawing/2014/main" id="{0CFC868D-058F-DEFF-1850-34448C812B44}"/>
                  </a:ext>
                </a:extLst>
              </p:cNvPr>
              <p:cNvSpPr>
                <a:spLocks/>
              </p:cNvSpPr>
              <p:nvPr/>
            </p:nvSpPr>
            <p:spPr bwMode="auto">
              <a:xfrm>
                <a:off x="5172301" y="3252788"/>
                <a:ext cx="18608" cy="11407"/>
              </a:xfrm>
              <a:custGeom>
                <a:avLst/>
                <a:gdLst>
                  <a:gd name="T0" fmla="*/ 2 w 4"/>
                  <a:gd name="T1" fmla="*/ 3 h 3"/>
                  <a:gd name="T2" fmla="*/ 1 w 4"/>
                  <a:gd name="T3" fmla="*/ 2 h 3"/>
                  <a:gd name="T4" fmla="*/ 2 w 4"/>
                  <a:gd name="T5" fmla="*/ 3 h 3"/>
                </a:gdLst>
                <a:ahLst/>
                <a:cxnLst>
                  <a:cxn ang="0">
                    <a:pos x="T0" y="T1"/>
                  </a:cxn>
                  <a:cxn ang="0">
                    <a:pos x="T2" y="T3"/>
                  </a:cxn>
                  <a:cxn ang="0">
                    <a:pos x="T4" y="T5"/>
                  </a:cxn>
                </a:cxnLst>
                <a:rect l="0" t="0" r="r" b="b"/>
                <a:pathLst>
                  <a:path w="4" h="3">
                    <a:moveTo>
                      <a:pt x="2" y="3"/>
                    </a:moveTo>
                    <a:cubicBezTo>
                      <a:pt x="1" y="3"/>
                      <a:pt x="0" y="2"/>
                      <a:pt x="1" y="2"/>
                    </a:cubicBezTo>
                    <a:cubicBezTo>
                      <a:pt x="4" y="0"/>
                      <a:pt x="2" y="3"/>
                      <a:pt x="2"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96" name="Freeform 2551">
                <a:extLst>
                  <a:ext uri="{FF2B5EF4-FFF2-40B4-BE49-F238E27FC236}">
                    <a16:creationId xmlns:a16="http://schemas.microsoft.com/office/drawing/2014/main" id="{2730DB06-9F7A-E546-4A7B-0493ECC66825}"/>
                  </a:ext>
                </a:extLst>
              </p:cNvPr>
              <p:cNvSpPr>
                <a:spLocks/>
              </p:cNvSpPr>
              <p:nvPr/>
            </p:nvSpPr>
            <p:spPr bwMode="auto">
              <a:xfrm>
                <a:off x="5162151" y="3259918"/>
                <a:ext cx="15225" cy="4278"/>
              </a:xfrm>
              <a:custGeom>
                <a:avLst/>
                <a:gdLst>
                  <a:gd name="T0" fmla="*/ 2 w 3"/>
                  <a:gd name="T1" fmla="*/ 0 h 1"/>
                  <a:gd name="T2" fmla="*/ 2 w 3"/>
                  <a:gd name="T3" fmla="*/ 1 h 1"/>
                  <a:gd name="T4" fmla="*/ 2 w 3"/>
                  <a:gd name="T5" fmla="*/ 0 h 1"/>
                </a:gdLst>
                <a:ahLst/>
                <a:cxnLst>
                  <a:cxn ang="0">
                    <a:pos x="T0" y="T1"/>
                  </a:cxn>
                  <a:cxn ang="0">
                    <a:pos x="T2" y="T3"/>
                  </a:cxn>
                  <a:cxn ang="0">
                    <a:pos x="T4" y="T5"/>
                  </a:cxn>
                </a:cxnLst>
                <a:rect l="0" t="0" r="r" b="b"/>
                <a:pathLst>
                  <a:path w="3" h="1">
                    <a:moveTo>
                      <a:pt x="2" y="0"/>
                    </a:moveTo>
                    <a:cubicBezTo>
                      <a:pt x="2" y="0"/>
                      <a:pt x="3" y="0"/>
                      <a:pt x="2" y="1"/>
                    </a:cubicBezTo>
                    <a:cubicBezTo>
                      <a:pt x="2" y="1"/>
                      <a:pt x="0"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97" name="Freeform 2552">
                <a:extLst>
                  <a:ext uri="{FF2B5EF4-FFF2-40B4-BE49-F238E27FC236}">
                    <a16:creationId xmlns:a16="http://schemas.microsoft.com/office/drawing/2014/main" id="{72DFF6FE-5FCF-9D51-7FFD-BEBB22D3BD94}"/>
                  </a:ext>
                </a:extLst>
              </p:cNvPr>
              <p:cNvSpPr>
                <a:spLocks/>
              </p:cNvSpPr>
              <p:nvPr/>
            </p:nvSpPr>
            <p:spPr bwMode="auto">
              <a:xfrm>
                <a:off x="5172301" y="3264195"/>
                <a:ext cx="5075" cy="8555"/>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1" y="0"/>
                      <a:pt x="1" y="0"/>
                      <a:pt x="1" y="0"/>
                    </a:cubicBezTo>
                    <a:cubicBezTo>
                      <a:pt x="1" y="0"/>
                      <a:pt x="1" y="2"/>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98" name="Freeform 2553">
                <a:extLst>
                  <a:ext uri="{FF2B5EF4-FFF2-40B4-BE49-F238E27FC236}">
                    <a16:creationId xmlns:a16="http://schemas.microsoft.com/office/drawing/2014/main" id="{C4A12E9E-7883-9B01-C588-B5D6545662CD}"/>
                  </a:ext>
                </a:extLst>
              </p:cNvPr>
              <p:cNvSpPr>
                <a:spLocks/>
              </p:cNvSpPr>
              <p:nvPr/>
            </p:nvSpPr>
            <p:spPr bwMode="auto">
              <a:xfrm>
                <a:off x="3849487" y="2652481"/>
                <a:ext cx="28757" cy="41351"/>
              </a:xfrm>
              <a:custGeom>
                <a:avLst/>
                <a:gdLst>
                  <a:gd name="T0" fmla="*/ 3 w 6"/>
                  <a:gd name="T1" fmla="*/ 10 h 10"/>
                  <a:gd name="T2" fmla="*/ 3 w 6"/>
                  <a:gd name="T3" fmla="*/ 10 h 10"/>
                  <a:gd name="T4" fmla="*/ 0 w 6"/>
                  <a:gd name="T5" fmla="*/ 10 h 10"/>
                  <a:gd name="T6" fmla="*/ 0 w 6"/>
                  <a:gd name="T7" fmla="*/ 3 h 10"/>
                  <a:gd name="T8" fmla="*/ 3 w 6"/>
                  <a:gd name="T9" fmla="*/ 0 h 10"/>
                  <a:gd name="T10" fmla="*/ 4 w 6"/>
                  <a:gd name="T11" fmla="*/ 3 h 10"/>
                  <a:gd name="T12" fmla="*/ 6 w 6"/>
                  <a:gd name="T13" fmla="*/ 7 h 10"/>
                  <a:gd name="T14" fmla="*/ 3 w 6"/>
                  <a:gd name="T15" fmla="*/ 10 h 10"/>
                  <a:gd name="T16" fmla="*/ 3 w 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10"/>
                    </a:moveTo>
                    <a:cubicBezTo>
                      <a:pt x="3" y="10"/>
                      <a:pt x="3" y="10"/>
                      <a:pt x="3" y="10"/>
                    </a:cubicBezTo>
                    <a:cubicBezTo>
                      <a:pt x="0" y="10"/>
                      <a:pt x="0" y="10"/>
                      <a:pt x="0" y="10"/>
                    </a:cubicBezTo>
                    <a:cubicBezTo>
                      <a:pt x="0" y="5"/>
                      <a:pt x="0" y="5"/>
                      <a:pt x="0" y="3"/>
                    </a:cubicBezTo>
                    <a:cubicBezTo>
                      <a:pt x="3" y="2"/>
                      <a:pt x="3" y="0"/>
                      <a:pt x="3" y="0"/>
                    </a:cubicBezTo>
                    <a:cubicBezTo>
                      <a:pt x="4" y="2"/>
                      <a:pt x="6" y="3"/>
                      <a:pt x="4" y="3"/>
                    </a:cubicBezTo>
                    <a:cubicBezTo>
                      <a:pt x="4" y="5"/>
                      <a:pt x="6" y="5"/>
                      <a:pt x="6" y="7"/>
                    </a:cubicBezTo>
                    <a:cubicBezTo>
                      <a:pt x="6" y="8"/>
                      <a:pt x="4" y="10"/>
                      <a:pt x="3" y="10"/>
                    </a:cubicBezTo>
                    <a:cubicBezTo>
                      <a:pt x="3" y="10"/>
                      <a:pt x="3" y="10"/>
                      <a:pt x="3" y="1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699" name="Freeform 2554">
                <a:extLst>
                  <a:ext uri="{FF2B5EF4-FFF2-40B4-BE49-F238E27FC236}">
                    <a16:creationId xmlns:a16="http://schemas.microsoft.com/office/drawing/2014/main" id="{330A285E-8F23-3DC8-E21B-D75E45D649AF}"/>
                  </a:ext>
                </a:extLst>
              </p:cNvPr>
              <p:cNvSpPr>
                <a:spLocks/>
              </p:cNvSpPr>
              <p:nvPr/>
            </p:nvSpPr>
            <p:spPr bwMode="auto">
              <a:xfrm>
                <a:off x="3984813" y="2648203"/>
                <a:ext cx="10149" cy="17110"/>
              </a:xfrm>
              <a:custGeom>
                <a:avLst/>
                <a:gdLst>
                  <a:gd name="T0" fmla="*/ 0 w 2"/>
                  <a:gd name="T1" fmla="*/ 4 h 4"/>
                  <a:gd name="T2" fmla="*/ 0 w 2"/>
                  <a:gd name="T3" fmla="*/ 1 h 4"/>
                  <a:gd name="T4" fmla="*/ 0 w 2"/>
                  <a:gd name="T5" fmla="*/ 1 h 4"/>
                  <a:gd name="T6" fmla="*/ 2 w 2"/>
                  <a:gd name="T7" fmla="*/ 0 h 4"/>
                  <a:gd name="T8" fmla="*/ 2 w 2"/>
                  <a:gd name="T9" fmla="*/ 3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cubicBezTo>
                      <a:pt x="0" y="1"/>
                      <a:pt x="0" y="1"/>
                      <a:pt x="0" y="1"/>
                    </a:cubicBezTo>
                    <a:cubicBezTo>
                      <a:pt x="0" y="1"/>
                      <a:pt x="0" y="1"/>
                      <a:pt x="0" y="1"/>
                    </a:cubicBezTo>
                    <a:cubicBezTo>
                      <a:pt x="2" y="1"/>
                      <a:pt x="0" y="0"/>
                      <a:pt x="2" y="0"/>
                    </a:cubicBezTo>
                    <a:cubicBezTo>
                      <a:pt x="2" y="0"/>
                      <a:pt x="2" y="1"/>
                      <a:pt x="2" y="3"/>
                    </a:cubicBezTo>
                    <a:cubicBezTo>
                      <a:pt x="0" y="4"/>
                      <a:pt x="0" y="4"/>
                      <a:pt x="0" y="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00" name="Freeform 2555">
                <a:extLst>
                  <a:ext uri="{FF2B5EF4-FFF2-40B4-BE49-F238E27FC236}">
                    <a16:creationId xmlns:a16="http://schemas.microsoft.com/office/drawing/2014/main" id="{FC06CB6D-3DB9-870A-E801-D7F12B08325F}"/>
                  </a:ext>
                </a:extLst>
              </p:cNvPr>
              <p:cNvSpPr>
                <a:spLocks/>
              </p:cNvSpPr>
              <p:nvPr/>
            </p:nvSpPr>
            <p:spPr bwMode="auto">
              <a:xfrm>
                <a:off x="3863019" y="2661036"/>
                <a:ext cx="131943" cy="88406"/>
              </a:xfrm>
              <a:custGeom>
                <a:avLst/>
                <a:gdLst>
                  <a:gd name="T0" fmla="*/ 26 w 28"/>
                  <a:gd name="T1" fmla="*/ 1 h 22"/>
                  <a:gd name="T2" fmla="*/ 26 w 28"/>
                  <a:gd name="T3" fmla="*/ 0 h 22"/>
                  <a:gd name="T4" fmla="*/ 25 w 28"/>
                  <a:gd name="T5" fmla="*/ 1 h 22"/>
                  <a:gd name="T6" fmla="*/ 22 w 28"/>
                  <a:gd name="T7" fmla="*/ 5 h 22"/>
                  <a:gd name="T8" fmla="*/ 17 w 28"/>
                  <a:gd name="T9" fmla="*/ 8 h 22"/>
                  <a:gd name="T10" fmla="*/ 17 w 28"/>
                  <a:gd name="T11" fmla="*/ 9 h 22"/>
                  <a:gd name="T12" fmla="*/ 7 w 28"/>
                  <a:gd name="T13" fmla="*/ 11 h 22"/>
                  <a:gd name="T14" fmla="*/ 4 w 28"/>
                  <a:gd name="T15" fmla="*/ 11 h 22"/>
                  <a:gd name="T16" fmla="*/ 1 w 28"/>
                  <a:gd name="T17" fmla="*/ 9 h 22"/>
                  <a:gd name="T18" fmla="*/ 1 w 28"/>
                  <a:gd name="T19" fmla="*/ 8 h 22"/>
                  <a:gd name="T20" fmla="*/ 0 w 28"/>
                  <a:gd name="T21" fmla="*/ 8 h 22"/>
                  <a:gd name="T22" fmla="*/ 0 w 28"/>
                  <a:gd name="T23" fmla="*/ 8 h 22"/>
                  <a:gd name="T24" fmla="*/ 1 w 28"/>
                  <a:gd name="T25" fmla="*/ 11 h 22"/>
                  <a:gd name="T26" fmla="*/ 4 w 28"/>
                  <a:gd name="T27" fmla="*/ 15 h 22"/>
                  <a:gd name="T28" fmla="*/ 10 w 28"/>
                  <a:gd name="T29" fmla="*/ 19 h 22"/>
                  <a:gd name="T30" fmla="*/ 22 w 28"/>
                  <a:gd name="T31" fmla="*/ 19 h 22"/>
                  <a:gd name="T32" fmla="*/ 22 w 28"/>
                  <a:gd name="T33" fmla="*/ 14 h 22"/>
                  <a:gd name="T34" fmla="*/ 22 w 28"/>
                  <a:gd name="T35" fmla="*/ 12 h 22"/>
                  <a:gd name="T36" fmla="*/ 25 w 28"/>
                  <a:gd name="T37" fmla="*/ 11 h 22"/>
                  <a:gd name="T38" fmla="*/ 25 w 28"/>
                  <a:gd name="T39" fmla="*/ 9 h 22"/>
                  <a:gd name="T40" fmla="*/ 25 w 28"/>
                  <a:gd name="T41" fmla="*/ 8 h 22"/>
                  <a:gd name="T42" fmla="*/ 26 w 28"/>
                  <a:gd name="T43" fmla="*/ 6 h 22"/>
                  <a:gd name="T44" fmla="*/ 28 w 28"/>
                  <a:gd name="T45" fmla="*/ 5 h 22"/>
                  <a:gd name="T46" fmla="*/ 26 w 28"/>
                  <a:gd name="T4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2">
                    <a:moveTo>
                      <a:pt x="26" y="1"/>
                    </a:moveTo>
                    <a:cubicBezTo>
                      <a:pt x="26" y="0"/>
                      <a:pt x="26" y="0"/>
                      <a:pt x="26" y="0"/>
                    </a:cubicBezTo>
                    <a:cubicBezTo>
                      <a:pt x="25" y="3"/>
                      <a:pt x="26" y="0"/>
                      <a:pt x="25" y="1"/>
                    </a:cubicBezTo>
                    <a:cubicBezTo>
                      <a:pt x="24" y="3"/>
                      <a:pt x="22" y="3"/>
                      <a:pt x="22" y="5"/>
                    </a:cubicBezTo>
                    <a:cubicBezTo>
                      <a:pt x="19" y="6"/>
                      <a:pt x="18" y="8"/>
                      <a:pt x="17" y="8"/>
                    </a:cubicBezTo>
                    <a:cubicBezTo>
                      <a:pt x="17" y="9"/>
                      <a:pt x="18" y="8"/>
                      <a:pt x="17" y="9"/>
                    </a:cubicBezTo>
                    <a:cubicBezTo>
                      <a:pt x="15" y="12"/>
                      <a:pt x="11" y="9"/>
                      <a:pt x="7" y="11"/>
                    </a:cubicBezTo>
                    <a:cubicBezTo>
                      <a:pt x="4" y="12"/>
                      <a:pt x="4" y="12"/>
                      <a:pt x="4" y="11"/>
                    </a:cubicBezTo>
                    <a:cubicBezTo>
                      <a:pt x="4" y="9"/>
                      <a:pt x="3" y="9"/>
                      <a:pt x="1" y="9"/>
                    </a:cubicBezTo>
                    <a:cubicBezTo>
                      <a:pt x="0" y="9"/>
                      <a:pt x="1" y="8"/>
                      <a:pt x="1" y="8"/>
                    </a:cubicBezTo>
                    <a:cubicBezTo>
                      <a:pt x="1" y="6"/>
                      <a:pt x="0" y="8"/>
                      <a:pt x="0" y="8"/>
                    </a:cubicBezTo>
                    <a:cubicBezTo>
                      <a:pt x="0" y="8"/>
                      <a:pt x="0" y="8"/>
                      <a:pt x="0" y="8"/>
                    </a:cubicBezTo>
                    <a:cubicBezTo>
                      <a:pt x="0" y="9"/>
                      <a:pt x="0" y="9"/>
                      <a:pt x="1" y="11"/>
                    </a:cubicBezTo>
                    <a:cubicBezTo>
                      <a:pt x="4" y="12"/>
                      <a:pt x="4" y="12"/>
                      <a:pt x="4" y="15"/>
                    </a:cubicBezTo>
                    <a:cubicBezTo>
                      <a:pt x="6" y="17"/>
                      <a:pt x="4" y="17"/>
                      <a:pt x="10" y="19"/>
                    </a:cubicBezTo>
                    <a:cubicBezTo>
                      <a:pt x="15" y="19"/>
                      <a:pt x="21" y="22"/>
                      <a:pt x="22" y="19"/>
                    </a:cubicBezTo>
                    <a:cubicBezTo>
                      <a:pt x="22" y="19"/>
                      <a:pt x="21" y="17"/>
                      <a:pt x="22" y="14"/>
                    </a:cubicBezTo>
                    <a:cubicBezTo>
                      <a:pt x="24" y="12"/>
                      <a:pt x="24" y="12"/>
                      <a:pt x="22" y="12"/>
                    </a:cubicBezTo>
                    <a:cubicBezTo>
                      <a:pt x="22" y="12"/>
                      <a:pt x="24" y="12"/>
                      <a:pt x="25" y="11"/>
                    </a:cubicBezTo>
                    <a:cubicBezTo>
                      <a:pt x="26" y="11"/>
                      <a:pt x="26" y="9"/>
                      <a:pt x="25" y="9"/>
                    </a:cubicBezTo>
                    <a:cubicBezTo>
                      <a:pt x="24" y="9"/>
                      <a:pt x="25" y="9"/>
                      <a:pt x="25" y="8"/>
                    </a:cubicBezTo>
                    <a:cubicBezTo>
                      <a:pt x="25" y="6"/>
                      <a:pt x="25" y="5"/>
                      <a:pt x="26" y="6"/>
                    </a:cubicBezTo>
                    <a:cubicBezTo>
                      <a:pt x="26" y="8"/>
                      <a:pt x="26" y="6"/>
                      <a:pt x="28" y="5"/>
                    </a:cubicBezTo>
                    <a:cubicBezTo>
                      <a:pt x="28" y="3"/>
                      <a:pt x="28" y="3"/>
                      <a:pt x="26"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01" name="Freeform 2556">
                <a:extLst>
                  <a:ext uri="{FF2B5EF4-FFF2-40B4-BE49-F238E27FC236}">
                    <a16:creationId xmlns:a16="http://schemas.microsoft.com/office/drawing/2014/main" id="{2199E41D-EEF6-1C99-B01B-746A1D571B8E}"/>
                  </a:ext>
                </a:extLst>
              </p:cNvPr>
              <p:cNvSpPr>
                <a:spLocks/>
              </p:cNvSpPr>
              <p:nvPr/>
            </p:nvSpPr>
            <p:spPr bwMode="auto">
              <a:xfrm>
                <a:off x="3962823" y="2628241"/>
                <a:ext cx="32141" cy="19962"/>
              </a:xfrm>
              <a:custGeom>
                <a:avLst/>
                <a:gdLst>
                  <a:gd name="T0" fmla="*/ 1 w 7"/>
                  <a:gd name="T1" fmla="*/ 5 h 5"/>
                  <a:gd name="T2" fmla="*/ 4 w 7"/>
                  <a:gd name="T3" fmla="*/ 2 h 5"/>
                  <a:gd name="T4" fmla="*/ 5 w 7"/>
                  <a:gd name="T5" fmla="*/ 2 h 5"/>
                  <a:gd name="T6" fmla="*/ 1 w 7"/>
                  <a:gd name="T7" fmla="*/ 5 h 5"/>
                </a:gdLst>
                <a:ahLst/>
                <a:cxnLst>
                  <a:cxn ang="0">
                    <a:pos x="T0" y="T1"/>
                  </a:cxn>
                  <a:cxn ang="0">
                    <a:pos x="T2" y="T3"/>
                  </a:cxn>
                  <a:cxn ang="0">
                    <a:pos x="T4" y="T5"/>
                  </a:cxn>
                  <a:cxn ang="0">
                    <a:pos x="T6" y="T7"/>
                  </a:cxn>
                </a:cxnLst>
                <a:rect l="0" t="0" r="r" b="b"/>
                <a:pathLst>
                  <a:path w="7" h="5">
                    <a:moveTo>
                      <a:pt x="1" y="5"/>
                    </a:moveTo>
                    <a:cubicBezTo>
                      <a:pt x="0" y="3"/>
                      <a:pt x="4" y="3"/>
                      <a:pt x="4" y="2"/>
                    </a:cubicBezTo>
                    <a:cubicBezTo>
                      <a:pt x="4" y="2"/>
                      <a:pt x="7" y="0"/>
                      <a:pt x="5" y="2"/>
                    </a:cubicBezTo>
                    <a:cubicBezTo>
                      <a:pt x="5" y="3"/>
                      <a:pt x="1" y="5"/>
                      <a:pt x="1"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02" name="Freeform 2557">
                <a:extLst>
                  <a:ext uri="{FF2B5EF4-FFF2-40B4-BE49-F238E27FC236}">
                    <a16:creationId xmlns:a16="http://schemas.microsoft.com/office/drawing/2014/main" id="{ADA8E9D6-FB48-CCA6-81FA-EA97D1CF95FA}"/>
                  </a:ext>
                </a:extLst>
              </p:cNvPr>
              <p:cNvSpPr>
                <a:spLocks/>
              </p:cNvSpPr>
              <p:nvPr/>
            </p:nvSpPr>
            <p:spPr bwMode="auto">
              <a:xfrm>
                <a:off x="3783514" y="2559797"/>
                <a:ext cx="10149" cy="11407"/>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3"/>
                      <a:pt x="0" y="0"/>
                      <a:pt x="0" y="0"/>
                    </a:cubicBezTo>
                    <a:cubicBezTo>
                      <a:pt x="0" y="0"/>
                      <a:pt x="2" y="1"/>
                      <a:pt x="2"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03" name="Freeform 2558">
                <a:extLst>
                  <a:ext uri="{FF2B5EF4-FFF2-40B4-BE49-F238E27FC236}">
                    <a16:creationId xmlns:a16="http://schemas.microsoft.com/office/drawing/2014/main" id="{EED1AD93-C2CC-076C-AD84-6CCFC59D18DE}"/>
                  </a:ext>
                </a:extLst>
              </p:cNvPr>
              <p:cNvSpPr>
                <a:spLocks/>
              </p:cNvSpPr>
              <p:nvPr/>
            </p:nvSpPr>
            <p:spPr bwMode="auto">
              <a:xfrm>
                <a:off x="3460424" y="2491353"/>
                <a:ext cx="18608" cy="35648"/>
              </a:xfrm>
              <a:custGeom>
                <a:avLst/>
                <a:gdLst>
                  <a:gd name="T0" fmla="*/ 3 w 4"/>
                  <a:gd name="T1" fmla="*/ 1 h 9"/>
                  <a:gd name="T2" fmla="*/ 3 w 4"/>
                  <a:gd name="T3" fmla="*/ 6 h 9"/>
                  <a:gd name="T4" fmla="*/ 0 w 4"/>
                  <a:gd name="T5" fmla="*/ 9 h 9"/>
                  <a:gd name="T6" fmla="*/ 0 w 4"/>
                  <a:gd name="T7" fmla="*/ 8 h 9"/>
                  <a:gd name="T8" fmla="*/ 1 w 4"/>
                  <a:gd name="T9" fmla="*/ 4 h 9"/>
                  <a:gd name="T10" fmla="*/ 0 w 4"/>
                  <a:gd name="T11" fmla="*/ 4 h 9"/>
                  <a:gd name="T12" fmla="*/ 1 w 4"/>
                  <a:gd name="T13" fmla="*/ 4 h 9"/>
                  <a:gd name="T14" fmla="*/ 1 w 4"/>
                  <a:gd name="T15" fmla="*/ 1 h 9"/>
                  <a:gd name="T16" fmla="*/ 3 w 4"/>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1"/>
                    </a:moveTo>
                    <a:cubicBezTo>
                      <a:pt x="3" y="3"/>
                      <a:pt x="4" y="6"/>
                      <a:pt x="3" y="6"/>
                    </a:cubicBezTo>
                    <a:cubicBezTo>
                      <a:pt x="3" y="8"/>
                      <a:pt x="3" y="9"/>
                      <a:pt x="0" y="9"/>
                    </a:cubicBezTo>
                    <a:cubicBezTo>
                      <a:pt x="0" y="8"/>
                      <a:pt x="0" y="8"/>
                      <a:pt x="0" y="8"/>
                    </a:cubicBezTo>
                    <a:cubicBezTo>
                      <a:pt x="0" y="6"/>
                      <a:pt x="3" y="6"/>
                      <a:pt x="1" y="4"/>
                    </a:cubicBezTo>
                    <a:cubicBezTo>
                      <a:pt x="1" y="4"/>
                      <a:pt x="0" y="6"/>
                      <a:pt x="0" y="4"/>
                    </a:cubicBezTo>
                    <a:cubicBezTo>
                      <a:pt x="1" y="4"/>
                      <a:pt x="1" y="4"/>
                      <a:pt x="1" y="4"/>
                    </a:cubicBezTo>
                    <a:cubicBezTo>
                      <a:pt x="1" y="3"/>
                      <a:pt x="0" y="1"/>
                      <a:pt x="1" y="1"/>
                    </a:cubicBezTo>
                    <a:cubicBezTo>
                      <a:pt x="3" y="0"/>
                      <a:pt x="3" y="1"/>
                      <a:pt x="3"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04" name="Freeform 2559">
                <a:extLst>
                  <a:ext uri="{FF2B5EF4-FFF2-40B4-BE49-F238E27FC236}">
                    <a16:creationId xmlns:a16="http://schemas.microsoft.com/office/drawing/2014/main" id="{4FDFBFDF-367D-F7A3-71C0-93F0EAEBFEDD}"/>
                  </a:ext>
                </a:extLst>
              </p:cNvPr>
              <p:cNvSpPr>
                <a:spLocks/>
              </p:cNvSpPr>
              <p:nvPr/>
            </p:nvSpPr>
            <p:spPr bwMode="auto">
              <a:xfrm>
                <a:off x="3446890" y="2469965"/>
                <a:ext cx="32141" cy="101240"/>
              </a:xfrm>
              <a:custGeom>
                <a:avLst/>
                <a:gdLst>
                  <a:gd name="T0" fmla="*/ 7 w 7"/>
                  <a:gd name="T1" fmla="*/ 6 h 25"/>
                  <a:gd name="T2" fmla="*/ 7 w 7"/>
                  <a:gd name="T3" fmla="*/ 6 h 25"/>
                  <a:gd name="T4" fmla="*/ 7 w 7"/>
                  <a:gd name="T5" fmla="*/ 3 h 25"/>
                  <a:gd name="T6" fmla="*/ 7 w 7"/>
                  <a:gd name="T7" fmla="*/ 3 h 25"/>
                  <a:gd name="T8" fmla="*/ 7 w 7"/>
                  <a:gd name="T9" fmla="*/ 2 h 25"/>
                  <a:gd name="T10" fmla="*/ 7 w 7"/>
                  <a:gd name="T11" fmla="*/ 2 h 25"/>
                  <a:gd name="T12" fmla="*/ 7 w 7"/>
                  <a:gd name="T13" fmla="*/ 2 h 25"/>
                  <a:gd name="T14" fmla="*/ 7 w 7"/>
                  <a:gd name="T15" fmla="*/ 2 h 25"/>
                  <a:gd name="T16" fmla="*/ 7 w 7"/>
                  <a:gd name="T17" fmla="*/ 2 h 25"/>
                  <a:gd name="T18" fmla="*/ 4 w 7"/>
                  <a:gd name="T19" fmla="*/ 2 h 25"/>
                  <a:gd name="T20" fmla="*/ 2 w 7"/>
                  <a:gd name="T21" fmla="*/ 11 h 25"/>
                  <a:gd name="T22" fmla="*/ 0 w 7"/>
                  <a:gd name="T23" fmla="*/ 13 h 25"/>
                  <a:gd name="T24" fmla="*/ 0 w 7"/>
                  <a:gd name="T25" fmla="*/ 14 h 25"/>
                  <a:gd name="T26" fmla="*/ 3 w 7"/>
                  <a:gd name="T27" fmla="*/ 25 h 25"/>
                  <a:gd name="T28" fmla="*/ 3 w 7"/>
                  <a:gd name="T29" fmla="*/ 25 h 25"/>
                  <a:gd name="T30" fmla="*/ 4 w 7"/>
                  <a:gd name="T31" fmla="*/ 20 h 25"/>
                  <a:gd name="T32" fmla="*/ 7 w 7"/>
                  <a:gd name="T33" fmla="*/ 14 h 25"/>
                  <a:gd name="T34" fmla="*/ 7 w 7"/>
                  <a:gd name="T35" fmla="*/ 11 h 25"/>
                  <a:gd name="T36" fmla="*/ 3 w 7"/>
                  <a:gd name="T37" fmla="*/ 13 h 25"/>
                  <a:gd name="T38" fmla="*/ 3 w 7"/>
                  <a:gd name="T39" fmla="*/ 13 h 25"/>
                  <a:gd name="T40" fmla="*/ 4 w 7"/>
                  <a:gd name="T41" fmla="*/ 9 h 25"/>
                  <a:gd name="T42" fmla="*/ 3 w 7"/>
                  <a:gd name="T43" fmla="*/ 9 h 25"/>
                  <a:gd name="T44" fmla="*/ 4 w 7"/>
                  <a:gd name="T45" fmla="*/ 9 h 25"/>
                  <a:gd name="T46" fmla="*/ 4 w 7"/>
                  <a:gd name="T47" fmla="*/ 6 h 25"/>
                  <a:gd name="T48" fmla="*/ 7 w 7"/>
                  <a:gd name="T4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25">
                    <a:moveTo>
                      <a:pt x="7" y="6"/>
                    </a:moveTo>
                    <a:cubicBezTo>
                      <a:pt x="7" y="6"/>
                      <a:pt x="7" y="6"/>
                      <a:pt x="7" y="6"/>
                    </a:cubicBezTo>
                    <a:cubicBezTo>
                      <a:pt x="7" y="5"/>
                      <a:pt x="7" y="3"/>
                      <a:pt x="7" y="3"/>
                    </a:cubicBezTo>
                    <a:cubicBezTo>
                      <a:pt x="7" y="3"/>
                      <a:pt x="7" y="3"/>
                      <a:pt x="7" y="3"/>
                    </a:cubicBezTo>
                    <a:cubicBezTo>
                      <a:pt x="7" y="2"/>
                      <a:pt x="7" y="2"/>
                      <a:pt x="7" y="2"/>
                    </a:cubicBezTo>
                    <a:cubicBezTo>
                      <a:pt x="7" y="2"/>
                      <a:pt x="7" y="2"/>
                      <a:pt x="7" y="2"/>
                    </a:cubicBezTo>
                    <a:cubicBezTo>
                      <a:pt x="7" y="2"/>
                      <a:pt x="7" y="2"/>
                      <a:pt x="7" y="2"/>
                    </a:cubicBezTo>
                    <a:cubicBezTo>
                      <a:pt x="7" y="2"/>
                      <a:pt x="7" y="0"/>
                      <a:pt x="7" y="2"/>
                    </a:cubicBezTo>
                    <a:cubicBezTo>
                      <a:pt x="7" y="2"/>
                      <a:pt x="7" y="2"/>
                      <a:pt x="7" y="2"/>
                    </a:cubicBezTo>
                    <a:cubicBezTo>
                      <a:pt x="7" y="2"/>
                      <a:pt x="6" y="2"/>
                      <a:pt x="4" y="2"/>
                    </a:cubicBezTo>
                    <a:cubicBezTo>
                      <a:pt x="3" y="3"/>
                      <a:pt x="3" y="9"/>
                      <a:pt x="2" y="11"/>
                    </a:cubicBezTo>
                    <a:cubicBezTo>
                      <a:pt x="3" y="11"/>
                      <a:pt x="0" y="13"/>
                      <a:pt x="0" y="13"/>
                    </a:cubicBezTo>
                    <a:cubicBezTo>
                      <a:pt x="0" y="14"/>
                      <a:pt x="0" y="14"/>
                      <a:pt x="0" y="14"/>
                    </a:cubicBezTo>
                    <a:cubicBezTo>
                      <a:pt x="2" y="17"/>
                      <a:pt x="3" y="20"/>
                      <a:pt x="3" y="25"/>
                    </a:cubicBezTo>
                    <a:cubicBezTo>
                      <a:pt x="3" y="25"/>
                      <a:pt x="3" y="25"/>
                      <a:pt x="3" y="25"/>
                    </a:cubicBezTo>
                    <a:cubicBezTo>
                      <a:pt x="3" y="25"/>
                      <a:pt x="4" y="22"/>
                      <a:pt x="4" y="20"/>
                    </a:cubicBezTo>
                    <a:cubicBezTo>
                      <a:pt x="4" y="17"/>
                      <a:pt x="7" y="14"/>
                      <a:pt x="7" y="14"/>
                    </a:cubicBezTo>
                    <a:cubicBezTo>
                      <a:pt x="7" y="13"/>
                      <a:pt x="7" y="13"/>
                      <a:pt x="7" y="11"/>
                    </a:cubicBezTo>
                    <a:cubicBezTo>
                      <a:pt x="6" y="13"/>
                      <a:pt x="6" y="13"/>
                      <a:pt x="3" y="13"/>
                    </a:cubicBezTo>
                    <a:cubicBezTo>
                      <a:pt x="3" y="13"/>
                      <a:pt x="3" y="13"/>
                      <a:pt x="3" y="13"/>
                    </a:cubicBezTo>
                    <a:cubicBezTo>
                      <a:pt x="3" y="11"/>
                      <a:pt x="6" y="9"/>
                      <a:pt x="4" y="9"/>
                    </a:cubicBezTo>
                    <a:cubicBezTo>
                      <a:pt x="3" y="9"/>
                      <a:pt x="3" y="9"/>
                      <a:pt x="3" y="9"/>
                    </a:cubicBezTo>
                    <a:cubicBezTo>
                      <a:pt x="4" y="9"/>
                      <a:pt x="4" y="9"/>
                      <a:pt x="4" y="9"/>
                    </a:cubicBezTo>
                    <a:cubicBezTo>
                      <a:pt x="4" y="8"/>
                      <a:pt x="3" y="6"/>
                      <a:pt x="4" y="6"/>
                    </a:cubicBezTo>
                    <a:cubicBezTo>
                      <a:pt x="6" y="5"/>
                      <a:pt x="7" y="6"/>
                      <a:pt x="7" y="6"/>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05" name="Freeform 2560">
                <a:extLst>
                  <a:ext uri="{FF2B5EF4-FFF2-40B4-BE49-F238E27FC236}">
                    <a16:creationId xmlns:a16="http://schemas.microsoft.com/office/drawing/2014/main" id="{947D3432-0911-D05B-BEB1-918CA623F1E4}"/>
                  </a:ext>
                </a:extLst>
              </p:cNvPr>
              <p:cNvSpPr>
                <a:spLocks/>
              </p:cNvSpPr>
              <p:nvPr/>
            </p:nvSpPr>
            <p:spPr bwMode="auto">
              <a:xfrm>
                <a:off x="3441816" y="2515594"/>
                <a:ext cx="13533" cy="11407"/>
              </a:xfrm>
              <a:custGeom>
                <a:avLst/>
                <a:gdLst>
                  <a:gd name="T0" fmla="*/ 3 w 3"/>
                  <a:gd name="T1" fmla="*/ 0 h 3"/>
                  <a:gd name="T2" fmla="*/ 0 w 3"/>
                  <a:gd name="T3" fmla="*/ 2 h 3"/>
                  <a:gd name="T4" fmla="*/ 1 w 3"/>
                  <a:gd name="T5" fmla="*/ 3 h 3"/>
                  <a:gd name="T6" fmla="*/ 1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1" y="2"/>
                      <a:pt x="1" y="2"/>
                      <a:pt x="0" y="2"/>
                    </a:cubicBezTo>
                    <a:cubicBezTo>
                      <a:pt x="0" y="2"/>
                      <a:pt x="0" y="3"/>
                      <a:pt x="1" y="3"/>
                    </a:cubicBezTo>
                    <a:cubicBezTo>
                      <a:pt x="1" y="2"/>
                      <a:pt x="1" y="2"/>
                      <a:pt x="1" y="2"/>
                    </a:cubicBezTo>
                    <a:cubicBezTo>
                      <a:pt x="3" y="0"/>
                      <a:pt x="3" y="0"/>
                      <a:pt x="3"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06" name="Freeform 2561">
                <a:extLst>
                  <a:ext uri="{FF2B5EF4-FFF2-40B4-BE49-F238E27FC236}">
                    <a16:creationId xmlns:a16="http://schemas.microsoft.com/office/drawing/2014/main" id="{13F0E9CC-8D99-3254-55D1-D328751523D9}"/>
                  </a:ext>
                </a:extLst>
              </p:cNvPr>
              <p:cNvSpPr>
                <a:spLocks/>
              </p:cNvSpPr>
              <p:nvPr/>
            </p:nvSpPr>
            <p:spPr bwMode="auto">
              <a:xfrm>
                <a:off x="3095043" y="2243246"/>
                <a:ext cx="164083" cy="149721"/>
              </a:xfrm>
              <a:custGeom>
                <a:avLst/>
                <a:gdLst>
                  <a:gd name="T0" fmla="*/ 12 w 35"/>
                  <a:gd name="T1" fmla="*/ 5 h 37"/>
                  <a:gd name="T2" fmla="*/ 16 w 35"/>
                  <a:gd name="T3" fmla="*/ 5 h 37"/>
                  <a:gd name="T4" fmla="*/ 20 w 35"/>
                  <a:gd name="T5" fmla="*/ 5 h 37"/>
                  <a:gd name="T6" fmla="*/ 24 w 35"/>
                  <a:gd name="T7" fmla="*/ 3 h 37"/>
                  <a:gd name="T8" fmla="*/ 25 w 35"/>
                  <a:gd name="T9" fmla="*/ 3 h 37"/>
                  <a:gd name="T10" fmla="*/ 27 w 35"/>
                  <a:gd name="T11" fmla="*/ 5 h 37"/>
                  <a:gd name="T12" fmla="*/ 31 w 35"/>
                  <a:gd name="T13" fmla="*/ 5 h 37"/>
                  <a:gd name="T14" fmla="*/ 34 w 35"/>
                  <a:gd name="T15" fmla="*/ 2 h 37"/>
                  <a:gd name="T16" fmla="*/ 34 w 35"/>
                  <a:gd name="T17" fmla="*/ 5 h 37"/>
                  <a:gd name="T18" fmla="*/ 32 w 35"/>
                  <a:gd name="T19" fmla="*/ 8 h 37"/>
                  <a:gd name="T20" fmla="*/ 28 w 35"/>
                  <a:gd name="T21" fmla="*/ 6 h 37"/>
                  <a:gd name="T22" fmla="*/ 25 w 35"/>
                  <a:gd name="T23" fmla="*/ 6 h 37"/>
                  <a:gd name="T24" fmla="*/ 21 w 35"/>
                  <a:gd name="T25" fmla="*/ 9 h 37"/>
                  <a:gd name="T26" fmla="*/ 20 w 35"/>
                  <a:gd name="T27" fmla="*/ 9 h 37"/>
                  <a:gd name="T28" fmla="*/ 23 w 35"/>
                  <a:gd name="T29" fmla="*/ 13 h 37"/>
                  <a:gd name="T30" fmla="*/ 23 w 35"/>
                  <a:gd name="T31" fmla="*/ 13 h 37"/>
                  <a:gd name="T32" fmla="*/ 21 w 35"/>
                  <a:gd name="T33" fmla="*/ 13 h 37"/>
                  <a:gd name="T34" fmla="*/ 20 w 35"/>
                  <a:gd name="T35" fmla="*/ 13 h 37"/>
                  <a:gd name="T36" fmla="*/ 20 w 35"/>
                  <a:gd name="T37" fmla="*/ 13 h 37"/>
                  <a:gd name="T38" fmla="*/ 17 w 35"/>
                  <a:gd name="T39" fmla="*/ 13 h 37"/>
                  <a:gd name="T40" fmla="*/ 14 w 35"/>
                  <a:gd name="T41" fmla="*/ 9 h 37"/>
                  <a:gd name="T42" fmla="*/ 14 w 35"/>
                  <a:gd name="T43" fmla="*/ 11 h 37"/>
                  <a:gd name="T44" fmla="*/ 17 w 35"/>
                  <a:gd name="T45" fmla="*/ 19 h 37"/>
                  <a:gd name="T46" fmla="*/ 16 w 35"/>
                  <a:gd name="T47" fmla="*/ 17 h 37"/>
                  <a:gd name="T48" fmla="*/ 14 w 35"/>
                  <a:gd name="T49" fmla="*/ 20 h 37"/>
                  <a:gd name="T50" fmla="*/ 17 w 35"/>
                  <a:gd name="T51" fmla="*/ 22 h 37"/>
                  <a:gd name="T52" fmla="*/ 20 w 35"/>
                  <a:gd name="T53" fmla="*/ 23 h 37"/>
                  <a:gd name="T54" fmla="*/ 21 w 35"/>
                  <a:gd name="T55" fmla="*/ 25 h 37"/>
                  <a:gd name="T56" fmla="*/ 21 w 35"/>
                  <a:gd name="T57" fmla="*/ 28 h 37"/>
                  <a:gd name="T58" fmla="*/ 20 w 35"/>
                  <a:gd name="T59" fmla="*/ 27 h 37"/>
                  <a:gd name="T60" fmla="*/ 16 w 35"/>
                  <a:gd name="T61" fmla="*/ 27 h 37"/>
                  <a:gd name="T62" fmla="*/ 17 w 35"/>
                  <a:gd name="T63" fmla="*/ 28 h 37"/>
                  <a:gd name="T64" fmla="*/ 18 w 35"/>
                  <a:gd name="T65" fmla="*/ 30 h 37"/>
                  <a:gd name="T66" fmla="*/ 16 w 35"/>
                  <a:gd name="T67" fmla="*/ 30 h 37"/>
                  <a:gd name="T68" fmla="*/ 14 w 35"/>
                  <a:gd name="T69" fmla="*/ 30 h 37"/>
                  <a:gd name="T70" fmla="*/ 17 w 35"/>
                  <a:gd name="T71" fmla="*/ 36 h 37"/>
                  <a:gd name="T72" fmla="*/ 14 w 35"/>
                  <a:gd name="T73" fmla="*/ 34 h 37"/>
                  <a:gd name="T74" fmla="*/ 12 w 35"/>
                  <a:gd name="T75" fmla="*/ 36 h 37"/>
                  <a:gd name="T76" fmla="*/ 10 w 35"/>
                  <a:gd name="T77" fmla="*/ 34 h 37"/>
                  <a:gd name="T78" fmla="*/ 7 w 35"/>
                  <a:gd name="T79" fmla="*/ 31 h 37"/>
                  <a:gd name="T80" fmla="*/ 7 w 35"/>
                  <a:gd name="T81" fmla="*/ 30 h 37"/>
                  <a:gd name="T82" fmla="*/ 6 w 35"/>
                  <a:gd name="T83" fmla="*/ 27 h 37"/>
                  <a:gd name="T84" fmla="*/ 7 w 35"/>
                  <a:gd name="T85" fmla="*/ 25 h 37"/>
                  <a:gd name="T86" fmla="*/ 9 w 35"/>
                  <a:gd name="T87" fmla="*/ 25 h 37"/>
                  <a:gd name="T88" fmla="*/ 12 w 35"/>
                  <a:gd name="T89" fmla="*/ 25 h 37"/>
                  <a:gd name="T90" fmla="*/ 16 w 35"/>
                  <a:gd name="T91" fmla="*/ 25 h 37"/>
                  <a:gd name="T92" fmla="*/ 16 w 35"/>
                  <a:gd name="T93" fmla="*/ 25 h 37"/>
                  <a:gd name="T94" fmla="*/ 13 w 35"/>
                  <a:gd name="T95" fmla="*/ 23 h 37"/>
                  <a:gd name="T96" fmla="*/ 10 w 35"/>
                  <a:gd name="T97" fmla="*/ 23 h 37"/>
                  <a:gd name="T98" fmla="*/ 7 w 35"/>
                  <a:gd name="T99" fmla="*/ 23 h 37"/>
                  <a:gd name="T100" fmla="*/ 5 w 35"/>
                  <a:gd name="T101" fmla="*/ 22 h 37"/>
                  <a:gd name="T102" fmla="*/ 6 w 35"/>
                  <a:gd name="T103" fmla="*/ 20 h 37"/>
                  <a:gd name="T104" fmla="*/ 5 w 35"/>
                  <a:gd name="T105" fmla="*/ 19 h 37"/>
                  <a:gd name="T106" fmla="*/ 0 w 35"/>
                  <a:gd name="T107" fmla="*/ 16 h 37"/>
                  <a:gd name="T108" fmla="*/ 2 w 35"/>
                  <a:gd name="T109" fmla="*/ 14 h 37"/>
                  <a:gd name="T110" fmla="*/ 2 w 35"/>
                  <a:gd name="T111" fmla="*/ 14 h 37"/>
                  <a:gd name="T112" fmla="*/ 5 w 35"/>
                  <a:gd name="T113" fmla="*/ 13 h 37"/>
                  <a:gd name="T114" fmla="*/ 6 w 35"/>
                  <a:gd name="T115" fmla="*/ 9 h 37"/>
                  <a:gd name="T116" fmla="*/ 5 w 35"/>
                  <a:gd name="T117" fmla="*/ 8 h 37"/>
                  <a:gd name="T118" fmla="*/ 12 w 35"/>
                  <a:gd name="T11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 h="37">
                    <a:moveTo>
                      <a:pt x="12" y="5"/>
                    </a:moveTo>
                    <a:cubicBezTo>
                      <a:pt x="14" y="6"/>
                      <a:pt x="14" y="5"/>
                      <a:pt x="16" y="5"/>
                    </a:cubicBezTo>
                    <a:cubicBezTo>
                      <a:pt x="17" y="5"/>
                      <a:pt x="16" y="3"/>
                      <a:pt x="20" y="5"/>
                    </a:cubicBezTo>
                    <a:cubicBezTo>
                      <a:pt x="21" y="5"/>
                      <a:pt x="23" y="2"/>
                      <a:pt x="24" y="3"/>
                    </a:cubicBezTo>
                    <a:cubicBezTo>
                      <a:pt x="24" y="3"/>
                      <a:pt x="24" y="2"/>
                      <a:pt x="25" y="3"/>
                    </a:cubicBezTo>
                    <a:cubicBezTo>
                      <a:pt x="25" y="5"/>
                      <a:pt x="25" y="2"/>
                      <a:pt x="27" y="5"/>
                    </a:cubicBezTo>
                    <a:cubicBezTo>
                      <a:pt x="28" y="6"/>
                      <a:pt x="30" y="5"/>
                      <a:pt x="31" y="5"/>
                    </a:cubicBezTo>
                    <a:cubicBezTo>
                      <a:pt x="34" y="5"/>
                      <a:pt x="30" y="0"/>
                      <a:pt x="34" y="2"/>
                    </a:cubicBezTo>
                    <a:cubicBezTo>
                      <a:pt x="35" y="3"/>
                      <a:pt x="35" y="5"/>
                      <a:pt x="34" y="5"/>
                    </a:cubicBezTo>
                    <a:cubicBezTo>
                      <a:pt x="34" y="5"/>
                      <a:pt x="34" y="6"/>
                      <a:pt x="32" y="8"/>
                    </a:cubicBezTo>
                    <a:cubicBezTo>
                      <a:pt x="32" y="6"/>
                      <a:pt x="30" y="8"/>
                      <a:pt x="28" y="6"/>
                    </a:cubicBezTo>
                    <a:cubicBezTo>
                      <a:pt x="25" y="6"/>
                      <a:pt x="27" y="8"/>
                      <a:pt x="25" y="6"/>
                    </a:cubicBezTo>
                    <a:cubicBezTo>
                      <a:pt x="24" y="6"/>
                      <a:pt x="24" y="8"/>
                      <a:pt x="21" y="9"/>
                    </a:cubicBezTo>
                    <a:cubicBezTo>
                      <a:pt x="20" y="9"/>
                      <a:pt x="21" y="9"/>
                      <a:pt x="20" y="9"/>
                    </a:cubicBezTo>
                    <a:cubicBezTo>
                      <a:pt x="20" y="11"/>
                      <a:pt x="21" y="9"/>
                      <a:pt x="23" y="13"/>
                    </a:cubicBezTo>
                    <a:cubicBezTo>
                      <a:pt x="24" y="13"/>
                      <a:pt x="24" y="13"/>
                      <a:pt x="23" y="13"/>
                    </a:cubicBezTo>
                    <a:cubicBezTo>
                      <a:pt x="20" y="11"/>
                      <a:pt x="20" y="11"/>
                      <a:pt x="21" y="13"/>
                    </a:cubicBezTo>
                    <a:cubicBezTo>
                      <a:pt x="23" y="14"/>
                      <a:pt x="21" y="14"/>
                      <a:pt x="20" y="13"/>
                    </a:cubicBezTo>
                    <a:cubicBezTo>
                      <a:pt x="18" y="11"/>
                      <a:pt x="18" y="13"/>
                      <a:pt x="20" y="13"/>
                    </a:cubicBezTo>
                    <a:cubicBezTo>
                      <a:pt x="20" y="14"/>
                      <a:pt x="18" y="14"/>
                      <a:pt x="17" y="13"/>
                    </a:cubicBezTo>
                    <a:cubicBezTo>
                      <a:pt x="17" y="9"/>
                      <a:pt x="14" y="13"/>
                      <a:pt x="14" y="9"/>
                    </a:cubicBezTo>
                    <a:cubicBezTo>
                      <a:pt x="16" y="8"/>
                      <a:pt x="14" y="9"/>
                      <a:pt x="14" y="11"/>
                    </a:cubicBezTo>
                    <a:cubicBezTo>
                      <a:pt x="12" y="14"/>
                      <a:pt x="20" y="17"/>
                      <a:pt x="17" y="19"/>
                    </a:cubicBezTo>
                    <a:cubicBezTo>
                      <a:pt x="16" y="20"/>
                      <a:pt x="17" y="17"/>
                      <a:pt x="16" y="17"/>
                    </a:cubicBezTo>
                    <a:cubicBezTo>
                      <a:pt x="14" y="17"/>
                      <a:pt x="18" y="20"/>
                      <a:pt x="14" y="20"/>
                    </a:cubicBezTo>
                    <a:cubicBezTo>
                      <a:pt x="12" y="20"/>
                      <a:pt x="17" y="20"/>
                      <a:pt x="17" y="22"/>
                    </a:cubicBezTo>
                    <a:cubicBezTo>
                      <a:pt x="18" y="23"/>
                      <a:pt x="18" y="22"/>
                      <a:pt x="20" y="23"/>
                    </a:cubicBezTo>
                    <a:cubicBezTo>
                      <a:pt x="20" y="25"/>
                      <a:pt x="23" y="25"/>
                      <a:pt x="21" y="25"/>
                    </a:cubicBezTo>
                    <a:cubicBezTo>
                      <a:pt x="21" y="27"/>
                      <a:pt x="23" y="28"/>
                      <a:pt x="21" y="28"/>
                    </a:cubicBezTo>
                    <a:cubicBezTo>
                      <a:pt x="20" y="27"/>
                      <a:pt x="20" y="27"/>
                      <a:pt x="20" y="27"/>
                    </a:cubicBezTo>
                    <a:cubicBezTo>
                      <a:pt x="18" y="25"/>
                      <a:pt x="16" y="27"/>
                      <a:pt x="16" y="27"/>
                    </a:cubicBezTo>
                    <a:cubicBezTo>
                      <a:pt x="17" y="28"/>
                      <a:pt x="16" y="28"/>
                      <a:pt x="17" y="28"/>
                    </a:cubicBezTo>
                    <a:cubicBezTo>
                      <a:pt x="18" y="30"/>
                      <a:pt x="20" y="30"/>
                      <a:pt x="18" y="30"/>
                    </a:cubicBezTo>
                    <a:cubicBezTo>
                      <a:pt x="17" y="30"/>
                      <a:pt x="17" y="31"/>
                      <a:pt x="16" y="30"/>
                    </a:cubicBezTo>
                    <a:cubicBezTo>
                      <a:pt x="16" y="30"/>
                      <a:pt x="16" y="30"/>
                      <a:pt x="14" y="30"/>
                    </a:cubicBezTo>
                    <a:cubicBezTo>
                      <a:pt x="13" y="30"/>
                      <a:pt x="18" y="36"/>
                      <a:pt x="17" y="36"/>
                    </a:cubicBezTo>
                    <a:cubicBezTo>
                      <a:pt x="14" y="36"/>
                      <a:pt x="14" y="31"/>
                      <a:pt x="14" y="34"/>
                    </a:cubicBezTo>
                    <a:cubicBezTo>
                      <a:pt x="13" y="36"/>
                      <a:pt x="12" y="37"/>
                      <a:pt x="12" y="36"/>
                    </a:cubicBezTo>
                    <a:cubicBezTo>
                      <a:pt x="12" y="34"/>
                      <a:pt x="10" y="31"/>
                      <a:pt x="10" y="34"/>
                    </a:cubicBezTo>
                    <a:cubicBezTo>
                      <a:pt x="10" y="36"/>
                      <a:pt x="7" y="31"/>
                      <a:pt x="7" y="31"/>
                    </a:cubicBezTo>
                    <a:cubicBezTo>
                      <a:pt x="9" y="30"/>
                      <a:pt x="9" y="30"/>
                      <a:pt x="7" y="30"/>
                    </a:cubicBezTo>
                    <a:cubicBezTo>
                      <a:pt x="6" y="30"/>
                      <a:pt x="7" y="28"/>
                      <a:pt x="6" y="27"/>
                    </a:cubicBezTo>
                    <a:cubicBezTo>
                      <a:pt x="5" y="27"/>
                      <a:pt x="7" y="27"/>
                      <a:pt x="7" y="25"/>
                    </a:cubicBezTo>
                    <a:cubicBezTo>
                      <a:pt x="7" y="25"/>
                      <a:pt x="7" y="25"/>
                      <a:pt x="9" y="25"/>
                    </a:cubicBezTo>
                    <a:cubicBezTo>
                      <a:pt x="10" y="23"/>
                      <a:pt x="10" y="23"/>
                      <a:pt x="12" y="25"/>
                    </a:cubicBezTo>
                    <a:cubicBezTo>
                      <a:pt x="14" y="25"/>
                      <a:pt x="14" y="27"/>
                      <a:pt x="16" y="25"/>
                    </a:cubicBezTo>
                    <a:cubicBezTo>
                      <a:pt x="18" y="25"/>
                      <a:pt x="17" y="25"/>
                      <a:pt x="16" y="25"/>
                    </a:cubicBezTo>
                    <a:cubicBezTo>
                      <a:pt x="14" y="25"/>
                      <a:pt x="14" y="23"/>
                      <a:pt x="13" y="23"/>
                    </a:cubicBezTo>
                    <a:cubicBezTo>
                      <a:pt x="10" y="25"/>
                      <a:pt x="12" y="23"/>
                      <a:pt x="10" y="23"/>
                    </a:cubicBezTo>
                    <a:cubicBezTo>
                      <a:pt x="7" y="25"/>
                      <a:pt x="7" y="22"/>
                      <a:pt x="7" y="23"/>
                    </a:cubicBezTo>
                    <a:cubicBezTo>
                      <a:pt x="6" y="25"/>
                      <a:pt x="6" y="22"/>
                      <a:pt x="5" y="22"/>
                    </a:cubicBezTo>
                    <a:cubicBezTo>
                      <a:pt x="3" y="20"/>
                      <a:pt x="7" y="20"/>
                      <a:pt x="6" y="20"/>
                    </a:cubicBezTo>
                    <a:cubicBezTo>
                      <a:pt x="5" y="17"/>
                      <a:pt x="5" y="20"/>
                      <a:pt x="5" y="19"/>
                    </a:cubicBezTo>
                    <a:cubicBezTo>
                      <a:pt x="3" y="17"/>
                      <a:pt x="2" y="19"/>
                      <a:pt x="0" y="16"/>
                    </a:cubicBezTo>
                    <a:cubicBezTo>
                      <a:pt x="0" y="16"/>
                      <a:pt x="2" y="16"/>
                      <a:pt x="2" y="14"/>
                    </a:cubicBezTo>
                    <a:cubicBezTo>
                      <a:pt x="2" y="14"/>
                      <a:pt x="2" y="14"/>
                      <a:pt x="2" y="14"/>
                    </a:cubicBezTo>
                    <a:cubicBezTo>
                      <a:pt x="2" y="13"/>
                      <a:pt x="5" y="14"/>
                      <a:pt x="5" y="13"/>
                    </a:cubicBezTo>
                    <a:cubicBezTo>
                      <a:pt x="5" y="9"/>
                      <a:pt x="5" y="11"/>
                      <a:pt x="6" y="9"/>
                    </a:cubicBezTo>
                    <a:cubicBezTo>
                      <a:pt x="6" y="8"/>
                      <a:pt x="5" y="8"/>
                      <a:pt x="5" y="8"/>
                    </a:cubicBezTo>
                    <a:cubicBezTo>
                      <a:pt x="13" y="6"/>
                      <a:pt x="9" y="5"/>
                      <a:pt x="12" y="5"/>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07" name="Freeform 2562">
                <a:extLst>
                  <a:ext uri="{FF2B5EF4-FFF2-40B4-BE49-F238E27FC236}">
                    <a16:creationId xmlns:a16="http://schemas.microsoft.com/office/drawing/2014/main" id="{659973A4-03BC-9929-B4D7-FEDC1362BB3F}"/>
                  </a:ext>
                </a:extLst>
              </p:cNvPr>
              <p:cNvSpPr>
                <a:spLocks/>
              </p:cNvSpPr>
              <p:nvPr/>
            </p:nvSpPr>
            <p:spPr bwMode="auto">
              <a:xfrm>
                <a:off x="3108575" y="2353041"/>
                <a:ext cx="13533" cy="4278"/>
              </a:xfrm>
              <a:custGeom>
                <a:avLst/>
                <a:gdLst>
                  <a:gd name="T0" fmla="*/ 0 w 3"/>
                  <a:gd name="T1" fmla="*/ 0 h 1"/>
                  <a:gd name="T2" fmla="*/ 2 w 3"/>
                  <a:gd name="T3" fmla="*/ 1 h 1"/>
                  <a:gd name="T4" fmla="*/ 0 w 3"/>
                  <a:gd name="T5" fmla="*/ 0 h 1"/>
                </a:gdLst>
                <a:ahLst/>
                <a:cxnLst>
                  <a:cxn ang="0">
                    <a:pos x="T0" y="T1"/>
                  </a:cxn>
                  <a:cxn ang="0">
                    <a:pos x="T2" y="T3"/>
                  </a:cxn>
                  <a:cxn ang="0">
                    <a:pos x="T4" y="T5"/>
                  </a:cxn>
                </a:cxnLst>
                <a:rect l="0" t="0" r="r" b="b"/>
                <a:pathLst>
                  <a:path w="3" h="1">
                    <a:moveTo>
                      <a:pt x="0" y="0"/>
                    </a:moveTo>
                    <a:cubicBezTo>
                      <a:pt x="2" y="0"/>
                      <a:pt x="3" y="1"/>
                      <a:pt x="2" y="1"/>
                    </a:cubicBezTo>
                    <a:cubicBezTo>
                      <a:pt x="0" y="0"/>
                      <a:pt x="0" y="0"/>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08" name="Freeform 2563">
                <a:extLst>
                  <a:ext uri="{FF2B5EF4-FFF2-40B4-BE49-F238E27FC236}">
                    <a16:creationId xmlns:a16="http://schemas.microsoft.com/office/drawing/2014/main" id="{4B1210E9-D4E8-F429-3A4A-785F4460E0E0}"/>
                  </a:ext>
                </a:extLst>
              </p:cNvPr>
              <p:cNvSpPr>
                <a:spLocks/>
              </p:cNvSpPr>
              <p:nvPr/>
            </p:nvSpPr>
            <p:spPr bwMode="auto">
              <a:xfrm>
                <a:off x="3103501" y="2333077"/>
                <a:ext cx="15225" cy="19962"/>
              </a:xfrm>
              <a:custGeom>
                <a:avLst/>
                <a:gdLst>
                  <a:gd name="T0" fmla="*/ 3 w 3"/>
                  <a:gd name="T1" fmla="*/ 3 h 5"/>
                  <a:gd name="T2" fmla="*/ 3 w 3"/>
                  <a:gd name="T3" fmla="*/ 3 h 5"/>
                  <a:gd name="T4" fmla="*/ 1 w 3"/>
                  <a:gd name="T5" fmla="*/ 1 h 5"/>
                  <a:gd name="T6" fmla="*/ 0 w 3"/>
                  <a:gd name="T7" fmla="*/ 3 h 5"/>
                  <a:gd name="T8" fmla="*/ 3 w 3"/>
                  <a:gd name="T9" fmla="*/ 3 h 5"/>
                </a:gdLst>
                <a:ahLst/>
                <a:cxnLst>
                  <a:cxn ang="0">
                    <a:pos x="T0" y="T1"/>
                  </a:cxn>
                  <a:cxn ang="0">
                    <a:pos x="T2" y="T3"/>
                  </a:cxn>
                  <a:cxn ang="0">
                    <a:pos x="T4" y="T5"/>
                  </a:cxn>
                  <a:cxn ang="0">
                    <a:pos x="T6" y="T7"/>
                  </a:cxn>
                  <a:cxn ang="0">
                    <a:pos x="T8" y="T9"/>
                  </a:cxn>
                </a:cxnLst>
                <a:rect l="0" t="0" r="r" b="b"/>
                <a:pathLst>
                  <a:path w="3" h="5">
                    <a:moveTo>
                      <a:pt x="3" y="3"/>
                    </a:moveTo>
                    <a:cubicBezTo>
                      <a:pt x="3" y="5"/>
                      <a:pt x="3" y="3"/>
                      <a:pt x="3" y="3"/>
                    </a:cubicBezTo>
                    <a:cubicBezTo>
                      <a:pt x="1" y="3"/>
                      <a:pt x="1" y="0"/>
                      <a:pt x="1" y="1"/>
                    </a:cubicBezTo>
                    <a:cubicBezTo>
                      <a:pt x="1" y="3"/>
                      <a:pt x="0" y="1"/>
                      <a:pt x="0" y="3"/>
                    </a:cubicBezTo>
                    <a:cubicBezTo>
                      <a:pt x="0" y="3"/>
                      <a:pt x="1" y="3"/>
                      <a:pt x="3"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09" name="Freeform 2564">
                <a:extLst>
                  <a:ext uri="{FF2B5EF4-FFF2-40B4-BE49-F238E27FC236}">
                    <a16:creationId xmlns:a16="http://schemas.microsoft.com/office/drawing/2014/main" id="{60D6EE1C-BDE4-D9B9-D963-2C6A4FBF3268}"/>
                  </a:ext>
                </a:extLst>
              </p:cNvPr>
              <p:cNvSpPr>
                <a:spLocks/>
              </p:cNvSpPr>
              <p:nvPr/>
            </p:nvSpPr>
            <p:spPr bwMode="auto">
              <a:xfrm>
                <a:off x="3161015" y="2390114"/>
                <a:ext cx="13533" cy="11407"/>
              </a:xfrm>
              <a:custGeom>
                <a:avLst/>
                <a:gdLst>
                  <a:gd name="T0" fmla="*/ 2 w 3"/>
                  <a:gd name="T1" fmla="*/ 0 h 3"/>
                  <a:gd name="T2" fmla="*/ 2 w 3"/>
                  <a:gd name="T3" fmla="*/ 3 h 3"/>
                  <a:gd name="T4" fmla="*/ 2 w 3"/>
                  <a:gd name="T5" fmla="*/ 0 h 3"/>
                </a:gdLst>
                <a:ahLst/>
                <a:cxnLst>
                  <a:cxn ang="0">
                    <a:pos x="T0" y="T1"/>
                  </a:cxn>
                  <a:cxn ang="0">
                    <a:pos x="T2" y="T3"/>
                  </a:cxn>
                  <a:cxn ang="0">
                    <a:pos x="T4" y="T5"/>
                  </a:cxn>
                </a:cxnLst>
                <a:rect l="0" t="0" r="r" b="b"/>
                <a:pathLst>
                  <a:path w="3" h="3">
                    <a:moveTo>
                      <a:pt x="2" y="0"/>
                    </a:moveTo>
                    <a:cubicBezTo>
                      <a:pt x="3" y="1"/>
                      <a:pt x="2" y="3"/>
                      <a:pt x="2" y="3"/>
                    </a:cubicBezTo>
                    <a:cubicBezTo>
                      <a:pt x="0" y="1"/>
                      <a:pt x="0"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10" name="Freeform 2565">
                <a:extLst>
                  <a:ext uri="{FF2B5EF4-FFF2-40B4-BE49-F238E27FC236}">
                    <a16:creationId xmlns:a16="http://schemas.microsoft.com/office/drawing/2014/main" id="{9820C2EF-187D-FB9B-5847-3A5EC2D1809F}"/>
                  </a:ext>
                </a:extLst>
              </p:cNvPr>
              <p:cNvSpPr>
                <a:spLocks/>
              </p:cNvSpPr>
              <p:nvPr/>
            </p:nvSpPr>
            <p:spPr bwMode="auto">
              <a:xfrm>
                <a:off x="3188080" y="2410077"/>
                <a:ext cx="65972" cy="24241"/>
              </a:xfrm>
              <a:custGeom>
                <a:avLst/>
                <a:gdLst>
                  <a:gd name="T0" fmla="*/ 5 w 14"/>
                  <a:gd name="T1" fmla="*/ 3 h 6"/>
                  <a:gd name="T2" fmla="*/ 11 w 14"/>
                  <a:gd name="T3" fmla="*/ 4 h 6"/>
                  <a:gd name="T4" fmla="*/ 11 w 14"/>
                  <a:gd name="T5" fmla="*/ 3 h 6"/>
                  <a:gd name="T6" fmla="*/ 10 w 14"/>
                  <a:gd name="T7" fmla="*/ 3 h 6"/>
                  <a:gd name="T8" fmla="*/ 4 w 14"/>
                  <a:gd name="T9" fmla="*/ 1 h 6"/>
                  <a:gd name="T10" fmla="*/ 1 w 14"/>
                  <a:gd name="T11" fmla="*/ 1 h 6"/>
                  <a:gd name="T12" fmla="*/ 0 w 14"/>
                  <a:gd name="T13" fmla="*/ 0 h 6"/>
                  <a:gd name="T14" fmla="*/ 0 w 14"/>
                  <a:gd name="T15" fmla="*/ 1 h 6"/>
                  <a:gd name="T16" fmla="*/ 5 w 14"/>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5" y="3"/>
                    </a:moveTo>
                    <a:cubicBezTo>
                      <a:pt x="5" y="6"/>
                      <a:pt x="8" y="4"/>
                      <a:pt x="11" y="4"/>
                    </a:cubicBezTo>
                    <a:cubicBezTo>
                      <a:pt x="14" y="4"/>
                      <a:pt x="14" y="1"/>
                      <a:pt x="11" y="3"/>
                    </a:cubicBezTo>
                    <a:cubicBezTo>
                      <a:pt x="10" y="4"/>
                      <a:pt x="11" y="1"/>
                      <a:pt x="10" y="3"/>
                    </a:cubicBezTo>
                    <a:cubicBezTo>
                      <a:pt x="7" y="3"/>
                      <a:pt x="7" y="1"/>
                      <a:pt x="4" y="1"/>
                    </a:cubicBezTo>
                    <a:cubicBezTo>
                      <a:pt x="3" y="3"/>
                      <a:pt x="3" y="0"/>
                      <a:pt x="1" y="1"/>
                    </a:cubicBezTo>
                    <a:cubicBezTo>
                      <a:pt x="0" y="1"/>
                      <a:pt x="0" y="0"/>
                      <a:pt x="0" y="0"/>
                    </a:cubicBezTo>
                    <a:cubicBezTo>
                      <a:pt x="0" y="1"/>
                      <a:pt x="0" y="1"/>
                      <a:pt x="0" y="1"/>
                    </a:cubicBezTo>
                    <a:cubicBezTo>
                      <a:pt x="0" y="3"/>
                      <a:pt x="3" y="1"/>
                      <a:pt x="5"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11" name="Freeform 2566">
                <a:extLst>
                  <a:ext uri="{FF2B5EF4-FFF2-40B4-BE49-F238E27FC236}">
                    <a16:creationId xmlns:a16="http://schemas.microsoft.com/office/drawing/2014/main" id="{47052DB0-193B-CDD5-3EAF-59F1099C7D94}"/>
                  </a:ext>
                </a:extLst>
              </p:cNvPr>
              <p:cNvSpPr>
                <a:spLocks/>
              </p:cNvSpPr>
              <p:nvPr/>
            </p:nvSpPr>
            <p:spPr bwMode="auto">
              <a:xfrm>
                <a:off x="3286191" y="2390114"/>
                <a:ext cx="10149" cy="19962"/>
              </a:xfrm>
              <a:custGeom>
                <a:avLst/>
                <a:gdLst>
                  <a:gd name="T0" fmla="*/ 2 w 2"/>
                  <a:gd name="T1" fmla="*/ 0 h 5"/>
                  <a:gd name="T2" fmla="*/ 0 w 2"/>
                  <a:gd name="T3" fmla="*/ 3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cubicBezTo>
                      <a:pt x="2" y="0"/>
                      <a:pt x="0" y="1"/>
                      <a:pt x="0" y="3"/>
                    </a:cubicBezTo>
                    <a:cubicBezTo>
                      <a:pt x="0" y="3"/>
                      <a:pt x="0" y="3"/>
                      <a:pt x="0" y="5"/>
                    </a:cubicBezTo>
                    <a:cubicBezTo>
                      <a:pt x="1" y="5"/>
                      <a:pt x="2"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12" name="Freeform 2568">
                <a:extLst>
                  <a:ext uri="{FF2B5EF4-FFF2-40B4-BE49-F238E27FC236}">
                    <a16:creationId xmlns:a16="http://schemas.microsoft.com/office/drawing/2014/main" id="{BECAD7CE-C614-5268-F5EF-CC62311A7D69}"/>
                  </a:ext>
                </a:extLst>
              </p:cNvPr>
              <p:cNvSpPr>
                <a:spLocks/>
              </p:cNvSpPr>
              <p:nvPr/>
            </p:nvSpPr>
            <p:spPr bwMode="auto">
              <a:xfrm>
                <a:off x="3235686" y="2333069"/>
                <a:ext cx="18608" cy="11407"/>
              </a:xfrm>
              <a:custGeom>
                <a:avLst/>
                <a:gdLst>
                  <a:gd name="T0" fmla="*/ 1 w 4"/>
                  <a:gd name="T1" fmla="*/ 0 h 3"/>
                  <a:gd name="T2" fmla="*/ 1 w 4"/>
                  <a:gd name="T3" fmla="*/ 3 h 3"/>
                  <a:gd name="T4" fmla="*/ 1 w 4"/>
                  <a:gd name="T5" fmla="*/ 1 h 3"/>
                  <a:gd name="T6" fmla="*/ 1 w 4"/>
                  <a:gd name="T7" fmla="*/ 0 h 3"/>
                </a:gdLst>
                <a:ahLst/>
                <a:cxnLst>
                  <a:cxn ang="0">
                    <a:pos x="T0" y="T1"/>
                  </a:cxn>
                  <a:cxn ang="0">
                    <a:pos x="T2" y="T3"/>
                  </a:cxn>
                  <a:cxn ang="0">
                    <a:pos x="T4" y="T5"/>
                  </a:cxn>
                  <a:cxn ang="0">
                    <a:pos x="T6" y="T7"/>
                  </a:cxn>
                </a:cxnLst>
                <a:rect l="0" t="0" r="r" b="b"/>
                <a:pathLst>
                  <a:path w="4" h="3">
                    <a:moveTo>
                      <a:pt x="1" y="0"/>
                    </a:moveTo>
                    <a:cubicBezTo>
                      <a:pt x="2" y="0"/>
                      <a:pt x="4" y="3"/>
                      <a:pt x="1" y="3"/>
                    </a:cubicBezTo>
                    <a:cubicBezTo>
                      <a:pt x="0" y="3"/>
                      <a:pt x="2" y="1"/>
                      <a:pt x="1" y="1"/>
                    </a:cubicBezTo>
                    <a:cubicBezTo>
                      <a:pt x="1" y="0"/>
                      <a:pt x="0" y="0"/>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13" name="Freeform 2569">
                <a:extLst>
                  <a:ext uri="{FF2B5EF4-FFF2-40B4-BE49-F238E27FC236}">
                    <a16:creationId xmlns:a16="http://schemas.microsoft.com/office/drawing/2014/main" id="{84D80538-C4FE-8DEC-3E2F-9B39C3E1887E}"/>
                  </a:ext>
                </a:extLst>
              </p:cNvPr>
              <p:cNvSpPr>
                <a:spLocks/>
              </p:cNvSpPr>
              <p:nvPr/>
            </p:nvSpPr>
            <p:spPr bwMode="auto">
              <a:xfrm>
                <a:off x="3235685" y="2313106"/>
                <a:ext cx="23683" cy="11407"/>
              </a:xfrm>
              <a:custGeom>
                <a:avLst/>
                <a:gdLst>
                  <a:gd name="T0" fmla="*/ 4 w 5"/>
                  <a:gd name="T1" fmla="*/ 2 h 3"/>
                  <a:gd name="T2" fmla="*/ 4 w 5"/>
                  <a:gd name="T3" fmla="*/ 0 h 3"/>
                  <a:gd name="T4" fmla="*/ 1 w 5"/>
                  <a:gd name="T5" fmla="*/ 0 h 3"/>
                  <a:gd name="T6" fmla="*/ 4 w 5"/>
                  <a:gd name="T7" fmla="*/ 3 h 3"/>
                  <a:gd name="T8" fmla="*/ 4 w 5"/>
                  <a:gd name="T9" fmla="*/ 2 h 3"/>
                </a:gdLst>
                <a:ahLst/>
                <a:cxnLst>
                  <a:cxn ang="0">
                    <a:pos x="T0" y="T1"/>
                  </a:cxn>
                  <a:cxn ang="0">
                    <a:pos x="T2" y="T3"/>
                  </a:cxn>
                  <a:cxn ang="0">
                    <a:pos x="T4" y="T5"/>
                  </a:cxn>
                  <a:cxn ang="0">
                    <a:pos x="T6" y="T7"/>
                  </a:cxn>
                  <a:cxn ang="0">
                    <a:pos x="T8" y="T9"/>
                  </a:cxn>
                </a:cxnLst>
                <a:rect l="0" t="0" r="r" b="b"/>
                <a:pathLst>
                  <a:path w="5" h="3">
                    <a:moveTo>
                      <a:pt x="4" y="2"/>
                    </a:moveTo>
                    <a:cubicBezTo>
                      <a:pt x="4" y="0"/>
                      <a:pt x="4" y="0"/>
                      <a:pt x="4" y="0"/>
                    </a:cubicBezTo>
                    <a:cubicBezTo>
                      <a:pt x="4" y="0"/>
                      <a:pt x="2" y="0"/>
                      <a:pt x="1" y="0"/>
                    </a:cubicBezTo>
                    <a:cubicBezTo>
                      <a:pt x="0" y="0"/>
                      <a:pt x="1" y="2"/>
                      <a:pt x="4" y="3"/>
                    </a:cubicBezTo>
                    <a:cubicBezTo>
                      <a:pt x="4" y="3"/>
                      <a:pt x="5" y="3"/>
                      <a:pt x="4"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14" name="Freeform 2570">
                <a:extLst>
                  <a:ext uri="{FF2B5EF4-FFF2-40B4-BE49-F238E27FC236}">
                    <a16:creationId xmlns:a16="http://schemas.microsoft.com/office/drawing/2014/main" id="{180FC29E-A5B6-B3F9-B166-194736D16589}"/>
                  </a:ext>
                </a:extLst>
              </p:cNvPr>
              <p:cNvSpPr>
                <a:spLocks/>
              </p:cNvSpPr>
              <p:nvPr/>
            </p:nvSpPr>
            <p:spPr bwMode="auto">
              <a:xfrm>
                <a:off x="3206929" y="2276032"/>
                <a:ext cx="5075" cy="427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0" y="1"/>
                      <a:pt x="0" y="0"/>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15" name="Freeform 2571">
                <a:extLst>
                  <a:ext uri="{FF2B5EF4-FFF2-40B4-BE49-F238E27FC236}">
                    <a16:creationId xmlns:a16="http://schemas.microsoft.com/office/drawing/2014/main" id="{F514CD9C-8F58-9F1C-3596-AAA2AF5EC251}"/>
                  </a:ext>
                </a:extLst>
              </p:cNvPr>
              <p:cNvSpPr>
                <a:spLocks/>
              </p:cNvSpPr>
              <p:nvPr/>
            </p:nvSpPr>
            <p:spPr bwMode="auto">
              <a:xfrm>
                <a:off x="3161252" y="2320235"/>
                <a:ext cx="45675" cy="32796"/>
              </a:xfrm>
              <a:custGeom>
                <a:avLst/>
                <a:gdLst>
                  <a:gd name="T0" fmla="*/ 4 w 10"/>
                  <a:gd name="T1" fmla="*/ 3 h 8"/>
                  <a:gd name="T2" fmla="*/ 6 w 10"/>
                  <a:gd name="T3" fmla="*/ 4 h 8"/>
                  <a:gd name="T4" fmla="*/ 10 w 10"/>
                  <a:gd name="T5" fmla="*/ 8 h 8"/>
                  <a:gd name="T6" fmla="*/ 10 w 10"/>
                  <a:gd name="T7" fmla="*/ 6 h 8"/>
                  <a:gd name="T8" fmla="*/ 9 w 10"/>
                  <a:gd name="T9" fmla="*/ 3 h 8"/>
                  <a:gd name="T10" fmla="*/ 4 w 10"/>
                  <a:gd name="T11" fmla="*/ 1 h 8"/>
                  <a:gd name="T12" fmla="*/ 0 w 10"/>
                  <a:gd name="T13" fmla="*/ 1 h 8"/>
                  <a:gd name="T14" fmla="*/ 4 w 10"/>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4" y="3"/>
                    </a:moveTo>
                    <a:cubicBezTo>
                      <a:pt x="6" y="3"/>
                      <a:pt x="6" y="4"/>
                      <a:pt x="6" y="4"/>
                    </a:cubicBezTo>
                    <a:cubicBezTo>
                      <a:pt x="9" y="4"/>
                      <a:pt x="9" y="8"/>
                      <a:pt x="10" y="8"/>
                    </a:cubicBezTo>
                    <a:cubicBezTo>
                      <a:pt x="10" y="6"/>
                      <a:pt x="10" y="6"/>
                      <a:pt x="10" y="6"/>
                    </a:cubicBezTo>
                    <a:cubicBezTo>
                      <a:pt x="9" y="6"/>
                      <a:pt x="9" y="4"/>
                      <a:pt x="9" y="3"/>
                    </a:cubicBezTo>
                    <a:cubicBezTo>
                      <a:pt x="9" y="1"/>
                      <a:pt x="7" y="3"/>
                      <a:pt x="4" y="1"/>
                    </a:cubicBezTo>
                    <a:cubicBezTo>
                      <a:pt x="3" y="0"/>
                      <a:pt x="0" y="1"/>
                      <a:pt x="0" y="1"/>
                    </a:cubicBezTo>
                    <a:cubicBezTo>
                      <a:pt x="2" y="1"/>
                      <a:pt x="3" y="1"/>
                      <a:pt x="4"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16" name="Freeform 2572">
                <a:extLst>
                  <a:ext uri="{FF2B5EF4-FFF2-40B4-BE49-F238E27FC236}">
                    <a16:creationId xmlns:a16="http://schemas.microsoft.com/office/drawing/2014/main" id="{55E79863-8565-D0CA-890A-AA7E51BD55B1}"/>
                  </a:ext>
                </a:extLst>
              </p:cNvPr>
              <p:cNvSpPr>
                <a:spLocks/>
              </p:cNvSpPr>
              <p:nvPr/>
            </p:nvSpPr>
            <p:spPr bwMode="auto">
              <a:xfrm>
                <a:off x="3225534" y="2368715"/>
                <a:ext cx="10151" cy="12832"/>
              </a:xfrm>
              <a:custGeom>
                <a:avLst/>
                <a:gdLst>
                  <a:gd name="T0" fmla="*/ 2 w 2"/>
                  <a:gd name="T1" fmla="*/ 0 h 3"/>
                  <a:gd name="T2" fmla="*/ 2 w 2"/>
                  <a:gd name="T3" fmla="*/ 2 h 3"/>
                  <a:gd name="T4" fmla="*/ 2 w 2"/>
                  <a:gd name="T5" fmla="*/ 0 h 3"/>
                </a:gdLst>
                <a:ahLst/>
                <a:cxnLst>
                  <a:cxn ang="0">
                    <a:pos x="T0" y="T1"/>
                  </a:cxn>
                  <a:cxn ang="0">
                    <a:pos x="T2" y="T3"/>
                  </a:cxn>
                  <a:cxn ang="0">
                    <a:pos x="T4" y="T5"/>
                  </a:cxn>
                </a:cxnLst>
                <a:rect l="0" t="0" r="r" b="b"/>
                <a:pathLst>
                  <a:path w="2" h="3">
                    <a:moveTo>
                      <a:pt x="2" y="0"/>
                    </a:moveTo>
                    <a:cubicBezTo>
                      <a:pt x="2" y="0"/>
                      <a:pt x="2" y="3"/>
                      <a:pt x="2" y="2"/>
                    </a:cubicBezTo>
                    <a:cubicBezTo>
                      <a:pt x="0" y="2"/>
                      <a:pt x="0" y="0"/>
                      <a:pt x="2"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17" name="Freeform 2573">
                <a:extLst>
                  <a:ext uri="{FF2B5EF4-FFF2-40B4-BE49-F238E27FC236}">
                    <a16:creationId xmlns:a16="http://schemas.microsoft.com/office/drawing/2014/main" id="{F8CC1ABC-4284-F0CC-6608-AB25B3DC2C84}"/>
                  </a:ext>
                </a:extLst>
              </p:cNvPr>
              <p:cNvSpPr>
                <a:spLocks/>
              </p:cNvSpPr>
              <p:nvPr/>
            </p:nvSpPr>
            <p:spPr bwMode="auto">
              <a:xfrm>
                <a:off x="3272901" y="2410069"/>
                <a:ext cx="0" cy="427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18" name="Freeform 2574">
                <a:extLst>
                  <a:ext uri="{FF2B5EF4-FFF2-40B4-BE49-F238E27FC236}">
                    <a16:creationId xmlns:a16="http://schemas.microsoft.com/office/drawing/2014/main" id="{6C180516-126F-6C43-7D14-6DE2A10B01A3}"/>
                  </a:ext>
                </a:extLst>
              </p:cNvPr>
              <p:cNvSpPr>
                <a:spLocks/>
              </p:cNvSpPr>
              <p:nvPr/>
            </p:nvSpPr>
            <p:spPr bwMode="auto">
              <a:xfrm>
                <a:off x="3085127" y="2300271"/>
                <a:ext cx="10151" cy="12832"/>
              </a:xfrm>
              <a:custGeom>
                <a:avLst/>
                <a:gdLst>
                  <a:gd name="T0" fmla="*/ 2 w 2"/>
                  <a:gd name="T1" fmla="*/ 3 h 3"/>
                  <a:gd name="T2" fmla="*/ 1 w 2"/>
                  <a:gd name="T3" fmla="*/ 2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cubicBezTo>
                      <a:pt x="1" y="2"/>
                      <a:pt x="1" y="2"/>
                      <a:pt x="1" y="2"/>
                    </a:cubicBezTo>
                    <a:cubicBezTo>
                      <a:pt x="2" y="0"/>
                      <a:pt x="1" y="0"/>
                      <a:pt x="0" y="0"/>
                    </a:cubicBezTo>
                    <a:cubicBezTo>
                      <a:pt x="0" y="2"/>
                      <a:pt x="1" y="3"/>
                      <a:pt x="2"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19" name="Freeform 2575">
                <a:extLst>
                  <a:ext uri="{FF2B5EF4-FFF2-40B4-BE49-F238E27FC236}">
                    <a16:creationId xmlns:a16="http://schemas.microsoft.com/office/drawing/2014/main" id="{C0A3E591-2048-A076-5FC2-50101C8501F9}"/>
                  </a:ext>
                </a:extLst>
              </p:cNvPr>
              <p:cNvSpPr>
                <a:spLocks/>
              </p:cNvSpPr>
              <p:nvPr/>
            </p:nvSpPr>
            <p:spPr bwMode="auto">
              <a:xfrm>
                <a:off x="3212002" y="2295995"/>
                <a:ext cx="23683" cy="12832"/>
              </a:xfrm>
              <a:custGeom>
                <a:avLst/>
                <a:gdLst>
                  <a:gd name="T0" fmla="*/ 2 w 5"/>
                  <a:gd name="T1" fmla="*/ 1 h 3"/>
                  <a:gd name="T2" fmla="*/ 3 w 5"/>
                  <a:gd name="T3" fmla="*/ 1 h 3"/>
                  <a:gd name="T4" fmla="*/ 3 w 5"/>
                  <a:gd name="T5" fmla="*/ 1 h 3"/>
                  <a:gd name="T6" fmla="*/ 0 w 5"/>
                  <a:gd name="T7" fmla="*/ 1 h 3"/>
                  <a:gd name="T8" fmla="*/ 2 w 5"/>
                  <a:gd name="T9" fmla="*/ 1 h 3"/>
                </a:gdLst>
                <a:ahLst/>
                <a:cxnLst>
                  <a:cxn ang="0">
                    <a:pos x="T0" y="T1"/>
                  </a:cxn>
                  <a:cxn ang="0">
                    <a:pos x="T2" y="T3"/>
                  </a:cxn>
                  <a:cxn ang="0">
                    <a:pos x="T4" y="T5"/>
                  </a:cxn>
                  <a:cxn ang="0">
                    <a:pos x="T6" y="T7"/>
                  </a:cxn>
                  <a:cxn ang="0">
                    <a:pos x="T8" y="T9"/>
                  </a:cxn>
                </a:cxnLst>
                <a:rect l="0" t="0" r="r" b="b"/>
                <a:pathLst>
                  <a:path w="5" h="3">
                    <a:moveTo>
                      <a:pt x="2" y="1"/>
                    </a:moveTo>
                    <a:cubicBezTo>
                      <a:pt x="3" y="1"/>
                      <a:pt x="3" y="3"/>
                      <a:pt x="3" y="1"/>
                    </a:cubicBezTo>
                    <a:cubicBezTo>
                      <a:pt x="3" y="1"/>
                      <a:pt x="5" y="0"/>
                      <a:pt x="3" y="1"/>
                    </a:cubicBezTo>
                    <a:cubicBezTo>
                      <a:pt x="3" y="1"/>
                      <a:pt x="0" y="0"/>
                      <a:pt x="0" y="1"/>
                    </a:cubicBezTo>
                    <a:cubicBezTo>
                      <a:pt x="2" y="1"/>
                      <a:pt x="2" y="1"/>
                      <a:pt x="2"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20" name="Freeform 2576">
                <a:extLst>
                  <a:ext uri="{FF2B5EF4-FFF2-40B4-BE49-F238E27FC236}">
                    <a16:creationId xmlns:a16="http://schemas.microsoft.com/office/drawing/2014/main" id="{101C0568-E927-0164-332F-A30849C7665E}"/>
                  </a:ext>
                </a:extLst>
              </p:cNvPr>
              <p:cNvSpPr>
                <a:spLocks/>
              </p:cNvSpPr>
              <p:nvPr/>
            </p:nvSpPr>
            <p:spPr bwMode="auto">
              <a:xfrm>
                <a:off x="3235686" y="2288865"/>
                <a:ext cx="8459" cy="7129"/>
              </a:xfrm>
              <a:custGeom>
                <a:avLst/>
                <a:gdLst>
                  <a:gd name="T0" fmla="*/ 0 w 2"/>
                  <a:gd name="T1" fmla="*/ 2 h 2"/>
                  <a:gd name="T2" fmla="*/ 1 w 2"/>
                  <a:gd name="T3" fmla="*/ 2 h 2"/>
                  <a:gd name="T4" fmla="*/ 0 w 2"/>
                  <a:gd name="T5" fmla="*/ 2 h 2"/>
                </a:gdLst>
                <a:ahLst/>
                <a:cxnLst>
                  <a:cxn ang="0">
                    <a:pos x="T0" y="T1"/>
                  </a:cxn>
                  <a:cxn ang="0">
                    <a:pos x="T2" y="T3"/>
                  </a:cxn>
                  <a:cxn ang="0">
                    <a:pos x="T4" y="T5"/>
                  </a:cxn>
                </a:cxnLst>
                <a:rect l="0" t="0" r="r" b="b"/>
                <a:pathLst>
                  <a:path w="2" h="2">
                    <a:moveTo>
                      <a:pt x="0" y="2"/>
                    </a:moveTo>
                    <a:cubicBezTo>
                      <a:pt x="0" y="0"/>
                      <a:pt x="2" y="2"/>
                      <a:pt x="1" y="2"/>
                    </a:cubicBezTo>
                    <a:cubicBezTo>
                      <a:pt x="0" y="2"/>
                      <a:pt x="0" y="2"/>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21" name="Freeform 2577">
                <a:extLst>
                  <a:ext uri="{FF2B5EF4-FFF2-40B4-BE49-F238E27FC236}">
                    <a16:creationId xmlns:a16="http://schemas.microsoft.com/office/drawing/2014/main" id="{4C5A1989-BAD7-A820-20E3-6087B099428C}"/>
                  </a:ext>
                </a:extLst>
              </p:cNvPr>
              <p:cNvSpPr>
                <a:spLocks/>
              </p:cNvSpPr>
              <p:nvPr/>
            </p:nvSpPr>
            <p:spPr bwMode="auto">
              <a:xfrm>
                <a:off x="3212003" y="2368716"/>
                <a:ext cx="13533" cy="8555"/>
              </a:xfrm>
              <a:custGeom>
                <a:avLst/>
                <a:gdLst>
                  <a:gd name="T0" fmla="*/ 2 w 3"/>
                  <a:gd name="T1" fmla="*/ 2 h 2"/>
                  <a:gd name="T2" fmla="*/ 3 w 3"/>
                  <a:gd name="T3" fmla="*/ 0 h 2"/>
                  <a:gd name="T4" fmla="*/ 2 w 3"/>
                  <a:gd name="T5" fmla="*/ 2 h 2"/>
                </a:gdLst>
                <a:ahLst/>
                <a:cxnLst>
                  <a:cxn ang="0">
                    <a:pos x="T0" y="T1"/>
                  </a:cxn>
                  <a:cxn ang="0">
                    <a:pos x="T2" y="T3"/>
                  </a:cxn>
                  <a:cxn ang="0">
                    <a:pos x="T4" y="T5"/>
                  </a:cxn>
                </a:cxnLst>
                <a:rect l="0" t="0" r="r" b="b"/>
                <a:pathLst>
                  <a:path w="3" h="2">
                    <a:moveTo>
                      <a:pt x="2" y="2"/>
                    </a:moveTo>
                    <a:cubicBezTo>
                      <a:pt x="0" y="0"/>
                      <a:pt x="2" y="0"/>
                      <a:pt x="3" y="0"/>
                    </a:cubicBezTo>
                    <a:cubicBezTo>
                      <a:pt x="2" y="2"/>
                      <a:pt x="2" y="2"/>
                      <a:pt x="2"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22" name="Freeform 2578">
                <a:extLst>
                  <a:ext uri="{FF2B5EF4-FFF2-40B4-BE49-F238E27FC236}">
                    <a16:creationId xmlns:a16="http://schemas.microsoft.com/office/drawing/2014/main" id="{144BEEF7-674E-E808-CF54-20EC744CBDB0}"/>
                  </a:ext>
                </a:extLst>
              </p:cNvPr>
              <p:cNvSpPr>
                <a:spLocks/>
              </p:cNvSpPr>
              <p:nvPr/>
            </p:nvSpPr>
            <p:spPr bwMode="auto">
              <a:xfrm>
                <a:off x="3203544" y="2381550"/>
                <a:ext cx="3383" cy="8555"/>
              </a:xfrm>
              <a:custGeom>
                <a:avLst/>
                <a:gdLst>
                  <a:gd name="T0" fmla="*/ 1 w 1"/>
                  <a:gd name="T1" fmla="*/ 0 h 2"/>
                  <a:gd name="T2" fmla="*/ 1 w 1"/>
                  <a:gd name="T3" fmla="*/ 0 h 2"/>
                  <a:gd name="T4" fmla="*/ 1 w 1"/>
                  <a:gd name="T5" fmla="*/ 0 h 2"/>
                </a:gdLst>
                <a:ahLst/>
                <a:cxnLst>
                  <a:cxn ang="0">
                    <a:pos x="T0" y="T1"/>
                  </a:cxn>
                  <a:cxn ang="0">
                    <a:pos x="T2" y="T3"/>
                  </a:cxn>
                  <a:cxn ang="0">
                    <a:pos x="T4" y="T5"/>
                  </a:cxn>
                </a:cxnLst>
                <a:rect l="0" t="0" r="r" b="b"/>
                <a:pathLst>
                  <a:path w="1" h="2">
                    <a:moveTo>
                      <a:pt x="1" y="0"/>
                    </a:moveTo>
                    <a:cubicBezTo>
                      <a:pt x="0" y="0"/>
                      <a:pt x="1" y="2"/>
                      <a:pt x="1" y="0"/>
                    </a:cubicBezTo>
                    <a:cubicBezTo>
                      <a:pt x="1" y="0"/>
                      <a:pt x="1" y="0"/>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23" name="Freeform 2579">
                <a:extLst>
                  <a:ext uri="{FF2B5EF4-FFF2-40B4-BE49-F238E27FC236}">
                    <a16:creationId xmlns:a16="http://schemas.microsoft.com/office/drawing/2014/main" id="{73CBED5B-BC23-1700-C235-1E2B4096F00F}"/>
                  </a:ext>
                </a:extLst>
              </p:cNvPr>
              <p:cNvSpPr>
                <a:spLocks/>
              </p:cNvSpPr>
              <p:nvPr/>
            </p:nvSpPr>
            <p:spPr bwMode="auto">
              <a:xfrm>
                <a:off x="3203544" y="2357309"/>
                <a:ext cx="3383" cy="8555"/>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2"/>
                      <a:pt x="1" y="0"/>
                      <a:pt x="1" y="0"/>
                    </a:cubicBezTo>
                    <a:cubicBezTo>
                      <a:pt x="1" y="2"/>
                      <a:pt x="1" y="2"/>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24" name="Freeform 2580">
                <a:extLst>
                  <a:ext uri="{FF2B5EF4-FFF2-40B4-BE49-F238E27FC236}">
                    <a16:creationId xmlns:a16="http://schemas.microsoft.com/office/drawing/2014/main" id="{A69D9EEA-6F2A-DAF8-A029-E9B5130C5B1C}"/>
                  </a:ext>
                </a:extLst>
              </p:cNvPr>
              <p:cNvSpPr>
                <a:spLocks/>
              </p:cNvSpPr>
              <p:nvPr/>
            </p:nvSpPr>
            <p:spPr bwMode="auto">
              <a:xfrm>
                <a:off x="3203544" y="2365863"/>
                <a:ext cx="3383" cy="285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1" y="0"/>
                      <a:pt x="1" y="0"/>
                    </a:cubicBezTo>
                    <a:cubicBezTo>
                      <a:pt x="1" y="1"/>
                      <a:pt x="1" y="1"/>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25" name="Freeform 2581">
                <a:extLst>
                  <a:ext uri="{FF2B5EF4-FFF2-40B4-BE49-F238E27FC236}">
                    <a16:creationId xmlns:a16="http://schemas.microsoft.com/office/drawing/2014/main" id="{C0253388-6751-B973-36CA-51E5DC807871}"/>
                  </a:ext>
                </a:extLst>
              </p:cNvPr>
              <p:cNvSpPr>
                <a:spLocks/>
              </p:cNvSpPr>
              <p:nvPr/>
            </p:nvSpPr>
            <p:spPr bwMode="auto">
              <a:xfrm>
                <a:off x="3240762" y="2357309"/>
                <a:ext cx="13533" cy="8555"/>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0" y="0"/>
                      <a:pt x="3" y="0"/>
                      <a:pt x="3" y="0"/>
                    </a:cubicBezTo>
                    <a:cubicBezTo>
                      <a:pt x="0" y="2"/>
                      <a:pt x="0" y="2"/>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26" name="Freeform 2582">
                <a:extLst>
                  <a:ext uri="{FF2B5EF4-FFF2-40B4-BE49-F238E27FC236}">
                    <a16:creationId xmlns:a16="http://schemas.microsoft.com/office/drawing/2014/main" id="{9E6BC4EE-5205-0B39-A9B6-E79A2B08732B}"/>
                  </a:ext>
                </a:extLst>
              </p:cNvPr>
              <p:cNvSpPr>
                <a:spLocks/>
              </p:cNvSpPr>
              <p:nvPr/>
            </p:nvSpPr>
            <p:spPr bwMode="auto">
              <a:xfrm>
                <a:off x="3103737" y="2324512"/>
                <a:ext cx="15225" cy="8555"/>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3" y="0"/>
                    </a:cubicBezTo>
                    <a:cubicBezTo>
                      <a:pt x="3" y="2"/>
                      <a:pt x="3" y="2"/>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27" name="Freeform 2583">
                <a:extLst>
                  <a:ext uri="{FF2B5EF4-FFF2-40B4-BE49-F238E27FC236}">
                    <a16:creationId xmlns:a16="http://schemas.microsoft.com/office/drawing/2014/main" id="{356A1040-E2D5-63A5-850E-8DC7C61F2EE5}"/>
                  </a:ext>
                </a:extLst>
              </p:cNvPr>
              <p:cNvSpPr>
                <a:spLocks/>
              </p:cNvSpPr>
              <p:nvPr/>
            </p:nvSpPr>
            <p:spPr bwMode="auto">
              <a:xfrm>
                <a:off x="3206929" y="2320235"/>
                <a:ext cx="5075" cy="4277"/>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1" y="1"/>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28" name="Freeform 2584">
                <a:extLst>
                  <a:ext uri="{FF2B5EF4-FFF2-40B4-BE49-F238E27FC236}">
                    <a16:creationId xmlns:a16="http://schemas.microsoft.com/office/drawing/2014/main" id="{0C5CE6AD-FAB3-FDF2-2595-956A1FF55C67}"/>
                  </a:ext>
                </a:extLst>
              </p:cNvPr>
              <p:cNvSpPr>
                <a:spLocks/>
              </p:cNvSpPr>
              <p:nvPr/>
            </p:nvSpPr>
            <p:spPr bwMode="auto">
              <a:xfrm>
                <a:off x="3206929" y="2344476"/>
                <a:ext cx="18608" cy="21387"/>
              </a:xfrm>
              <a:custGeom>
                <a:avLst/>
                <a:gdLst>
                  <a:gd name="T0" fmla="*/ 1 w 4"/>
                  <a:gd name="T1" fmla="*/ 5 h 5"/>
                  <a:gd name="T2" fmla="*/ 3 w 4"/>
                  <a:gd name="T3" fmla="*/ 3 h 5"/>
                  <a:gd name="T4" fmla="*/ 1 w 4"/>
                  <a:gd name="T5" fmla="*/ 2 h 5"/>
                  <a:gd name="T6" fmla="*/ 1 w 4"/>
                  <a:gd name="T7" fmla="*/ 5 h 5"/>
                </a:gdLst>
                <a:ahLst/>
                <a:cxnLst>
                  <a:cxn ang="0">
                    <a:pos x="T0" y="T1"/>
                  </a:cxn>
                  <a:cxn ang="0">
                    <a:pos x="T2" y="T3"/>
                  </a:cxn>
                  <a:cxn ang="0">
                    <a:pos x="T4" y="T5"/>
                  </a:cxn>
                  <a:cxn ang="0">
                    <a:pos x="T6" y="T7"/>
                  </a:cxn>
                </a:cxnLst>
                <a:rect l="0" t="0" r="r" b="b"/>
                <a:pathLst>
                  <a:path w="4" h="5">
                    <a:moveTo>
                      <a:pt x="1" y="5"/>
                    </a:moveTo>
                    <a:cubicBezTo>
                      <a:pt x="3" y="5"/>
                      <a:pt x="4" y="5"/>
                      <a:pt x="3" y="3"/>
                    </a:cubicBezTo>
                    <a:cubicBezTo>
                      <a:pt x="1" y="3"/>
                      <a:pt x="1" y="0"/>
                      <a:pt x="1" y="2"/>
                    </a:cubicBezTo>
                    <a:cubicBezTo>
                      <a:pt x="0" y="2"/>
                      <a:pt x="1" y="2"/>
                      <a:pt x="1" y="5"/>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29" name="Freeform 2589">
                <a:extLst>
                  <a:ext uri="{FF2B5EF4-FFF2-40B4-BE49-F238E27FC236}">
                    <a16:creationId xmlns:a16="http://schemas.microsoft.com/office/drawing/2014/main" id="{FA7B5D32-F949-1226-646C-693E03249084}"/>
                  </a:ext>
                </a:extLst>
              </p:cNvPr>
              <p:cNvSpPr>
                <a:spLocks/>
              </p:cNvSpPr>
              <p:nvPr/>
            </p:nvSpPr>
            <p:spPr bwMode="auto">
              <a:xfrm>
                <a:off x="5818843" y="2539825"/>
                <a:ext cx="10151" cy="11407"/>
              </a:xfrm>
              <a:custGeom>
                <a:avLst/>
                <a:gdLst>
                  <a:gd name="T0" fmla="*/ 0 w 2"/>
                  <a:gd name="T1" fmla="*/ 3 h 3"/>
                  <a:gd name="T2" fmla="*/ 0 w 2"/>
                  <a:gd name="T3" fmla="*/ 2 h 3"/>
                  <a:gd name="T4" fmla="*/ 0 w 2"/>
                  <a:gd name="T5" fmla="*/ 3 h 3"/>
                </a:gdLst>
                <a:ahLst/>
                <a:cxnLst>
                  <a:cxn ang="0">
                    <a:pos x="T0" y="T1"/>
                  </a:cxn>
                  <a:cxn ang="0">
                    <a:pos x="T2" y="T3"/>
                  </a:cxn>
                  <a:cxn ang="0">
                    <a:pos x="T4" y="T5"/>
                  </a:cxn>
                </a:cxnLst>
                <a:rect l="0" t="0" r="r" b="b"/>
                <a:pathLst>
                  <a:path w="2" h="3">
                    <a:moveTo>
                      <a:pt x="0" y="3"/>
                    </a:moveTo>
                    <a:cubicBezTo>
                      <a:pt x="0" y="3"/>
                      <a:pt x="0" y="0"/>
                      <a:pt x="0" y="2"/>
                    </a:cubicBezTo>
                    <a:cubicBezTo>
                      <a:pt x="2" y="2"/>
                      <a:pt x="2" y="3"/>
                      <a:pt x="0"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30" name="Freeform 2590">
                <a:extLst>
                  <a:ext uri="{FF2B5EF4-FFF2-40B4-BE49-F238E27FC236}">
                    <a16:creationId xmlns:a16="http://schemas.microsoft.com/office/drawing/2014/main" id="{98A89883-A4B0-78CE-7A68-0B22F171F4BE}"/>
                  </a:ext>
                </a:extLst>
              </p:cNvPr>
              <p:cNvSpPr>
                <a:spLocks/>
              </p:cNvSpPr>
              <p:nvPr/>
            </p:nvSpPr>
            <p:spPr bwMode="auto">
              <a:xfrm>
                <a:off x="5776553" y="2491342"/>
                <a:ext cx="50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31" name="Freeform 2591">
                <a:extLst>
                  <a:ext uri="{FF2B5EF4-FFF2-40B4-BE49-F238E27FC236}">
                    <a16:creationId xmlns:a16="http://schemas.microsoft.com/office/drawing/2014/main" id="{3DDD8AA4-7F69-9E61-5E14-C2DD2DDF9D8B}"/>
                  </a:ext>
                </a:extLst>
              </p:cNvPr>
              <p:cNvSpPr>
                <a:spLocks/>
              </p:cNvSpPr>
              <p:nvPr/>
            </p:nvSpPr>
            <p:spPr bwMode="auto">
              <a:xfrm>
                <a:off x="5810385" y="2491345"/>
                <a:ext cx="8459" cy="11407"/>
              </a:xfrm>
              <a:custGeom>
                <a:avLst/>
                <a:gdLst>
                  <a:gd name="T0" fmla="*/ 0 w 2"/>
                  <a:gd name="T1" fmla="*/ 1 h 3"/>
                  <a:gd name="T2" fmla="*/ 2 w 2"/>
                  <a:gd name="T3" fmla="*/ 1 h 3"/>
                  <a:gd name="T4" fmla="*/ 0 w 2"/>
                  <a:gd name="T5" fmla="*/ 1 h 3"/>
                </a:gdLst>
                <a:ahLst/>
                <a:cxnLst>
                  <a:cxn ang="0">
                    <a:pos x="T0" y="T1"/>
                  </a:cxn>
                  <a:cxn ang="0">
                    <a:pos x="T2" y="T3"/>
                  </a:cxn>
                  <a:cxn ang="0">
                    <a:pos x="T4" y="T5"/>
                  </a:cxn>
                </a:cxnLst>
                <a:rect l="0" t="0" r="r" b="b"/>
                <a:pathLst>
                  <a:path w="2" h="3">
                    <a:moveTo>
                      <a:pt x="0" y="1"/>
                    </a:moveTo>
                    <a:cubicBezTo>
                      <a:pt x="0" y="1"/>
                      <a:pt x="2" y="0"/>
                      <a:pt x="2" y="1"/>
                    </a:cubicBezTo>
                    <a:cubicBezTo>
                      <a:pt x="2" y="1"/>
                      <a:pt x="1" y="3"/>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32" name="Freeform 2595">
                <a:extLst>
                  <a:ext uri="{FF2B5EF4-FFF2-40B4-BE49-F238E27FC236}">
                    <a16:creationId xmlns:a16="http://schemas.microsoft.com/office/drawing/2014/main" id="{795A3899-3273-83E3-7AFD-58DB3A086BF9}"/>
                  </a:ext>
                </a:extLst>
              </p:cNvPr>
              <p:cNvSpPr>
                <a:spLocks/>
              </p:cNvSpPr>
              <p:nvPr/>
            </p:nvSpPr>
            <p:spPr bwMode="auto">
              <a:xfrm>
                <a:off x="6016767" y="2337345"/>
                <a:ext cx="5075" cy="15684"/>
              </a:xfrm>
              <a:custGeom>
                <a:avLst/>
                <a:gdLst>
                  <a:gd name="T0" fmla="*/ 0 w 1"/>
                  <a:gd name="T1" fmla="*/ 2 h 4"/>
                  <a:gd name="T2" fmla="*/ 1 w 1"/>
                  <a:gd name="T3" fmla="*/ 4 h 4"/>
                  <a:gd name="T4" fmla="*/ 0 w 1"/>
                  <a:gd name="T5" fmla="*/ 2 h 4"/>
                </a:gdLst>
                <a:ahLst/>
                <a:cxnLst>
                  <a:cxn ang="0">
                    <a:pos x="T0" y="T1"/>
                  </a:cxn>
                  <a:cxn ang="0">
                    <a:pos x="T2" y="T3"/>
                  </a:cxn>
                  <a:cxn ang="0">
                    <a:pos x="T4" y="T5"/>
                  </a:cxn>
                </a:cxnLst>
                <a:rect l="0" t="0" r="r" b="b"/>
                <a:pathLst>
                  <a:path w="1" h="4">
                    <a:moveTo>
                      <a:pt x="0" y="2"/>
                    </a:moveTo>
                    <a:cubicBezTo>
                      <a:pt x="1" y="0"/>
                      <a:pt x="1" y="2"/>
                      <a:pt x="1" y="4"/>
                    </a:cubicBezTo>
                    <a:cubicBezTo>
                      <a:pt x="0" y="4"/>
                      <a:pt x="0" y="4"/>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33" name="Freeform 2597">
                <a:extLst>
                  <a:ext uri="{FF2B5EF4-FFF2-40B4-BE49-F238E27FC236}">
                    <a16:creationId xmlns:a16="http://schemas.microsoft.com/office/drawing/2014/main" id="{C435C36A-62C5-A139-E344-183049C4EF5F}"/>
                  </a:ext>
                </a:extLst>
              </p:cNvPr>
              <p:cNvSpPr>
                <a:spLocks/>
              </p:cNvSpPr>
              <p:nvPr/>
            </p:nvSpPr>
            <p:spPr bwMode="auto">
              <a:xfrm>
                <a:off x="5932186" y="2438586"/>
                <a:ext cx="5075" cy="11407"/>
              </a:xfrm>
              <a:custGeom>
                <a:avLst/>
                <a:gdLst>
                  <a:gd name="T0" fmla="*/ 0 w 1"/>
                  <a:gd name="T1" fmla="*/ 2 h 3"/>
                  <a:gd name="T2" fmla="*/ 1 w 1"/>
                  <a:gd name="T3" fmla="*/ 0 h 3"/>
                  <a:gd name="T4" fmla="*/ 0 w 1"/>
                  <a:gd name="T5" fmla="*/ 2 h 3"/>
                </a:gdLst>
                <a:ahLst/>
                <a:cxnLst>
                  <a:cxn ang="0">
                    <a:pos x="T0" y="T1"/>
                  </a:cxn>
                  <a:cxn ang="0">
                    <a:pos x="T2" y="T3"/>
                  </a:cxn>
                  <a:cxn ang="0">
                    <a:pos x="T4" y="T5"/>
                  </a:cxn>
                </a:cxnLst>
                <a:rect l="0" t="0" r="r" b="b"/>
                <a:pathLst>
                  <a:path w="1" h="3">
                    <a:moveTo>
                      <a:pt x="0" y="2"/>
                    </a:moveTo>
                    <a:cubicBezTo>
                      <a:pt x="1" y="0"/>
                      <a:pt x="1" y="0"/>
                      <a:pt x="1" y="0"/>
                    </a:cubicBezTo>
                    <a:cubicBezTo>
                      <a:pt x="1" y="2"/>
                      <a:pt x="0" y="3"/>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34" name="Freeform 2598">
                <a:extLst>
                  <a:ext uri="{FF2B5EF4-FFF2-40B4-BE49-F238E27FC236}">
                    <a16:creationId xmlns:a16="http://schemas.microsoft.com/office/drawing/2014/main" id="{F9411D2A-58CC-A533-3250-CED04220EB54}"/>
                  </a:ext>
                </a:extLst>
              </p:cNvPr>
              <p:cNvSpPr>
                <a:spLocks/>
              </p:cNvSpPr>
              <p:nvPr/>
            </p:nvSpPr>
            <p:spPr bwMode="auto">
              <a:xfrm>
                <a:off x="5894966" y="2392957"/>
                <a:ext cx="0" cy="855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2"/>
                      <a:pt x="0" y="2"/>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35" name="Freeform 2599">
                <a:extLst>
                  <a:ext uri="{FF2B5EF4-FFF2-40B4-BE49-F238E27FC236}">
                    <a16:creationId xmlns:a16="http://schemas.microsoft.com/office/drawing/2014/main" id="{E2DFF5EA-96D9-9669-56FB-AE3B8D4EC1E4}"/>
                  </a:ext>
                </a:extLst>
              </p:cNvPr>
              <p:cNvSpPr>
                <a:spLocks/>
              </p:cNvSpPr>
              <p:nvPr/>
            </p:nvSpPr>
            <p:spPr bwMode="auto">
              <a:xfrm>
                <a:off x="5749485" y="2636786"/>
                <a:ext cx="27067" cy="15684"/>
              </a:xfrm>
              <a:custGeom>
                <a:avLst/>
                <a:gdLst>
                  <a:gd name="T0" fmla="*/ 1 w 6"/>
                  <a:gd name="T1" fmla="*/ 4 h 4"/>
                  <a:gd name="T2" fmla="*/ 4 w 6"/>
                  <a:gd name="T3" fmla="*/ 1 h 4"/>
                  <a:gd name="T4" fmla="*/ 4 w 6"/>
                  <a:gd name="T5" fmla="*/ 0 h 4"/>
                  <a:gd name="T6" fmla="*/ 0 w 6"/>
                  <a:gd name="T7" fmla="*/ 4 h 4"/>
                  <a:gd name="T8" fmla="*/ 1 w 6"/>
                  <a:gd name="T9" fmla="*/ 4 h 4"/>
                </a:gdLst>
                <a:ahLst/>
                <a:cxnLst>
                  <a:cxn ang="0">
                    <a:pos x="T0" y="T1"/>
                  </a:cxn>
                  <a:cxn ang="0">
                    <a:pos x="T2" y="T3"/>
                  </a:cxn>
                  <a:cxn ang="0">
                    <a:pos x="T4" y="T5"/>
                  </a:cxn>
                  <a:cxn ang="0">
                    <a:pos x="T6" y="T7"/>
                  </a:cxn>
                  <a:cxn ang="0">
                    <a:pos x="T8" y="T9"/>
                  </a:cxn>
                </a:cxnLst>
                <a:rect l="0" t="0" r="r" b="b"/>
                <a:pathLst>
                  <a:path w="6" h="4">
                    <a:moveTo>
                      <a:pt x="1" y="4"/>
                    </a:moveTo>
                    <a:cubicBezTo>
                      <a:pt x="1" y="3"/>
                      <a:pt x="1" y="3"/>
                      <a:pt x="4" y="1"/>
                    </a:cubicBezTo>
                    <a:cubicBezTo>
                      <a:pt x="6" y="0"/>
                      <a:pt x="4" y="0"/>
                      <a:pt x="4" y="0"/>
                    </a:cubicBezTo>
                    <a:cubicBezTo>
                      <a:pt x="3" y="3"/>
                      <a:pt x="1" y="3"/>
                      <a:pt x="0" y="4"/>
                    </a:cubicBezTo>
                    <a:cubicBezTo>
                      <a:pt x="1" y="4"/>
                      <a:pt x="1" y="4"/>
                      <a:pt x="1"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36" name="Freeform 2600">
                <a:extLst>
                  <a:ext uri="{FF2B5EF4-FFF2-40B4-BE49-F238E27FC236}">
                    <a16:creationId xmlns:a16="http://schemas.microsoft.com/office/drawing/2014/main" id="{BB6E9EE6-894A-5C83-4BA5-CAA416A97CCC}"/>
                  </a:ext>
                </a:extLst>
              </p:cNvPr>
              <p:cNvSpPr>
                <a:spLocks/>
              </p:cNvSpPr>
              <p:nvPr/>
            </p:nvSpPr>
            <p:spPr bwMode="auto">
              <a:xfrm>
                <a:off x="5781629" y="2608267"/>
                <a:ext cx="5075" cy="8555"/>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0"/>
                      <a:pt x="0" y="0"/>
                      <a:pt x="0" y="0"/>
                    </a:cubicBezTo>
                    <a:cubicBezTo>
                      <a:pt x="1" y="2"/>
                      <a:pt x="0" y="2"/>
                      <a:pt x="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37" name="Freeform 2601">
                <a:extLst>
                  <a:ext uri="{FF2B5EF4-FFF2-40B4-BE49-F238E27FC236}">
                    <a16:creationId xmlns:a16="http://schemas.microsoft.com/office/drawing/2014/main" id="{DC725713-2431-ABAA-A2B8-7F4ABE15055A}"/>
                  </a:ext>
                </a:extLst>
              </p:cNvPr>
              <p:cNvSpPr>
                <a:spLocks/>
              </p:cNvSpPr>
              <p:nvPr/>
            </p:nvSpPr>
            <p:spPr bwMode="auto">
              <a:xfrm>
                <a:off x="5795161" y="2592582"/>
                <a:ext cx="5075" cy="15684"/>
              </a:xfrm>
              <a:custGeom>
                <a:avLst/>
                <a:gdLst>
                  <a:gd name="T0" fmla="*/ 0 w 1"/>
                  <a:gd name="T1" fmla="*/ 3 h 4"/>
                  <a:gd name="T2" fmla="*/ 1 w 1"/>
                  <a:gd name="T3" fmla="*/ 1 h 4"/>
                  <a:gd name="T4" fmla="*/ 0 w 1"/>
                  <a:gd name="T5" fmla="*/ 3 h 4"/>
                </a:gdLst>
                <a:ahLst/>
                <a:cxnLst>
                  <a:cxn ang="0">
                    <a:pos x="T0" y="T1"/>
                  </a:cxn>
                  <a:cxn ang="0">
                    <a:pos x="T2" y="T3"/>
                  </a:cxn>
                  <a:cxn ang="0">
                    <a:pos x="T4" y="T5"/>
                  </a:cxn>
                </a:cxnLst>
                <a:rect l="0" t="0" r="r" b="b"/>
                <a:pathLst>
                  <a:path w="1" h="4">
                    <a:moveTo>
                      <a:pt x="0" y="3"/>
                    </a:moveTo>
                    <a:cubicBezTo>
                      <a:pt x="0" y="1"/>
                      <a:pt x="1" y="0"/>
                      <a:pt x="1" y="1"/>
                    </a:cubicBezTo>
                    <a:cubicBezTo>
                      <a:pt x="1" y="1"/>
                      <a:pt x="0" y="4"/>
                      <a:pt x="0"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38" name="Freeform 2602">
                <a:extLst>
                  <a:ext uri="{FF2B5EF4-FFF2-40B4-BE49-F238E27FC236}">
                    <a16:creationId xmlns:a16="http://schemas.microsoft.com/office/drawing/2014/main" id="{C9FDC7C7-A3B0-F751-53AB-4BA4AA685D8C}"/>
                  </a:ext>
                </a:extLst>
              </p:cNvPr>
              <p:cNvSpPr>
                <a:spLocks/>
              </p:cNvSpPr>
              <p:nvPr/>
            </p:nvSpPr>
            <p:spPr bwMode="auto">
              <a:xfrm>
                <a:off x="5659826" y="2696673"/>
                <a:ext cx="0" cy="855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0"/>
                      <a:pt x="0" y="2"/>
                    </a:cubicBezTo>
                    <a:cubicBezTo>
                      <a:pt x="0" y="2"/>
                      <a:pt x="0" y="2"/>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39" name="Freeform 2603">
                <a:extLst>
                  <a:ext uri="{FF2B5EF4-FFF2-40B4-BE49-F238E27FC236}">
                    <a16:creationId xmlns:a16="http://schemas.microsoft.com/office/drawing/2014/main" id="{F5CF6B94-5A15-C648-8032-7EA5D6B5CF4B}"/>
                  </a:ext>
                </a:extLst>
              </p:cNvPr>
              <p:cNvSpPr>
                <a:spLocks/>
              </p:cNvSpPr>
              <p:nvPr/>
            </p:nvSpPr>
            <p:spPr bwMode="auto">
              <a:xfrm>
                <a:off x="5659826" y="2693822"/>
                <a:ext cx="10151" cy="11407"/>
              </a:xfrm>
              <a:custGeom>
                <a:avLst/>
                <a:gdLst>
                  <a:gd name="T0" fmla="*/ 1 w 2"/>
                  <a:gd name="T1" fmla="*/ 1 h 3"/>
                  <a:gd name="T2" fmla="*/ 2 w 2"/>
                  <a:gd name="T3" fmla="*/ 1 h 3"/>
                  <a:gd name="T4" fmla="*/ 1 w 2"/>
                  <a:gd name="T5" fmla="*/ 1 h 3"/>
                </a:gdLst>
                <a:ahLst/>
                <a:cxnLst>
                  <a:cxn ang="0">
                    <a:pos x="T0" y="T1"/>
                  </a:cxn>
                  <a:cxn ang="0">
                    <a:pos x="T2" y="T3"/>
                  </a:cxn>
                  <a:cxn ang="0">
                    <a:pos x="T4" y="T5"/>
                  </a:cxn>
                </a:cxnLst>
                <a:rect l="0" t="0" r="r" b="b"/>
                <a:pathLst>
                  <a:path w="2" h="3">
                    <a:moveTo>
                      <a:pt x="1" y="1"/>
                    </a:moveTo>
                    <a:cubicBezTo>
                      <a:pt x="0" y="1"/>
                      <a:pt x="2" y="0"/>
                      <a:pt x="2" y="1"/>
                    </a:cubicBezTo>
                    <a:cubicBezTo>
                      <a:pt x="2" y="1"/>
                      <a:pt x="2" y="3"/>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40" name="Freeform 2604">
                <a:extLst>
                  <a:ext uri="{FF2B5EF4-FFF2-40B4-BE49-F238E27FC236}">
                    <a16:creationId xmlns:a16="http://schemas.microsoft.com/office/drawing/2014/main" id="{232DE5E3-1FDA-3E04-4497-9AD122447236}"/>
                  </a:ext>
                </a:extLst>
              </p:cNvPr>
              <p:cNvSpPr>
                <a:spLocks/>
              </p:cNvSpPr>
              <p:nvPr/>
            </p:nvSpPr>
            <p:spPr bwMode="auto">
              <a:xfrm>
                <a:off x="5691968" y="2685266"/>
                <a:ext cx="10151" cy="8555"/>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0" y="0"/>
                      <a:pt x="1" y="0"/>
                      <a:pt x="2" y="0"/>
                    </a:cubicBezTo>
                    <a:cubicBezTo>
                      <a:pt x="2" y="2"/>
                      <a:pt x="1" y="2"/>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41" name="Freeform 2606">
                <a:extLst>
                  <a:ext uri="{FF2B5EF4-FFF2-40B4-BE49-F238E27FC236}">
                    <a16:creationId xmlns:a16="http://schemas.microsoft.com/office/drawing/2014/main" id="{3121F7A6-4FFE-F7B2-577D-56645E34E5CF}"/>
                  </a:ext>
                </a:extLst>
              </p:cNvPr>
              <p:cNvSpPr>
                <a:spLocks/>
              </p:cNvSpPr>
              <p:nvPr/>
            </p:nvSpPr>
            <p:spPr bwMode="auto">
              <a:xfrm>
                <a:off x="4314961" y="1247955"/>
                <a:ext cx="69358" cy="24240"/>
              </a:xfrm>
              <a:custGeom>
                <a:avLst/>
                <a:gdLst>
                  <a:gd name="T0" fmla="*/ 5 w 15"/>
                  <a:gd name="T1" fmla="*/ 2 h 6"/>
                  <a:gd name="T2" fmla="*/ 9 w 15"/>
                  <a:gd name="T3" fmla="*/ 6 h 6"/>
                  <a:gd name="T4" fmla="*/ 5 w 15"/>
                  <a:gd name="T5" fmla="*/ 2 h 6"/>
                </a:gdLst>
                <a:ahLst/>
                <a:cxnLst>
                  <a:cxn ang="0">
                    <a:pos x="T0" y="T1"/>
                  </a:cxn>
                  <a:cxn ang="0">
                    <a:pos x="T2" y="T3"/>
                  </a:cxn>
                  <a:cxn ang="0">
                    <a:pos x="T4" y="T5"/>
                  </a:cxn>
                </a:cxnLst>
                <a:rect l="0" t="0" r="r" b="b"/>
                <a:pathLst>
                  <a:path w="15" h="6">
                    <a:moveTo>
                      <a:pt x="5" y="2"/>
                    </a:moveTo>
                    <a:cubicBezTo>
                      <a:pt x="1" y="3"/>
                      <a:pt x="0" y="6"/>
                      <a:pt x="9" y="6"/>
                    </a:cubicBezTo>
                    <a:cubicBezTo>
                      <a:pt x="15" y="5"/>
                      <a:pt x="9" y="0"/>
                      <a:pt x="5"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42" name="Freeform 2609">
                <a:extLst>
                  <a:ext uri="{FF2B5EF4-FFF2-40B4-BE49-F238E27FC236}">
                    <a16:creationId xmlns:a16="http://schemas.microsoft.com/office/drawing/2014/main" id="{197E9CEF-027A-6942-DDBD-02F4414F0467}"/>
                  </a:ext>
                </a:extLst>
              </p:cNvPr>
              <p:cNvSpPr>
                <a:spLocks/>
              </p:cNvSpPr>
              <p:nvPr/>
            </p:nvSpPr>
            <p:spPr bwMode="auto">
              <a:xfrm>
                <a:off x="3699200" y="968477"/>
                <a:ext cx="113340" cy="19962"/>
              </a:xfrm>
              <a:custGeom>
                <a:avLst/>
                <a:gdLst>
                  <a:gd name="T0" fmla="*/ 6 w 24"/>
                  <a:gd name="T1" fmla="*/ 4 h 5"/>
                  <a:gd name="T2" fmla="*/ 11 w 24"/>
                  <a:gd name="T3" fmla="*/ 5 h 5"/>
                  <a:gd name="T4" fmla="*/ 20 w 24"/>
                  <a:gd name="T5" fmla="*/ 2 h 5"/>
                  <a:gd name="T6" fmla="*/ 18 w 24"/>
                  <a:gd name="T7" fmla="*/ 0 h 5"/>
                  <a:gd name="T8" fmla="*/ 11 w 24"/>
                  <a:gd name="T9" fmla="*/ 2 h 5"/>
                  <a:gd name="T10" fmla="*/ 5 w 24"/>
                  <a:gd name="T11" fmla="*/ 5 h 5"/>
                  <a:gd name="T12" fmla="*/ 6 w 2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24" h="5">
                    <a:moveTo>
                      <a:pt x="6" y="4"/>
                    </a:moveTo>
                    <a:cubicBezTo>
                      <a:pt x="9" y="4"/>
                      <a:pt x="9" y="5"/>
                      <a:pt x="11" y="5"/>
                    </a:cubicBezTo>
                    <a:cubicBezTo>
                      <a:pt x="16" y="2"/>
                      <a:pt x="16" y="2"/>
                      <a:pt x="20" y="2"/>
                    </a:cubicBezTo>
                    <a:cubicBezTo>
                      <a:pt x="23" y="4"/>
                      <a:pt x="24" y="2"/>
                      <a:pt x="18" y="0"/>
                    </a:cubicBezTo>
                    <a:cubicBezTo>
                      <a:pt x="11" y="0"/>
                      <a:pt x="17" y="2"/>
                      <a:pt x="11" y="2"/>
                    </a:cubicBezTo>
                    <a:cubicBezTo>
                      <a:pt x="5" y="2"/>
                      <a:pt x="0" y="4"/>
                      <a:pt x="5" y="5"/>
                    </a:cubicBezTo>
                    <a:cubicBezTo>
                      <a:pt x="6" y="5"/>
                      <a:pt x="5" y="5"/>
                      <a:pt x="6"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43" name="Freeform 2610">
                <a:extLst>
                  <a:ext uri="{FF2B5EF4-FFF2-40B4-BE49-F238E27FC236}">
                    <a16:creationId xmlns:a16="http://schemas.microsoft.com/office/drawing/2014/main" id="{1A4A8509-4B5E-AACA-2629-159905894463}"/>
                  </a:ext>
                </a:extLst>
              </p:cNvPr>
              <p:cNvSpPr>
                <a:spLocks/>
              </p:cNvSpPr>
              <p:nvPr/>
            </p:nvSpPr>
            <p:spPr bwMode="auto">
              <a:xfrm>
                <a:off x="3741491" y="968478"/>
                <a:ext cx="150558" cy="31370"/>
              </a:xfrm>
              <a:custGeom>
                <a:avLst/>
                <a:gdLst>
                  <a:gd name="T0" fmla="*/ 8 w 32"/>
                  <a:gd name="T1" fmla="*/ 7 h 8"/>
                  <a:gd name="T2" fmla="*/ 11 w 32"/>
                  <a:gd name="T3" fmla="*/ 8 h 8"/>
                  <a:gd name="T4" fmla="*/ 15 w 32"/>
                  <a:gd name="T5" fmla="*/ 7 h 8"/>
                  <a:gd name="T6" fmla="*/ 14 w 32"/>
                  <a:gd name="T7" fmla="*/ 7 h 8"/>
                  <a:gd name="T8" fmla="*/ 18 w 32"/>
                  <a:gd name="T9" fmla="*/ 5 h 8"/>
                  <a:gd name="T10" fmla="*/ 26 w 32"/>
                  <a:gd name="T11" fmla="*/ 4 h 8"/>
                  <a:gd name="T12" fmla="*/ 25 w 32"/>
                  <a:gd name="T13" fmla="*/ 2 h 8"/>
                  <a:gd name="T14" fmla="*/ 23 w 32"/>
                  <a:gd name="T15" fmla="*/ 0 h 8"/>
                  <a:gd name="T16" fmla="*/ 15 w 32"/>
                  <a:gd name="T17" fmla="*/ 2 h 8"/>
                  <a:gd name="T18" fmla="*/ 12 w 32"/>
                  <a:gd name="T19" fmla="*/ 5 h 8"/>
                  <a:gd name="T20" fmla="*/ 8 w 32"/>
                  <a:gd name="T21" fmla="*/ 5 h 8"/>
                  <a:gd name="T22" fmla="*/ 5 w 32"/>
                  <a:gd name="T23" fmla="*/ 7 h 8"/>
                  <a:gd name="T24" fmla="*/ 4 w 32"/>
                  <a:gd name="T25" fmla="*/ 7 h 8"/>
                  <a:gd name="T26" fmla="*/ 8 w 32"/>
                  <a:gd name="T2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
                    <a:moveTo>
                      <a:pt x="8" y="7"/>
                    </a:moveTo>
                    <a:cubicBezTo>
                      <a:pt x="11" y="7"/>
                      <a:pt x="7" y="8"/>
                      <a:pt x="11" y="8"/>
                    </a:cubicBezTo>
                    <a:cubicBezTo>
                      <a:pt x="14" y="7"/>
                      <a:pt x="14" y="8"/>
                      <a:pt x="15" y="7"/>
                    </a:cubicBezTo>
                    <a:cubicBezTo>
                      <a:pt x="16" y="7"/>
                      <a:pt x="12" y="7"/>
                      <a:pt x="14" y="7"/>
                    </a:cubicBezTo>
                    <a:cubicBezTo>
                      <a:pt x="15" y="5"/>
                      <a:pt x="18" y="7"/>
                      <a:pt x="18" y="5"/>
                    </a:cubicBezTo>
                    <a:cubicBezTo>
                      <a:pt x="20" y="4"/>
                      <a:pt x="22" y="5"/>
                      <a:pt x="26" y="4"/>
                    </a:cubicBezTo>
                    <a:cubicBezTo>
                      <a:pt x="32" y="2"/>
                      <a:pt x="29" y="0"/>
                      <a:pt x="25" y="2"/>
                    </a:cubicBezTo>
                    <a:cubicBezTo>
                      <a:pt x="20" y="2"/>
                      <a:pt x="26" y="0"/>
                      <a:pt x="23" y="0"/>
                    </a:cubicBezTo>
                    <a:cubicBezTo>
                      <a:pt x="18" y="0"/>
                      <a:pt x="14" y="2"/>
                      <a:pt x="15" y="2"/>
                    </a:cubicBezTo>
                    <a:cubicBezTo>
                      <a:pt x="18" y="2"/>
                      <a:pt x="18" y="5"/>
                      <a:pt x="12" y="5"/>
                    </a:cubicBezTo>
                    <a:cubicBezTo>
                      <a:pt x="8" y="5"/>
                      <a:pt x="5" y="5"/>
                      <a:pt x="8" y="5"/>
                    </a:cubicBezTo>
                    <a:cubicBezTo>
                      <a:pt x="11" y="7"/>
                      <a:pt x="8" y="7"/>
                      <a:pt x="5" y="7"/>
                    </a:cubicBezTo>
                    <a:cubicBezTo>
                      <a:pt x="4" y="5"/>
                      <a:pt x="0" y="5"/>
                      <a:pt x="4" y="7"/>
                    </a:cubicBezTo>
                    <a:cubicBezTo>
                      <a:pt x="5" y="8"/>
                      <a:pt x="5" y="7"/>
                      <a:pt x="8" y="7"/>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44" name="Freeform 2611">
                <a:extLst>
                  <a:ext uri="{FF2B5EF4-FFF2-40B4-BE49-F238E27FC236}">
                    <a16:creationId xmlns:a16="http://schemas.microsoft.com/office/drawing/2014/main" id="{21817B74-CC4B-B400-3493-115CB7CCCA56}"/>
                  </a:ext>
                </a:extLst>
              </p:cNvPr>
              <p:cNvSpPr>
                <a:spLocks/>
              </p:cNvSpPr>
              <p:nvPr/>
            </p:nvSpPr>
            <p:spPr bwMode="auto">
              <a:xfrm>
                <a:off x="3878514" y="988441"/>
                <a:ext cx="65975" cy="11407"/>
              </a:xfrm>
              <a:custGeom>
                <a:avLst/>
                <a:gdLst>
                  <a:gd name="T0" fmla="*/ 11 w 14"/>
                  <a:gd name="T1" fmla="*/ 2 h 3"/>
                  <a:gd name="T2" fmla="*/ 4 w 14"/>
                  <a:gd name="T3" fmla="*/ 2 h 3"/>
                  <a:gd name="T4" fmla="*/ 11 w 14"/>
                  <a:gd name="T5" fmla="*/ 2 h 3"/>
                </a:gdLst>
                <a:ahLst/>
                <a:cxnLst>
                  <a:cxn ang="0">
                    <a:pos x="T0" y="T1"/>
                  </a:cxn>
                  <a:cxn ang="0">
                    <a:pos x="T2" y="T3"/>
                  </a:cxn>
                  <a:cxn ang="0">
                    <a:pos x="T4" y="T5"/>
                  </a:cxn>
                </a:cxnLst>
                <a:rect l="0" t="0" r="r" b="b"/>
                <a:pathLst>
                  <a:path w="14" h="3">
                    <a:moveTo>
                      <a:pt x="11" y="2"/>
                    </a:moveTo>
                    <a:cubicBezTo>
                      <a:pt x="8" y="0"/>
                      <a:pt x="8" y="0"/>
                      <a:pt x="4" y="2"/>
                    </a:cubicBezTo>
                    <a:cubicBezTo>
                      <a:pt x="0" y="2"/>
                      <a:pt x="14" y="3"/>
                      <a:pt x="1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45" name="Freeform 2612">
                <a:extLst>
                  <a:ext uri="{FF2B5EF4-FFF2-40B4-BE49-F238E27FC236}">
                    <a16:creationId xmlns:a16="http://schemas.microsoft.com/office/drawing/2014/main" id="{449ECF40-5913-FC7A-892F-CC19A29E6DB1}"/>
                  </a:ext>
                </a:extLst>
              </p:cNvPr>
              <p:cNvSpPr>
                <a:spLocks/>
              </p:cNvSpPr>
              <p:nvPr/>
            </p:nvSpPr>
            <p:spPr bwMode="auto">
              <a:xfrm>
                <a:off x="3831148" y="951367"/>
                <a:ext cx="37216" cy="17111"/>
              </a:xfrm>
              <a:custGeom>
                <a:avLst/>
                <a:gdLst>
                  <a:gd name="T0" fmla="*/ 4 w 8"/>
                  <a:gd name="T1" fmla="*/ 1 h 4"/>
                  <a:gd name="T2" fmla="*/ 6 w 8"/>
                  <a:gd name="T3" fmla="*/ 1 h 4"/>
                  <a:gd name="T4" fmla="*/ 4 w 8"/>
                  <a:gd name="T5" fmla="*/ 1 h 4"/>
                </a:gdLst>
                <a:ahLst/>
                <a:cxnLst>
                  <a:cxn ang="0">
                    <a:pos x="T0" y="T1"/>
                  </a:cxn>
                  <a:cxn ang="0">
                    <a:pos x="T2" y="T3"/>
                  </a:cxn>
                  <a:cxn ang="0">
                    <a:pos x="T4" y="T5"/>
                  </a:cxn>
                </a:cxnLst>
                <a:rect l="0" t="0" r="r" b="b"/>
                <a:pathLst>
                  <a:path w="8" h="4">
                    <a:moveTo>
                      <a:pt x="4" y="1"/>
                    </a:moveTo>
                    <a:cubicBezTo>
                      <a:pt x="6" y="0"/>
                      <a:pt x="8" y="1"/>
                      <a:pt x="6" y="1"/>
                    </a:cubicBezTo>
                    <a:cubicBezTo>
                      <a:pt x="4" y="3"/>
                      <a:pt x="0" y="4"/>
                      <a:pt x="4"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46" name="Freeform 2613">
                <a:extLst>
                  <a:ext uri="{FF2B5EF4-FFF2-40B4-BE49-F238E27FC236}">
                    <a16:creationId xmlns:a16="http://schemas.microsoft.com/office/drawing/2014/main" id="{A6B2A1CB-E409-8FB8-78F1-2F5DA931795E}"/>
                  </a:ext>
                </a:extLst>
              </p:cNvPr>
              <p:cNvSpPr>
                <a:spLocks/>
              </p:cNvSpPr>
              <p:nvPr/>
            </p:nvSpPr>
            <p:spPr bwMode="auto">
              <a:xfrm>
                <a:off x="4135645" y="951367"/>
                <a:ext cx="79509" cy="24240"/>
              </a:xfrm>
              <a:custGeom>
                <a:avLst/>
                <a:gdLst>
                  <a:gd name="T0" fmla="*/ 9 w 17"/>
                  <a:gd name="T1" fmla="*/ 6 h 6"/>
                  <a:gd name="T2" fmla="*/ 17 w 17"/>
                  <a:gd name="T3" fmla="*/ 3 h 6"/>
                  <a:gd name="T4" fmla="*/ 10 w 17"/>
                  <a:gd name="T5" fmla="*/ 1 h 6"/>
                  <a:gd name="T6" fmla="*/ 3 w 17"/>
                  <a:gd name="T7" fmla="*/ 4 h 6"/>
                  <a:gd name="T8" fmla="*/ 9 w 17"/>
                  <a:gd name="T9" fmla="*/ 6 h 6"/>
                </a:gdLst>
                <a:ahLst/>
                <a:cxnLst>
                  <a:cxn ang="0">
                    <a:pos x="T0" y="T1"/>
                  </a:cxn>
                  <a:cxn ang="0">
                    <a:pos x="T2" y="T3"/>
                  </a:cxn>
                  <a:cxn ang="0">
                    <a:pos x="T4" y="T5"/>
                  </a:cxn>
                  <a:cxn ang="0">
                    <a:pos x="T6" y="T7"/>
                  </a:cxn>
                  <a:cxn ang="0">
                    <a:pos x="T8" y="T9"/>
                  </a:cxn>
                </a:cxnLst>
                <a:rect l="0" t="0" r="r" b="b"/>
                <a:pathLst>
                  <a:path w="17" h="6">
                    <a:moveTo>
                      <a:pt x="9" y="6"/>
                    </a:moveTo>
                    <a:cubicBezTo>
                      <a:pt x="14" y="4"/>
                      <a:pt x="17" y="6"/>
                      <a:pt x="17" y="3"/>
                    </a:cubicBezTo>
                    <a:cubicBezTo>
                      <a:pt x="17" y="1"/>
                      <a:pt x="13" y="0"/>
                      <a:pt x="10" y="1"/>
                    </a:cubicBezTo>
                    <a:cubicBezTo>
                      <a:pt x="9" y="4"/>
                      <a:pt x="7" y="1"/>
                      <a:pt x="3" y="4"/>
                    </a:cubicBezTo>
                    <a:cubicBezTo>
                      <a:pt x="0" y="6"/>
                      <a:pt x="4" y="6"/>
                      <a:pt x="9" y="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47" name="Freeform 2614">
                <a:extLst>
                  <a:ext uri="{FF2B5EF4-FFF2-40B4-BE49-F238E27FC236}">
                    <a16:creationId xmlns:a16="http://schemas.microsoft.com/office/drawing/2014/main" id="{1B3FFF7E-436C-D8F4-94D6-3CD75E0CC6E0}"/>
                  </a:ext>
                </a:extLst>
              </p:cNvPr>
              <p:cNvSpPr>
                <a:spLocks/>
              </p:cNvSpPr>
              <p:nvPr/>
            </p:nvSpPr>
            <p:spPr bwMode="auto">
              <a:xfrm>
                <a:off x="4130571" y="931403"/>
                <a:ext cx="52441" cy="12832"/>
              </a:xfrm>
              <a:custGeom>
                <a:avLst/>
                <a:gdLst>
                  <a:gd name="T0" fmla="*/ 1 w 11"/>
                  <a:gd name="T1" fmla="*/ 2 h 3"/>
                  <a:gd name="T2" fmla="*/ 10 w 11"/>
                  <a:gd name="T3" fmla="*/ 2 h 3"/>
                  <a:gd name="T4" fmla="*/ 1 w 11"/>
                  <a:gd name="T5" fmla="*/ 2 h 3"/>
                </a:gdLst>
                <a:ahLst/>
                <a:cxnLst>
                  <a:cxn ang="0">
                    <a:pos x="T0" y="T1"/>
                  </a:cxn>
                  <a:cxn ang="0">
                    <a:pos x="T2" y="T3"/>
                  </a:cxn>
                  <a:cxn ang="0">
                    <a:pos x="T4" y="T5"/>
                  </a:cxn>
                </a:cxnLst>
                <a:rect l="0" t="0" r="r" b="b"/>
                <a:pathLst>
                  <a:path w="11" h="3">
                    <a:moveTo>
                      <a:pt x="1" y="2"/>
                    </a:moveTo>
                    <a:cubicBezTo>
                      <a:pt x="4" y="0"/>
                      <a:pt x="11" y="0"/>
                      <a:pt x="10" y="2"/>
                    </a:cubicBezTo>
                    <a:cubicBezTo>
                      <a:pt x="8" y="3"/>
                      <a:pt x="0" y="2"/>
                      <a:pt x="1"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48" name="Freeform 2615">
                <a:extLst>
                  <a:ext uri="{FF2B5EF4-FFF2-40B4-BE49-F238E27FC236}">
                    <a16:creationId xmlns:a16="http://schemas.microsoft.com/office/drawing/2014/main" id="{0FE63F79-1C95-2F60-FD36-5AD14AF054D0}"/>
                  </a:ext>
                </a:extLst>
              </p:cNvPr>
              <p:cNvSpPr>
                <a:spLocks/>
              </p:cNvSpPr>
              <p:nvPr/>
            </p:nvSpPr>
            <p:spPr bwMode="auto">
              <a:xfrm>
                <a:off x="4027381" y="927126"/>
                <a:ext cx="42293" cy="12832"/>
              </a:xfrm>
              <a:custGeom>
                <a:avLst/>
                <a:gdLst>
                  <a:gd name="T0" fmla="*/ 1 w 9"/>
                  <a:gd name="T1" fmla="*/ 1 h 3"/>
                  <a:gd name="T2" fmla="*/ 9 w 9"/>
                  <a:gd name="T3" fmla="*/ 1 h 3"/>
                  <a:gd name="T4" fmla="*/ 1 w 9"/>
                  <a:gd name="T5" fmla="*/ 1 h 3"/>
                </a:gdLst>
                <a:ahLst/>
                <a:cxnLst>
                  <a:cxn ang="0">
                    <a:pos x="T0" y="T1"/>
                  </a:cxn>
                  <a:cxn ang="0">
                    <a:pos x="T2" y="T3"/>
                  </a:cxn>
                  <a:cxn ang="0">
                    <a:pos x="T4" y="T5"/>
                  </a:cxn>
                </a:cxnLst>
                <a:rect l="0" t="0" r="r" b="b"/>
                <a:pathLst>
                  <a:path w="9" h="3">
                    <a:moveTo>
                      <a:pt x="1" y="1"/>
                    </a:moveTo>
                    <a:cubicBezTo>
                      <a:pt x="1" y="0"/>
                      <a:pt x="9" y="0"/>
                      <a:pt x="9" y="1"/>
                    </a:cubicBezTo>
                    <a:cubicBezTo>
                      <a:pt x="8" y="3"/>
                      <a:pt x="0" y="3"/>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49" name="Freeform 2616">
                <a:extLst>
                  <a:ext uri="{FF2B5EF4-FFF2-40B4-BE49-F238E27FC236}">
                    <a16:creationId xmlns:a16="http://schemas.microsoft.com/office/drawing/2014/main" id="{0A007B60-C13A-8FC3-B541-96925BF0EBBC}"/>
                  </a:ext>
                </a:extLst>
              </p:cNvPr>
              <p:cNvSpPr>
                <a:spLocks/>
              </p:cNvSpPr>
              <p:nvPr/>
            </p:nvSpPr>
            <p:spPr bwMode="auto">
              <a:xfrm>
                <a:off x="4069672" y="951367"/>
                <a:ext cx="76124" cy="17111"/>
              </a:xfrm>
              <a:custGeom>
                <a:avLst/>
                <a:gdLst>
                  <a:gd name="T0" fmla="*/ 7 w 16"/>
                  <a:gd name="T1" fmla="*/ 4 h 4"/>
                  <a:gd name="T2" fmla="*/ 7 w 16"/>
                  <a:gd name="T3" fmla="*/ 1 h 4"/>
                  <a:gd name="T4" fmla="*/ 7 w 16"/>
                  <a:gd name="T5" fmla="*/ 4 h 4"/>
                </a:gdLst>
                <a:ahLst/>
                <a:cxnLst>
                  <a:cxn ang="0">
                    <a:pos x="T0" y="T1"/>
                  </a:cxn>
                  <a:cxn ang="0">
                    <a:pos x="T2" y="T3"/>
                  </a:cxn>
                  <a:cxn ang="0">
                    <a:pos x="T4" y="T5"/>
                  </a:cxn>
                </a:cxnLst>
                <a:rect l="0" t="0" r="r" b="b"/>
                <a:pathLst>
                  <a:path w="16" h="4">
                    <a:moveTo>
                      <a:pt x="7" y="4"/>
                    </a:moveTo>
                    <a:cubicBezTo>
                      <a:pt x="11" y="4"/>
                      <a:pt x="16" y="0"/>
                      <a:pt x="7" y="1"/>
                    </a:cubicBezTo>
                    <a:cubicBezTo>
                      <a:pt x="0" y="4"/>
                      <a:pt x="5" y="4"/>
                      <a:pt x="7"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50" name="Freeform 2617">
                <a:extLst>
                  <a:ext uri="{FF2B5EF4-FFF2-40B4-BE49-F238E27FC236}">
                    <a16:creationId xmlns:a16="http://schemas.microsoft.com/office/drawing/2014/main" id="{10D9CD56-CAFA-FCBC-B249-E1F0F9B3CC76}"/>
                  </a:ext>
                </a:extLst>
              </p:cNvPr>
              <p:cNvSpPr>
                <a:spLocks/>
              </p:cNvSpPr>
              <p:nvPr/>
            </p:nvSpPr>
            <p:spPr bwMode="auto">
              <a:xfrm>
                <a:off x="4061213" y="955645"/>
                <a:ext cx="84581" cy="39925"/>
              </a:xfrm>
              <a:custGeom>
                <a:avLst/>
                <a:gdLst>
                  <a:gd name="T0" fmla="*/ 9 w 18"/>
                  <a:gd name="T1" fmla="*/ 8 h 10"/>
                  <a:gd name="T2" fmla="*/ 15 w 18"/>
                  <a:gd name="T3" fmla="*/ 7 h 10"/>
                  <a:gd name="T4" fmla="*/ 11 w 18"/>
                  <a:gd name="T5" fmla="*/ 3 h 10"/>
                  <a:gd name="T6" fmla="*/ 1 w 18"/>
                  <a:gd name="T7" fmla="*/ 5 h 10"/>
                  <a:gd name="T8" fmla="*/ 9 w 18"/>
                  <a:gd name="T9" fmla="*/ 8 h 10"/>
                </a:gdLst>
                <a:ahLst/>
                <a:cxnLst>
                  <a:cxn ang="0">
                    <a:pos x="T0" y="T1"/>
                  </a:cxn>
                  <a:cxn ang="0">
                    <a:pos x="T2" y="T3"/>
                  </a:cxn>
                  <a:cxn ang="0">
                    <a:pos x="T4" y="T5"/>
                  </a:cxn>
                  <a:cxn ang="0">
                    <a:pos x="T6" y="T7"/>
                  </a:cxn>
                  <a:cxn ang="0">
                    <a:pos x="T8" y="T9"/>
                  </a:cxn>
                </a:cxnLst>
                <a:rect l="0" t="0" r="r" b="b"/>
                <a:pathLst>
                  <a:path w="18" h="10">
                    <a:moveTo>
                      <a:pt x="9" y="8"/>
                    </a:moveTo>
                    <a:cubicBezTo>
                      <a:pt x="13" y="8"/>
                      <a:pt x="12" y="7"/>
                      <a:pt x="15" y="7"/>
                    </a:cubicBezTo>
                    <a:cubicBezTo>
                      <a:pt x="18" y="7"/>
                      <a:pt x="18" y="0"/>
                      <a:pt x="11" y="3"/>
                    </a:cubicBezTo>
                    <a:cubicBezTo>
                      <a:pt x="5" y="5"/>
                      <a:pt x="4" y="0"/>
                      <a:pt x="1" y="5"/>
                    </a:cubicBezTo>
                    <a:cubicBezTo>
                      <a:pt x="0" y="10"/>
                      <a:pt x="5" y="7"/>
                      <a:pt x="9" y="8"/>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51" name="Freeform 2618">
                <a:extLst>
                  <a:ext uri="{FF2B5EF4-FFF2-40B4-BE49-F238E27FC236}">
                    <a16:creationId xmlns:a16="http://schemas.microsoft.com/office/drawing/2014/main" id="{5F285A47-52AE-6685-AC07-140FF3BD9CC9}"/>
                  </a:ext>
                </a:extLst>
              </p:cNvPr>
              <p:cNvSpPr>
                <a:spLocks/>
              </p:cNvSpPr>
              <p:nvPr/>
            </p:nvSpPr>
            <p:spPr bwMode="auto">
              <a:xfrm>
                <a:off x="3817616" y="995569"/>
                <a:ext cx="32142" cy="12832"/>
              </a:xfrm>
              <a:custGeom>
                <a:avLst/>
                <a:gdLst>
                  <a:gd name="T0" fmla="*/ 3 w 7"/>
                  <a:gd name="T1" fmla="*/ 0 h 3"/>
                  <a:gd name="T2" fmla="*/ 4 w 7"/>
                  <a:gd name="T3" fmla="*/ 1 h 3"/>
                  <a:gd name="T4" fmla="*/ 3 w 7"/>
                  <a:gd name="T5" fmla="*/ 0 h 3"/>
                </a:gdLst>
                <a:ahLst/>
                <a:cxnLst>
                  <a:cxn ang="0">
                    <a:pos x="T0" y="T1"/>
                  </a:cxn>
                  <a:cxn ang="0">
                    <a:pos x="T2" y="T3"/>
                  </a:cxn>
                  <a:cxn ang="0">
                    <a:pos x="T4" y="T5"/>
                  </a:cxn>
                </a:cxnLst>
                <a:rect l="0" t="0" r="r" b="b"/>
                <a:pathLst>
                  <a:path w="7" h="3">
                    <a:moveTo>
                      <a:pt x="3" y="0"/>
                    </a:moveTo>
                    <a:cubicBezTo>
                      <a:pt x="7" y="0"/>
                      <a:pt x="7" y="0"/>
                      <a:pt x="4" y="1"/>
                    </a:cubicBezTo>
                    <a:cubicBezTo>
                      <a:pt x="2" y="3"/>
                      <a:pt x="0" y="0"/>
                      <a:pt x="3"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52" name="Freeform 2619">
                <a:extLst>
                  <a:ext uri="{FF2B5EF4-FFF2-40B4-BE49-F238E27FC236}">
                    <a16:creationId xmlns:a16="http://schemas.microsoft.com/office/drawing/2014/main" id="{441B20C5-31F7-3379-7FD0-B77BEBCB59D1}"/>
                  </a:ext>
                </a:extLst>
              </p:cNvPr>
              <p:cNvSpPr>
                <a:spLocks/>
              </p:cNvSpPr>
              <p:nvPr/>
            </p:nvSpPr>
            <p:spPr bwMode="auto">
              <a:xfrm>
                <a:off x="3826074" y="995569"/>
                <a:ext cx="55825" cy="12832"/>
              </a:xfrm>
              <a:custGeom>
                <a:avLst/>
                <a:gdLst>
                  <a:gd name="T0" fmla="*/ 5 w 12"/>
                  <a:gd name="T1" fmla="*/ 1 h 3"/>
                  <a:gd name="T2" fmla="*/ 8 w 12"/>
                  <a:gd name="T3" fmla="*/ 3 h 3"/>
                  <a:gd name="T4" fmla="*/ 5 w 12"/>
                  <a:gd name="T5" fmla="*/ 1 h 3"/>
                </a:gdLst>
                <a:ahLst/>
                <a:cxnLst>
                  <a:cxn ang="0">
                    <a:pos x="T0" y="T1"/>
                  </a:cxn>
                  <a:cxn ang="0">
                    <a:pos x="T2" y="T3"/>
                  </a:cxn>
                  <a:cxn ang="0">
                    <a:pos x="T4" y="T5"/>
                  </a:cxn>
                </a:cxnLst>
                <a:rect l="0" t="0" r="r" b="b"/>
                <a:pathLst>
                  <a:path w="12" h="3">
                    <a:moveTo>
                      <a:pt x="5" y="1"/>
                    </a:moveTo>
                    <a:cubicBezTo>
                      <a:pt x="8" y="0"/>
                      <a:pt x="12" y="3"/>
                      <a:pt x="8" y="3"/>
                    </a:cubicBezTo>
                    <a:cubicBezTo>
                      <a:pt x="5" y="3"/>
                      <a:pt x="0" y="3"/>
                      <a:pt x="5"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53" name="Freeform 2620">
                <a:extLst>
                  <a:ext uri="{FF2B5EF4-FFF2-40B4-BE49-F238E27FC236}">
                    <a16:creationId xmlns:a16="http://schemas.microsoft.com/office/drawing/2014/main" id="{EB7C7D58-C5FB-78F3-DBD7-5157CD40266C}"/>
                  </a:ext>
                </a:extLst>
              </p:cNvPr>
              <p:cNvSpPr>
                <a:spLocks/>
              </p:cNvSpPr>
              <p:nvPr/>
            </p:nvSpPr>
            <p:spPr bwMode="auto">
              <a:xfrm>
                <a:off x="3976631" y="988439"/>
                <a:ext cx="42293" cy="19962"/>
              </a:xfrm>
              <a:custGeom>
                <a:avLst/>
                <a:gdLst>
                  <a:gd name="T0" fmla="*/ 7 w 9"/>
                  <a:gd name="T1" fmla="*/ 3 h 5"/>
                  <a:gd name="T2" fmla="*/ 7 w 9"/>
                  <a:gd name="T3" fmla="*/ 2 h 5"/>
                  <a:gd name="T4" fmla="*/ 1 w 9"/>
                  <a:gd name="T5" fmla="*/ 2 h 5"/>
                  <a:gd name="T6" fmla="*/ 7 w 9"/>
                  <a:gd name="T7" fmla="*/ 3 h 5"/>
                </a:gdLst>
                <a:ahLst/>
                <a:cxnLst>
                  <a:cxn ang="0">
                    <a:pos x="T0" y="T1"/>
                  </a:cxn>
                  <a:cxn ang="0">
                    <a:pos x="T2" y="T3"/>
                  </a:cxn>
                  <a:cxn ang="0">
                    <a:pos x="T4" y="T5"/>
                  </a:cxn>
                  <a:cxn ang="0">
                    <a:pos x="T6" y="T7"/>
                  </a:cxn>
                </a:cxnLst>
                <a:rect l="0" t="0" r="r" b="b"/>
                <a:pathLst>
                  <a:path w="9" h="5">
                    <a:moveTo>
                      <a:pt x="7" y="3"/>
                    </a:moveTo>
                    <a:cubicBezTo>
                      <a:pt x="9" y="3"/>
                      <a:pt x="8" y="0"/>
                      <a:pt x="7" y="2"/>
                    </a:cubicBezTo>
                    <a:cubicBezTo>
                      <a:pt x="4" y="2"/>
                      <a:pt x="1" y="0"/>
                      <a:pt x="1" y="2"/>
                    </a:cubicBezTo>
                    <a:cubicBezTo>
                      <a:pt x="0" y="5"/>
                      <a:pt x="2" y="3"/>
                      <a:pt x="7"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54" name="Freeform 2621">
                <a:extLst>
                  <a:ext uri="{FF2B5EF4-FFF2-40B4-BE49-F238E27FC236}">
                    <a16:creationId xmlns:a16="http://schemas.microsoft.com/office/drawing/2014/main" id="{533B2E56-0800-3655-B0F4-756775339549}"/>
                  </a:ext>
                </a:extLst>
              </p:cNvPr>
              <p:cNvSpPr>
                <a:spLocks/>
              </p:cNvSpPr>
              <p:nvPr/>
            </p:nvSpPr>
            <p:spPr bwMode="auto">
              <a:xfrm>
                <a:off x="4008774" y="988441"/>
                <a:ext cx="60899" cy="11407"/>
              </a:xfrm>
              <a:custGeom>
                <a:avLst/>
                <a:gdLst>
                  <a:gd name="T0" fmla="*/ 5 w 13"/>
                  <a:gd name="T1" fmla="*/ 3 h 3"/>
                  <a:gd name="T2" fmla="*/ 9 w 13"/>
                  <a:gd name="T3" fmla="*/ 2 h 3"/>
                  <a:gd name="T4" fmla="*/ 8 w 13"/>
                  <a:gd name="T5" fmla="*/ 0 h 3"/>
                  <a:gd name="T6" fmla="*/ 1 w 13"/>
                  <a:gd name="T7" fmla="*/ 2 h 3"/>
                  <a:gd name="T8" fmla="*/ 5 w 13"/>
                  <a:gd name="T9" fmla="*/ 3 h 3"/>
                </a:gdLst>
                <a:ahLst/>
                <a:cxnLst>
                  <a:cxn ang="0">
                    <a:pos x="T0" y="T1"/>
                  </a:cxn>
                  <a:cxn ang="0">
                    <a:pos x="T2" y="T3"/>
                  </a:cxn>
                  <a:cxn ang="0">
                    <a:pos x="T4" y="T5"/>
                  </a:cxn>
                  <a:cxn ang="0">
                    <a:pos x="T6" y="T7"/>
                  </a:cxn>
                  <a:cxn ang="0">
                    <a:pos x="T8" y="T9"/>
                  </a:cxn>
                </a:cxnLst>
                <a:rect l="0" t="0" r="r" b="b"/>
                <a:pathLst>
                  <a:path w="13" h="3">
                    <a:moveTo>
                      <a:pt x="5" y="3"/>
                    </a:moveTo>
                    <a:cubicBezTo>
                      <a:pt x="8" y="3"/>
                      <a:pt x="4" y="2"/>
                      <a:pt x="9" y="2"/>
                    </a:cubicBezTo>
                    <a:cubicBezTo>
                      <a:pt x="13" y="2"/>
                      <a:pt x="13" y="0"/>
                      <a:pt x="8" y="0"/>
                    </a:cubicBezTo>
                    <a:cubicBezTo>
                      <a:pt x="4" y="0"/>
                      <a:pt x="0" y="0"/>
                      <a:pt x="1" y="2"/>
                    </a:cubicBezTo>
                    <a:cubicBezTo>
                      <a:pt x="1" y="2"/>
                      <a:pt x="1" y="2"/>
                      <a:pt x="5"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55" name="Freeform 2622">
                <a:extLst>
                  <a:ext uri="{FF2B5EF4-FFF2-40B4-BE49-F238E27FC236}">
                    <a16:creationId xmlns:a16="http://schemas.microsoft.com/office/drawing/2014/main" id="{3CF2E35B-1C38-825D-2F84-81E55E3E73B2}"/>
                  </a:ext>
                </a:extLst>
              </p:cNvPr>
              <p:cNvSpPr>
                <a:spLocks/>
              </p:cNvSpPr>
              <p:nvPr/>
            </p:nvSpPr>
            <p:spPr bwMode="auto">
              <a:xfrm>
                <a:off x="4037531" y="999848"/>
                <a:ext cx="55825" cy="8555"/>
              </a:xfrm>
              <a:custGeom>
                <a:avLst/>
                <a:gdLst>
                  <a:gd name="T0" fmla="*/ 5 w 12"/>
                  <a:gd name="T1" fmla="*/ 0 h 2"/>
                  <a:gd name="T2" fmla="*/ 9 w 12"/>
                  <a:gd name="T3" fmla="*/ 2 h 2"/>
                  <a:gd name="T4" fmla="*/ 5 w 12"/>
                  <a:gd name="T5" fmla="*/ 0 h 2"/>
                  <a:gd name="T6" fmla="*/ 5 w 12"/>
                  <a:gd name="T7" fmla="*/ 0 h 2"/>
                </a:gdLst>
                <a:ahLst/>
                <a:cxnLst>
                  <a:cxn ang="0">
                    <a:pos x="T0" y="T1"/>
                  </a:cxn>
                  <a:cxn ang="0">
                    <a:pos x="T2" y="T3"/>
                  </a:cxn>
                  <a:cxn ang="0">
                    <a:pos x="T4" y="T5"/>
                  </a:cxn>
                  <a:cxn ang="0">
                    <a:pos x="T6" y="T7"/>
                  </a:cxn>
                </a:cxnLst>
                <a:rect l="0" t="0" r="r" b="b"/>
                <a:pathLst>
                  <a:path w="12" h="2">
                    <a:moveTo>
                      <a:pt x="5" y="0"/>
                    </a:moveTo>
                    <a:cubicBezTo>
                      <a:pt x="0" y="2"/>
                      <a:pt x="5" y="2"/>
                      <a:pt x="9" y="2"/>
                    </a:cubicBezTo>
                    <a:cubicBezTo>
                      <a:pt x="12" y="0"/>
                      <a:pt x="9" y="0"/>
                      <a:pt x="5" y="0"/>
                    </a:cubicBezTo>
                    <a:cubicBezTo>
                      <a:pt x="5" y="0"/>
                      <a:pt x="5" y="0"/>
                      <a:pt x="5"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56" name="Freeform 2623">
                <a:extLst>
                  <a:ext uri="{FF2B5EF4-FFF2-40B4-BE49-F238E27FC236}">
                    <a16:creationId xmlns:a16="http://schemas.microsoft.com/office/drawing/2014/main" id="{0EA272EF-B9D9-ACA7-DD0C-38BC08C55F4A}"/>
                  </a:ext>
                </a:extLst>
              </p:cNvPr>
              <p:cNvSpPr>
                <a:spLocks/>
              </p:cNvSpPr>
              <p:nvPr/>
            </p:nvSpPr>
            <p:spPr bwMode="auto">
              <a:xfrm>
                <a:off x="4000314" y="939959"/>
                <a:ext cx="60899" cy="4277"/>
              </a:xfrm>
              <a:custGeom>
                <a:avLst/>
                <a:gdLst>
                  <a:gd name="T0" fmla="*/ 3 w 13"/>
                  <a:gd name="T1" fmla="*/ 1 h 1"/>
                  <a:gd name="T2" fmla="*/ 8 w 13"/>
                  <a:gd name="T3" fmla="*/ 1 h 1"/>
                  <a:gd name="T4" fmla="*/ 7 w 13"/>
                  <a:gd name="T5" fmla="*/ 1 h 1"/>
                  <a:gd name="T6" fmla="*/ 2 w 13"/>
                  <a:gd name="T7" fmla="*/ 1 h 1"/>
                  <a:gd name="T8" fmla="*/ 3 w 13"/>
                  <a:gd name="T9" fmla="*/ 1 h 1"/>
                </a:gdLst>
                <a:ahLst/>
                <a:cxnLst>
                  <a:cxn ang="0">
                    <a:pos x="T0" y="T1"/>
                  </a:cxn>
                  <a:cxn ang="0">
                    <a:pos x="T2" y="T3"/>
                  </a:cxn>
                  <a:cxn ang="0">
                    <a:pos x="T4" y="T5"/>
                  </a:cxn>
                  <a:cxn ang="0">
                    <a:pos x="T6" y="T7"/>
                  </a:cxn>
                  <a:cxn ang="0">
                    <a:pos x="T8" y="T9"/>
                  </a:cxn>
                </a:cxnLst>
                <a:rect l="0" t="0" r="r" b="b"/>
                <a:pathLst>
                  <a:path w="13" h="1">
                    <a:moveTo>
                      <a:pt x="3" y="1"/>
                    </a:moveTo>
                    <a:cubicBezTo>
                      <a:pt x="4" y="1"/>
                      <a:pt x="6" y="1"/>
                      <a:pt x="8" y="1"/>
                    </a:cubicBezTo>
                    <a:cubicBezTo>
                      <a:pt x="13" y="1"/>
                      <a:pt x="10" y="1"/>
                      <a:pt x="7" y="1"/>
                    </a:cubicBezTo>
                    <a:cubicBezTo>
                      <a:pt x="3" y="0"/>
                      <a:pt x="4" y="0"/>
                      <a:pt x="2" y="1"/>
                    </a:cubicBezTo>
                    <a:cubicBezTo>
                      <a:pt x="0" y="1"/>
                      <a:pt x="0" y="1"/>
                      <a:pt x="3"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57" name="Freeform 2624">
                <a:extLst>
                  <a:ext uri="{FF2B5EF4-FFF2-40B4-BE49-F238E27FC236}">
                    <a16:creationId xmlns:a16="http://schemas.microsoft.com/office/drawing/2014/main" id="{9B1C37D8-CBA5-BB03-0DE4-9CEC12A44B57}"/>
                  </a:ext>
                </a:extLst>
              </p:cNvPr>
              <p:cNvSpPr>
                <a:spLocks/>
              </p:cNvSpPr>
              <p:nvPr/>
            </p:nvSpPr>
            <p:spPr bwMode="auto">
              <a:xfrm>
                <a:off x="3966480" y="944239"/>
                <a:ext cx="65975" cy="11407"/>
              </a:xfrm>
              <a:custGeom>
                <a:avLst/>
                <a:gdLst>
                  <a:gd name="T0" fmla="*/ 6 w 14"/>
                  <a:gd name="T1" fmla="*/ 3 h 3"/>
                  <a:gd name="T2" fmla="*/ 13 w 14"/>
                  <a:gd name="T3" fmla="*/ 2 h 3"/>
                  <a:gd name="T4" fmla="*/ 7 w 14"/>
                  <a:gd name="T5" fmla="*/ 0 h 3"/>
                  <a:gd name="T6" fmla="*/ 4 w 14"/>
                  <a:gd name="T7" fmla="*/ 2 h 3"/>
                  <a:gd name="T8" fmla="*/ 0 w 14"/>
                  <a:gd name="T9" fmla="*/ 3 h 3"/>
                  <a:gd name="T10" fmla="*/ 6 w 14"/>
                  <a:gd name="T11" fmla="*/ 3 h 3"/>
                </a:gdLst>
                <a:ahLst/>
                <a:cxnLst>
                  <a:cxn ang="0">
                    <a:pos x="T0" y="T1"/>
                  </a:cxn>
                  <a:cxn ang="0">
                    <a:pos x="T2" y="T3"/>
                  </a:cxn>
                  <a:cxn ang="0">
                    <a:pos x="T4" y="T5"/>
                  </a:cxn>
                  <a:cxn ang="0">
                    <a:pos x="T6" y="T7"/>
                  </a:cxn>
                  <a:cxn ang="0">
                    <a:pos x="T8" y="T9"/>
                  </a:cxn>
                  <a:cxn ang="0">
                    <a:pos x="T10" y="T11"/>
                  </a:cxn>
                </a:cxnLst>
                <a:rect l="0" t="0" r="r" b="b"/>
                <a:pathLst>
                  <a:path w="14" h="3">
                    <a:moveTo>
                      <a:pt x="6" y="3"/>
                    </a:moveTo>
                    <a:cubicBezTo>
                      <a:pt x="7" y="3"/>
                      <a:pt x="9" y="3"/>
                      <a:pt x="13" y="2"/>
                    </a:cubicBezTo>
                    <a:cubicBezTo>
                      <a:pt x="14" y="2"/>
                      <a:pt x="10" y="0"/>
                      <a:pt x="7" y="0"/>
                    </a:cubicBezTo>
                    <a:cubicBezTo>
                      <a:pt x="3" y="0"/>
                      <a:pt x="9" y="3"/>
                      <a:pt x="4" y="2"/>
                    </a:cubicBezTo>
                    <a:cubicBezTo>
                      <a:pt x="3" y="2"/>
                      <a:pt x="0" y="2"/>
                      <a:pt x="0" y="3"/>
                    </a:cubicBezTo>
                    <a:cubicBezTo>
                      <a:pt x="3" y="3"/>
                      <a:pt x="3" y="2"/>
                      <a:pt x="6"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58" name="Freeform 2625">
                <a:extLst>
                  <a:ext uri="{FF2B5EF4-FFF2-40B4-BE49-F238E27FC236}">
                    <a16:creationId xmlns:a16="http://schemas.microsoft.com/office/drawing/2014/main" id="{A2D3F5B6-8C59-B92F-AF89-31FFB6F84FB1}"/>
                  </a:ext>
                </a:extLst>
              </p:cNvPr>
              <p:cNvSpPr>
                <a:spLocks/>
              </p:cNvSpPr>
              <p:nvPr/>
            </p:nvSpPr>
            <p:spPr bwMode="auto">
              <a:xfrm>
                <a:off x="4027381" y="955644"/>
                <a:ext cx="33833" cy="12832"/>
              </a:xfrm>
              <a:custGeom>
                <a:avLst/>
                <a:gdLst>
                  <a:gd name="T0" fmla="*/ 1 w 7"/>
                  <a:gd name="T1" fmla="*/ 0 h 3"/>
                  <a:gd name="T2" fmla="*/ 5 w 7"/>
                  <a:gd name="T3" fmla="*/ 3 h 3"/>
                  <a:gd name="T4" fmla="*/ 1 w 7"/>
                  <a:gd name="T5" fmla="*/ 0 h 3"/>
                </a:gdLst>
                <a:ahLst/>
                <a:cxnLst>
                  <a:cxn ang="0">
                    <a:pos x="T0" y="T1"/>
                  </a:cxn>
                  <a:cxn ang="0">
                    <a:pos x="T2" y="T3"/>
                  </a:cxn>
                  <a:cxn ang="0">
                    <a:pos x="T4" y="T5"/>
                  </a:cxn>
                </a:cxnLst>
                <a:rect l="0" t="0" r="r" b="b"/>
                <a:pathLst>
                  <a:path w="7" h="3">
                    <a:moveTo>
                      <a:pt x="1" y="0"/>
                    </a:moveTo>
                    <a:cubicBezTo>
                      <a:pt x="1" y="0"/>
                      <a:pt x="7" y="2"/>
                      <a:pt x="5" y="3"/>
                    </a:cubicBezTo>
                    <a:cubicBezTo>
                      <a:pt x="2" y="3"/>
                      <a:pt x="0" y="2"/>
                      <a:pt x="1"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59" name="Freeform 2626">
                <a:extLst>
                  <a:ext uri="{FF2B5EF4-FFF2-40B4-BE49-F238E27FC236}">
                    <a16:creationId xmlns:a16="http://schemas.microsoft.com/office/drawing/2014/main" id="{49F750BA-12D6-BAD8-07B4-E40A6394A472}"/>
                  </a:ext>
                </a:extLst>
              </p:cNvPr>
              <p:cNvSpPr>
                <a:spLocks/>
              </p:cNvSpPr>
              <p:nvPr/>
            </p:nvSpPr>
            <p:spPr bwMode="auto">
              <a:xfrm>
                <a:off x="4013848" y="968478"/>
                <a:ext cx="52441" cy="7129"/>
              </a:xfrm>
              <a:custGeom>
                <a:avLst/>
                <a:gdLst>
                  <a:gd name="T0" fmla="*/ 10 w 11"/>
                  <a:gd name="T1" fmla="*/ 2 h 2"/>
                  <a:gd name="T2" fmla="*/ 5 w 11"/>
                  <a:gd name="T3" fmla="*/ 0 h 2"/>
                  <a:gd name="T4" fmla="*/ 10 w 11"/>
                  <a:gd name="T5" fmla="*/ 2 h 2"/>
                </a:gdLst>
                <a:ahLst/>
                <a:cxnLst>
                  <a:cxn ang="0">
                    <a:pos x="T0" y="T1"/>
                  </a:cxn>
                  <a:cxn ang="0">
                    <a:pos x="T2" y="T3"/>
                  </a:cxn>
                  <a:cxn ang="0">
                    <a:pos x="T4" y="T5"/>
                  </a:cxn>
                </a:cxnLst>
                <a:rect l="0" t="0" r="r" b="b"/>
                <a:pathLst>
                  <a:path w="11" h="2">
                    <a:moveTo>
                      <a:pt x="10" y="2"/>
                    </a:moveTo>
                    <a:cubicBezTo>
                      <a:pt x="10" y="2"/>
                      <a:pt x="11" y="0"/>
                      <a:pt x="5" y="0"/>
                    </a:cubicBezTo>
                    <a:cubicBezTo>
                      <a:pt x="0" y="2"/>
                      <a:pt x="7" y="2"/>
                      <a:pt x="10"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60" name="Freeform 2627">
                <a:extLst>
                  <a:ext uri="{FF2B5EF4-FFF2-40B4-BE49-F238E27FC236}">
                    <a16:creationId xmlns:a16="http://schemas.microsoft.com/office/drawing/2014/main" id="{D452B7E7-0EA1-5284-66B7-29B2CF4121B5}"/>
                  </a:ext>
                </a:extLst>
              </p:cNvPr>
              <p:cNvSpPr>
                <a:spLocks/>
              </p:cNvSpPr>
              <p:nvPr/>
            </p:nvSpPr>
            <p:spPr bwMode="auto">
              <a:xfrm>
                <a:off x="3985088" y="955644"/>
                <a:ext cx="65975" cy="12832"/>
              </a:xfrm>
              <a:custGeom>
                <a:avLst/>
                <a:gdLst>
                  <a:gd name="T0" fmla="*/ 5 w 14"/>
                  <a:gd name="T1" fmla="*/ 3 h 3"/>
                  <a:gd name="T2" fmla="*/ 10 w 14"/>
                  <a:gd name="T3" fmla="*/ 3 h 3"/>
                  <a:gd name="T4" fmla="*/ 9 w 14"/>
                  <a:gd name="T5" fmla="*/ 2 h 3"/>
                  <a:gd name="T6" fmla="*/ 0 w 14"/>
                  <a:gd name="T7" fmla="*/ 0 h 3"/>
                  <a:gd name="T8" fmla="*/ 5 w 14"/>
                  <a:gd name="T9" fmla="*/ 3 h 3"/>
                </a:gdLst>
                <a:ahLst/>
                <a:cxnLst>
                  <a:cxn ang="0">
                    <a:pos x="T0" y="T1"/>
                  </a:cxn>
                  <a:cxn ang="0">
                    <a:pos x="T2" y="T3"/>
                  </a:cxn>
                  <a:cxn ang="0">
                    <a:pos x="T4" y="T5"/>
                  </a:cxn>
                  <a:cxn ang="0">
                    <a:pos x="T6" y="T7"/>
                  </a:cxn>
                  <a:cxn ang="0">
                    <a:pos x="T8" y="T9"/>
                  </a:cxn>
                </a:cxnLst>
                <a:rect l="0" t="0" r="r" b="b"/>
                <a:pathLst>
                  <a:path w="14" h="3">
                    <a:moveTo>
                      <a:pt x="5" y="3"/>
                    </a:moveTo>
                    <a:cubicBezTo>
                      <a:pt x="6" y="3"/>
                      <a:pt x="6" y="3"/>
                      <a:pt x="10" y="3"/>
                    </a:cubicBezTo>
                    <a:cubicBezTo>
                      <a:pt x="14" y="3"/>
                      <a:pt x="10" y="3"/>
                      <a:pt x="9" y="2"/>
                    </a:cubicBezTo>
                    <a:cubicBezTo>
                      <a:pt x="6" y="2"/>
                      <a:pt x="2" y="0"/>
                      <a:pt x="0" y="0"/>
                    </a:cubicBezTo>
                    <a:cubicBezTo>
                      <a:pt x="0" y="2"/>
                      <a:pt x="3" y="2"/>
                      <a:pt x="5"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61" name="Freeform 2628">
                <a:extLst>
                  <a:ext uri="{FF2B5EF4-FFF2-40B4-BE49-F238E27FC236}">
                    <a16:creationId xmlns:a16="http://schemas.microsoft.com/office/drawing/2014/main" id="{7ECB0924-959F-6C5A-AF9A-4A3F5D95FA78}"/>
                  </a:ext>
                </a:extLst>
              </p:cNvPr>
              <p:cNvSpPr>
                <a:spLocks/>
              </p:cNvSpPr>
              <p:nvPr/>
            </p:nvSpPr>
            <p:spPr bwMode="auto">
              <a:xfrm>
                <a:off x="3944489" y="955644"/>
                <a:ext cx="87966" cy="19962"/>
              </a:xfrm>
              <a:custGeom>
                <a:avLst/>
                <a:gdLst>
                  <a:gd name="T0" fmla="*/ 5 w 19"/>
                  <a:gd name="T1" fmla="*/ 3 h 5"/>
                  <a:gd name="T2" fmla="*/ 9 w 19"/>
                  <a:gd name="T3" fmla="*/ 3 h 5"/>
                  <a:gd name="T4" fmla="*/ 16 w 19"/>
                  <a:gd name="T5" fmla="*/ 5 h 5"/>
                  <a:gd name="T6" fmla="*/ 15 w 19"/>
                  <a:gd name="T7" fmla="*/ 3 h 5"/>
                  <a:gd name="T8" fmla="*/ 7 w 19"/>
                  <a:gd name="T9" fmla="*/ 2 h 5"/>
                  <a:gd name="T10" fmla="*/ 1 w 19"/>
                  <a:gd name="T11" fmla="*/ 2 h 5"/>
                  <a:gd name="T12" fmla="*/ 5 w 19"/>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5" y="3"/>
                    </a:moveTo>
                    <a:cubicBezTo>
                      <a:pt x="7" y="3"/>
                      <a:pt x="4" y="3"/>
                      <a:pt x="9" y="3"/>
                    </a:cubicBezTo>
                    <a:cubicBezTo>
                      <a:pt x="15" y="5"/>
                      <a:pt x="14" y="5"/>
                      <a:pt x="16" y="5"/>
                    </a:cubicBezTo>
                    <a:cubicBezTo>
                      <a:pt x="19" y="3"/>
                      <a:pt x="16" y="5"/>
                      <a:pt x="15" y="3"/>
                    </a:cubicBezTo>
                    <a:cubicBezTo>
                      <a:pt x="12" y="3"/>
                      <a:pt x="9" y="2"/>
                      <a:pt x="7" y="2"/>
                    </a:cubicBezTo>
                    <a:cubicBezTo>
                      <a:pt x="5" y="3"/>
                      <a:pt x="2" y="0"/>
                      <a:pt x="1" y="2"/>
                    </a:cubicBezTo>
                    <a:cubicBezTo>
                      <a:pt x="0" y="3"/>
                      <a:pt x="2" y="2"/>
                      <a:pt x="5"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62" name="Freeform 2629">
                <a:extLst>
                  <a:ext uri="{FF2B5EF4-FFF2-40B4-BE49-F238E27FC236}">
                    <a16:creationId xmlns:a16="http://schemas.microsoft.com/office/drawing/2014/main" id="{3AC8A6E8-B1CD-9BA7-0DEC-B5E0B410E382}"/>
                  </a:ext>
                </a:extLst>
              </p:cNvPr>
              <p:cNvSpPr>
                <a:spLocks/>
              </p:cNvSpPr>
              <p:nvPr/>
            </p:nvSpPr>
            <p:spPr bwMode="auto">
              <a:xfrm>
                <a:off x="3934340" y="968478"/>
                <a:ext cx="50750" cy="7129"/>
              </a:xfrm>
              <a:custGeom>
                <a:avLst/>
                <a:gdLst>
                  <a:gd name="T0" fmla="*/ 3 w 11"/>
                  <a:gd name="T1" fmla="*/ 2 h 2"/>
                  <a:gd name="T2" fmla="*/ 6 w 11"/>
                  <a:gd name="T3" fmla="*/ 2 h 2"/>
                  <a:gd name="T4" fmla="*/ 10 w 11"/>
                  <a:gd name="T5" fmla="*/ 2 h 2"/>
                  <a:gd name="T6" fmla="*/ 4 w 11"/>
                  <a:gd name="T7" fmla="*/ 0 h 2"/>
                  <a:gd name="T8" fmla="*/ 0 w 11"/>
                  <a:gd name="T9" fmla="*/ 0 h 2"/>
                  <a:gd name="T10" fmla="*/ 3 w 11"/>
                  <a:gd name="T11" fmla="*/ 2 h 2"/>
                </a:gdLst>
                <a:ahLst/>
                <a:cxnLst>
                  <a:cxn ang="0">
                    <a:pos x="T0" y="T1"/>
                  </a:cxn>
                  <a:cxn ang="0">
                    <a:pos x="T2" y="T3"/>
                  </a:cxn>
                  <a:cxn ang="0">
                    <a:pos x="T4" y="T5"/>
                  </a:cxn>
                  <a:cxn ang="0">
                    <a:pos x="T6" y="T7"/>
                  </a:cxn>
                  <a:cxn ang="0">
                    <a:pos x="T8" y="T9"/>
                  </a:cxn>
                  <a:cxn ang="0">
                    <a:pos x="T10" y="T11"/>
                  </a:cxn>
                </a:cxnLst>
                <a:rect l="0" t="0" r="r" b="b"/>
                <a:pathLst>
                  <a:path w="11" h="2">
                    <a:moveTo>
                      <a:pt x="3" y="2"/>
                    </a:moveTo>
                    <a:cubicBezTo>
                      <a:pt x="4" y="2"/>
                      <a:pt x="3" y="2"/>
                      <a:pt x="6" y="2"/>
                    </a:cubicBezTo>
                    <a:cubicBezTo>
                      <a:pt x="7" y="2"/>
                      <a:pt x="11" y="2"/>
                      <a:pt x="10" y="2"/>
                    </a:cubicBezTo>
                    <a:cubicBezTo>
                      <a:pt x="9" y="2"/>
                      <a:pt x="6" y="0"/>
                      <a:pt x="4" y="0"/>
                    </a:cubicBezTo>
                    <a:cubicBezTo>
                      <a:pt x="3" y="2"/>
                      <a:pt x="2" y="0"/>
                      <a:pt x="0" y="0"/>
                    </a:cubicBezTo>
                    <a:cubicBezTo>
                      <a:pt x="0" y="2"/>
                      <a:pt x="0" y="2"/>
                      <a:pt x="3"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63" name="Freeform 2630">
                <a:extLst>
                  <a:ext uri="{FF2B5EF4-FFF2-40B4-BE49-F238E27FC236}">
                    <a16:creationId xmlns:a16="http://schemas.microsoft.com/office/drawing/2014/main" id="{716DE188-777C-1725-0478-19D91ED2CF73}"/>
                  </a:ext>
                </a:extLst>
              </p:cNvPr>
              <p:cNvSpPr>
                <a:spLocks/>
              </p:cNvSpPr>
              <p:nvPr/>
            </p:nvSpPr>
            <p:spPr bwMode="auto">
              <a:xfrm>
                <a:off x="3966481" y="975608"/>
                <a:ext cx="47365" cy="8555"/>
              </a:xfrm>
              <a:custGeom>
                <a:avLst/>
                <a:gdLst>
                  <a:gd name="T0" fmla="*/ 9 w 10"/>
                  <a:gd name="T1" fmla="*/ 0 h 2"/>
                  <a:gd name="T2" fmla="*/ 4 w 10"/>
                  <a:gd name="T3" fmla="*/ 0 h 2"/>
                  <a:gd name="T4" fmla="*/ 2 w 10"/>
                  <a:gd name="T5" fmla="*/ 0 h 2"/>
                  <a:gd name="T6" fmla="*/ 9 w 10"/>
                  <a:gd name="T7" fmla="*/ 0 h 2"/>
                </a:gdLst>
                <a:ahLst/>
                <a:cxnLst>
                  <a:cxn ang="0">
                    <a:pos x="T0" y="T1"/>
                  </a:cxn>
                  <a:cxn ang="0">
                    <a:pos x="T2" y="T3"/>
                  </a:cxn>
                  <a:cxn ang="0">
                    <a:pos x="T4" y="T5"/>
                  </a:cxn>
                  <a:cxn ang="0">
                    <a:pos x="T6" y="T7"/>
                  </a:cxn>
                </a:cxnLst>
                <a:rect l="0" t="0" r="r" b="b"/>
                <a:pathLst>
                  <a:path w="10" h="2">
                    <a:moveTo>
                      <a:pt x="9" y="0"/>
                    </a:moveTo>
                    <a:cubicBezTo>
                      <a:pt x="10" y="0"/>
                      <a:pt x="7" y="0"/>
                      <a:pt x="4" y="0"/>
                    </a:cubicBezTo>
                    <a:cubicBezTo>
                      <a:pt x="2" y="0"/>
                      <a:pt x="0" y="0"/>
                      <a:pt x="2" y="0"/>
                    </a:cubicBezTo>
                    <a:cubicBezTo>
                      <a:pt x="3" y="2"/>
                      <a:pt x="6" y="0"/>
                      <a:pt x="9"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64" name="Freeform 2631">
                <a:extLst>
                  <a:ext uri="{FF2B5EF4-FFF2-40B4-BE49-F238E27FC236}">
                    <a16:creationId xmlns:a16="http://schemas.microsoft.com/office/drawing/2014/main" id="{98BF7EA1-A61D-D0A6-D7E5-BDD752659786}"/>
                  </a:ext>
                </a:extLst>
              </p:cNvPr>
              <p:cNvSpPr>
                <a:spLocks/>
              </p:cNvSpPr>
              <p:nvPr/>
            </p:nvSpPr>
            <p:spPr bwMode="auto">
              <a:xfrm>
                <a:off x="4008772" y="975607"/>
                <a:ext cx="23683" cy="12832"/>
              </a:xfrm>
              <a:custGeom>
                <a:avLst/>
                <a:gdLst>
                  <a:gd name="T0" fmla="*/ 2 w 5"/>
                  <a:gd name="T1" fmla="*/ 2 h 3"/>
                  <a:gd name="T2" fmla="*/ 5 w 5"/>
                  <a:gd name="T3" fmla="*/ 0 h 3"/>
                  <a:gd name="T4" fmla="*/ 2 w 5"/>
                  <a:gd name="T5" fmla="*/ 2 h 3"/>
                </a:gdLst>
                <a:ahLst/>
                <a:cxnLst>
                  <a:cxn ang="0">
                    <a:pos x="T0" y="T1"/>
                  </a:cxn>
                  <a:cxn ang="0">
                    <a:pos x="T2" y="T3"/>
                  </a:cxn>
                  <a:cxn ang="0">
                    <a:pos x="T4" y="T5"/>
                  </a:cxn>
                </a:cxnLst>
                <a:rect l="0" t="0" r="r" b="b"/>
                <a:pathLst>
                  <a:path w="5" h="3">
                    <a:moveTo>
                      <a:pt x="2" y="2"/>
                    </a:moveTo>
                    <a:cubicBezTo>
                      <a:pt x="0" y="2"/>
                      <a:pt x="2" y="0"/>
                      <a:pt x="5" y="0"/>
                    </a:cubicBezTo>
                    <a:cubicBezTo>
                      <a:pt x="5" y="0"/>
                      <a:pt x="5" y="3"/>
                      <a:pt x="2"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65" name="Freeform 2632">
                <a:extLst>
                  <a:ext uri="{FF2B5EF4-FFF2-40B4-BE49-F238E27FC236}">
                    <a16:creationId xmlns:a16="http://schemas.microsoft.com/office/drawing/2014/main" id="{2970CB40-6893-D8B7-980C-3C42C99B2CCD}"/>
                  </a:ext>
                </a:extLst>
              </p:cNvPr>
              <p:cNvSpPr>
                <a:spLocks/>
              </p:cNvSpPr>
              <p:nvPr/>
            </p:nvSpPr>
            <p:spPr bwMode="auto">
              <a:xfrm>
                <a:off x="3924188" y="975607"/>
                <a:ext cx="23683" cy="12832"/>
              </a:xfrm>
              <a:custGeom>
                <a:avLst/>
                <a:gdLst>
                  <a:gd name="T0" fmla="*/ 4 w 5"/>
                  <a:gd name="T1" fmla="*/ 2 h 3"/>
                  <a:gd name="T2" fmla="*/ 2 w 5"/>
                  <a:gd name="T3" fmla="*/ 2 h 3"/>
                  <a:gd name="T4" fmla="*/ 4 w 5"/>
                  <a:gd name="T5" fmla="*/ 3 h 3"/>
                  <a:gd name="T6" fmla="*/ 4 w 5"/>
                  <a:gd name="T7" fmla="*/ 2 h 3"/>
                </a:gdLst>
                <a:ahLst/>
                <a:cxnLst>
                  <a:cxn ang="0">
                    <a:pos x="T0" y="T1"/>
                  </a:cxn>
                  <a:cxn ang="0">
                    <a:pos x="T2" y="T3"/>
                  </a:cxn>
                  <a:cxn ang="0">
                    <a:pos x="T4" y="T5"/>
                  </a:cxn>
                  <a:cxn ang="0">
                    <a:pos x="T6" y="T7"/>
                  </a:cxn>
                </a:cxnLst>
                <a:rect l="0" t="0" r="r" b="b"/>
                <a:pathLst>
                  <a:path w="5" h="3">
                    <a:moveTo>
                      <a:pt x="4" y="2"/>
                    </a:moveTo>
                    <a:cubicBezTo>
                      <a:pt x="2" y="0"/>
                      <a:pt x="1" y="2"/>
                      <a:pt x="2" y="2"/>
                    </a:cubicBezTo>
                    <a:cubicBezTo>
                      <a:pt x="2" y="3"/>
                      <a:pt x="0" y="3"/>
                      <a:pt x="4" y="3"/>
                    </a:cubicBezTo>
                    <a:cubicBezTo>
                      <a:pt x="5" y="3"/>
                      <a:pt x="5" y="3"/>
                      <a:pt x="4"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66" name="Freeform 2635">
                <a:extLst>
                  <a:ext uri="{FF2B5EF4-FFF2-40B4-BE49-F238E27FC236}">
                    <a16:creationId xmlns:a16="http://schemas.microsoft.com/office/drawing/2014/main" id="{2681CACC-4D4F-B746-3CAA-8BA2BCF739E2}"/>
                  </a:ext>
                </a:extLst>
              </p:cNvPr>
              <p:cNvSpPr>
                <a:spLocks/>
              </p:cNvSpPr>
              <p:nvPr/>
            </p:nvSpPr>
            <p:spPr bwMode="auto">
              <a:xfrm>
                <a:off x="6189316" y="2174794"/>
                <a:ext cx="42293" cy="24240"/>
              </a:xfrm>
              <a:custGeom>
                <a:avLst/>
                <a:gdLst>
                  <a:gd name="T0" fmla="*/ 6 w 9"/>
                  <a:gd name="T1" fmla="*/ 1 h 6"/>
                  <a:gd name="T2" fmla="*/ 5 w 9"/>
                  <a:gd name="T3" fmla="*/ 0 h 6"/>
                  <a:gd name="T4" fmla="*/ 0 w 9"/>
                  <a:gd name="T5" fmla="*/ 5 h 6"/>
                  <a:gd name="T6" fmla="*/ 6 w 9"/>
                  <a:gd name="T7" fmla="*/ 1 h 6"/>
                </a:gdLst>
                <a:ahLst/>
                <a:cxnLst>
                  <a:cxn ang="0">
                    <a:pos x="T0" y="T1"/>
                  </a:cxn>
                  <a:cxn ang="0">
                    <a:pos x="T2" y="T3"/>
                  </a:cxn>
                  <a:cxn ang="0">
                    <a:pos x="T4" y="T5"/>
                  </a:cxn>
                  <a:cxn ang="0">
                    <a:pos x="T6" y="T7"/>
                  </a:cxn>
                </a:cxnLst>
                <a:rect l="0" t="0" r="r" b="b"/>
                <a:pathLst>
                  <a:path w="9" h="6">
                    <a:moveTo>
                      <a:pt x="6" y="1"/>
                    </a:moveTo>
                    <a:cubicBezTo>
                      <a:pt x="9" y="0"/>
                      <a:pt x="5" y="0"/>
                      <a:pt x="5" y="0"/>
                    </a:cubicBezTo>
                    <a:cubicBezTo>
                      <a:pt x="3" y="3"/>
                      <a:pt x="0" y="3"/>
                      <a:pt x="0" y="5"/>
                    </a:cubicBezTo>
                    <a:cubicBezTo>
                      <a:pt x="2" y="6"/>
                      <a:pt x="2" y="3"/>
                      <a:pt x="6"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67" name="Freeform 2636">
                <a:extLst>
                  <a:ext uri="{FF2B5EF4-FFF2-40B4-BE49-F238E27FC236}">
                    <a16:creationId xmlns:a16="http://schemas.microsoft.com/office/drawing/2014/main" id="{76663C54-0E85-1973-21E0-A0C21B369B0F}"/>
                  </a:ext>
                </a:extLst>
              </p:cNvPr>
              <p:cNvSpPr>
                <a:spLocks/>
              </p:cNvSpPr>
              <p:nvPr/>
            </p:nvSpPr>
            <p:spPr bwMode="auto">
              <a:xfrm>
                <a:off x="6231607" y="2141998"/>
                <a:ext cx="52441" cy="32796"/>
              </a:xfrm>
              <a:custGeom>
                <a:avLst/>
                <a:gdLst>
                  <a:gd name="T0" fmla="*/ 2 w 11"/>
                  <a:gd name="T1" fmla="*/ 5 h 8"/>
                  <a:gd name="T2" fmla="*/ 7 w 11"/>
                  <a:gd name="T3" fmla="*/ 3 h 8"/>
                  <a:gd name="T4" fmla="*/ 9 w 11"/>
                  <a:gd name="T5" fmla="*/ 0 h 8"/>
                  <a:gd name="T6" fmla="*/ 5 w 11"/>
                  <a:gd name="T7" fmla="*/ 2 h 8"/>
                  <a:gd name="T8" fmla="*/ 4 w 11"/>
                  <a:gd name="T9" fmla="*/ 3 h 8"/>
                  <a:gd name="T10" fmla="*/ 0 w 11"/>
                  <a:gd name="T11" fmla="*/ 8 h 8"/>
                  <a:gd name="T12" fmla="*/ 2 w 11"/>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2" y="5"/>
                    </a:moveTo>
                    <a:cubicBezTo>
                      <a:pt x="4" y="3"/>
                      <a:pt x="4" y="5"/>
                      <a:pt x="7" y="3"/>
                    </a:cubicBezTo>
                    <a:cubicBezTo>
                      <a:pt x="8" y="2"/>
                      <a:pt x="11" y="3"/>
                      <a:pt x="9" y="0"/>
                    </a:cubicBezTo>
                    <a:cubicBezTo>
                      <a:pt x="8" y="0"/>
                      <a:pt x="7" y="3"/>
                      <a:pt x="5" y="2"/>
                    </a:cubicBezTo>
                    <a:cubicBezTo>
                      <a:pt x="4" y="0"/>
                      <a:pt x="7" y="3"/>
                      <a:pt x="4" y="3"/>
                    </a:cubicBezTo>
                    <a:cubicBezTo>
                      <a:pt x="2" y="3"/>
                      <a:pt x="0" y="5"/>
                      <a:pt x="0" y="8"/>
                    </a:cubicBezTo>
                    <a:cubicBezTo>
                      <a:pt x="0" y="8"/>
                      <a:pt x="1" y="8"/>
                      <a:pt x="2" y="5"/>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68" name="Freeform 2637">
                <a:extLst>
                  <a:ext uri="{FF2B5EF4-FFF2-40B4-BE49-F238E27FC236}">
                    <a16:creationId xmlns:a16="http://schemas.microsoft.com/office/drawing/2014/main" id="{166E28F7-FBA5-893A-0E87-F50C9A8E8D23}"/>
                  </a:ext>
                </a:extLst>
              </p:cNvPr>
              <p:cNvSpPr>
                <a:spLocks/>
              </p:cNvSpPr>
              <p:nvPr/>
            </p:nvSpPr>
            <p:spPr bwMode="auto">
              <a:xfrm>
                <a:off x="6289124" y="2122035"/>
                <a:ext cx="32142" cy="28518"/>
              </a:xfrm>
              <a:custGeom>
                <a:avLst/>
                <a:gdLst>
                  <a:gd name="T0" fmla="*/ 2 w 7"/>
                  <a:gd name="T1" fmla="*/ 4 h 7"/>
                  <a:gd name="T2" fmla="*/ 6 w 7"/>
                  <a:gd name="T3" fmla="*/ 0 h 7"/>
                  <a:gd name="T4" fmla="*/ 2 w 7"/>
                  <a:gd name="T5" fmla="*/ 4 h 7"/>
                </a:gdLst>
                <a:ahLst/>
                <a:cxnLst>
                  <a:cxn ang="0">
                    <a:pos x="T0" y="T1"/>
                  </a:cxn>
                  <a:cxn ang="0">
                    <a:pos x="T2" y="T3"/>
                  </a:cxn>
                  <a:cxn ang="0">
                    <a:pos x="T4" y="T5"/>
                  </a:cxn>
                </a:cxnLst>
                <a:rect l="0" t="0" r="r" b="b"/>
                <a:pathLst>
                  <a:path w="7" h="7">
                    <a:moveTo>
                      <a:pt x="2" y="4"/>
                    </a:moveTo>
                    <a:cubicBezTo>
                      <a:pt x="3" y="2"/>
                      <a:pt x="4" y="0"/>
                      <a:pt x="6" y="0"/>
                    </a:cubicBezTo>
                    <a:cubicBezTo>
                      <a:pt x="7" y="2"/>
                      <a:pt x="0" y="7"/>
                      <a:pt x="2"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69" name="Freeform 2638">
                <a:extLst>
                  <a:ext uri="{FF2B5EF4-FFF2-40B4-BE49-F238E27FC236}">
                    <a16:creationId xmlns:a16="http://schemas.microsoft.com/office/drawing/2014/main" id="{9C14AD04-08EF-E2A1-8897-766C2F118BFB}"/>
                  </a:ext>
                </a:extLst>
              </p:cNvPr>
              <p:cNvSpPr>
                <a:spLocks/>
              </p:cNvSpPr>
              <p:nvPr/>
            </p:nvSpPr>
            <p:spPr bwMode="auto">
              <a:xfrm>
                <a:off x="6419383" y="2025073"/>
                <a:ext cx="13533" cy="15684"/>
              </a:xfrm>
              <a:custGeom>
                <a:avLst/>
                <a:gdLst>
                  <a:gd name="T0" fmla="*/ 0 w 3"/>
                  <a:gd name="T1" fmla="*/ 4 h 4"/>
                  <a:gd name="T2" fmla="*/ 1 w 3"/>
                  <a:gd name="T3" fmla="*/ 1 h 4"/>
                  <a:gd name="T4" fmla="*/ 0 w 3"/>
                  <a:gd name="T5" fmla="*/ 4 h 4"/>
                </a:gdLst>
                <a:ahLst/>
                <a:cxnLst>
                  <a:cxn ang="0">
                    <a:pos x="T0" y="T1"/>
                  </a:cxn>
                  <a:cxn ang="0">
                    <a:pos x="T2" y="T3"/>
                  </a:cxn>
                  <a:cxn ang="0">
                    <a:pos x="T4" y="T5"/>
                  </a:cxn>
                </a:cxnLst>
                <a:rect l="0" t="0" r="r" b="b"/>
                <a:pathLst>
                  <a:path w="3" h="4">
                    <a:moveTo>
                      <a:pt x="0" y="4"/>
                    </a:moveTo>
                    <a:cubicBezTo>
                      <a:pt x="0" y="4"/>
                      <a:pt x="0" y="0"/>
                      <a:pt x="1" y="1"/>
                    </a:cubicBezTo>
                    <a:cubicBezTo>
                      <a:pt x="3" y="3"/>
                      <a:pt x="0" y="4"/>
                      <a:pt x="0" y="4"/>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70" name="Freeform 2639">
                <a:extLst>
                  <a:ext uri="{FF2B5EF4-FFF2-40B4-BE49-F238E27FC236}">
                    <a16:creationId xmlns:a16="http://schemas.microsoft.com/office/drawing/2014/main" id="{97F60CF9-32FB-E7B4-F8CA-9842E05C817B}"/>
                  </a:ext>
                </a:extLst>
              </p:cNvPr>
              <p:cNvSpPr>
                <a:spLocks/>
              </p:cNvSpPr>
              <p:nvPr/>
            </p:nvSpPr>
            <p:spPr bwMode="auto">
              <a:xfrm>
                <a:off x="6400775" y="2049313"/>
                <a:ext cx="13533" cy="4277"/>
              </a:xfrm>
              <a:custGeom>
                <a:avLst/>
                <a:gdLst>
                  <a:gd name="T0" fmla="*/ 0 w 3"/>
                  <a:gd name="T1" fmla="*/ 0 h 1"/>
                  <a:gd name="T2" fmla="*/ 3 w 3"/>
                  <a:gd name="T3" fmla="*/ 0 h 1"/>
                  <a:gd name="T4" fmla="*/ 0 w 3"/>
                  <a:gd name="T5" fmla="*/ 0 h 1"/>
                </a:gdLst>
                <a:ahLst/>
                <a:cxnLst>
                  <a:cxn ang="0">
                    <a:pos x="T0" y="T1"/>
                  </a:cxn>
                  <a:cxn ang="0">
                    <a:pos x="T2" y="T3"/>
                  </a:cxn>
                  <a:cxn ang="0">
                    <a:pos x="T4" y="T5"/>
                  </a:cxn>
                </a:cxnLst>
                <a:rect l="0" t="0" r="r" b="b"/>
                <a:pathLst>
                  <a:path w="3" h="1">
                    <a:moveTo>
                      <a:pt x="0" y="0"/>
                    </a:moveTo>
                    <a:cubicBezTo>
                      <a:pt x="1" y="0"/>
                      <a:pt x="3" y="0"/>
                      <a:pt x="3" y="0"/>
                    </a:cubicBezTo>
                    <a:cubicBezTo>
                      <a:pt x="3" y="0"/>
                      <a:pt x="0" y="1"/>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71" name="Freeform 2640">
                <a:extLst>
                  <a:ext uri="{FF2B5EF4-FFF2-40B4-BE49-F238E27FC236}">
                    <a16:creationId xmlns:a16="http://schemas.microsoft.com/office/drawing/2014/main" id="{E8BA211E-23F5-CFEB-8E83-F5D2EE09C384}"/>
                  </a:ext>
                </a:extLst>
              </p:cNvPr>
              <p:cNvSpPr>
                <a:spLocks/>
              </p:cNvSpPr>
              <p:nvPr/>
            </p:nvSpPr>
            <p:spPr bwMode="auto">
              <a:xfrm>
                <a:off x="6382162" y="2082109"/>
                <a:ext cx="0" cy="4277"/>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72" name="Freeform 2641">
                <a:extLst>
                  <a:ext uri="{FF2B5EF4-FFF2-40B4-BE49-F238E27FC236}">
                    <a16:creationId xmlns:a16="http://schemas.microsoft.com/office/drawing/2014/main" id="{7C3E9EB9-553F-D892-9D51-B1B043246BCE}"/>
                  </a:ext>
                </a:extLst>
              </p:cNvPr>
              <p:cNvSpPr>
                <a:spLocks/>
              </p:cNvSpPr>
              <p:nvPr/>
            </p:nvSpPr>
            <p:spPr bwMode="auto">
              <a:xfrm>
                <a:off x="6368630" y="2093518"/>
                <a:ext cx="3383" cy="4277"/>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1" y="0"/>
                      <a:pt x="1" y="1"/>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73" name="Freeform 2642">
                <a:extLst>
                  <a:ext uri="{FF2B5EF4-FFF2-40B4-BE49-F238E27FC236}">
                    <a16:creationId xmlns:a16="http://schemas.microsoft.com/office/drawing/2014/main" id="{C2F54340-49AA-D9C2-8B48-2C65EF9CB5B5}"/>
                  </a:ext>
                </a:extLst>
              </p:cNvPr>
              <p:cNvSpPr>
                <a:spLocks/>
              </p:cNvSpPr>
              <p:nvPr/>
            </p:nvSpPr>
            <p:spPr bwMode="auto">
              <a:xfrm>
                <a:off x="6432914" y="1996555"/>
                <a:ext cx="23683" cy="28518"/>
              </a:xfrm>
              <a:custGeom>
                <a:avLst/>
                <a:gdLst>
                  <a:gd name="T0" fmla="*/ 4 w 5"/>
                  <a:gd name="T1" fmla="*/ 3 h 7"/>
                  <a:gd name="T2" fmla="*/ 4 w 5"/>
                  <a:gd name="T3" fmla="*/ 0 h 7"/>
                  <a:gd name="T4" fmla="*/ 2 w 5"/>
                  <a:gd name="T5" fmla="*/ 2 h 7"/>
                  <a:gd name="T6" fmla="*/ 1 w 5"/>
                  <a:gd name="T7" fmla="*/ 5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3"/>
                      <a:pt x="5" y="0"/>
                      <a:pt x="4" y="0"/>
                    </a:cubicBezTo>
                    <a:cubicBezTo>
                      <a:pt x="4" y="0"/>
                      <a:pt x="4" y="2"/>
                      <a:pt x="2" y="2"/>
                    </a:cubicBezTo>
                    <a:cubicBezTo>
                      <a:pt x="1" y="2"/>
                      <a:pt x="0" y="3"/>
                      <a:pt x="1" y="5"/>
                    </a:cubicBezTo>
                    <a:cubicBezTo>
                      <a:pt x="2" y="7"/>
                      <a:pt x="2" y="5"/>
                      <a:pt x="4"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74" name="Freeform 2643">
                <a:extLst>
                  <a:ext uri="{FF2B5EF4-FFF2-40B4-BE49-F238E27FC236}">
                    <a16:creationId xmlns:a16="http://schemas.microsoft.com/office/drawing/2014/main" id="{F5E26FE2-232D-7951-C892-9ED3F904F66E}"/>
                  </a:ext>
                </a:extLst>
              </p:cNvPr>
              <p:cNvSpPr>
                <a:spLocks/>
              </p:cNvSpPr>
              <p:nvPr/>
            </p:nvSpPr>
            <p:spPr bwMode="auto">
              <a:xfrm>
                <a:off x="6453215" y="1992277"/>
                <a:ext cx="18608" cy="4277"/>
              </a:xfrm>
              <a:custGeom>
                <a:avLst/>
                <a:gdLst>
                  <a:gd name="T0" fmla="*/ 1 w 4"/>
                  <a:gd name="T1" fmla="*/ 1 h 1"/>
                  <a:gd name="T2" fmla="*/ 4 w 4"/>
                  <a:gd name="T3" fmla="*/ 0 h 1"/>
                  <a:gd name="T4" fmla="*/ 1 w 4"/>
                  <a:gd name="T5" fmla="*/ 1 h 1"/>
                </a:gdLst>
                <a:ahLst/>
                <a:cxnLst>
                  <a:cxn ang="0">
                    <a:pos x="T0" y="T1"/>
                  </a:cxn>
                  <a:cxn ang="0">
                    <a:pos x="T2" y="T3"/>
                  </a:cxn>
                  <a:cxn ang="0">
                    <a:pos x="T4" y="T5"/>
                  </a:cxn>
                </a:cxnLst>
                <a:rect l="0" t="0" r="r" b="b"/>
                <a:pathLst>
                  <a:path w="4" h="1">
                    <a:moveTo>
                      <a:pt x="1" y="1"/>
                    </a:moveTo>
                    <a:cubicBezTo>
                      <a:pt x="0" y="1"/>
                      <a:pt x="3" y="0"/>
                      <a:pt x="4" y="0"/>
                    </a:cubicBezTo>
                    <a:cubicBezTo>
                      <a:pt x="4" y="1"/>
                      <a:pt x="3" y="1"/>
                      <a:pt x="1"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75" name="Freeform 2644">
                <a:extLst>
                  <a:ext uri="{FF2B5EF4-FFF2-40B4-BE49-F238E27FC236}">
                    <a16:creationId xmlns:a16="http://schemas.microsoft.com/office/drawing/2014/main" id="{4F6EADCD-5267-DD93-6650-BBAFFA5B1663}"/>
                  </a:ext>
                </a:extLst>
              </p:cNvPr>
              <p:cNvSpPr>
                <a:spLocks/>
              </p:cNvSpPr>
              <p:nvPr/>
            </p:nvSpPr>
            <p:spPr bwMode="auto">
              <a:xfrm>
                <a:off x="6700195" y="1858243"/>
                <a:ext cx="23683" cy="24240"/>
              </a:xfrm>
              <a:custGeom>
                <a:avLst/>
                <a:gdLst>
                  <a:gd name="T0" fmla="*/ 0 w 5"/>
                  <a:gd name="T1" fmla="*/ 0 h 6"/>
                  <a:gd name="T2" fmla="*/ 4 w 5"/>
                  <a:gd name="T3" fmla="*/ 5 h 6"/>
                  <a:gd name="T4" fmla="*/ 0 w 5"/>
                  <a:gd name="T5" fmla="*/ 0 h 6"/>
                </a:gdLst>
                <a:ahLst/>
                <a:cxnLst>
                  <a:cxn ang="0">
                    <a:pos x="T0" y="T1"/>
                  </a:cxn>
                  <a:cxn ang="0">
                    <a:pos x="T2" y="T3"/>
                  </a:cxn>
                  <a:cxn ang="0">
                    <a:pos x="T4" y="T5"/>
                  </a:cxn>
                </a:cxnLst>
                <a:rect l="0" t="0" r="r" b="b"/>
                <a:pathLst>
                  <a:path w="5" h="6">
                    <a:moveTo>
                      <a:pt x="0" y="0"/>
                    </a:moveTo>
                    <a:cubicBezTo>
                      <a:pt x="2" y="0"/>
                      <a:pt x="5" y="6"/>
                      <a:pt x="4" y="5"/>
                    </a:cubicBezTo>
                    <a:cubicBezTo>
                      <a:pt x="1" y="3"/>
                      <a:pt x="0" y="2"/>
                      <a:pt x="0" y="0"/>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76" name="Freeform 2645">
                <a:extLst>
                  <a:ext uri="{FF2B5EF4-FFF2-40B4-BE49-F238E27FC236}">
                    <a16:creationId xmlns:a16="http://schemas.microsoft.com/office/drawing/2014/main" id="{567E116A-ABA9-675E-EAAA-BA260ACCF207}"/>
                  </a:ext>
                </a:extLst>
              </p:cNvPr>
              <p:cNvSpPr>
                <a:spLocks/>
              </p:cNvSpPr>
              <p:nvPr/>
            </p:nvSpPr>
            <p:spPr bwMode="auto">
              <a:xfrm>
                <a:off x="3085127" y="1858243"/>
                <a:ext cx="84581" cy="32796"/>
              </a:xfrm>
              <a:custGeom>
                <a:avLst/>
                <a:gdLst>
                  <a:gd name="T0" fmla="*/ 0 w 18"/>
                  <a:gd name="T1" fmla="*/ 6 h 8"/>
                  <a:gd name="T2" fmla="*/ 16 w 18"/>
                  <a:gd name="T3" fmla="*/ 8 h 8"/>
                  <a:gd name="T4" fmla="*/ 16 w 18"/>
                  <a:gd name="T5" fmla="*/ 3 h 8"/>
                  <a:gd name="T6" fmla="*/ 9 w 18"/>
                  <a:gd name="T7" fmla="*/ 2 h 8"/>
                  <a:gd name="T8" fmla="*/ 9 w 18"/>
                  <a:gd name="T9" fmla="*/ 2 h 8"/>
                  <a:gd name="T10" fmla="*/ 7 w 18"/>
                  <a:gd name="T11" fmla="*/ 3 h 8"/>
                  <a:gd name="T12" fmla="*/ 7 w 18"/>
                  <a:gd name="T13" fmla="*/ 2 h 8"/>
                  <a:gd name="T14" fmla="*/ 7 w 18"/>
                  <a:gd name="T15" fmla="*/ 2 h 8"/>
                  <a:gd name="T16" fmla="*/ 2 w 18"/>
                  <a:gd name="T17" fmla="*/ 3 h 8"/>
                  <a:gd name="T18" fmla="*/ 0 w 18"/>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
                    <a:moveTo>
                      <a:pt x="0" y="6"/>
                    </a:moveTo>
                    <a:cubicBezTo>
                      <a:pt x="7" y="8"/>
                      <a:pt x="12" y="8"/>
                      <a:pt x="16" y="8"/>
                    </a:cubicBezTo>
                    <a:cubicBezTo>
                      <a:pt x="16" y="5"/>
                      <a:pt x="18" y="3"/>
                      <a:pt x="16" y="3"/>
                    </a:cubicBezTo>
                    <a:cubicBezTo>
                      <a:pt x="14" y="2"/>
                      <a:pt x="16" y="3"/>
                      <a:pt x="9" y="2"/>
                    </a:cubicBezTo>
                    <a:cubicBezTo>
                      <a:pt x="9" y="2"/>
                      <a:pt x="8" y="2"/>
                      <a:pt x="9" y="2"/>
                    </a:cubicBezTo>
                    <a:cubicBezTo>
                      <a:pt x="9" y="3"/>
                      <a:pt x="7" y="3"/>
                      <a:pt x="7" y="3"/>
                    </a:cubicBezTo>
                    <a:cubicBezTo>
                      <a:pt x="5" y="3"/>
                      <a:pt x="7" y="2"/>
                      <a:pt x="7" y="2"/>
                    </a:cubicBezTo>
                    <a:cubicBezTo>
                      <a:pt x="8" y="0"/>
                      <a:pt x="7" y="0"/>
                      <a:pt x="7" y="2"/>
                    </a:cubicBezTo>
                    <a:cubicBezTo>
                      <a:pt x="4" y="3"/>
                      <a:pt x="5" y="3"/>
                      <a:pt x="2" y="3"/>
                    </a:cubicBezTo>
                    <a:cubicBezTo>
                      <a:pt x="1" y="3"/>
                      <a:pt x="2" y="5"/>
                      <a:pt x="0" y="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77" name="Freeform 2646">
                <a:extLst>
                  <a:ext uri="{FF2B5EF4-FFF2-40B4-BE49-F238E27FC236}">
                    <a16:creationId xmlns:a16="http://schemas.microsoft.com/office/drawing/2014/main" id="{F0E55421-23C9-6102-172F-4B8F9CC3EDEE}"/>
                  </a:ext>
                </a:extLst>
              </p:cNvPr>
              <p:cNvSpPr>
                <a:spLocks/>
              </p:cNvSpPr>
              <p:nvPr/>
            </p:nvSpPr>
            <p:spPr bwMode="auto">
              <a:xfrm>
                <a:off x="6635912" y="1732762"/>
                <a:ext cx="37216" cy="32796"/>
              </a:xfrm>
              <a:custGeom>
                <a:avLst/>
                <a:gdLst>
                  <a:gd name="T0" fmla="*/ 1 w 8"/>
                  <a:gd name="T1" fmla="*/ 5 h 8"/>
                  <a:gd name="T2" fmla="*/ 8 w 8"/>
                  <a:gd name="T3" fmla="*/ 3 h 8"/>
                  <a:gd name="T4" fmla="*/ 1 w 8"/>
                  <a:gd name="T5" fmla="*/ 5 h 8"/>
                </a:gdLst>
                <a:ahLst/>
                <a:cxnLst>
                  <a:cxn ang="0">
                    <a:pos x="T0" y="T1"/>
                  </a:cxn>
                  <a:cxn ang="0">
                    <a:pos x="T2" y="T3"/>
                  </a:cxn>
                  <a:cxn ang="0">
                    <a:pos x="T4" y="T5"/>
                  </a:cxn>
                </a:cxnLst>
                <a:rect l="0" t="0" r="r" b="b"/>
                <a:pathLst>
                  <a:path w="8" h="8">
                    <a:moveTo>
                      <a:pt x="1" y="5"/>
                    </a:moveTo>
                    <a:cubicBezTo>
                      <a:pt x="4" y="3"/>
                      <a:pt x="8" y="0"/>
                      <a:pt x="8" y="3"/>
                    </a:cubicBezTo>
                    <a:cubicBezTo>
                      <a:pt x="8" y="5"/>
                      <a:pt x="0" y="8"/>
                      <a:pt x="1" y="5"/>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78" name="Freeform 2647">
                <a:extLst>
                  <a:ext uri="{FF2B5EF4-FFF2-40B4-BE49-F238E27FC236}">
                    <a16:creationId xmlns:a16="http://schemas.microsoft.com/office/drawing/2014/main" id="{8D31ADDF-CCC1-4641-4DCC-7F86B7D509A2}"/>
                  </a:ext>
                </a:extLst>
              </p:cNvPr>
              <p:cNvSpPr>
                <a:spLocks/>
              </p:cNvSpPr>
              <p:nvPr/>
            </p:nvSpPr>
            <p:spPr bwMode="auto">
              <a:xfrm>
                <a:off x="5988010" y="1866797"/>
                <a:ext cx="28759" cy="12832"/>
              </a:xfrm>
              <a:custGeom>
                <a:avLst/>
                <a:gdLst>
                  <a:gd name="T0" fmla="*/ 3 w 6"/>
                  <a:gd name="T1" fmla="*/ 3 h 3"/>
                  <a:gd name="T2" fmla="*/ 3 w 6"/>
                  <a:gd name="T3" fmla="*/ 0 h 3"/>
                  <a:gd name="T4" fmla="*/ 3 w 6"/>
                  <a:gd name="T5" fmla="*/ 3 h 3"/>
                </a:gdLst>
                <a:ahLst/>
                <a:cxnLst>
                  <a:cxn ang="0">
                    <a:pos x="T0" y="T1"/>
                  </a:cxn>
                  <a:cxn ang="0">
                    <a:pos x="T2" y="T3"/>
                  </a:cxn>
                  <a:cxn ang="0">
                    <a:pos x="T4" y="T5"/>
                  </a:cxn>
                </a:cxnLst>
                <a:rect l="0" t="0" r="r" b="b"/>
                <a:pathLst>
                  <a:path w="6" h="3">
                    <a:moveTo>
                      <a:pt x="3" y="3"/>
                    </a:moveTo>
                    <a:cubicBezTo>
                      <a:pt x="0" y="1"/>
                      <a:pt x="2" y="0"/>
                      <a:pt x="3" y="0"/>
                    </a:cubicBezTo>
                    <a:cubicBezTo>
                      <a:pt x="6" y="0"/>
                      <a:pt x="5" y="3"/>
                      <a:pt x="3"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79" name="Freeform 2649">
                <a:extLst>
                  <a:ext uri="{FF2B5EF4-FFF2-40B4-BE49-F238E27FC236}">
                    <a16:creationId xmlns:a16="http://schemas.microsoft.com/office/drawing/2014/main" id="{F73DAE90-E460-CBD9-2E24-DACFE1947C04}"/>
                  </a:ext>
                </a:extLst>
              </p:cNvPr>
              <p:cNvSpPr>
                <a:spLocks/>
              </p:cNvSpPr>
              <p:nvPr/>
            </p:nvSpPr>
            <p:spPr bwMode="auto">
              <a:xfrm>
                <a:off x="6739105" y="1380565"/>
                <a:ext cx="50750" cy="17111"/>
              </a:xfrm>
              <a:custGeom>
                <a:avLst/>
                <a:gdLst>
                  <a:gd name="T0" fmla="*/ 10 w 11"/>
                  <a:gd name="T1" fmla="*/ 3 h 4"/>
                  <a:gd name="T2" fmla="*/ 1 w 11"/>
                  <a:gd name="T3" fmla="*/ 1 h 4"/>
                  <a:gd name="T4" fmla="*/ 10 w 11"/>
                  <a:gd name="T5" fmla="*/ 3 h 4"/>
                </a:gdLst>
                <a:ahLst/>
                <a:cxnLst>
                  <a:cxn ang="0">
                    <a:pos x="T0" y="T1"/>
                  </a:cxn>
                  <a:cxn ang="0">
                    <a:pos x="T2" y="T3"/>
                  </a:cxn>
                  <a:cxn ang="0">
                    <a:pos x="T4" y="T5"/>
                  </a:cxn>
                </a:cxnLst>
                <a:rect l="0" t="0" r="r" b="b"/>
                <a:pathLst>
                  <a:path w="11" h="4">
                    <a:moveTo>
                      <a:pt x="10" y="3"/>
                    </a:moveTo>
                    <a:cubicBezTo>
                      <a:pt x="7" y="4"/>
                      <a:pt x="0" y="1"/>
                      <a:pt x="1" y="1"/>
                    </a:cubicBezTo>
                    <a:cubicBezTo>
                      <a:pt x="3" y="0"/>
                      <a:pt x="11" y="1"/>
                      <a:pt x="10"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80" name="Freeform 2655">
                <a:extLst>
                  <a:ext uri="{FF2B5EF4-FFF2-40B4-BE49-F238E27FC236}">
                    <a16:creationId xmlns:a16="http://schemas.microsoft.com/office/drawing/2014/main" id="{09D62709-6EC5-5306-8331-00B5C6EFA64A}"/>
                  </a:ext>
                </a:extLst>
              </p:cNvPr>
              <p:cNvSpPr>
                <a:spLocks/>
              </p:cNvSpPr>
              <p:nvPr/>
            </p:nvSpPr>
            <p:spPr bwMode="auto">
              <a:xfrm>
                <a:off x="5345180" y="1215159"/>
                <a:ext cx="65975" cy="24240"/>
              </a:xfrm>
              <a:custGeom>
                <a:avLst/>
                <a:gdLst>
                  <a:gd name="T0" fmla="*/ 8 w 14"/>
                  <a:gd name="T1" fmla="*/ 2 h 6"/>
                  <a:gd name="T2" fmla="*/ 4 w 14"/>
                  <a:gd name="T3" fmla="*/ 3 h 6"/>
                  <a:gd name="T4" fmla="*/ 8 w 14"/>
                  <a:gd name="T5" fmla="*/ 2 h 6"/>
                </a:gdLst>
                <a:ahLst/>
                <a:cxnLst>
                  <a:cxn ang="0">
                    <a:pos x="T0" y="T1"/>
                  </a:cxn>
                  <a:cxn ang="0">
                    <a:pos x="T2" y="T3"/>
                  </a:cxn>
                  <a:cxn ang="0">
                    <a:pos x="T4" y="T5"/>
                  </a:cxn>
                </a:cxnLst>
                <a:rect l="0" t="0" r="r" b="b"/>
                <a:pathLst>
                  <a:path w="14" h="6">
                    <a:moveTo>
                      <a:pt x="8" y="2"/>
                    </a:moveTo>
                    <a:cubicBezTo>
                      <a:pt x="3" y="0"/>
                      <a:pt x="0" y="2"/>
                      <a:pt x="4" y="3"/>
                    </a:cubicBezTo>
                    <a:cubicBezTo>
                      <a:pt x="11" y="6"/>
                      <a:pt x="14" y="2"/>
                      <a:pt x="8" y="2"/>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81" name="Freeform 2660">
                <a:extLst>
                  <a:ext uri="{FF2B5EF4-FFF2-40B4-BE49-F238E27FC236}">
                    <a16:creationId xmlns:a16="http://schemas.microsoft.com/office/drawing/2014/main" id="{4F1150CA-61A3-A22D-8DA6-9B736E4E6236}"/>
                  </a:ext>
                </a:extLst>
              </p:cNvPr>
              <p:cNvSpPr>
                <a:spLocks/>
              </p:cNvSpPr>
              <p:nvPr/>
            </p:nvSpPr>
            <p:spPr bwMode="auto">
              <a:xfrm>
                <a:off x="4825842" y="951366"/>
                <a:ext cx="32142" cy="12832"/>
              </a:xfrm>
              <a:custGeom>
                <a:avLst/>
                <a:gdLst>
                  <a:gd name="T0" fmla="*/ 0 w 7"/>
                  <a:gd name="T1" fmla="*/ 1 h 3"/>
                  <a:gd name="T2" fmla="*/ 7 w 7"/>
                  <a:gd name="T3" fmla="*/ 1 h 3"/>
                  <a:gd name="T4" fmla="*/ 0 w 7"/>
                  <a:gd name="T5" fmla="*/ 1 h 3"/>
                </a:gdLst>
                <a:ahLst/>
                <a:cxnLst>
                  <a:cxn ang="0">
                    <a:pos x="T0" y="T1"/>
                  </a:cxn>
                  <a:cxn ang="0">
                    <a:pos x="T2" y="T3"/>
                  </a:cxn>
                  <a:cxn ang="0">
                    <a:pos x="T4" y="T5"/>
                  </a:cxn>
                </a:cxnLst>
                <a:rect l="0" t="0" r="r" b="b"/>
                <a:pathLst>
                  <a:path w="7" h="3">
                    <a:moveTo>
                      <a:pt x="0" y="1"/>
                    </a:moveTo>
                    <a:cubicBezTo>
                      <a:pt x="0" y="0"/>
                      <a:pt x="7" y="1"/>
                      <a:pt x="7" y="1"/>
                    </a:cubicBezTo>
                    <a:cubicBezTo>
                      <a:pt x="7" y="3"/>
                      <a:pt x="0" y="3"/>
                      <a:pt x="0" y="1"/>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82" name="Freeform 2661">
                <a:extLst>
                  <a:ext uri="{FF2B5EF4-FFF2-40B4-BE49-F238E27FC236}">
                    <a16:creationId xmlns:a16="http://schemas.microsoft.com/office/drawing/2014/main" id="{323875DF-D591-851B-41A4-310A8B97D4F0}"/>
                  </a:ext>
                </a:extLst>
              </p:cNvPr>
              <p:cNvSpPr>
                <a:spLocks/>
              </p:cNvSpPr>
              <p:nvPr/>
            </p:nvSpPr>
            <p:spPr bwMode="auto">
              <a:xfrm>
                <a:off x="4952718" y="1113921"/>
                <a:ext cx="37216" cy="11407"/>
              </a:xfrm>
              <a:custGeom>
                <a:avLst/>
                <a:gdLst>
                  <a:gd name="T0" fmla="*/ 0 w 8"/>
                  <a:gd name="T1" fmla="*/ 3 h 3"/>
                  <a:gd name="T2" fmla="*/ 7 w 8"/>
                  <a:gd name="T3" fmla="*/ 0 h 3"/>
                  <a:gd name="T4" fmla="*/ 0 w 8"/>
                  <a:gd name="T5" fmla="*/ 3 h 3"/>
                </a:gdLst>
                <a:ahLst/>
                <a:cxnLst>
                  <a:cxn ang="0">
                    <a:pos x="T0" y="T1"/>
                  </a:cxn>
                  <a:cxn ang="0">
                    <a:pos x="T2" y="T3"/>
                  </a:cxn>
                  <a:cxn ang="0">
                    <a:pos x="T4" y="T5"/>
                  </a:cxn>
                </a:cxnLst>
                <a:rect l="0" t="0" r="r" b="b"/>
                <a:pathLst>
                  <a:path w="8" h="3">
                    <a:moveTo>
                      <a:pt x="0" y="3"/>
                    </a:moveTo>
                    <a:cubicBezTo>
                      <a:pt x="0" y="2"/>
                      <a:pt x="7" y="0"/>
                      <a:pt x="7" y="0"/>
                    </a:cubicBezTo>
                    <a:cubicBezTo>
                      <a:pt x="8" y="2"/>
                      <a:pt x="4" y="3"/>
                      <a:pt x="0" y="3"/>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83" name="Freeform 2662">
                <a:extLst>
                  <a:ext uri="{FF2B5EF4-FFF2-40B4-BE49-F238E27FC236}">
                    <a16:creationId xmlns:a16="http://schemas.microsoft.com/office/drawing/2014/main" id="{9A4B2852-C381-DD8E-DD3F-6D899ED8507F}"/>
                  </a:ext>
                </a:extLst>
              </p:cNvPr>
              <p:cNvSpPr>
                <a:spLocks noEditPoints="1"/>
              </p:cNvSpPr>
              <p:nvPr/>
            </p:nvSpPr>
            <p:spPr bwMode="auto">
              <a:xfrm>
                <a:off x="5392548" y="3577883"/>
                <a:ext cx="1013301" cy="838432"/>
              </a:xfrm>
              <a:custGeom>
                <a:avLst/>
                <a:gdLst>
                  <a:gd name="T0" fmla="*/ 57 w 216"/>
                  <a:gd name="T1" fmla="*/ 38 h 207"/>
                  <a:gd name="T2" fmla="*/ 69 w 216"/>
                  <a:gd name="T3" fmla="*/ 22 h 207"/>
                  <a:gd name="T4" fmla="*/ 87 w 216"/>
                  <a:gd name="T5" fmla="*/ 25 h 207"/>
                  <a:gd name="T6" fmla="*/ 100 w 216"/>
                  <a:gd name="T7" fmla="*/ 10 h 207"/>
                  <a:gd name="T8" fmla="*/ 101 w 216"/>
                  <a:gd name="T9" fmla="*/ 3 h 207"/>
                  <a:gd name="T10" fmla="*/ 114 w 216"/>
                  <a:gd name="T11" fmla="*/ 8 h 207"/>
                  <a:gd name="T12" fmla="*/ 122 w 216"/>
                  <a:gd name="T13" fmla="*/ 11 h 207"/>
                  <a:gd name="T14" fmla="*/ 123 w 216"/>
                  <a:gd name="T15" fmla="*/ 14 h 207"/>
                  <a:gd name="T16" fmla="*/ 123 w 216"/>
                  <a:gd name="T17" fmla="*/ 30 h 207"/>
                  <a:gd name="T18" fmla="*/ 145 w 216"/>
                  <a:gd name="T19" fmla="*/ 42 h 207"/>
                  <a:gd name="T20" fmla="*/ 150 w 216"/>
                  <a:gd name="T21" fmla="*/ 17 h 207"/>
                  <a:gd name="T22" fmla="*/ 154 w 216"/>
                  <a:gd name="T23" fmla="*/ 3 h 207"/>
                  <a:gd name="T24" fmla="*/ 159 w 216"/>
                  <a:gd name="T25" fmla="*/ 11 h 207"/>
                  <a:gd name="T26" fmla="*/ 169 w 216"/>
                  <a:gd name="T27" fmla="*/ 25 h 207"/>
                  <a:gd name="T28" fmla="*/ 179 w 216"/>
                  <a:gd name="T29" fmla="*/ 52 h 207"/>
                  <a:gd name="T30" fmla="*/ 193 w 216"/>
                  <a:gd name="T31" fmla="*/ 66 h 207"/>
                  <a:gd name="T32" fmla="*/ 198 w 216"/>
                  <a:gd name="T33" fmla="*/ 70 h 207"/>
                  <a:gd name="T34" fmla="*/ 209 w 216"/>
                  <a:gd name="T35" fmla="*/ 89 h 207"/>
                  <a:gd name="T36" fmla="*/ 213 w 216"/>
                  <a:gd name="T37" fmla="*/ 111 h 207"/>
                  <a:gd name="T38" fmla="*/ 205 w 216"/>
                  <a:gd name="T39" fmla="*/ 136 h 207"/>
                  <a:gd name="T40" fmla="*/ 194 w 216"/>
                  <a:gd name="T41" fmla="*/ 164 h 207"/>
                  <a:gd name="T42" fmla="*/ 175 w 216"/>
                  <a:gd name="T43" fmla="*/ 176 h 207"/>
                  <a:gd name="T44" fmla="*/ 169 w 216"/>
                  <a:gd name="T45" fmla="*/ 169 h 207"/>
                  <a:gd name="T46" fmla="*/ 151 w 216"/>
                  <a:gd name="T47" fmla="*/ 172 h 207"/>
                  <a:gd name="T48" fmla="*/ 137 w 216"/>
                  <a:gd name="T49" fmla="*/ 155 h 207"/>
                  <a:gd name="T50" fmla="*/ 129 w 216"/>
                  <a:gd name="T51" fmla="*/ 151 h 207"/>
                  <a:gd name="T52" fmla="*/ 132 w 216"/>
                  <a:gd name="T53" fmla="*/ 136 h 207"/>
                  <a:gd name="T54" fmla="*/ 123 w 216"/>
                  <a:gd name="T55" fmla="*/ 145 h 207"/>
                  <a:gd name="T56" fmla="*/ 111 w 216"/>
                  <a:gd name="T57" fmla="*/ 133 h 207"/>
                  <a:gd name="T58" fmla="*/ 71 w 216"/>
                  <a:gd name="T59" fmla="*/ 133 h 207"/>
                  <a:gd name="T60" fmla="*/ 46 w 216"/>
                  <a:gd name="T61" fmla="*/ 142 h 207"/>
                  <a:gd name="T62" fmla="*/ 22 w 216"/>
                  <a:gd name="T63" fmla="*/ 151 h 207"/>
                  <a:gd name="T64" fmla="*/ 14 w 216"/>
                  <a:gd name="T65" fmla="*/ 136 h 207"/>
                  <a:gd name="T66" fmla="*/ 5 w 216"/>
                  <a:gd name="T67" fmla="*/ 105 h 207"/>
                  <a:gd name="T68" fmla="*/ 3 w 216"/>
                  <a:gd name="T69" fmla="*/ 91 h 207"/>
                  <a:gd name="T70" fmla="*/ 4 w 216"/>
                  <a:gd name="T71" fmla="*/ 69 h 207"/>
                  <a:gd name="T72" fmla="*/ 25 w 216"/>
                  <a:gd name="T73" fmla="*/ 61 h 207"/>
                  <a:gd name="T74" fmla="*/ 47 w 216"/>
                  <a:gd name="T75" fmla="*/ 47 h 207"/>
                  <a:gd name="T76" fmla="*/ 170 w 216"/>
                  <a:gd name="T77" fmla="*/ 203 h 207"/>
                  <a:gd name="T78" fmla="*/ 180 w 216"/>
                  <a:gd name="T79" fmla="*/ 204 h 207"/>
                  <a:gd name="T80" fmla="*/ 183 w 216"/>
                  <a:gd name="T81" fmla="*/ 203 h 207"/>
                  <a:gd name="T82" fmla="*/ 184 w 216"/>
                  <a:gd name="T83" fmla="*/ 197 h 207"/>
                  <a:gd name="T84" fmla="*/ 184 w 216"/>
                  <a:gd name="T85" fmla="*/ 187 h 207"/>
                  <a:gd name="T86" fmla="*/ 170 w 216"/>
                  <a:gd name="T87" fmla="*/ 187 h 207"/>
                  <a:gd name="T88" fmla="*/ 163 w 216"/>
                  <a:gd name="T89" fmla="*/ 179 h 207"/>
                  <a:gd name="T90" fmla="*/ 183 w 216"/>
                  <a:gd name="T91" fmla="*/ 183 h 207"/>
                  <a:gd name="T92" fmla="*/ 186 w 216"/>
                  <a:gd name="T93" fmla="*/ 183 h 207"/>
                  <a:gd name="T94" fmla="*/ 184 w 216"/>
                  <a:gd name="T95" fmla="*/ 184 h 207"/>
                  <a:gd name="T96" fmla="*/ 130 w 216"/>
                  <a:gd name="T97" fmla="*/ 156 h 207"/>
                  <a:gd name="T98" fmla="*/ 123 w 216"/>
                  <a:gd name="T99" fmla="*/ 156 h 207"/>
                  <a:gd name="T100" fmla="*/ 93 w 216"/>
                  <a:gd name="T101" fmla="*/ 5 h 207"/>
                  <a:gd name="T102" fmla="*/ 91 w 216"/>
                  <a:gd name="T103" fmla="*/ 7 h 207"/>
                  <a:gd name="T104" fmla="*/ 91 w 216"/>
                  <a:gd name="T105" fmla="*/ 7 h 207"/>
                  <a:gd name="T106" fmla="*/ 123 w 216"/>
                  <a:gd name="T107" fmla="*/ 22 h 207"/>
                  <a:gd name="T108" fmla="*/ 212 w 216"/>
                  <a:gd name="T109" fmla="*/ 86 h 207"/>
                  <a:gd name="T110" fmla="*/ 211 w 216"/>
                  <a:gd name="T111" fmla="*/ 92 h 207"/>
                  <a:gd name="T112" fmla="*/ 140 w 216"/>
                  <a:gd name="T113" fmla="*/ 3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 h="207">
                    <a:moveTo>
                      <a:pt x="47" y="47"/>
                    </a:moveTo>
                    <a:cubicBezTo>
                      <a:pt x="51" y="44"/>
                      <a:pt x="46" y="44"/>
                      <a:pt x="50" y="38"/>
                    </a:cubicBezTo>
                    <a:cubicBezTo>
                      <a:pt x="55" y="31"/>
                      <a:pt x="55" y="44"/>
                      <a:pt x="57" y="38"/>
                    </a:cubicBezTo>
                    <a:cubicBezTo>
                      <a:pt x="57" y="28"/>
                      <a:pt x="61" y="39"/>
                      <a:pt x="61" y="31"/>
                    </a:cubicBezTo>
                    <a:cubicBezTo>
                      <a:pt x="61" y="27"/>
                      <a:pt x="61" y="30"/>
                      <a:pt x="64" y="25"/>
                    </a:cubicBezTo>
                    <a:cubicBezTo>
                      <a:pt x="66" y="19"/>
                      <a:pt x="68" y="25"/>
                      <a:pt x="69" y="22"/>
                    </a:cubicBezTo>
                    <a:cubicBezTo>
                      <a:pt x="69" y="17"/>
                      <a:pt x="72" y="24"/>
                      <a:pt x="72" y="19"/>
                    </a:cubicBezTo>
                    <a:cubicBezTo>
                      <a:pt x="72" y="16"/>
                      <a:pt x="79" y="25"/>
                      <a:pt x="82" y="25"/>
                    </a:cubicBezTo>
                    <a:cubicBezTo>
                      <a:pt x="86" y="25"/>
                      <a:pt x="86" y="27"/>
                      <a:pt x="87" y="25"/>
                    </a:cubicBezTo>
                    <a:cubicBezTo>
                      <a:pt x="90" y="24"/>
                      <a:pt x="83" y="25"/>
                      <a:pt x="87" y="19"/>
                    </a:cubicBezTo>
                    <a:cubicBezTo>
                      <a:pt x="91" y="14"/>
                      <a:pt x="87" y="16"/>
                      <a:pt x="93" y="11"/>
                    </a:cubicBezTo>
                    <a:cubicBezTo>
                      <a:pt x="98" y="7"/>
                      <a:pt x="96" y="11"/>
                      <a:pt x="100" y="10"/>
                    </a:cubicBezTo>
                    <a:cubicBezTo>
                      <a:pt x="104" y="10"/>
                      <a:pt x="102" y="11"/>
                      <a:pt x="104" y="8"/>
                    </a:cubicBezTo>
                    <a:cubicBezTo>
                      <a:pt x="105" y="5"/>
                      <a:pt x="101" y="7"/>
                      <a:pt x="100" y="5"/>
                    </a:cubicBezTo>
                    <a:cubicBezTo>
                      <a:pt x="98" y="3"/>
                      <a:pt x="100" y="3"/>
                      <a:pt x="101" y="3"/>
                    </a:cubicBezTo>
                    <a:cubicBezTo>
                      <a:pt x="104" y="3"/>
                      <a:pt x="102" y="5"/>
                      <a:pt x="105" y="5"/>
                    </a:cubicBezTo>
                    <a:cubicBezTo>
                      <a:pt x="107" y="5"/>
                      <a:pt x="105" y="7"/>
                      <a:pt x="108" y="7"/>
                    </a:cubicBezTo>
                    <a:cubicBezTo>
                      <a:pt x="111" y="7"/>
                      <a:pt x="111" y="10"/>
                      <a:pt x="114" y="8"/>
                    </a:cubicBezTo>
                    <a:cubicBezTo>
                      <a:pt x="115" y="8"/>
                      <a:pt x="115" y="11"/>
                      <a:pt x="119" y="8"/>
                    </a:cubicBezTo>
                    <a:cubicBezTo>
                      <a:pt x="123" y="5"/>
                      <a:pt x="119" y="10"/>
                      <a:pt x="120" y="10"/>
                    </a:cubicBezTo>
                    <a:cubicBezTo>
                      <a:pt x="122" y="10"/>
                      <a:pt x="120" y="11"/>
                      <a:pt x="122" y="11"/>
                    </a:cubicBezTo>
                    <a:cubicBezTo>
                      <a:pt x="123" y="10"/>
                      <a:pt x="122" y="10"/>
                      <a:pt x="123" y="8"/>
                    </a:cubicBezTo>
                    <a:cubicBezTo>
                      <a:pt x="125" y="7"/>
                      <a:pt x="123" y="8"/>
                      <a:pt x="126" y="10"/>
                    </a:cubicBezTo>
                    <a:cubicBezTo>
                      <a:pt x="129" y="11"/>
                      <a:pt x="125" y="11"/>
                      <a:pt x="123" y="14"/>
                    </a:cubicBezTo>
                    <a:cubicBezTo>
                      <a:pt x="123" y="19"/>
                      <a:pt x="123" y="13"/>
                      <a:pt x="120" y="17"/>
                    </a:cubicBezTo>
                    <a:cubicBezTo>
                      <a:pt x="119" y="22"/>
                      <a:pt x="123" y="17"/>
                      <a:pt x="119" y="22"/>
                    </a:cubicBezTo>
                    <a:cubicBezTo>
                      <a:pt x="116" y="27"/>
                      <a:pt x="119" y="25"/>
                      <a:pt x="123" y="30"/>
                    </a:cubicBezTo>
                    <a:cubicBezTo>
                      <a:pt x="126" y="33"/>
                      <a:pt x="126" y="30"/>
                      <a:pt x="130" y="35"/>
                    </a:cubicBezTo>
                    <a:cubicBezTo>
                      <a:pt x="136" y="39"/>
                      <a:pt x="137" y="36"/>
                      <a:pt x="138" y="39"/>
                    </a:cubicBezTo>
                    <a:cubicBezTo>
                      <a:pt x="138" y="41"/>
                      <a:pt x="143" y="44"/>
                      <a:pt x="145" y="42"/>
                    </a:cubicBezTo>
                    <a:cubicBezTo>
                      <a:pt x="148" y="39"/>
                      <a:pt x="145" y="39"/>
                      <a:pt x="150" y="35"/>
                    </a:cubicBezTo>
                    <a:cubicBezTo>
                      <a:pt x="151" y="31"/>
                      <a:pt x="150" y="31"/>
                      <a:pt x="150" y="28"/>
                    </a:cubicBezTo>
                    <a:cubicBezTo>
                      <a:pt x="152" y="24"/>
                      <a:pt x="150" y="21"/>
                      <a:pt x="150" y="17"/>
                    </a:cubicBezTo>
                    <a:cubicBezTo>
                      <a:pt x="151" y="14"/>
                      <a:pt x="150" y="14"/>
                      <a:pt x="151" y="13"/>
                    </a:cubicBezTo>
                    <a:cubicBezTo>
                      <a:pt x="154" y="11"/>
                      <a:pt x="150" y="13"/>
                      <a:pt x="151" y="10"/>
                    </a:cubicBezTo>
                    <a:cubicBezTo>
                      <a:pt x="154" y="7"/>
                      <a:pt x="154" y="5"/>
                      <a:pt x="154" y="3"/>
                    </a:cubicBezTo>
                    <a:cubicBezTo>
                      <a:pt x="154" y="0"/>
                      <a:pt x="155" y="0"/>
                      <a:pt x="157" y="3"/>
                    </a:cubicBezTo>
                    <a:cubicBezTo>
                      <a:pt x="157" y="5"/>
                      <a:pt x="157" y="7"/>
                      <a:pt x="158" y="8"/>
                    </a:cubicBezTo>
                    <a:cubicBezTo>
                      <a:pt x="159" y="10"/>
                      <a:pt x="158" y="10"/>
                      <a:pt x="159" y="11"/>
                    </a:cubicBezTo>
                    <a:cubicBezTo>
                      <a:pt x="161" y="14"/>
                      <a:pt x="161" y="16"/>
                      <a:pt x="161" y="19"/>
                    </a:cubicBezTo>
                    <a:cubicBezTo>
                      <a:pt x="161" y="22"/>
                      <a:pt x="163" y="25"/>
                      <a:pt x="163" y="22"/>
                    </a:cubicBezTo>
                    <a:cubicBezTo>
                      <a:pt x="166" y="19"/>
                      <a:pt x="165" y="24"/>
                      <a:pt x="169" y="25"/>
                    </a:cubicBezTo>
                    <a:cubicBezTo>
                      <a:pt x="172" y="27"/>
                      <a:pt x="169" y="33"/>
                      <a:pt x="172" y="38"/>
                    </a:cubicBezTo>
                    <a:cubicBezTo>
                      <a:pt x="175" y="39"/>
                      <a:pt x="173" y="44"/>
                      <a:pt x="175" y="47"/>
                    </a:cubicBezTo>
                    <a:cubicBezTo>
                      <a:pt x="176" y="49"/>
                      <a:pt x="175" y="50"/>
                      <a:pt x="179" y="52"/>
                    </a:cubicBezTo>
                    <a:cubicBezTo>
                      <a:pt x="183" y="53"/>
                      <a:pt x="180" y="55"/>
                      <a:pt x="186" y="55"/>
                    </a:cubicBezTo>
                    <a:cubicBezTo>
                      <a:pt x="190" y="58"/>
                      <a:pt x="190" y="60"/>
                      <a:pt x="188" y="60"/>
                    </a:cubicBezTo>
                    <a:cubicBezTo>
                      <a:pt x="186" y="60"/>
                      <a:pt x="191" y="63"/>
                      <a:pt x="193" y="66"/>
                    </a:cubicBezTo>
                    <a:cubicBezTo>
                      <a:pt x="194" y="67"/>
                      <a:pt x="191" y="67"/>
                      <a:pt x="194" y="70"/>
                    </a:cubicBezTo>
                    <a:cubicBezTo>
                      <a:pt x="195" y="74"/>
                      <a:pt x="194" y="67"/>
                      <a:pt x="195" y="70"/>
                    </a:cubicBezTo>
                    <a:cubicBezTo>
                      <a:pt x="198" y="72"/>
                      <a:pt x="198" y="69"/>
                      <a:pt x="198" y="70"/>
                    </a:cubicBezTo>
                    <a:cubicBezTo>
                      <a:pt x="201" y="72"/>
                      <a:pt x="198" y="75"/>
                      <a:pt x="201" y="78"/>
                    </a:cubicBezTo>
                    <a:cubicBezTo>
                      <a:pt x="204" y="81"/>
                      <a:pt x="202" y="78"/>
                      <a:pt x="204" y="83"/>
                    </a:cubicBezTo>
                    <a:cubicBezTo>
                      <a:pt x="206" y="86"/>
                      <a:pt x="209" y="86"/>
                      <a:pt x="209" y="89"/>
                    </a:cubicBezTo>
                    <a:cubicBezTo>
                      <a:pt x="211" y="92"/>
                      <a:pt x="212" y="91"/>
                      <a:pt x="212" y="94"/>
                    </a:cubicBezTo>
                    <a:cubicBezTo>
                      <a:pt x="211" y="97"/>
                      <a:pt x="212" y="97"/>
                      <a:pt x="212" y="100"/>
                    </a:cubicBezTo>
                    <a:cubicBezTo>
                      <a:pt x="211" y="102"/>
                      <a:pt x="216" y="108"/>
                      <a:pt x="213" y="111"/>
                    </a:cubicBezTo>
                    <a:cubicBezTo>
                      <a:pt x="212" y="114"/>
                      <a:pt x="213" y="117"/>
                      <a:pt x="211" y="120"/>
                    </a:cubicBezTo>
                    <a:cubicBezTo>
                      <a:pt x="209" y="123"/>
                      <a:pt x="212" y="125"/>
                      <a:pt x="209" y="130"/>
                    </a:cubicBezTo>
                    <a:cubicBezTo>
                      <a:pt x="208" y="133"/>
                      <a:pt x="211" y="133"/>
                      <a:pt x="205" y="136"/>
                    </a:cubicBezTo>
                    <a:cubicBezTo>
                      <a:pt x="199" y="141"/>
                      <a:pt x="201" y="150"/>
                      <a:pt x="198" y="151"/>
                    </a:cubicBezTo>
                    <a:cubicBezTo>
                      <a:pt x="197" y="151"/>
                      <a:pt x="195" y="156"/>
                      <a:pt x="195" y="158"/>
                    </a:cubicBezTo>
                    <a:cubicBezTo>
                      <a:pt x="195" y="161"/>
                      <a:pt x="194" y="162"/>
                      <a:pt x="194" y="164"/>
                    </a:cubicBezTo>
                    <a:cubicBezTo>
                      <a:pt x="195" y="164"/>
                      <a:pt x="194" y="169"/>
                      <a:pt x="188" y="169"/>
                    </a:cubicBezTo>
                    <a:cubicBezTo>
                      <a:pt x="184" y="167"/>
                      <a:pt x="179" y="175"/>
                      <a:pt x="177" y="175"/>
                    </a:cubicBezTo>
                    <a:cubicBezTo>
                      <a:pt x="175" y="175"/>
                      <a:pt x="177" y="179"/>
                      <a:pt x="175" y="176"/>
                    </a:cubicBezTo>
                    <a:cubicBezTo>
                      <a:pt x="172" y="173"/>
                      <a:pt x="170" y="175"/>
                      <a:pt x="170" y="172"/>
                    </a:cubicBezTo>
                    <a:cubicBezTo>
                      <a:pt x="170" y="170"/>
                      <a:pt x="170" y="175"/>
                      <a:pt x="169" y="173"/>
                    </a:cubicBezTo>
                    <a:cubicBezTo>
                      <a:pt x="166" y="172"/>
                      <a:pt x="170" y="172"/>
                      <a:pt x="169" y="169"/>
                    </a:cubicBezTo>
                    <a:cubicBezTo>
                      <a:pt x="166" y="167"/>
                      <a:pt x="169" y="170"/>
                      <a:pt x="165" y="172"/>
                    </a:cubicBezTo>
                    <a:cubicBezTo>
                      <a:pt x="161" y="173"/>
                      <a:pt x="163" y="176"/>
                      <a:pt x="158" y="175"/>
                    </a:cubicBezTo>
                    <a:cubicBezTo>
                      <a:pt x="154" y="172"/>
                      <a:pt x="152" y="172"/>
                      <a:pt x="151" y="172"/>
                    </a:cubicBezTo>
                    <a:cubicBezTo>
                      <a:pt x="150" y="173"/>
                      <a:pt x="150" y="170"/>
                      <a:pt x="147" y="169"/>
                    </a:cubicBezTo>
                    <a:cubicBezTo>
                      <a:pt x="144" y="169"/>
                      <a:pt x="140" y="164"/>
                      <a:pt x="140" y="161"/>
                    </a:cubicBezTo>
                    <a:cubicBezTo>
                      <a:pt x="141" y="159"/>
                      <a:pt x="140" y="155"/>
                      <a:pt x="137" y="155"/>
                    </a:cubicBezTo>
                    <a:cubicBezTo>
                      <a:pt x="134" y="153"/>
                      <a:pt x="134" y="155"/>
                      <a:pt x="133" y="155"/>
                    </a:cubicBezTo>
                    <a:cubicBezTo>
                      <a:pt x="132" y="153"/>
                      <a:pt x="136" y="151"/>
                      <a:pt x="134" y="147"/>
                    </a:cubicBezTo>
                    <a:cubicBezTo>
                      <a:pt x="130" y="144"/>
                      <a:pt x="133" y="151"/>
                      <a:pt x="129" y="151"/>
                    </a:cubicBezTo>
                    <a:cubicBezTo>
                      <a:pt x="125" y="151"/>
                      <a:pt x="126" y="148"/>
                      <a:pt x="127" y="148"/>
                    </a:cubicBezTo>
                    <a:cubicBezTo>
                      <a:pt x="130" y="150"/>
                      <a:pt x="130" y="148"/>
                      <a:pt x="129" y="147"/>
                    </a:cubicBezTo>
                    <a:cubicBezTo>
                      <a:pt x="129" y="144"/>
                      <a:pt x="133" y="139"/>
                      <a:pt x="132" y="136"/>
                    </a:cubicBezTo>
                    <a:cubicBezTo>
                      <a:pt x="130" y="134"/>
                      <a:pt x="130" y="134"/>
                      <a:pt x="130" y="136"/>
                    </a:cubicBezTo>
                    <a:cubicBezTo>
                      <a:pt x="130" y="137"/>
                      <a:pt x="127" y="137"/>
                      <a:pt x="127" y="141"/>
                    </a:cubicBezTo>
                    <a:cubicBezTo>
                      <a:pt x="126" y="144"/>
                      <a:pt x="127" y="139"/>
                      <a:pt x="123" y="145"/>
                    </a:cubicBezTo>
                    <a:cubicBezTo>
                      <a:pt x="118" y="151"/>
                      <a:pt x="123" y="151"/>
                      <a:pt x="119" y="148"/>
                    </a:cubicBezTo>
                    <a:cubicBezTo>
                      <a:pt x="115" y="147"/>
                      <a:pt x="118" y="141"/>
                      <a:pt x="114" y="139"/>
                    </a:cubicBezTo>
                    <a:cubicBezTo>
                      <a:pt x="108" y="136"/>
                      <a:pt x="115" y="136"/>
                      <a:pt x="111" y="133"/>
                    </a:cubicBezTo>
                    <a:cubicBezTo>
                      <a:pt x="108" y="131"/>
                      <a:pt x="108" y="133"/>
                      <a:pt x="100" y="130"/>
                    </a:cubicBezTo>
                    <a:cubicBezTo>
                      <a:pt x="91" y="125"/>
                      <a:pt x="98" y="130"/>
                      <a:pt x="90" y="128"/>
                    </a:cubicBezTo>
                    <a:cubicBezTo>
                      <a:pt x="84" y="128"/>
                      <a:pt x="80" y="133"/>
                      <a:pt x="71" y="133"/>
                    </a:cubicBezTo>
                    <a:cubicBezTo>
                      <a:pt x="64" y="133"/>
                      <a:pt x="65" y="136"/>
                      <a:pt x="61" y="136"/>
                    </a:cubicBezTo>
                    <a:cubicBezTo>
                      <a:pt x="57" y="136"/>
                      <a:pt x="59" y="145"/>
                      <a:pt x="53" y="144"/>
                    </a:cubicBezTo>
                    <a:cubicBezTo>
                      <a:pt x="47" y="141"/>
                      <a:pt x="51" y="145"/>
                      <a:pt x="46" y="142"/>
                    </a:cubicBezTo>
                    <a:cubicBezTo>
                      <a:pt x="43" y="141"/>
                      <a:pt x="43" y="144"/>
                      <a:pt x="37" y="144"/>
                    </a:cubicBezTo>
                    <a:cubicBezTo>
                      <a:pt x="33" y="144"/>
                      <a:pt x="36" y="147"/>
                      <a:pt x="33" y="147"/>
                    </a:cubicBezTo>
                    <a:cubicBezTo>
                      <a:pt x="29" y="147"/>
                      <a:pt x="29" y="151"/>
                      <a:pt x="22" y="151"/>
                    </a:cubicBezTo>
                    <a:cubicBezTo>
                      <a:pt x="15" y="150"/>
                      <a:pt x="15" y="145"/>
                      <a:pt x="12" y="147"/>
                    </a:cubicBezTo>
                    <a:cubicBezTo>
                      <a:pt x="10" y="147"/>
                      <a:pt x="10" y="141"/>
                      <a:pt x="11" y="141"/>
                    </a:cubicBezTo>
                    <a:cubicBezTo>
                      <a:pt x="12" y="141"/>
                      <a:pt x="15" y="139"/>
                      <a:pt x="14" y="136"/>
                    </a:cubicBezTo>
                    <a:cubicBezTo>
                      <a:pt x="14" y="133"/>
                      <a:pt x="16" y="134"/>
                      <a:pt x="12" y="125"/>
                    </a:cubicBezTo>
                    <a:cubicBezTo>
                      <a:pt x="8" y="116"/>
                      <a:pt x="12" y="116"/>
                      <a:pt x="10" y="111"/>
                    </a:cubicBezTo>
                    <a:cubicBezTo>
                      <a:pt x="7" y="108"/>
                      <a:pt x="5" y="108"/>
                      <a:pt x="5" y="105"/>
                    </a:cubicBezTo>
                    <a:cubicBezTo>
                      <a:pt x="7" y="100"/>
                      <a:pt x="1" y="97"/>
                      <a:pt x="1" y="94"/>
                    </a:cubicBezTo>
                    <a:cubicBezTo>
                      <a:pt x="1" y="91"/>
                      <a:pt x="4" y="97"/>
                      <a:pt x="4" y="97"/>
                    </a:cubicBezTo>
                    <a:cubicBezTo>
                      <a:pt x="4" y="94"/>
                      <a:pt x="1" y="92"/>
                      <a:pt x="3" y="91"/>
                    </a:cubicBezTo>
                    <a:cubicBezTo>
                      <a:pt x="4" y="89"/>
                      <a:pt x="7" y="98"/>
                      <a:pt x="7" y="94"/>
                    </a:cubicBezTo>
                    <a:cubicBezTo>
                      <a:pt x="7" y="89"/>
                      <a:pt x="0" y="84"/>
                      <a:pt x="3" y="78"/>
                    </a:cubicBezTo>
                    <a:cubicBezTo>
                      <a:pt x="7" y="74"/>
                      <a:pt x="1" y="74"/>
                      <a:pt x="4" y="69"/>
                    </a:cubicBezTo>
                    <a:cubicBezTo>
                      <a:pt x="8" y="66"/>
                      <a:pt x="5" y="75"/>
                      <a:pt x="8" y="69"/>
                    </a:cubicBezTo>
                    <a:cubicBezTo>
                      <a:pt x="10" y="66"/>
                      <a:pt x="11" y="69"/>
                      <a:pt x="15" y="63"/>
                    </a:cubicBezTo>
                    <a:cubicBezTo>
                      <a:pt x="21" y="58"/>
                      <a:pt x="21" y="63"/>
                      <a:pt x="25" y="61"/>
                    </a:cubicBezTo>
                    <a:cubicBezTo>
                      <a:pt x="29" y="58"/>
                      <a:pt x="30" y="58"/>
                      <a:pt x="32" y="56"/>
                    </a:cubicBezTo>
                    <a:cubicBezTo>
                      <a:pt x="33" y="55"/>
                      <a:pt x="36" y="58"/>
                      <a:pt x="41" y="55"/>
                    </a:cubicBezTo>
                    <a:cubicBezTo>
                      <a:pt x="46" y="52"/>
                      <a:pt x="44" y="49"/>
                      <a:pt x="47" y="47"/>
                    </a:cubicBezTo>
                    <a:close/>
                    <a:moveTo>
                      <a:pt x="169" y="193"/>
                    </a:moveTo>
                    <a:cubicBezTo>
                      <a:pt x="169" y="195"/>
                      <a:pt x="169" y="195"/>
                      <a:pt x="169" y="197"/>
                    </a:cubicBezTo>
                    <a:cubicBezTo>
                      <a:pt x="169" y="198"/>
                      <a:pt x="170" y="201"/>
                      <a:pt x="170" y="203"/>
                    </a:cubicBezTo>
                    <a:cubicBezTo>
                      <a:pt x="173" y="203"/>
                      <a:pt x="173" y="206"/>
                      <a:pt x="175" y="206"/>
                    </a:cubicBezTo>
                    <a:cubicBezTo>
                      <a:pt x="175" y="206"/>
                      <a:pt x="176" y="206"/>
                      <a:pt x="179" y="206"/>
                    </a:cubicBezTo>
                    <a:cubicBezTo>
                      <a:pt x="179" y="207"/>
                      <a:pt x="179" y="206"/>
                      <a:pt x="180" y="204"/>
                    </a:cubicBezTo>
                    <a:cubicBezTo>
                      <a:pt x="181" y="203"/>
                      <a:pt x="181" y="201"/>
                      <a:pt x="181" y="203"/>
                    </a:cubicBezTo>
                    <a:cubicBezTo>
                      <a:pt x="183" y="203"/>
                      <a:pt x="181" y="201"/>
                      <a:pt x="183" y="201"/>
                    </a:cubicBezTo>
                    <a:cubicBezTo>
                      <a:pt x="183" y="203"/>
                      <a:pt x="183" y="203"/>
                      <a:pt x="183" y="203"/>
                    </a:cubicBezTo>
                    <a:cubicBezTo>
                      <a:pt x="183" y="203"/>
                      <a:pt x="183" y="203"/>
                      <a:pt x="184" y="203"/>
                    </a:cubicBezTo>
                    <a:cubicBezTo>
                      <a:pt x="186" y="204"/>
                      <a:pt x="183" y="200"/>
                      <a:pt x="184" y="200"/>
                    </a:cubicBezTo>
                    <a:cubicBezTo>
                      <a:pt x="186" y="200"/>
                      <a:pt x="183" y="197"/>
                      <a:pt x="184" y="197"/>
                    </a:cubicBezTo>
                    <a:cubicBezTo>
                      <a:pt x="186" y="195"/>
                      <a:pt x="186" y="198"/>
                      <a:pt x="186" y="197"/>
                    </a:cubicBezTo>
                    <a:cubicBezTo>
                      <a:pt x="187" y="197"/>
                      <a:pt x="186" y="197"/>
                      <a:pt x="186" y="192"/>
                    </a:cubicBezTo>
                    <a:cubicBezTo>
                      <a:pt x="186" y="190"/>
                      <a:pt x="186" y="187"/>
                      <a:pt x="184" y="187"/>
                    </a:cubicBezTo>
                    <a:cubicBezTo>
                      <a:pt x="183" y="189"/>
                      <a:pt x="183" y="187"/>
                      <a:pt x="183" y="189"/>
                    </a:cubicBezTo>
                    <a:cubicBezTo>
                      <a:pt x="181" y="190"/>
                      <a:pt x="183" y="187"/>
                      <a:pt x="179" y="190"/>
                    </a:cubicBezTo>
                    <a:cubicBezTo>
                      <a:pt x="173" y="192"/>
                      <a:pt x="175" y="187"/>
                      <a:pt x="170" y="187"/>
                    </a:cubicBezTo>
                    <a:cubicBezTo>
                      <a:pt x="168" y="187"/>
                      <a:pt x="168" y="184"/>
                      <a:pt x="166" y="189"/>
                    </a:cubicBezTo>
                    <a:cubicBezTo>
                      <a:pt x="166" y="190"/>
                      <a:pt x="168" y="190"/>
                      <a:pt x="169" y="193"/>
                    </a:cubicBezTo>
                    <a:close/>
                    <a:moveTo>
                      <a:pt x="163" y="179"/>
                    </a:moveTo>
                    <a:cubicBezTo>
                      <a:pt x="163" y="178"/>
                      <a:pt x="165" y="183"/>
                      <a:pt x="163" y="183"/>
                    </a:cubicBezTo>
                    <a:cubicBezTo>
                      <a:pt x="162" y="183"/>
                      <a:pt x="162" y="179"/>
                      <a:pt x="163" y="179"/>
                    </a:cubicBezTo>
                    <a:close/>
                    <a:moveTo>
                      <a:pt x="183" y="183"/>
                    </a:moveTo>
                    <a:cubicBezTo>
                      <a:pt x="184" y="183"/>
                      <a:pt x="184" y="183"/>
                      <a:pt x="184" y="183"/>
                    </a:cubicBezTo>
                    <a:cubicBezTo>
                      <a:pt x="184" y="184"/>
                      <a:pt x="186" y="184"/>
                      <a:pt x="186" y="183"/>
                    </a:cubicBezTo>
                    <a:cubicBezTo>
                      <a:pt x="186" y="183"/>
                      <a:pt x="187" y="183"/>
                      <a:pt x="186" y="183"/>
                    </a:cubicBezTo>
                    <a:cubicBezTo>
                      <a:pt x="184" y="181"/>
                      <a:pt x="184" y="179"/>
                      <a:pt x="183" y="181"/>
                    </a:cubicBezTo>
                    <a:cubicBezTo>
                      <a:pt x="183" y="181"/>
                      <a:pt x="183" y="181"/>
                      <a:pt x="183" y="183"/>
                    </a:cubicBezTo>
                    <a:close/>
                    <a:moveTo>
                      <a:pt x="184" y="184"/>
                    </a:moveTo>
                    <a:cubicBezTo>
                      <a:pt x="184" y="184"/>
                      <a:pt x="187" y="184"/>
                      <a:pt x="186" y="184"/>
                    </a:cubicBezTo>
                    <a:cubicBezTo>
                      <a:pt x="186" y="186"/>
                      <a:pt x="184" y="184"/>
                      <a:pt x="184" y="184"/>
                    </a:cubicBezTo>
                    <a:close/>
                    <a:moveTo>
                      <a:pt x="130" y="156"/>
                    </a:moveTo>
                    <a:cubicBezTo>
                      <a:pt x="130" y="155"/>
                      <a:pt x="133" y="156"/>
                      <a:pt x="132" y="155"/>
                    </a:cubicBezTo>
                    <a:cubicBezTo>
                      <a:pt x="132" y="155"/>
                      <a:pt x="130" y="155"/>
                      <a:pt x="130" y="153"/>
                    </a:cubicBezTo>
                    <a:cubicBezTo>
                      <a:pt x="129" y="153"/>
                      <a:pt x="123" y="155"/>
                      <a:pt x="123" y="156"/>
                    </a:cubicBezTo>
                    <a:cubicBezTo>
                      <a:pt x="125" y="158"/>
                      <a:pt x="129" y="156"/>
                      <a:pt x="130" y="156"/>
                    </a:cubicBezTo>
                    <a:close/>
                    <a:moveTo>
                      <a:pt x="97" y="5"/>
                    </a:moveTo>
                    <a:cubicBezTo>
                      <a:pt x="96" y="2"/>
                      <a:pt x="96" y="7"/>
                      <a:pt x="93" y="5"/>
                    </a:cubicBezTo>
                    <a:cubicBezTo>
                      <a:pt x="90" y="3"/>
                      <a:pt x="93" y="7"/>
                      <a:pt x="94" y="8"/>
                    </a:cubicBezTo>
                    <a:cubicBezTo>
                      <a:pt x="96" y="8"/>
                      <a:pt x="98" y="7"/>
                      <a:pt x="97" y="5"/>
                    </a:cubicBezTo>
                    <a:close/>
                    <a:moveTo>
                      <a:pt x="91" y="7"/>
                    </a:moveTo>
                    <a:cubicBezTo>
                      <a:pt x="90" y="5"/>
                      <a:pt x="90" y="5"/>
                      <a:pt x="90" y="7"/>
                    </a:cubicBezTo>
                    <a:cubicBezTo>
                      <a:pt x="90" y="7"/>
                      <a:pt x="90" y="7"/>
                      <a:pt x="91" y="8"/>
                    </a:cubicBezTo>
                    <a:cubicBezTo>
                      <a:pt x="93" y="8"/>
                      <a:pt x="93" y="7"/>
                      <a:pt x="91" y="7"/>
                    </a:cubicBezTo>
                    <a:close/>
                    <a:moveTo>
                      <a:pt x="123" y="22"/>
                    </a:moveTo>
                    <a:cubicBezTo>
                      <a:pt x="123" y="19"/>
                      <a:pt x="126" y="19"/>
                      <a:pt x="126" y="21"/>
                    </a:cubicBezTo>
                    <a:cubicBezTo>
                      <a:pt x="125" y="22"/>
                      <a:pt x="123" y="24"/>
                      <a:pt x="123" y="22"/>
                    </a:cubicBezTo>
                    <a:close/>
                    <a:moveTo>
                      <a:pt x="212" y="91"/>
                    </a:moveTo>
                    <a:cubicBezTo>
                      <a:pt x="212" y="89"/>
                      <a:pt x="212" y="89"/>
                      <a:pt x="212" y="88"/>
                    </a:cubicBezTo>
                    <a:cubicBezTo>
                      <a:pt x="212" y="86"/>
                      <a:pt x="212" y="86"/>
                      <a:pt x="212" y="86"/>
                    </a:cubicBezTo>
                    <a:cubicBezTo>
                      <a:pt x="212" y="84"/>
                      <a:pt x="212" y="86"/>
                      <a:pt x="212" y="86"/>
                    </a:cubicBezTo>
                    <a:cubicBezTo>
                      <a:pt x="212" y="88"/>
                      <a:pt x="211" y="89"/>
                      <a:pt x="211" y="89"/>
                    </a:cubicBezTo>
                    <a:cubicBezTo>
                      <a:pt x="212" y="89"/>
                      <a:pt x="209" y="91"/>
                      <a:pt x="211" y="92"/>
                    </a:cubicBezTo>
                    <a:cubicBezTo>
                      <a:pt x="212" y="92"/>
                      <a:pt x="212" y="91"/>
                      <a:pt x="212" y="91"/>
                    </a:cubicBezTo>
                    <a:close/>
                    <a:moveTo>
                      <a:pt x="138" y="36"/>
                    </a:moveTo>
                    <a:cubicBezTo>
                      <a:pt x="140" y="36"/>
                      <a:pt x="141" y="36"/>
                      <a:pt x="140" y="35"/>
                    </a:cubicBezTo>
                    <a:cubicBezTo>
                      <a:pt x="140" y="35"/>
                      <a:pt x="137" y="36"/>
                      <a:pt x="138" y="38"/>
                    </a:cubicBezTo>
                    <a:cubicBezTo>
                      <a:pt x="138" y="38"/>
                      <a:pt x="138" y="38"/>
                      <a:pt x="138" y="36"/>
                    </a:cubicBezTo>
                    <a:close/>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84" name="Freeform 2743">
                <a:extLst>
                  <a:ext uri="{FF2B5EF4-FFF2-40B4-BE49-F238E27FC236}">
                    <a16:creationId xmlns:a16="http://schemas.microsoft.com/office/drawing/2014/main" id="{1038F109-7260-94A2-0DF4-FBD3CB8F8883}"/>
                  </a:ext>
                </a:extLst>
              </p:cNvPr>
              <p:cNvSpPr>
                <a:spLocks/>
              </p:cNvSpPr>
              <p:nvPr/>
            </p:nvSpPr>
            <p:spPr bwMode="auto">
              <a:xfrm>
                <a:off x="1960177" y="2353032"/>
                <a:ext cx="23683" cy="4277"/>
              </a:xfrm>
              <a:custGeom>
                <a:avLst/>
                <a:gdLst>
                  <a:gd name="T0" fmla="*/ 0 w 5"/>
                  <a:gd name="T1" fmla="*/ 0 h 1"/>
                  <a:gd name="T2" fmla="*/ 4 w 5"/>
                  <a:gd name="T3" fmla="*/ 0 h 1"/>
                  <a:gd name="T4" fmla="*/ 0 w 5"/>
                  <a:gd name="T5" fmla="*/ 0 h 1"/>
                </a:gdLst>
                <a:ahLst/>
                <a:cxnLst>
                  <a:cxn ang="0">
                    <a:pos x="T0" y="T1"/>
                  </a:cxn>
                  <a:cxn ang="0">
                    <a:pos x="T2" y="T3"/>
                  </a:cxn>
                  <a:cxn ang="0">
                    <a:pos x="T4" y="T5"/>
                  </a:cxn>
                </a:cxnLst>
                <a:rect l="0" t="0" r="r" b="b"/>
                <a:pathLst>
                  <a:path w="5" h="1">
                    <a:moveTo>
                      <a:pt x="0" y="0"/>
                    </a:moveTo>
                    <a:cubicBezTo>
                      <a:pt x="1" y="0"/>
                      <a:pt x="5" y="0"/>
                      <a:pt x="4" y="0"/>
                    </a:cubicBezTo>
                    <a:cubicBezTo>
                      <a:pt x="3" y="1"/>
                      <a:pt x="0" y="1"/>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85" name="Freeform 2744">
                <a:extLst>
                  <a:ext uri="{FF2B5EF4-FFF2-40B4-BE49-F238E27FC236}">
                    <a16:creationId xmlns:a16="http://schemas.microsoft.com/office/drawing/2014/main" id="{7C6F2ECD-E301-BE72-1735-9B63BB1FA399}"/>
                  </a:ext>
                </a:extLst>
              </p:cNvPr>
              <p:cNvSpPr>
                <a:spLocks/>
              </p:cNvSpPr>
              <p:nvPr/>
            </p:nvSpPr>
            <p:spPr bwMode="auto">
              <a:xfrm>
                <a:off x="1922961" y="2324512"/>
                <a:ext cx="18608" cy="8555"/>
              </a:xfrm>
              <a:custGeom>
                <a:avLst/>
                <a:gdLst>
                  <a:gd name="T0" fmla="*/ 0 w 4"/>
                  <a:gd name="T1" fmla="*/ 2 h 2"/>
                  <a:gd name="T2" fmla="*/ 2 w 4"/>
                  <a:gd name="T3" fmla="*/ 2 h 2"/>
                  <a:gd name="T4" fmla="*/ 0 w 4"/>
                  <a:gd name="T5" fmla="*/ 2 h 2"/>
                </a:gdLst>
                <a:ahLst/>
                <a:cxnLst>
                  <a:cxn ang="0">
                    <a:pos x="T0" y="T1"/>
                  </a:cxn>
                  <a:cxn ang="0">
                    <a:pos x="T2" y="T3"/>
                  </a:cxn>
                  <a:cxn ang="0">
                    <a:pos x="T4" y="T5"/>
                  </a:cxn>
                </a:cxnLst>
                <a:rect l="0" t="0" r="r" b="b"/>
                <a:pathLst>
                  <a:path w="4" h="2">
                    <a:moveTo>
                      <a:pt x="0" y="2"/>
                    </a:moveTo>
                    <a:cubicBezTo>
                      <a:pt x="0" y="0"/>
                      <a:pt x="4" y="0"/>
                      <a:pt x="2" y="2"/>
                    </a:cubicBezTo>
                    <a:cubicBezTo>
                      <a:pt x="0" y="2"/>
                      <a:pt x="0" y="2"/>
                      <a:pt x="0"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86" name="Freeform 2745">
                <a:extLst>
                  <a:ext uri="{FF2B5EF4-FFF2-40B4-BE49-F238E27FC236}">
                    <a16:creationId xmlns:a16="http://schemas.microsoft.com/office/drawing/2014/main" id="{21239745-A2FB-8D4F-5ED8-66995020A22D}"/>
                  </a:ext>
                </a:extLst>
              </p:cNvPr>
              <p:cNvSpPr>
                <a:spLocks/>
              </p:cNvSpPr>
              <p:nvPr/>
            </p:nvSpPr>
            <p:spPr bwMode="auto">
              <a:xfrm>
                <a:off x="1894204" y="2333069"/>
                <a:ext cx="18608" cy="4277"/>
              </a:xfrm>
              <a:custGeom>
                <a:avLst/>
                <a:gdLst>
                  <a:gd name="T0" fmla="*/ 0 w 4"/>
                  <a:gd name="T1" fmla="*/ 0 h 1"/>
                  <a:gd name="T2" fmla="*/ 3 w 4"/>
                  <a:gd name="T3" fmla="*/ 1 h 1"/>
                  <a:gd name="T4" fmla="*/ 0 w 4"/>
                  <a:gd name="T5" fmla="*/ 0 h 1"/>
                </a:gdLst>
                <a:ahLst/>
                <a:cxnLst>
                  <a:cxn ang="0">
                    <a:pos x="T0" y="T1"/>
                  </a:cxn>
                  <a:cxn ang="0">
                    <a:pos x="T2" y="T3"/>
                  </a:cxn>
                  <a:cxn ang="0">
                    <a:pos x="T4" y="T5"/>
                  </a:cxn>
                </a:cxnLst>
                <a:rect l="0" t="0" r="r" b="b"/>
                <a:pathLst>
                  <a:path w="4" h="1">
                    <a:moveTo>
                      <a:pt x="0" y="0"/>
                    </a:moveTo>
                    <a:cubicBezTo>
                      <a:pt x="0" y="0"/>
                      <a:pt x="4" y="1"/>
                      <a:pt x="3" y="1"/>
                    </a:cubicBezTo>
                    <a:cubicBezTo>
                      <a:pt x="0" y="1"/>
                      <a:pt x="0" y="1"/>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87" name="Freeform 2746">
                <a:extLst>
                  <a:ext uri="{FF2B5EF4-FFF2-40B4-BE49-F238E27FC236}">
                    <a16:creationId xmlns:a16="http://schemas.microsoft.com/office/drawing/2014/main" id="{E764B608-AA82-715F-EEEE-5E90C57FF49F}"/>
                  </a:ext>
                </a:extLst>
              </p:cNvPr>
              <p:cNvSpPr>
                <a:spLocks/>
              </p:cNvSpPr>
              <p:nvPr/>
            </p:nvSpPr>
            <p:spPr bwMode="auto">
              <a:xfrm>
                <a:off x="2175018" y="2482787"/>
                <a:ext cx="20300" cy="8555"/>
              </a:xfrm>
              <a:custGeom>
                <a:avLst/>
                <a:gdLst>
                  <a:gd name="T0" fmla="*/ 2 w 4"/>
                  <a:gd name="T1" fmla="*/ 2 h 2"/>
                  <a:gd name="T2" fmla="*/ 0 w 4"/>
                  <a:gd name="T3" fmla="*/ 0 h 2"/>
                  <a:gd name="T4" fmla="*/ 2 w 4"/>
                  <a:gd name="T5" fmla="*/ 0 h 2"/>
                  <a:gd name="T6" fmla="*/ 2 w 4"/>
                  <a:gd name="T7" fmla="*/ 0 h 2"/>
                  <a:gd name="T8" fmla="*/ 2 w 4"/>
                  <a:gd name="T9" fmla="*/ 2 h 2"/>
                </a:gdLst>
                <a:ahLst/>
                <a:cxnLst>
                  <a:cxn ang="0">
                    <a:pos x="T0" y="T1"/>
                  </a:cxn>
                  <a:cxn ang="0">
                    <a:pos x="T2" y="T3"/>
                  </a:cxn>
                  <a:cxn ang="0">
                    <a:pos x="T4" y="T5"/>
                  </a:cxn>
                  <a:cxn ang="0">
                    <a:pos x="T6" y="T7"/>
                  </a:cxn>
                  <a:cxn ang="0">
                    <a:pos x="T8" y="T9"/>
                  </a:cxn>
                </a:cxnLst>
                <a:rect l="0" t="0" r="r" b="b"/>
                <a:pathLst>
                  <a:path w="4" h="2">
                    <a:moveTo>
                      <a:pt x="2" y="2"/>
                    </a:moveTo>
                    <a:cubicBezTo>
                      <a:pt x="0" y="0"/>
                      <a:pt x="0" y="0"/>
                      <a:pt x="0" y="0"/>
                    </a:cubicBezTo>
                    <a:cubicBezTo>
                      <a:pt x="1" y="0"/>
                      <a:pt x="1" y="0"/>
                      <a:pt x="2" y="0"/>
                    </a:cubicBezTo>
                    <a:cubicBezTo>
                      <a:pt x="2" y="0"/>
                      <a:pt x="4" y="0"/>
                      <a:pt x="2" y="0"/>
                    </a:cubicBezTo>
                    <a:cubicBezTo>
                      <a:pt x="2" y="2"/>
                      <a:pt x="2" y="2"/>
                      <a:pt x="2"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88" name="Freeform 2747">
                <a:extLst>
                  <a:ext uri="{FF2B5EF4-FFF2-40B4-BE49-F238E27FC236}">
                    <a16:creationId xmlns:a16="http://schemas.microsoft.com/office/drawing/2014/main" id="{549D0CC3-DAC3-2504-4EBE-E7C7BDC63B4A}"/>
                  </a:ext>
                </a:extLst>
              </p:cNvPr>
              <p:cNvSpPr>
                <a:spLocks/>
              </p:cNvSpPr>
              <p:nvPr/>
            </p:nvSpPr>
            <p:spPr bwMode="auto">
              <a:xfrm>
                <a:off x="3667058" y="3556495"/>
                <a:ext cx="10151" cy="11407"/>
              </a:xfrm>
              <a:custGeom>
                <a:avLst/>
                <a:gdLst>
                  <a:gd name="T0" fmla="*/ 2 w 2"/>
                  <a:gd name="T1" fmla="*/ 0 h 3"/>
                  <a:gd name="T2" fmla="*/ 2 w 2"/>
                  <a:gd name="T3" fmla="*/ 3 h 3"/>
                  <a:gd name="T4" fmla="*/ 2 w 2"/>
                  <a:gd name="T5" fmla="*/ 0 h 3"/>
                </a:gdLst>
                <a:ahLst/>
                <a:cxnLst>
                  <a:cxn ang="0">
                    <a:pos x="T0" y="T1"/>
                  </a:cxn>
                  <a:cxn ang="0">
                    <a:pos x="T2" y="T3"/>
                  </a:cxn>
                  <a:cxn ang="0">
                    <a:pos x="T4" y="T5"/>
                  </a:cxn>
                </a:cxnLst>
                <a:rect l="0" t="0" r="r" b="b"/>
                <a:pathLst>
                  <a:path w="2" h="3">
                    <a:moveTo>
                      <a:pt x="2" y="0"/>
                    </a:moveTo>
                    <a:cubicBezTo>
                      <a:pt x="2" y="3"/>
                      <a:pt x="2" y="3"/>
                      <a:pt x="2" y="3"/>
                    </a:cubicBezTo>
                    <a:cubicBezTo>
                      <a:pt x="0" y="3"/>
                      <a:pt x="0" y="0"/>
                      <a:pt x="2"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89" name="Freeform 2748">
                <a:extLst>
                  <a:ext uri="{FF2B5EF4-FFF2-40B4-BE49-F238E27FC236}">
                    <a16:creationId xmlns:a16="http://schemas.microsoft.com/office/drawing/2014/main" id="{0D13F06E-C227-D78A-AD85-B0C56956BB23}"/>
                  </a:ext>
                </a:extLst>
              </p:cNvPr>
              <p:cNvSpPr>
                <a:spLocks/>
              </p:cNvSpPr>
              <p:nvPr/>
            </p:nvSpPr>
            <p:spPr bwMode="auto">
              <a:xfrm>
                <a:off x="3709349" y="3580734"/>
                <a:ext cx="13533" cy="11407"/>
              </a:xfrm>
              <a:custGeom>
                <a:avLst/>
                <a:gdLst>
                  <a:gd name="T0" fmla="*/ 1 w 3"/>
                  <a:gd name="T1" fmla="*/ 3 h 3"/>
                  <a:gd name="T2" fmla="*/ 1 w 3"/>
                  <a:gd name="T3" fmla="*/ 2 h 3"/>
                  <a:gd name="T4" fmla="*/ 1 w 3"/>
                  <a:gd name="T5" fmla="*/ 3 h 3"/>
                </a:gdLst>
                <a:ahLst/>
                <a:cxnLst>
                  <a:cxn ang="0">
                    <a:pos x="T0" y="T1"/>
                  </a:cxn>
                  <a:cxn ang="0">
                    <a:pos x="T2" y="T3"/>
                  </a:cxn>
                  <a:cxn ang="0">
                    <a:pos x="T4" y="T5"/>
                  </a:cxn>
                </a:cxnLst>
                <a:rect l="0" t="0" r="r" b="b"/>
                <a:pathLst>
                  <a:path w="3" h="3">
                    <a:moveTo>
                      <a:pt x="1" y="3"/>
                    </a:moveTo>
                    <a:cubicBezTo>
                      <a:pt x="0" y="2"/>
                      <a:pt x="0" y="0"/>
                      <a:pt x="1" y="2"/>
                    </a:cubicBezTo>
                    <a:cubicBezTo>
                      <a:pt x="3" y="2"/>
                      <a:pt x="3" y="3"/>
                      <a:pt x="1"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90" name="Freeform 2749">
                <a:extLst>
                  <a:ext uri="{FF2B5EF4-FFF2-40B4-BE49-F238E27FC236}">
                    <a16:creationId xmlns:a16="http://schemas.microsoft.com/office/drawing/2014/main" id="{0CD624AC-FA46-3DCB-56B0-79E99EE1B1F1}"/>
                  </a:ext>
                </a:extLst>
              </p:cNvPr>
              <p:cNvSpPr>
                <a:spLocks/>
              </p:cNvSpPr>
              <p:nvPr/>
            </p:nvSpPr>
            <p:spPr bwMode="auto">
              <a:xfrm>
                <a:off x="3325342" y="3308388"/>
                <a:ext cx="270666" cy="259514"/>
              </a:xfrm>
              <a:custGeom>
                <a:avLst/>
                <a:gdLst>
                  <a:gd name="T0" fmla="*/ 1 w 58"/>
                  <a:gd name="T1" fmla="*/ 21 h 64"/>
                  <a:gd name="T2" fmla="*/ 8 w 58"/>
                  <a:gd name="T3" fmla="*/ 14 h 64"/>
                  <a:gd name="T4" fmla="*/ 7 w 58"/>
                  <a:gd name="T5" fmla="*/ 10 h 64"/>
                  <a:gd name="T6" fmla="*/ 8 w 58"/>
                  <a:gd name="T7" fmla="*/ 8 h 64"/>
                  <a:gd name="T8" fmla="*/ 8 w 58"/>
                  <a:gd name="T9" fmla="*/ 5 h 64"/>
                  <a:gd name="T10" fmla="*/ 7 w 58"/>
                  <a:gd name="T11" fmla="*/ 0 h 64"/>
                  <a:gd name="T12" fmla="*/ 25 w 58"/>
                  <a:gd name="T13" fmla="*/ 0 h 64"/>
                  <a:gd name="T14" fmla="*/ 43 w 58"/>
                  <a:gd name="T15" fmla="*/ 11 h 64"/>
                  <a:gd name="T16" fmla="*/ 44 w 58"/>
                  <a:gd name="T17" fmla="*/ 16 h 64"/>
                  <a:gd name="T18" fmla="*/ 53 w 58"/>
                  <a:gd name="T19" fmla="*/ 22 h 64"/>
                  <a:gd name="T20" fmla="*/ 51 w 58"/>
                  <a:gd name="T21" fmla="*/ 27 h 64"/>
                  <a:gd name="T22" fmla="*/ 54 w 58"/>
                  <a:gd name="T23" fmla="*/ 35 h 64"/>
                  <a:gd name="T24" fmla="*/ 54 w 58"/>
                  <a:gd name="T25" fmla="*/ 39 h 64"/>
                  <a:gd name="T26" fmla="*/ 54 w 58"/>
                  <a:gd name="T27" fmla="*/ 45 h 64"/>
                  <a:gd name="T28" fmla="*/ 55 w 58"/>
                  <a:gd name="T29" fmla="*/ 53 h 64"/>
                  <a:gd name="T30" fmla="*/ 58 w 58"/>
                  <a:gd name="T31" fmla="*/ 56 h 64"/>
                  <a:gd name="T32" fmla="*/ 51 w 58"/>
                  <a:gd name="T33" fmla="*/ 61 h 64"/>
                  <a:gd name="T34" fmla="*/ 46 w 58"/>
                  <a:gd name="T35" fmla="*/ 61 h 64"/>
                  <a:gd name="T36" fmla="*/ 42 w 58"/>
                  <a:gd name="T37" fmla="*/ 63 h 64"/>
                  <a:gd name="T38" fmla="*/ 36 w 58"/>
                  <a:gd name="T39" fmla="*/ 63 h 64"/>
                  <a:gd name="T40" fmla="*/ 29 w 58"/>
                  <a:gd name="T41" fmla="*/ 61 h 64"/>
                  <a:gd name="T42" fmla="*/ 28 w 58"/>
                  <a:gd name="T43" fmla="*/ 56 h 64"/>
                  <a:gd name="T44" fmla="*/ 25 w 58"/>
                  <a:gd name="T45" fmla="*/ 50 h 64"/>
                  <a:gd name="T46" fmla="*/ 19 w 58"/>
                  <a:gd name="T47" fmla="*/ 49 h 64"/>
                  <a:gd name="T48" fmla="*/ 14 w 58"/>
                  <a:gd name="T49" fmla="*/ 47 h 64"/>
                  <a:gd name="T50" fmla="*/ 12 w 58"/>
                  <a:gd name="T51" fmla="*/ 45 h 64"/>
                  <a:gd name="T52" fmla="*/ 8 w 58"/>
                  <a:gd name="T53" fmla="*/ 41 h 64"/>
                  <a:gd name="T54" fmla="*/ 7 w 58"/>
                  <a:gd name="T55" fmla="*/ 38 h 64"/>
                  <a:gd name="T56" fmla="*/ 1 w 58"/>
                  <a:gd name="T57" fmla="*/ 28 h 64"/>
                  <a:gd name="T58" fmla="*/ 1 w 58"/>
                  <a:gd name="T5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64">
                    <a:moveTo>
                      <a:pt x="1" y="21"/>
                    </a:moveTo>
                    <a:cubicBezTo>
                      <a:pt x="6" y="19"/>
                      <a:pt x="4" y="16"/>
                      <a:pt x="8" y="14"/>
                    </a:cubicBezTo>
                    <a:cubicBezTo>
                      <a:pt x="10" y="11"/>
                      <a:pt x="7" y="11"/>
                      <a:pt x="7" y="10"/>
                    </a:cubicBezTo>
                    <a:cubicBezTo>
                      <a:pt x="7" y="10"/>
                      <a:pt x="8" y="10"/>
                      <a:pt x="8" y="8"/>
                    </a:cubicBezTo>
                    <a:cubicBezTo>
                      <a:pt x="8" y="8"/>
                      <a:pt x="8" y="8"/>
                      <a:pt x="8" y="5"/>
                    </a:cubicBezTo>
                    <a:cubicBezTo>
                      <a:pt x="8" y="2"/>
                      <a:pt x="7" y="2"/>
                      <a:pt x="7" y="0"/>
                    </a:cubicBezTo>
                    <a:cubicBezTo>
                      <a:pt x="8" y="0"/>
                      <a:pt x="22" y="0"/>
                      <a:pt x="25" y="0"/>
                    </a:cubicBezTo>
                    <a:cubicBezTo>
                      <a:pt x="36" y="7"/>
                      <a:pt x="40" y="10"/>
                      <a:pt x="43" y="11"/>
                    </a:cubicBezTo>
                    <a:cubicBezTo>
                      <a:pt x="47" y="13"/>
                      <a:pt x="43" y="13"/>
                      <a:pt x="44" y="16"/>
                    </a:cubicBezTo>
                    <a:cubicBezTo>
                      <a:pt x="48" y="17"/>
                      <a:pt x="53" y="22"/>
                      <a:pt x="53" y="22"/>
                    </a:cubicBezTo>
                    <a:cubicBezTo>
                      <a:pt x="51" y="24"/>
                      <a:pt x="53" y="24"/>
                      <a:pt x="51" y="27"/>
                    </a:cubicBezTo>
                    <a:cubicBezTo>
                      <a:pt x="48" y="31"/>
                      <a:pt x="53" y="33"/>
                      <a:pt x="54" y="35"/>
                    </a:cubicBezTo>
                    <a:cubicBezTo>
                      <a:pt x="55" y="38"/>
                      <a:pt x="53" y="35"/>
                      <a:pt x="54" y="39"/>
                    </a:cubicBezTo>
                    <a:cubicBezTo>
                      <a:pt x="55" y="42"/>
                      <a:pt x="53" y="41"/>
                      <a:pt x="54" y="45"/>
                    </a:cubicBezTo>
                    <a:cubicBezTo>
                      <a:pt x="57" y="50"/>
                      <a:pt x="54" y="50"/>
                      <a:pt x="55" y="53"/>
                    </a:cubicBezTo>
                    <a:cubicBezTo>
                      <a:pt x="57" y="55"/>
                      <a:pt x="57" y="53"/>
                      <a:pt x="58" y="56"/>
                    </a:cubicBezTo>
                    <a:cubicBezTo>
                      <a:pt x="57" y="58"/>
                      <a:pt x="55" y="58"/>
                      <a:pt x="51" y="61"/>
                    </a:cubicBezTo>
                    <a:cubicBezTo>
                      <a:pt x="47" y="63"/>
                      <a:pt x="46" y="58"/>
                      <a:pt x="46" y="61"/>
                    </a:cubicBezTo>
                    <a:cubicBezTo>
                      <a:pt x="44" y="63"/>
                      <a:pt x="42" y="63"/>
                      <a:pt x="42" y="63"/>
                    </a:cubicBezTo>
                    <a:cubicBezTo>
                      <a:pt x="40" y="61"/>
                      <a:pt x="37" y="64"/>
                      <a:pt x="36" y="63"/>
                    </a:cubicBezTo>
                    <a:cubicBezTo>
                      <a:pt x="33" y="59"/>
                      <a:pt x="33" y="63"/>
                      <a:pt x="29" y="61"/>
                    </a:cubicBezTo>
                    <a:cubicBezTo>
                      <a:pt x="26" y="58"/>
                      <a:pt x="29" y="58"/>
                      <a:pt x="28" y="56"/>
                    </a:cubicBezTo>
                    <a:cubicBezTo>
                      <a:pt x="26" y="53"/>
                      <a:pt x="25" y="52"/>
                      <a:pt x="25" y="50"/>
                    </a:cubicBezTo>
                    <a:cubicBezTo>
                      <a:pt x="24" y="50"/>
                      <a:pt x="21" y="50"/>
                      <a:pt x="19" y="49"/>
                    </a:cubicBezTo>
                    <a:cubicBezTo>
                      <a:pt x="14" y="47"/>
                      <a:pt x="15" y="49"/>
                      <a:pt x="14" y="47"/>
                    </a:cubicBezTo>
                    <a:cubicBezTo>
                      <a:pt x="14" y="44"/>
                      <a:pt x="14" y="47"/>
                      <a:pt x="12" y="45"/>
                    </a:cubicBezTo>
                    <a:cubicBezTo>
                      <a:pt x="11" y="44"/>
                      <a:pt x="10" y="44"/>
                      <a:pt x="8" y="41"/>
                    </a:cubicBezTo>
                    <a:cubicBezTo>
                      <a:pt x="8" y="41"/>
                      <a:pt x="7" y="39"/>
                      <a:pt x="7" y="38"/>
                    </a:cubicBezTo>
                    <a:cubicBezTo>
                      <a:pt x="6" y="35"/>
                      <a:pt x="0" y="31"/>
                      <a:pt x="1" y="28"/>
                    </a:cubicBezTo>
                    <a:cubicBezTo>
                      <a:pt x="3" y="27"/>
                      <a:pt x="0" y="24"/>
                      <a:pt x="1" y="2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91" name="Freeform 2750">
                <a:extLst>
                  <a:ext uri="{FF2B5EF4-FFF2-40B4-BE49-F238E27FC236}">
                    <a16:creationId xmlns:a16="http://schemas.microsoft.com/office/drawing/2014/main" id="{EFB3890D-1A84-6928-46B2-CF8E594D9F1E}"/>
                  </a:ext>
                </a:extLst>
              </p:cNvPr>
              <p:cNvSpPr>
                <a:spLocks/>
              </p:cNvSpPr>
              <p:nvPr/>
            </p:nvSpPr>
            <p:spPr bwMode="auto">
              <a:xfrm>
                <a:off x="3563867" y="3418182"/>
                <a:ext cx="13533" cy="15684"/>
              </a:xfrm>
              <a:custGeom>
                <a:avLst/>
                <a:gdLst>
                  <a:gd name="T0" fmla="*/ 2 w 3"/>
                  <a:gd name="T1" fmla="*/ 4 h 4"/>
                  <a:gd name="T2" fmla="*/ 2 w 3"/>
                  <a:gd name="T3" fmla="*/ 1 h 4"/>
                  <a:gd name="T4" fmla="*/ 2 w 3"/>
                  <a:gd name="T5" fmla="*/ 1 h 4"/>
                  <a:gd name="T6" fmla="*/ 2 w 3"/>
                  <a:gd name="T7" fmla="*/ 3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0" y="1"/>
                      <a:pt x="2" y="1"/>
                    </a:cubicBezTo>
                    <a:cubicBezTo>
                      <a:pt x="2" y="1"/>
                      <a:pt x="2" y="0"/>
                      <a:pt x="2" y="1"/>
                    </a:cubicBezTo>
                    <a:cubicBezTo>
                      <a:pt x="2" y="3"/>
                      <a:pt x="2" y="3"/>
                      <a:pt x="2" y="3"/>
                    </a:cubicBezTo>
                    <a:cubicBezTo>
                      <a:pt x="3" y="4"/>
                      <a:pt x="3" y="4"/>
                      <a:pt x="2" y="4"/>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92" name="Freeform 2751">
                <a:extLst>
                  <a:ext uri="{FF2B5EF4-FFF2-40B4-BE49-F238E27FC236}">
                    <a16:creationId xmlns:a16="http://schemas.microsoft.com/office/drawing/2014/main" id="{A5FF40F2-5812-5BA6-4076-E86E487B72A4}"/>
                  </a:ext>
                </a:extLst>
              </p:cNvPr>
              <p:cNvSpPr>
                <a:spLocks/>
              </p:cNvSpPr>
              <p:nvPr/>
            </p:nvSpPr>
            <p:spPr bwMode="auto">
              <a:xfrm>
                <a:off x="3577401" y="3398218"/>
                <a:ext cx="5075" cy="19962"/>
              </a:xfrm>
              <a:custGeom>
                <a:avLst/>
                <a:gdLst>
                  <a:gd name="T0" fmla="*/ 1 w 1"/>
                  <a:gd name="T1" fmla="*/ 5 h 5"/>
                  <a:gd name="T2" fmla="*/ 1 w 1"/>
                  <a:gd name="T3" fmla="*/ 2 h 5"/>
                  <a:gd name="T4" fmla="*/ 1 w 1"/>
                  <a:gd name="T5" fmla="*/ 2 h 5"/>
                  <a:gd name="T6" fmla="*/ 1 w 1"/>
                  <a:gd name="T7" fmla="*/ 3 h 5"/>
                  <a:gd name="T8" fmla="*/ 1 w 1"/>
                  <a:gd name="T9" fmla="*/ 5 h 5"/>
                </a:gdLst>
                <a:ahLst/>
                <a:cxnLst>
                  <a:cxn ang="0">
                    <a:pos x="T0" y="T1"/>
                  </a:cxn>
                  <a:cxn ang="0">
                    <a:pos x="T2" y="T3"/>
                  </a:cxn>
                  <a:cxn ang="0">
                    <a:pos x="T4" y="T5"/>
                  </a:cxn>
                  <a:cxn ang="0">
                    <a:pos x="T6" y="T7"/>
                  </a:cxn>
                  <a:cxn ang="0">
                    <a:pos x="T8" y="T9"/>
                  </a:cxn>
                </a:cxnLst>
                <a:rect l="0" t="0" r="r" b="b"/>
                <a:pathLst>
                  <a:path w="1" h="5">
                    <a:moveTo>
                      <a:pt x="1" y="5"/>
                    </a:moveTo>
                    <a:cubicBezTo>
                      <a:pt x="0" y="3"/>
                      <a:pt x="1" y="3"/>
                      <a:pt x="1" y="2"/>
                    </a:cubicBezTo>
                    <a:cubicBezTo>
                      <a:pt x="1" y="2"/>
                      <a:pt x="1" y="0"/>
                      <a:pt x="1" y="2"/>
                    </a:cubicBezTo>
                    <a:cubicBezTo>
                      <a:pt x="1" y="2"/>
                      <a:pt x="1" y="2"/>
                      <a:pt x="1" y="3"/>
                    </a:cubicBezTo>
                    <a:cubicBezTo>
                      <a:pt x="1" y="5"/>
                      <a:pt x="1" y="5"/>
                      <a:pt x="1"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93" name="Freeform 2752">
                <a:extLst>
                  <a:ext uri="{FF2B5EF4-FFF2-40B4-BE49-F238E27FC236}">
                    <a16:creationId xmlns:a16="http://schemas.microsoft.com/office/drawing/2014/main" id="{D7BE1A77-9D46-D482-6E05-BB463242C28E}"/>
                  </a:ext>
                </a:extLst>
              </p:cNvPr>
              <p:cNvSpPr>
                <a:spLocks/>
              </p:cNvSpPr>
              <p:nvPr/>
            </p:nvSpPr>
            <p:spPr bwMode="auto">
              <a:xfrm>
                <a:off x="3577401" y="3462384"/>
                <a:ext cx="15225" cy="12832"/>
              </a:xfrm>
              <a:custGeom>
                <a:avLst/>
                <a:gdLst>
                  <a:gd name="T0" fmla="*/ 1 w 3"/>
                  <a:gd name="T1" fmla="*/ 3 h 3"/>
                  <a:gd name="T2" fmla="*/ 1 w 3"/>
                  <a:gd name="T3" fmla="*/ 1 h 3"/>
                  <a:gd name="T4" fmla="*/ 1 w 3"/>
                  <a:gd name="T5" fmla="*/ 3 h 3"/>
                </a:gdLst>
                <a:ahLst/>
                <a:cxnLst>
                  <a:cxn ang="0">
                    <a:pos x="T0" y="T1"/>
                  </a:cxn>
                  <a:cxn ang="0">
                    <a:pos x="T2" y="T3"/>
                  </a:cxn>
                  <a:cxn ang="0">
                    <a:pos x="T4" y="T5"/>
                  </a:cxn>
                </a:cxnLst>
                <a:rect l="0" t="0" r="r" b="b"/>
                <a:pathLst>
                  <a:path w="3" h="3">
                    <a:moveTo>
                      <a:pt x="1" y="3"/>
                    </a:moveTo>
                    <a:cubicBezTo>
                      <a:pt x="0" y="3"/>
                      <a:pt x="3" y="0"/>
                      <a:pt x="1" y="1"/>
                    </a:cubicBezTo>
                    <a:cubicBezTo>
                      <a:pt x="1" y="3"/>
                      <a:pt x="1" y="3"/>
                      <a:pt x="1"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94" name="Freeform 2753">
                <a:extLst>
                  <a:ext uri="{FF2B5EF4-FFF2-40B4-BE49-F238E27FC236}">
                    <a16:creationId xmlns:a16="http://schemas.microsoft.com/office/drawing/2014/main" id="{DDEEA05B-B78B-3870-91D0-6CF15948D949}"/>
                  </a:ext>
                </a:extLst>
              </p:cNvPr>
              <p:cNvSpPr>
                <a:spLocks/>
              </p:cNvSpPr>
              <p:nvPr/>
            </p:nvSpPr>
            <p:spPr bwMode="auto">
              <a:xfrm>
                <a:off x="3963098" y="3783212"/>
                <a:ext cx="21993" cy="19962"/>
              </a:xfrm>
              <a:custGeom>
                <a:avLst/>
                <a:gdLst>
                  <a:gd name="T0" fmla="*/ 0 w 5"/>
                  <a:gd name="T1" fmla="*/ 2 h 5"/>
                  <a:gd name="T2" fmla="*/ 4 w 5"/>
                  <a:gd name="T3" fmla="*/ 3 h 5"/>
                  <a:gd name="T4" fmla="*/ 0 w 5"/>
                  <a:gd name="T5" fmla="*/ 2 h 5"/>
                </a:gdLst>
                <a:ahLst/>
                <a:cxnLst>
                  <a:cxn ang="0">
                    <a:pos x="T0" y="T1"/>
                  </a:cxn>
                  <a:cxn ang="0">
                    <a:pos x="T2" y="T3"/>
                  </a:cxn>
                  <a:cxn ang="0">
                    <a:pos x="T4" y="T5"/>
                  </a:cxn>
                </a:cxnLst>
                <a:rect l="0" t="0" r="r" b="b"/>
                <a:pathLst>
                  <a:path w="5" h="5">
                    <a:moveTo>
                      <a:pt x="0" y="2"/>
                    </a:moveTo>
                    <a:cubicBezTo>
                      <a:pt x="1" y="0"/>
                      <a:pt x="5" y="3"/>
                      <a:pt x="4" y="3"/>
                    </a:cubicBezTo>
                    <a:cubicBezTo>
                      <a:pt x="3" y="5"/>
                      <a:pt x="0" y="3"/>
                      <a:pt x="0"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95" name="Freeform 2754">
                <a:extLst>
                  <a:ext uri="{FF2B5EF4-FFF2-40B4-BE49-F238E27FC236}">
                    <a16:creationId xmlns:a16="http://schemas.microsoft.com/office/drawing/2014/main" id="{74F343F2-231E-9A1C-BE83-A87FC8C0FB05}"/>
                  </a:ext>
                </a:extLst>
              </p:cNvPr>
              <p:cNvSpPr>
                <a:spLocks/>
              </p:cNvSpPr>
              <p:nvPr/>
            </p:nvSpPr>
            <p:spPr bwMode="auto">
              <a:xfrm>
                <a:off x="4008772" y="3758974"/>
                <a:ext cx="23683" cy="24240"/>
              </a:xfrm>
              <a:custGeom>
                <a:avLst/>
                <a:gdLst>
                  <a:gd name="T0" fmla="*/ 4 w 5"/>
                  <a:gd name="T1" fmla="*/ 5 h 6"/>
                  <a:gd name="T2" fmla="*/ 4 w 5"/>
                  <a:gd name="T3" fmla="*/ 1 h 6"/>
                  <a:gd name="T4" fmla="*/ 4 w 5"/>
                  <a:gd name="T5" fmla="*/ 5 h 6"/>
                </a:gdLst>
                <a:ahLst/>
                <a:cxnLst>
                  <a:cxn ang="0">
                    <a:pos x="T0" y="T1"/>
                  </a:cxn>
                  <a:cxn ang="0">
                    <a:pos x="T2" y="T3"/>
                  </a:cxn>
                  <a:cxn ang="0">
                    <a:pos x="T4" y="T5"/>
                  </a:cxn>
                </a:cxnLst>
                <a:rect l="0" t="0" r="r" b="b"/>
                <a:pathLst>
                  <a:path w="5" h="6">
                    <a:moveTo>
                      <a:pt x="4" y="5"/>
                    </a:moveTo>
                    <a:cubicBezTo>
                      <a:pt x="0" y="6"/>
                      <a:pt x="4" y="0"/>
                      <a:pt x="4" y="1"/>
                    </a:cubicBezTo>
                    <a:cubicBezTo>
                      <a:pt x="4" y="5"/>
                      <a:pt x="5" y="5"/>
                      <a:pt x="4" y="5"/>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96" name="Freeform 2755">
                <a:extLst>
                  <a:ext uri="{FF2B5EF4-FFF2-40B4-BE49-F238E27FC236}">
                    <a16:creationId xmlns:a16="http://schemas.microsoft.com/office/drawing/2014/main" id="{2EB3DFC4-096E-3A03-0F97-673AB15C357A}"/>
                  </a:ext>
                </a:extLst>
              </p:cNvPr>
              <p:cNvSpPr>
                <a:spLocks/>
              </p:cNvSpPr>
              <p:nvPr/>
            </p:nvSpPr>
            <p:spPr bwMode="auto">
              <a:xfrm>
                <a:off x="3005621" y="2207590"/>
                <a:ext cx="18608" cy="4277"/>
              </a:xfrm>
              <a:custGeom>
                <a:avLst/>
                <a:gdLst>
                  <a:gd name="T0" fmla="*/ 4 w 4"/>
                  <a:gd name="T1" fmla="*/ 1 h 1"/>
                  <a:gd name="T2" fmla="*/ 1 w 4"/>
                  <a:gd name="T3" fmla="*/ 1 h 1"/>
                  <a:gd name="T4" fmla="*/ 0 w 4"/>
                  <a:gd name="T5" fmla="*/ 1 h 1"/>
                  <a:gd name="T6" fmla="*/ 4 w 4"/>
                  <a:gd name="T7" fmla="*/ 1 h 1"/>
                </a:gdLst>
                <a:ahLst/>
                <a:cxnLst>
                  <a:cxn ang="0">
                    <a:pos x="T0" y="T1"/>
                  </a:cxn>
                  <a:cxn ang="0">
                    <a:pos x="T2" y="T3"/>
                  </a:cxn>
                  <a:cxn ang="0">
                    <a:pos x="T4" y="T5"/>
                  </a:cxn>
                  <a:cxn ang="0">
                    <a:pos x="T6" y="T7"/>
                  </a:cxn>
                </a:cxnLst>
                <a:rect l="0" t="0" r="r" b="b"/>
                <a:pathLst>
                  <a:path w="4" h="1">
                    <a:moveTo>
                      <a:pt x="4" y="1"/>
                    </a:moveTo>
                    <a:cubicBezTo>
                      <a:pt x="4" y="1"/>
                      <a:pt x="3" y="1"/>
                      <a:pt x="1" y="1"/>
                    </a:cubicBezTo>
                    <a:cubicBezTo>
                      <a:pt x="0" y="1"/>
                      <a:pt x="0" y="1"/>
                      <a:pt x="0" y="1"/>
                    </a:cubicBezTo>
                    <a:cubicBezTo>
                      <a:pt x="1" y="0"/>
                      <a:pt x="3" y="1"/>
                      <a:pt x="4" y="1"/>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97" name="Freeform 2756">
                <a:extLst>
                  <a:ext uri="{FF2B5EF4-FFF2-40B4-BE49-F238E27FC236}">
                    <a16:creationId xmlns:a16="http://schemas.microsoft.com/office/drawing/2014/main" id="{B4FA6898-03F3-0652-35B2-406D63DAA0A5}"/>
                  </a:ext>
                </a:extLst>
              </p:cNvPr>
              <p:cNvSpPr>
                <a:spLocks/>
              </p:cNvSpPr>
              <p:nvPr/>
            </p:nvSpPr>
            <p:spPr bwMode="auto">
              <a:xfrm>
                <a:off x="3005621" y="2211867"/>
                <a:ext cx="18608" cy="7129"/>
              </a:xfrm>
              <a:custGeom>
                <a:avLst/>
                <a:gdLst>
                  <a:gd name="T0" fmla="*/ 1 w 4"/>
                  <a:gd name="T1" fmla="*/ 2 h 2"/>
                  <a:gd name="T2" fmla="*/ 4 w 4"/>
                  <a:gd name="T3" fmla="*/ 2 h 2"/>
                  <a:gd name="T4" fmla="*/ 3 w 4"/>
                  <a:gd name="T5" fmla="*/ 2 h 2"/>
                  <a:gd name="T6" fmla="*/ 1 w 4"/>
                  <a:gd name="T7" fmla="*/ 2 h 2"/>
                </a:gdLst>
                <a:ahLst/>
                <a:cxnLst>
                  <a:cxn ang="0">
                    <a:pos x="T0" y="T1"/>
                  </a:cxn>
                  <a:cxn ang="0">
                    <a:pos x="T2" y="T3"/>
                  </a:cxn>
                  <a:cxn ang="0">
                    <a:pos x="T4" y="T5"/>
                  </a:cxn>
                  <a:cxn ang="0">
                    <a:pos x="T6" y="T7"/>
                  </a:cxn>
                </a:cxnLst>
                <a:rect l="0" t="0" r="r" b="b"/>
                <a:pathLst>
                  <a:path w="4" h="2">
                    <a:moveTo>
                      <a:pt x="1" y="2"/>
                    </a:moveTo>
                    <a:cubicBezTo>
                      <a:pt x="0" y="0"/>
                      <a:pt x="4" y="0"/>
                      <a:pt x="4" y="2"/>
                    </a:cubicBezTo>
                    <a:cubicBezTo>
                      <a:pt x="4" y="2"/>
                      <a:pt x="4" y="2"/>
                      <a:pt x="3" y="2"/>
                    </a:cubicBezTo>
                    <a:cubicBezTo>
                      <a:pt x="1" y="2"/>
                      <a:pt x="1" y="2"/>
                      <a:pt x="1"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98" name="Freeform 2757">
                <a:extLst>
                  <a:ext uri="{FF2B5EF4-FFF2-40B4-BE49-F238E27FC236}">
                    <a16:creationId xmlns:a16="http://schemas.microsoft.com/office/drawing/2014/main" id="{A0D3B53B-4DBB-AF1A-B9A7-A12EE0EB4AA3}"/>
                  </a:ext>
                </a:extLst>
              </p:cNvPr>
              <p:cNvSpPr>
                <a:spLocks/>
              </p:cNvSpPr>
              <p:nvPr/>
            </p:nvSpPr>
            <p:spPr bwMode="auto">
              <a:xfrm>
                <a:off x="2954873" y="2154831"/>
                <a:ext cx="13533" cy="7129"/>
              </a:xfrm>
              <a:custGeom>
                <a:avLst/>
                <a:gdLst>
                  <a:gd name="T0" fmla="*/ 3 w 3"/>
                  <a:gd name="T1" fmla="*/ 2 h 2"/>
                  <a:gd name="T2" fmla="*/ 0 w 3"/>
                  <a:gd name="T3" fmla="*/ 0 h 2"/>
                  <a:gd name="T4" fmla="*/ 1 w 3"/>
                  <a:gd name="T5" fmla="*/ 0 h 2"/>
                  <a:gd name="T6" fmla="*/ 3 w 3"/>
                  <a:gd name="T7" fmla="*/ 0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1" y="2"/>
                      <a:pt x="0" y="0"/>
                      <a:pt x="0" y="0"/>
                    </a:cubicBezTo>
                    <a:cubicBezTo>
                      <a:pt x="1" y="0"/>
                      <a:pt x="0" y="0"/>
                      <a:pt x="1" y="0"/>
                    </a:cubicBezTo>
                    <a:cubicBezTo>
                      <a:pt x="1" y="0"/>
                      <a:pt x="1" y="0"/>
                      <a:pt x="3" y="0"/>
                    </a:cubicBezTo>
                    <a:cubicBezTo>
                      <a:pt x="3" y="2"/>
                      <a:pt x="3" y="2"/>
                      <a:pt x="3" y="2"/>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799" name="Freeform 2758">
                <a:extLst>
                  <a:ext uri="{FF2B5EF4-FFF2-40B4-BE49-F238E27FC236}">
                    <a16:creationId xmlns:a16="http://schemas.microsoft.com/office/drawing/2014/main" id="{251CB3F1-63A5-A6EF-4333-9B6AF6C753C5}"/>
                  </a:ext>
                </a:extLst>
              </p:cNvPr>
              <p:cNvSpPr>
                <a:spLocks/>
              </p:cNvSpPr>
              <p:nvPr/>
            </p:nvSpPr>
            <p:spPr bwMode="auto">
              <a:xfrm>
                <a:off x="2954871" y="2154829"/>
                <a:ext cx="3383" cy="19962"/>
              </a:xfrm>
              <a:custGeom>
                <a:avLst/>
                <a:gdLst>
                  <a:gd name="T0" fmla="*/ 1 w 1"/>
                  <a:gd name="T1" fmla="*/ 3 h 5"/>
                  <a:gd name="T2" fmla="*/ 0 w 1"/>
                  <a:gd name="T3" fmla="*/ 2 h 5"/>
                  <a:gd name="T4" fmla="*/ 0 w 1"/>
                  <a:gd name="T5" fmla="*/ 0 h 5"/>
                  <a:gd name="T6" fmla="*/ 0 w 1"/>
                  <a:gd name="T7" fmla="*/ 0 h 5"/>
                  <a:gd name="T8" fmla="*/ 1 w 1"/>
                  <a:gd name="T9" fmla="*/ 3 h 5"/>
                </a:gdLst>
                <a:ahLst/>
                <a:cxnLst>
                  <a:cxn ang="0">
                    <a:pos x="T0" y="T1"/>
                  </a:cxn>
                  <a:cxn ang="0">
                    <a:pos x="T2" y="T3"/>
                  </a:cxn>
                  <a:cxn ang="0">
                    <a:pos x="T4" y="T5"/>
                  </a:cxn>
                  <a:cxn ang="0">
                    <a:pos x="T6" y="T7"/>
                  </a:cxn>
                  <a:cxn ang="0">
                    <a:pos x="T8" y="T9"/>
                  </a:cxn>
                </a:cxnLst>
                <a:rect l="0" t="0" r="r" b="b"/>
                <a:pathLst>
                  <a:path w="1" h="5">
                    <a:moveTo>
                      <a:pt x="1" y="3"/>
                    </a:moveTo>
                    <a:cubicBezTo>
                      <a:pt x="0" y="3"/>
                      <a:pt x="0" y="2"/>
                      <a:pt x="0" y="2"/>
                    </a:cubicBezTo>
                    <a:cubicBezTo>
                      <a:pt x="0" y="2"/>
                      <a:pt x="0" y="3"/>
                      <a:pt x="0" y="0"/>
                    </a:cubicBezTo>
                    <a:cubicBezTo>
                      <a:pt x="0" y="0"/>
                      <a:pt x="0" y="0"/>
                      <a:pt x="0" y="0"/>
                    </a:cubicBezTo>
                    <a:cubicBezTo>
                      <a:pt x="0" y="0"/>
                      <a:pt x="1" y="5"/>
                      <a:pt x="1"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800" name="Freeform 2759">
                <a:extLst>
                  <a:ext uri="{FF2B5EF4-FFF2-40B4-BE49-F238E27FC236}">
                    <a16:creationId xmlns:a16="http://schemas.microsoft.com/office/drawing/2014/main" id="{05F696D1-1F6E-C961-513B-B83395C1CEE6}"/>
                  </a:ext>
                </a:extLst>
              </p:cNvPr>
              <p:cNvSpPr>
                <a:spLocks/>
              </p:cNvSpPr>
              <p:nvPr/>
            </p:nvSpPr>
            <p:spPr bwMode="auto">
              <a:xfrm>
                <a:off x="2958256" y="2161962"/>
                <a:ext cx="15225" cy="17111"/>
              </a:xfrm>
              <a:custGeom>
                <a:avLst/>
                <a:gdLst>
                  <a:gd name="T0" fmla="*/ 3 w 3"/>
                  <a:gd name="T1" fmla="*/ 3 h 4"/>
                  <a:gd name="T2" fmla="*/ 2 w 3"/>
                  <a:gd name="T3" fmla="*/ 1 h 4"/>
                  <a:gd name="T4" fmla="*/ 2 w 3"/>
                  <a:gd name="T5" fmla="*/ 3 h 4"/>
                  <a:gd name="T6" fmla="*/ 3 w 3"/>
                  <a:gd name="T7" fmla="*/ 3 h 4"/>
                </a:gdLst>
                <a:ahLst/>
                <a:cxnLst>
                  <a:cxn ang="0">
                    <a:pos x="T0" y="T1"/>
                  </a:cxn>
                  <a:cxn ang="0">
                    <a:pos x="T2" y="T3"/>
                  </a:cxn>
                  <a:cxn ang="0">
                    <a:pos x="T4" y="T5"/>
                  </a:cxn>
                  <a:cxn ang="0">
                    <a:pos x="T6" y="T7"/>
                  </a:cxn>
                </a:cxnLst>
                <a:rect l="0" t="0" r="r" b="b"/>
                <a:pathLst>
                  <a:path w="3" h="4">
                    <a:moveTo>
                      <a:pt x="3" y="3"/>
                    </a:moveTo>
                    <a:cubicBezTo>
                      <a:pt x="2" y="3"/>
                      <a:pt x="2" y="3"/>
                      <a:pt x="2" y="1"/>
                    </a:cubicBezTo>
                    <a:cubicBezTo>
                      <a:pt x="0" y="0"/>
                      <a:pt x="2" y="1"/>
                      <a:pt x="2" y="3"/>
                    </a:cubicBezTo>
                    <a:cubicBezTo>
                      <a:pt x="3" y="3"/>
                      <a:pt x="3" y="4"/>
                      <a:pt x="3" y="3"/>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sp>
            <p:nvSpPr>
              <p:cNvPr id="1801" name="Freeform 2798">
                <a:extLst>
                  <a:ext uri="{FF2B5EF4-FFF2-40B4-BE49-F238E27FC236}">
                    <a16:creationId xmlns:a16="http://schemas.microsoft.com/office/drawing/2014/main" id="{DB6A7742-8D44-B932-0927-5488C21E3802}"/>
                  </a:ext>
                </a:extLst>
              </p:cNvPr>
              <p:cNvSpPr>
                <a:spLocks/>
              </p:cNvSpPr>
              <p:nvPr/>
            </p:nvSpPr>
            <p:spPr bwMode="auto">
              <a:xfrm>
                <a:off x="2640223" y="2223274"/>
                <a:ext cx="8459" cy="855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2"/>
                      <a:pt x="2" y="2"/>
                      <a:pt x="2" y="2"/>
                    </a:cubicBezTo>
                    <a:cubicBezTo>
                      <a:pt x="2" y="0"/>
                      <a:pt x="2" y="0"/>
                      <a:pt x="0" y="0"/>
                    </a:cubicBezTo>
                  </a:path>
                </a:pathLst>
              </a:custGeom>
              <a:solidFill>
                <a:srgbClr val="C6EEFF"/>
              </a:solidFill>
              <a:ln w="3175" cap="rnd">
                <a:solidFill>
                  <a:schemeClr val="bg1"/>
                </a:solidFill>
                <a:round/>
                <a:headEnd/>
                <a:tailEnd/>
              </a:ln>
            </p:spPr>
            <p:txBody>
              <a:bodyPr vert="horz" wrap="square" lIns="87164" tIns="43582" rIns="87164" bIns="43582" numCol="1" anchor="t" anchorCtr="0" compatLnSpc="1">
                <a:prstTxWarp prst="textNoShape">
                  <a:avLst/>
                </a:prstTxWarp>
              </a:bodyPr>
              <a:lstStyle/>
              <a:p>
                <a:pPr defTabSz="914378">
                  <a:defRPr/>
                </a:pPr>
                <a:endParaRPr lang="en-US" sz="1350">
                  <a:solidFill>
                    <a:srgbClr val="003C64"/>
                  </a:solidFill>
                  <a:latin typeface="+mj-lt"/>
                </a:endParaRPr>
              </a:p>
            </p:txBody>
          </p:sp>
        </p:grpSp>
        <p:pic>
          <p:nvPicPr>
            <p:cNvPr id="1816" name="Picture 2">
              <a:extLst>
                <a:ext uri="{FF2B5EF4-FFF2-40B4-BE49-F238E27FC236}">
                  <a16:creationId xmlns:a16="http://schemas.microsoft.com/office/drawing/2014/main" id="{686B7931-6EFE-6712-8E87-43E26D84724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44094" y="1808250"/>
              <a:ext cx="546202" cy="55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17" name="Group 2">
              <a:extLst>
                <a:ext uri="{FF2B5EF4-FFF2-40B4-BE49-F238E27FC236}">
                  <a16:creationId xmlns:a16="http://schemas.microsoft.com/office/drawing/2014/main" id="{D36C083D-3A06-1A0B-A3BD-7A3A72AB6CBD}"/>
                </a:ext>
              </a:extLst>
            </p:cNvPr>
            <p:cNvGrpSpPr/>
            <p:nvPr/>
          </p:nvGrpSpPr>
          <p:grpSpPr>
            <a:xfrm>
              <a:off x="5030529" y="1744329"/>
              <a:ext cx="2824173" cy="1424325"/>
              <a:chOff x="5577723" y="2409358"/>
              <a:chExt cx="3677283" cy="1854578"/>
            </a:xfrm>
          </p:grpSpPr>
          <p:pic>
            <p:nvPicPr>
              <p:cNvPr id="1818" name="Picture 2">
                <a:extLst>
                  <a:ext uri="{FF2B5EF4-FFF2-40B4-BE49-F238E27FC236}">
                    <a16:creationId xmlns:a16="http://schemas.microsoft.com/office/drawing/2014/main" id="{8069A5A3-3E4A-1BA0-670D-694B852F8C7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82885" y="2903963"/>
                <a:ext cx="564657" cy="54419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19" name="Picture 4" descr="C:\Users\cornil_c\AppData\Local\Microsoft\Windows\Temporary Internet Files\Content.Outlook\2V011EQ9\BD_HK Amundi_protect_90_guepard_Wall_sticker_4570x2970H v3.jpg">
                <a:extLst>
                  <a:ext uri="{FF2B5EF4-FFF2-40B4-BE49-F238E27FC236}">
                    <a16:creationId xmlns:a16="http://schemas.microsoft.com/office/drawing/2014/main" id="{89477A9F-B419-842E-481D-6F6539BCA8C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91985" y="2409358"/>
                <a:ext cx="639416" cy="72094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820" name="Image 69">
                <a:extLst>
                  <a:ext uri="{FF2B5EF4-FFF2-40B4-BE49-F238E27FC236}">
                    <a16:creationId xmlns:a16="http://schemas.microsoft.com/office/drawing/2014/main" id="{900EE3C1-0BBA-5393-D60D-8435F757B265}"/>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8202549" y="2908314"/>
                <a:ext cx="587024" cy="558351"/>
              </a:xfrm>
              <a:prstGeom prst="rect">
                <a:avLst/>
              </a:prstGeom>
              <a:ln>
                <a:noFill/>
              </a:ln>
              <a:effectLst/>
            </p:spPr>
          </p:pic>
          <p:sp>
            <p:nvSpPr>
              <p:cNvPr id="1821" name="Line">
                <a:extLst>
                  <a:ext uri="{FF2B5EF4-FFF2-40B4-BE49-F238E27FC236}">
                    <a16:creationId xmlns:a16="http://schemas.microsoft.com/office/drawing/2014/main" id="{C4286CBB-D5A4-079F-05E0-817E110EB8AA}"/>
                  </a:ext>
                </a:extLst>
              </p:cNvPr>
              <p:cNvSpPr/>
              <p:nvPr/>
            </p:nvSpPr>
            <p:spPr>
              <a:xfrm rot="10800000">
                <a:off x="5577723" y="3158310"/>
                <a:ext cx="609659" cy="4717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201" y="21572"/>
                    </a:lnTo>
                    <a:lnTo>
                      <a:pt x="21600" y="21600"/>
                    </a:lnTo>
                  </a:path>
                </a:pathLst>
              </a:custGeom>
              <a:ln w="12700">
                <a:solidFill>
                  <a:schemeClr val="accent1"/>
                </a:solidFill>
                <a:miter lim="400000"/>
              </a:ln>
            </p:spPr>
            <p:txBody>
              <a:bodyPr lIns="13189" tIns="13189" rIns="13189" bIns="13189" anchor="ctr"/>
              <a:lstStyle/>
              <a:p>
                <a:pPr algn="ctr">
                  <a:defRPr sz="3200" i="0" cap="all" spc="512">
                    <a:solidFill>
                      <a:schemeClr val="accent2">
                        <a:satOff val="44164"/>
                        <a:lumOff val="14231"/>
                      </a:schemeClr>
                    </a:solidFill>
                    <a:latin typeface="Avenir Medium"/>
                    <a:ea typeface="Avenir Medium"/>
                    <a:cs typeface="Avenir Medium"/>
                    <a:sym typeface="Avenir Medium"/>
                  </a:defRPr>
                </a:pPr>
                <a:endParaRPr sz="831"/>
              </a:p>
            </p:txBody>
          </p:sp>
          <p:sp>
            <p:nvSpPr>
              <p:cNvPr id="1822" name="Line">
                <a:extLst>
                  <a:ext uri="{FF2B5EF4-FFF2-40B4-BE49-F238E27FC236}">
                    <a16:creationId xmlns:a16="http://schemas.microsoft.com/office/drawing/2014/main" id="{1CCFCE4C-998F-F9F1-F8E9-03A597579F6D}"/>
                  </a:ext>
                </a:extLst>
              </p:cNvPr>
              <p:cNvSpPr/>
              <p:nvPr/>
            </p:nvSpPr>
            <p:spPr>
              <a:xfrm rot="10800000" flipH="1" flipV="1">
                <a:off x="7112301" y="3177523"/>
                <a:ext cx="1705764" cy="362348"/>
              </a:xfrm>
              <a:custGeom>
                <a:avLst/>
                <a:gdLst>
                  <a:gd name="connsiteX0" fmla="*/ 0 w 36550"/>
                  <a:gd name="connsiteY0" fmla="*/ 0 h 21572"/>
                  <a:gd name="connsiteX1" fmla="*/ 9201 w 36550"/>
                  <a:gd name="connsiteY1" fmla="*/ 21572 h 21572"/>
                  <a:gd name="connsiteX2" fmla="*/ 36550 w 36550"/>
                  <a:gd name="connsiteY2" fmla="*/ 21481 h 21572"/>
                </a:gdLst>
                <a:ahLst/>
                <a:cxnLst>
                  <a:cxn ang="0">
                    <a:pos x="connsiteX0" y="connsiteY0"/>
                  </a:cxn>
                  <a:cxn ang="0">
                    <a:pos x="connsiteX1" y="connsiteY1"/>
                  </a:cxn>
                  <a:cxn ang="0">
                    <a:pos x="connsiteX2" y="connsiteY2"/>
                  </a:cxn>
                </a:cxnLst>
                <a:rect l="l" t="t" r="r" b="b"/>
                <a:pathLst>
                  <a:path w="36550" h="21572" extrusionOk="0">
                    <a:moveTo>
                      <a:pt x="0" y="0"/>
                    </a:moveTo>
                    <a:lnTo>
                      <a:pt x="9201" y="21572"/>
                    </a:lnTo>
                    <a:lnTo>
                      <a:pt x="36550" y="21481"/>
                    </a:lnTo>
                  </a:path>
                </a:pathLst>
              </a:custGeom>
              <a:ln w="12700">
                <a:solidFill>
                  <a:schemeClr val="accent1"/>
                </a:solidFill>
                <a:miter lim="400000"/>
                <a:extLst>
                  <a:ext uri="{C807C97D-BFC1-408E-A445-0C87EB9F89A2}">
                    <ask:lineSketchStyleProps xmlns:ask="http://schemas.microsoft.com/office/drawing/2018/sketchyshapes">
                      <ask:type>
                        <ask:lineSketchNone/>
                      </ask:type>
                    </ask:lineSketchStyleProps>
                  </a:ext>
                </a:extLst>
              </a:ln>
            </p:spPr>
            <p:txBody>
              <a:bodyPr lIns="13189" tIns="13189" rIns="13189" bIns="13189" anchor="ctr"/>
              <a:lstStyle/>
              <a:p>
                <a:pPr algn="ctr">
                  <a:defRPr sz="3200" i="0" cap="all" spc="512">
                    <a:solidFill>
                      <a:schemeClr val="accent2">
                        <a:satOff val="44164"/>
                        <a:lumOff val="14231"/>
                      </a:schemeClr>
                    </a:solidFill>
                    <a:latin typeface="Avenir Medium"/>
                    <a:ea typeface="Avenir Medium"/>
                    <a:cs typeface="Avenir Medium"/>
                    <a:sym typeface="Avenir Medium"/>
                  </a:defRPr>
                </a:pPr>
                <a:endParaRPr sz="831" dirty="0"/>
              </a:p>
            </p:txBody>
          </p:sp>
          <p:pic>
            <p:nvPicPr>
              <p:cNvPr id="1823" name="Picture 4">
                <a:extLst>
                  <a:ext uri="{FF2B5EF4-FFF2-40B4-BE49-F238E27FC236}">
                    <a16:creationId xmlns:a16="http://schemas.microsoft.com/office/drawing/2014/main" id="{5E93D57F-6BDB-1822-70C5-D9860B42BA5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73404" y="3614655"/>
                <a:ext cx="528427" cy="649280"/>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rgbClr val="4F81BD"/>
                    </a:solidFill>
                  </a14:hiddenFill>
                </a:ext>
              </a:extLst>
            </p:spPr>
          </p:pic>
          <p:pic>
            <p:nvPicPr>
              <p:cNvPr id="1824" name="Picture 7">
                <a:extLst>
                  <a:ext uri="{FF2B5EF4-FFF2-40B4-BE49-F238E27FC236}">
                    <a16:creationId xmlns:a16="http://schemas.microsoft.com/office/drawing/2014/main" id="{E1841DD8-F4D2-3DDC-E21B-35C6384C3AD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193871" y="3614655"/>
                <a:ext cx="500792" cy="649278"/>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825" name="Picture 2">
                <a:extLst>
                  <a:ext uri="{FF2B5EF4-FFF2-40B4-BE49-F238E27FC236}">
                    <a16:creationId xmlns:a16="http://schemas.microsoft.com/office/drawing/2014/main" id="{D32376B1-899B-0328-B2F0-38230F4D475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763413" y="3614655"/>
                <a:ext cx="491593" cy="649281"/>
              </a:xfrm>
              <a:prstGeom prst="rect">
                <a:avLst/>
              </a:prstGeom>
              <a:solidFill>
                <a:schemeClr val="accent4">
                  <a:lumMod val="60000"/>
                  <a:lumOff val="40000"/>
                </a:schemeClr>
              </a:solidFill>
              <a:ln w="6350">
                <a:solidFill>
                  <a:schemeClr val="bg1">
                    <a:lumMod val="65000"/>
                  </a:schemeClr>
                </a:solidFill>
              </a:ln>
            </p:spPr>
          </p:pic>
          <p:sp>
            <p:nvSpPr>
              <p:cNvPr id="1826" name="Line">
                <a:extLst>
                  <a:ext uri="{FF2B5EF4-FFF2-40B4-BE49-F238E27FC236}">
                    <a16:creationId xmlns:a16="http://schemas.microsoft.com/office/drawing/2014/main" id="{76CADE8B-FE46-5EE9-AE14-450EDDD7E7E0}"/>
                  </a:ext>
                </a:extLst>
              </p:cNvPr>
              <p:cNvSpPr/>
              <p:nvPr/>
            </p:nvSpPr>
            <p:spPr>
              <a:xfrm rot="10800000">
                <a:off x="5804889" y="3158310"/>
                <a:ext cx="609659" cy="390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201" y="21572"/>
                    </a:lnTo>
                    <a:lnTo>
                      <a:pt x="21600" y="21600"/>
                    </a:lnTo>
                  </a:path>
                </a:pathLst>
              </a:custGeom>
              <a:ln w="12700">
                <a:solidFill>
                  <a:schemeClr val="accent1"/>
                </a:solidFill>
                <a:miter lim="400000"/>
              </a:ln>
            </p:spPr>
            <p:txBody>
              <a:bodyPr lIns="13189" tIns="13189" rIns="13189" bIns="13189" anchor="ctr"/>
              <a:lstStyle/>
              <a:p>
                <a:pPr algn="ctr">
                  <a:defRPr sz="3200" i="0" cap="all" spc="512">
                    <a:solidFill>
                      <a:schemeClr val="accent2">
                        <a:satOff val="44164"/>
                        <a:lumOff val="14231"/>
                      </a:schemeClr>
                    </a:solidFill>
                    <a:latin typeface="Avenir Medium"/>
                    <a:ea typeface="Avenir Medium"/>
                    <a:cs typeface="Avenir Medium"/>
                    <a:sym typeface="Avenir Medium"/>
                  </a:defRPr>
                </a:pPr>
                <a:endParaRPr sz="831"/>
              </a:p>
            </p:txBody>
          </p:sp>
        </p:grpSp>
        <p:sp>
          <p:nvSpPr>
            <p:cNvPr id="1827" name="Line">
              <a:extLst>
                <a:ext uri="{FF2B5EF4-FFF2-40B4-BE49-F238E27FC236}">
                  <a16:creationId xmlns:a16="http://schemas.microsoft.com/office/drawing/2014/main" id="{743E85C0-296D-0017-C38F-DCBCFE2FCA8D}"/>
                </a:ext>
              </a:extLst>
            </p:cNvPr>
            <p:cNvSpPr/>
            <p:nvPr/>
          </p:nvSpPr>
          <p:spPr>
            <a:xfrm rot="10800000" flipV="1">
              <a:off x="4543340" y="2934780"/>
              <a:ext cx="618479" cy="328032"/>
            </a:xfrm>
            <a:custGeom>
              <a:avLst/>
              <a:gdLst>
                <a:gd name="connsiteX0" fmla="*/ 0 w 32895"/>
                <a:gd name="connsiteY0" fmla="*/ 0 h 21600"/>
                <a:gd name="connsiteX1" fmla="*/ 9201 w 32895"/>
                <a:gd name="connsiteY1" fmla="*/ 21572 h 21600"/>
                <a:gd name="connsiteX2" fmla="*/ 32895 w 32895"/>
                <a:gd name="connsiteY2" fmla="*/ 21600 h 21600"/>
              </a:gdLst>
              <a:ahLst/>
              <a:cxnLst>
                <a:cxn ang="0">
                  <a:pos x="connsiteX0" y="connsiteY0"/>
                </a:cxn>
                <a:cxn ang="0">
                  <a:pos x="connsiteX1" y="connsiteY1"/>
                </a:cxn>
                <a:cxn ang="0">
                  <a:pos x="connsiteX2" y="connsiteY2"/>
                </a:cxn>
              </a:cxnLst>
              <a:rect l="l" t="t" r="r" b="b"/>
              <a:pathLst>
                <a:path w="32895" h="21600" extrusionOk="0">
                  <a:moveTo>
                    <a:pt x="0" y="0"/>
                  </a:moveTo>
                  <a:lnTo>
                    <a:pt x="9201" y="21572"/>
                  </a:lnTo>
                  <a:lnTo>
                    <a:pt x="32895" y="21600"/>
                  </a:lnTo>
                </a:path>
              </a:pathLst>
            </a:custGeom>
            <a:ln w="12700">
              <a:solidFill>
                <a:schemeClr val="accent1"/>
              </a:solidFill>
              <a:miter lim="400000"/>
            </a:ln>
          </p:spPr>
          <p:txBody>
            <a:bodyPr lIns="13189" tIns="13189" rIns="13189" bIns="13189" anchor="ctr"/>
            <a:lstStyle/>
            <a:p>
              <a:pPr algn="ctr" defTabSz="316531">
                <a:defRPr sz="3200" i="0" cap="all" spc="512">
                  <a:solidFill>
                    <a:srgbClr val="004F9F">
                      <a:satOff val="44164"/>
                      <a:lumOff val="14231"/>
                    </a:srgbClr>
                  </a:solidFill>
                  <a:latin typeface="Avenir Medium"/>
                  <a:ea typeface="Avenir Medium"/>
                  <a:cs typeface="Avenir Medium"/>
                  <a:sym typeface="Avenir Medium"/>
                </a:defRPr>
              </a:pPr>
              <a:endParaRPr sz="831" cap="all" spc="355">
                <a:solidFill>
                  <a:srgbClr val="004F9F">
                    <a:satOff val="44164"/>
                    <a:lumOff val="14231"/>
                  </a:srgbClr>
                </a:solidFill>
                <a:latin typeface="Avenir Medium"/>
                <a:sym typeface="Avenir Medium"/>
              </a:endParaRPr>
            </a:p>
          </p:txBody>
        </p:sp>
        <p:pic>
          <p:nvPicPr>
            <p:cNvPr id="1828" name="Picture 2">
              <a:extLst>
                <a:ext uri="{FF2B5EF4-FFF2-40B4-BE49-F238E27FC236}">
                  <a16:creationId xmlns:a16="http://schemas.microsoft.com/office/drawing/2014/main" id="{A7A6975D-BBFF-AF48-C4E1-D2EE3E4E4F9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456714" y="2715611"/>
              <a:ext cx="617956" cy="63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9" name="Picture 47">
              <a:extLst>
                <a:ext uri="{FF2B5EF4-FFF2-40B4-BE49-F238E27FC236}">
                  <a16:creationId xmlns:a16="http://schemas.microsoft.com/office/drawing/2014/main" id="{70794B60-A02F-2302-F809-D8CAC3AB2DB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428619" y="2907188"/>
              <a:ext cx="549429" cy="323303"/>
            </a:xfrm>
            <a:prstGeom prst="rect">
              <a:avLst/>
            </a:prstGeom>
          </p:spPr>
        </p:pic>
        <p:grpSp>
          <p:nvGrpSpPr>
            <p:cNvPr id="1834" name="Group 5">
              <a:extLst>
                <a:ext uri="{FF2B5EF4-FFF2-40B4-BE49-F238E27FC236}">
                  <a16:creationId xmlns:a16="http://schemas.microsoft.com/office/drawing/2014/main" id="{CC49C26D-AF62-EF0E-52FB-DED89EAA68E7}"/>
                </a:ext>
              </a:extLst>
            </p:cNvPr>
            <p:cNvGrpSpPr/>
            <p:nvPr/>
          </p:nvGrpSpPr>
          <p:grpSpPr>
            <a:xfrm>
              <a:off x="1041144" y="977823"/>
              <a:ext cx="2616952" cy="2236720"/>
              <a:chOff x="383244" y="1403496"/>
              <a:chExt cx="3407466" cy="2912376"/>
            </a:xfrm>
          </p:grpSpPr>
          <p:grpSp>
            <p:nvGrpSpPr>
              <p:cNvPr id="1835" name="Group 3">
                <a:extLst>
                  <a:ext uri="{FF2B5EF4-FFF2-40B4-BE49-F238E27FC236}">
                    <a16:creationId xmlns:a16="http://schemas.microsoft.com/office/drawing/2014/main" id="{D8F2F75A-C2BE-3099-40D9-E71B9087D91B}"/>
                  </a:ext>
                </a:extLst>
              </p:cNvPr>
              <p:cNvGrpSpPr/>
              <p:nvPr/>
            </p:nvGrpSpPr>
            <p:grpSpPr>
              <a:xfrm>
                <a:off x="383244" y="1403496"/>
                <a:ext cx="3407466" cy="2912376"/>
                <a:chOff x="370575" y="1420658"/>
                <a:chExt cx="3407466" cy="2912376"/>
              </a:xfrm>
            </p:grpSpPr>
            <p:pic>
              <p:nvPicPr>
                <p:cNvPr id="1838" name="Picture 2">
                  <a:extLst>
                    <a:ext uri="{FF2B5EF4-FFF2-40B4-BE49-F238E27FC236}">
                      <a16:creationId xmlns:a16="http://schemas.microsoft.com/office/drawing/2014/main" id="{6BCA97E4-A200-4B06-9BC8-F2D52EE5B8D5}"/>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2508523" y="1495471"/>
                  <a:ext cx="591908" cy="62773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39" name="Group 96">
                  <a:extLst>
                    <a:ext uri="{FF2B5EF4-FFF2-40B4-BE49-F238E27FC236}">
                      <a16:creationId xmlns:a16="http://schemas.microsoft.com/office/drawing/2014/main" id="{7E6A495F-80FD-71FE-E16C-8051DCDA3EE3}"/>
                    </a:ext>
                  </a:extLst>
                </p:cNvPr>
                <p:cNvGrpSpPr/>
                <p:nvPr/>
              </p:nvGrpSpPr>
              <p:grpSpPr>
                <a:xfrm>
                  <a:off x="1836349" y="3373798"/>
                  <a:ext cx="1043997" cy="959236"/>
                  <a:chOff x="10784528" y="10827344"/>
                  <a:chExt cx="2758477" cy="2393128"/>
                </a:xfrm>
              </p:grpSpPr>
              <p:pic>
                <p:nvPicPr>
                  <p:cNvPr id="1854" name="Picture 2">
                    <a:extLst>
                      <a:ext uri="{FF2B5EF4-FFF2-40B4-BE49-F238E27FC236}">
                        <a16:creationId xmlns:a16="http://schemas.microsoft.com/office/drawing/2014/main" id="{EABDB05C-8590-BE70-4D57-B8A2CDBA2A8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784528" y="10827344"/>
                    <a:ext cx="1842475" cy="128402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5" name="Picture 1" descr="image001">
                    <a:extLst>
                      <a:ext uri="{FF2B5EF4-FFF2-40B4-BE49-F238E27FC236}">
                        <a16:creationId xmlns:a16="http://schemas.microsoft.com/office/drawing/2014/main" id="{9FAD3C2A-7214-32E9-B0A0-DA1804274A6C}"/>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1869638" y="11644425"/>
                    <a:ext cx="1673367" cy="157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0" name="Group 97">
                  <a:extLst>
                    <a:ext uri="{FF2B5EF4-FFF2-40B4-BE49-F238E27FC236}">
                      <a16:creationId xmlns:a16="http://schemas.microsoft.com/office/drawing/2014/main" id="{383A6478-1E30-0ABD-ED99-52050B3F971F}"/>
                    </a:ext>
                  </a:extLst>
                </p:cNvPr>
                <p:cNvGrpSpPr/>
                <p:nvPr/>
              </p:nvGrpSpPr>
              <p:grpSpPr>
                <a:xfrm>
                  <a:off x="3022045" y="3178273"/>
                  <a:ext cx="755996" cy="833198"/>
                  <a:chOff x="4303237" y="11179454"/>
                  <a:chExt cx="1997511" cy="2078682"/>
                </a:xfrm>
              </p:grpSpPr>
              <p:pic>
                <p:nvPicPr>
                  <p:cNvPr id="1851" name="Picture 2" descr="image001">
                    <a:extLst>
                      <a:ext uri="{FF2B5EF4-FFF2-40B4-BE49-F238E27FC236}">
                        <a16:creationId xmlns:a16="http://schemas.microsoft.com/office/drawing/2014/main" id="{136DF758-BED1-F616-DC72-5DED7A37CE9D}"/>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521110" y="11179454"/>
                    <a:ext cx="1201902" cy="107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2" name="Picture 2">
                    <a:extLst>
                      <a:ext uri="{FF2B5EF4-FFF2-40B4-BE49-F238E27FC236}">
                        <a16:creationId xmlns:a16="http://schemas.microsoft.com/office/drawing/2014/main" id="{A1A9DCED-F3A8-F5BB-E550-BD055C7A0E55}"/>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4303237" y="12235749"/>
                    <a:ext cx="1997511" cy="4251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3" name="Picture 3">
                    <a:extLst>
                      <a:ext uri="{FF2B5EF4-FFF2-40B4-BE49-F238E27FC236}">
                        <a16:creationId xmlns:a16="http://schemas.microsoft.com/office/drawing/2014/main" id="{54CE94B7-F656-F6DC-99CE-E36813CD53CD}"/>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14135" y="11826935"/>
                    <a:ext cx="1075775" cy="143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41" name="Line">
                  <a:extLst>
                    <a:ext uri="{FF2B5EF4-FFF2-40B4-BE49-F238E27FC236}">
                      <a16:creationId xmlns:a16="http://schemas.microsoft.com/office/drawing/2014/main" id="{DEBC0183-CFBB-1EC1-1365-717EA41FD24D}"/>
                    </a:ext>
                  </a:extLst>
                </p:cNvPr>
                <p:cNvSpPr/>
                <p:nvPr/>
              </p:nvSpPr>
              <p:spPr>
                <a:xfrm rot="10800000" flipH="1">
                  <a:off x="2326228" y="2156407"/>
                  <a:ext cx="609179" cy="4565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201" y="21572"/>
                      </a:lnTo>
                      <a:lnTo>
                        <a:pt x="21600" y="21600"/>
                      </a:lnTo>
                    </a:path>
                  </a:pathLst>
                </a:custGeom>
                <a:ln w="12700">
                  <a:solidFill>
                    <a:schemeClr val="accent1"/>
                  </a:solidFill>
                  <a:miter lim="400000"/>
                </a:ln>
              </p:spPr>
              <p:txBody>
                <a:bodyPr lIns="13189" tIns="13189" rIns="13189" bIns="13189" anchor="ctr"/>
                <a:lstStyle/>
                <a:p>
                  <a:pPr algn="ctr">
                    <a:defRPr sz="3200" i="0" cap="all" spc="512">
                      <a:solidFill>
                        <a:schemeClr val="accent2">
                          <a:satOff val="44164"/>
                          <a:lumOff val="14231"/>
                        </a:schemeClr>
                      </a:solidFill>
                      <a:latin typeface="Avenir Medium"/>
                      <a:ea typeface="Avenir Medium"/>
                      <a:cs typeface="Avenir Medium"/>
                      <a:sym typeface="Avenir Medium"/>
                    </a:defRPr>
                  </a:pPr>
                  <a:endParaRPr sz="831"/>
                </a:p>
              </p:txBody>
            </p:sp>
            <p:sp>
              <p:nvSpPr>
                <p:cNvPr id="1842" name="Line">
                  <a:extLst>
                    <a:ext uri="{FF2B5EF4-FFF2-40B4-BE49-F238E27FC236}">
                      <a16:creationId xmlns:a16="http://schemas.microsoft.com/office/drawing/2014/main" id="{805BFDC0-7D34-3912-CB84-1A379C729164}"/>
                    </a:ext>
                  </a:extLst>
                </p:cNvPr>
                <p:cNvSpPr/>
                <p:nvPr/>
              </p:nvSpPr>
              <p:spPr>
                <a:xfrm rot="10800000" flipH="1" flipV="1">
                  <a:off x="2705349" y="2658531"/>
                  <a:ext cx="839064" cy="4565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201" y="21572"/>
                      </a:lnTo>
                      <a:lnTo>
                        <a:pt x="21600" y="21600"/>
                      </a:lnTo>
                    </a:path>
                  </a:pathLst>
                </a:custGeom>
                <a:ln w="12700">
                  <a:solidFill>
                    <a:schemeClr val="accent1"/>
                  </a:solidFill>
                  <a:miter lim="400000"/>
                </a:ln>
              </p:spPr>
              <p:txBody>
                <a:bodyPr lIns="13189" tIns="13189" rIns="13189" bIns="13189" anchor="ctr"/>
                <a:lstStyle/>
                <a:p>
                  <a:pPr algn="ctr">
                    <a:defRPr sz="3200" i="0" cap="all" spc="512">
                      <a:solidFill>
                        <a:schemeClr val="accent2">
                          <a:satOff val="44164"/>
                          <a:lumOff val="14231"/>
                        </a:schemeClr>
                      </a:solidFill>
                      <a:latin typeface="Avenir Medium"/>
                      <a:ea typeface="Avenir Medium"/>
                      <a:cs typeface="Avenir Medium"/>
                      <a:sym typeface="Avenir Medium"/>
                    </a:defRPr>
                  </a:pPr>
                  <a:endParaRPr sz="831"/>
                </a:p>
              </p:txBody>
            </p:sp>
            <p:sp>
              <p:nvSpPr>
                <p:cNvPr id="1843" name="Line">
                  <a:extLst>
                    <a:ext uri="{FF2B5EF4-FFF2-40B4-BE49-F238E27FC236}">
                      <a16:creationId xmlns:a16="http://schemas.microsoft.com/office/drawing/2014/main" id="{665AFDA7-6E63-D000-0EA6-7E8E8AA8CD05}"/>
                    </a:ext>
                  </a:extLst>
                </p:cNvPr>
                <p:cNvSpPr/>
                <p:nvPr/>
              </p:nvSpPr>
              <p:spPr>
                <a:xfrm rot="10800000" flipV="1">
                  <a:off x="1872533" y="2936031"/>
                  <a:ext cx="711195" cy="400256"/>
                </a:xfrm>
                <a:custGeom>
                  <a:avLst/>
                  <a:gdLst>
                    <a:gd name="connsiteX0" fmla="*/ 0 w 32895"/>
                    <a:gd name="connsiteY0" fmla="*/ 0 h 21600"/>
                    <a:gd name="connsiteX1" fmla="*/ 9201 w 32895"/>
                    <a:gd name="connsiteY1" fmla="*/ 21572 h 21600"/>
                    <a:gd name="connsiteX2" fmla="*/ 32895 w 32895"/>
                    <a:gd name="connsiteY2" fmla="*/ 21600 h 21600"/>
                  </a:gdLst>
                  <a:ahLst/>
                  <a:cxnLst>
                    <a:cxn ang="0">
                      <a:pos x="connsiteX0" y="connsiteY0"/>
                    </a:cxn>
                    <a:cxn ang="0">
                      <a:pos x="connsiteX1" y="connsiteY1"/>
                    </a:cxn>
                    <a:cxn ang="0">
                      <a:pos x="connsiteX2" y="connsiteY2"/>
                    </a:cxn>
                  </a:cxnLst>
                  <a:rect l="l" t="t" r="r" b="b"/>
                  <a:pathLst>
                    <a:path w="32895" h="21600" extrusionOk="0">
                      <a:moveTo>
                        <a:pt x="0" y="0"/>
                      </a:moveTo>
                      <a:lnTo>
                        <a:pt x="9201" y="21572"/>
                      </a:lnTo>
                      <a:lnTo>
                        <a:pt x="32895" y="21600"/>
                      </a:lnTo>
                    </a:path>
                  </a:pathLst>
                </a:custGeom>
                <a:ln w="12700">
                  <a:solidFill>
                    <a:schemeClr val="accent1"/>
                  </a:solidFill>
                  <a:miter lim="400000"/>
                </a:ln>
              </p:spPr>
              <p:txBody>
                <a:bodyPr lIns="13189" tIns="13189" rIns="13189" bIns="13189" anchor="ctr"/>
                <a:lstStyle/>
                <a:p>
                  <a:pPr algn="ctr">
                    <a:defRPr sz="3200" i="0" cap="all" spc="512">
                      <a:solidFill>
                        <a:schemeClr val="accent2">
                          <a:satOff val="44164"/>
                          <a:lumOff val="14231"/>
                        </a:schemeClr>
                      </a:solidFill>
                      <a:latin typeface="Avenir Medium"/>
                      <a:ea typeface="Avenir Medium"/>
                      <a:cs typeface="Avenir Medium"/>
                      <a:sym typeface="Avenir Medium"/>
                    </a:defRPr>
                  </a:pPr>
                  <a:endParaRPr sz="831"/>
                </a:p>
              </p:txBody>
            </p:sp>
            <p:pic>
              <p:nvPicPr>
                <p:cNvPr id="1844" name="Picture 108">
                  <a:extLst>
                    <a:ext uri="{FF2B5EF4-FFF2-40B4-BE49-F238E27FC236}">
                      <a16:creationId xmlns:a16="http://schemas.microsoft.com/office/drawing/2014/main" id="{6FD96286-6423-8D9A-0D6A-2A7BB40F5AB3}"/>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3250462" y="1795602"/>
                  <a:ext cx="527578" cy="572383"/>
                </a:xfrm>
                <a:prstGeom prst="rect">
                  <a:avLst/>
                </a:prstGeom>
              </p:spPr>
            </p:pic>
            <p:sp>
              <p:nvSpPr>
                <p:cNvPr id="1845" name="Line">
                  <a:extLst>
                    <a:ext uri="{FF2B5EF4-FFF2-40B4-BE49-F238E27FC236}">
                      <a16:creationId xmlns:a16="http://schemas.microsoft.com/office/drawing/2014/main" id="{0E20537A-3D31-3591-30E5-C4C6476ED400}"/>
                    </a:ext>
                  </a:extLst>
                </p:cNvPr>
                <p:cNvSpPr/>
                <p:nvPr/>
              </p:nvSpPr>
              <p:spPr>
                <a:xfrm rot="10800000" flipH="1">
                  <a:off x="2858617" y="2409358"/>
                  <a:ext cx="839064" cy="226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201" y="21572"/>
                      </a:lnTo>
                      <a:lnTo>
                        <a:pt x="21600" y="21600"/>
                      </a:lnTo>
                    </a:path>
                  </a:pathLst>
                </a:custGeom>
                <a:ln w="12700">
                  <a:solidFill>
                    <a:schemeClr val="accent1"/>
                  </a:solidFill>
                  <a:miter lim="400000"/>
                </a:ln>
              </p:spPr>
              <p:txBody>
                <a:bodyPr lIns="13189" tIns="13189" rIns="13189" bIns="13189" anchor="ctr"/>
                <a:lstStyle/>
                <a:p>
                  <a:pPr algn="ctr">
                    <a:defRPr sz="3200" i="0" cap="all" spc="512">
                      <a:solidFill>
                        <a:schemeClr val="accent2">
                          <a:satOff val="44164"/>
                          <a:lumOff val="14231"/>
                        </a:schemeClr>
                      </a:solidFill>
                      <a:latin typeface="Avenir Medium"/>
                      <a:ea typeface="Avenir Medium"/>
                      <a:cs typeface="Avenir Medium"/>
                      <a:sym typeface="Avenir Medium"/>
                    </a:defRPr>
                  </a:pPr>
                  <a:endParaRPr sz="831"/>
                </a:p>
              </p:txBody>
            </p:sp>
            <p:pic>
              <p:nvPicPr>
                <p:cNvPr id="1846" name="Picture 5">
                  <a:extLst>
                    <a:ext uri="{FF2B5EF4-FFF2-40B4-BE49-F238E27FC236}">
                      <a16:creationId xmlns:a16="http://schemas.microsoft.com/office/drawing/2014/main" id="{106A8611-C525-5475-724D-151CE56C4B3E}"/>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392949" y="1432066"/>
                  <a:ext cx="653653" cy="50417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7" name="Picture 4">
                  <a:extLst>
                    <a:ext uri="{FF2B5EF4-FFF2-40B4-BE49-F238E27FC236}">
                      <a16:creationId xmlns:a16="http://schemas.microsoft.com/office/drawing/2014/main" id="{F9999252-DC82-C75F-3CD3-2192859DB4E2}"/>
                    </a:ext>
                  </a:extLst>
                </p:cNvPr>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p:blipFill>
              <p:spPr bwMode="auto">
                <a:xfrm>
                  <a:off x="1083055" y="1420658"/>
                  <a:ext cx="683711" cy="51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8" name="Picture 3">
                  <a:extLst>
                    <a:ext uri="{FF2B5EF4-FFF2-40B4-BE49-F238E27FC236}">
                      <a16:creationId xmlns:a16="http://schemas.microsoft.com/office/drawing/2014/main" id="{EFD136A3-2058-9807-BD62-9684CCB5F8E2}"/>
                    </a:ext>
                  </a:extLst>
                </p:cNvPr>
                <p:cNvPicPr>
                  <a:picLocks noChangeAspect="1" noChangeArrowheads="1"/>
                </p:cNvPicPr>
                <p:nvPr/>
              </p:nvPicPr>
              <p:blipFill rotWithShape="1">
                <a:blip r:embed="rId21" cstate="email">
                  <a:extLst>
                    <a:ext uri="{28A0092B-C50C-407E-A947-70E740481C1C}">
                      <a14:useLocalDpi xmlns:a14="http://schemas.microsoft.com/office/drawing/2010/main"/>
                    </a:ext>
                  </a:extLst>
                </a:blip>
                <a:srcRect/>
                <a:stretch/>
              </p:blipFill>
              <p:spPr bwMode="auto">
                <a:xfrm>
                  <a:off x="719775" y="1993819"/>
                  <a:ext cx="1040280" cy="32517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9" name="Picture 3">
                  <a:extLst>
                    <a:ext uri="{FF2B5EF4-FFF2-40B4-BE49-F238E27FC236}">
                      <a16:creationId xmlns:a16="http://schemas.microsoft.com/office/drawing/2014/main" id="{F1C8A06B-7919-C01B-A853-64F4FDDAEF5D}"/>
                    </a:ext>
                  </a:extLst>
                </p:cNvPr>
                <p:cNvPicPr>
                  <a:picLocks noChangeAspect="1" noChangeArrowheads="1"/>
                </p:cNvPicPr>
                <p:nvPr/>
              </p:nvPicPr>
              <p:blipFill rotWithShape="1">
                <a:blip r:embed="rId22" cstate="email">
                  <a:extLst>
                    <a:ext uri="{28A0092B-C50C-407E-A947-70E740481C1C}">
                      <a14:useLocalDpi xmlns:a14="http://schemas.microsoft.com/office/drawing/2010/main"/>
                    </a:ext>
                  </a:extLst>
                </a:blip>
                <a:srcRect/>
                <a:stretch/>
              </p:blipFill>
              <p:spPr bwMode="auto">
                <a:xfrm>
                  <a:off x="370575" y="1964205"/>
                  <a:ext cx="363691" cy="3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50" name="Line">
                  <a:extLst>
                    <a:ext uri="{FF2B5EF4-FFF2-40B4-BE49-F238E27FC236}">
                      <a16:creationId xmlns:a16="http://schemas.microsoft.com/office/drawing/2014/main" id="{BB2A7123-7532-34F1-F6D7-2E53B3954B0E}"/>
                    </a:ext>
                  </a:extLst>
                </p:cNvPr>
                <p:cNvSpPr/>
                <p:nvPr/>
              </p:nvSpPr>
              <p:spPr>
                <a:xfrm rot="10800000">
                  <a:off x="370575" y="2426140"/>
                  <a:ext cx="1814433" cy="321061"/>
                </a:xfrm>
                <a:custGeom>
                  <a:avLst/>
                  <a:gdLst>
                    <a:gd name="connsiteX0" fmla="*/ 0 w 32895"/>
                    <a:gd name="connsiteY0" fmla="*/ 0 h 21600"/>
                    <a:gd name="connsiteX1" fmla="*/ 9201 w 32895"/>
                    <a:gd name="connsiteY1" fmla="*/ 21572 h 21600"/>
                    <a:gd name="connsiteX2" fmla="*/ 32895 w 32895"/>
                    <a:gd name="connsiteY2" fmla="*/ 21600 h 21600"/>
                  </a:gdLst>
                  <a:ahLst/>
                  <a:cxnLst>
                    <a:cxn ang="0">
                      <a:pos x="connsiteX0" y="connsiteY0"/>
                    </a:cxn>
                    <a:cxn ang="0">
                      <a:pos x="connsiteX1" y="connsiteY1"/>
                    </a:cxn>
                    <a:cxn ang="0">
                      <a:pos x="connsiteX2" y="connsiteY2"/>
                    </a:cxn>
                  </a:cxnLst>
                  <a:rect l="l" t="t" r="r" b="b"/>
                  <a:pathLst>
                    <a:path w="32895" h="21600" extrusionOk="0">
                      <a:moveTo>
                        <a:pt x="0" y="0"/>
                      </a:moveTo>
                      <a:lnTo>
                        <a:pt x="9201" y="21572"/>
                      </a:lnTo>
                      <a:lnTo>
                        <a:pt x="32895" y="21600"/>
                      </a:lnTo>
                    </a:path>
                  </a:pathLst>
                </a:custGeom>
                <a:ln w="12700">
                  <a:solidFill>
                    <a:schemeClr val="accent1"/>
                  </a:solidFill>
                  <a:miter lim="400000"/>
                </a:ln>
              </p:spPr>
              <p:txBody>
                <a:bodyPr lIns="13189" tIns="13189" rIns="13189" bIns="13189" anchor="ctr"/>
                <a:lstStyle/>
                <a:p>
                  <a:pPr algn="ctr">
                    <a:defRPr sz="3200" i="0" cap="all" spc="512">
                      <a:solidFill>
                        <a:schemeClr val="accent2">
                          <a:satOff val="44164"/>
                          <a:lumOff val="14231"/>
                        </a:schemeClr>
                      </a:solidFill>
                      <a:latin typeface="Avenir Medium"/>
                      <a:ea typeface="Avenir Medium"/>
                      <a:cs typeface="Avenir Medium"/>
                      <a:sym typeface="Avenir Medium"/>
                    </a:defRPr>
                  </a:pPr>
                  <a:endParaRPr sz="831"/>
                </a:p>
              </p:txBody>
            </p:sp>
          </p:grpSp>
          <p:sp>
            <p:nvSpPr>
              <p:cNvPr id="1836" name="Line">
                <a:extLst>
                  <a:ext uri="{FF2B5EF4-FFF2-40B4-BE49-F238E27FC236}">
                    <a16:creationId xmlns:a16="http://schemas.microsoft.com/office/drawing/2014/main" id="{C8C9484D-0968-956A-1671-A29E4DA8D2D3}"/>
                  </a:ext>
                </a:extLst>
              </p:cNvPr>
              <p:cNvSpPr/>
              <p:nvPr/>
            </p:nvSpPr>
            <p:spPr>
              <a:xfrm flipH="1">
                <a:off x="948134" y="2972781"/>
                <a:ext cx="1106664" cy="480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201" y="21572"/>
                    </a:lnTo>
                    <a:lnTo>
                      <a:pt x="21600" y="21600"/>
                    </a:lnTo>
                  </a:path>
                </a:pathLst>
              </a:custGeom>
              <a:ln w="12700">
                <a:solidFill>
                  <a:schemeClr val="accent1"/>
                </a:solidFill>
                <a:miter lim="400000"/>
              </a:ln>
            </p:spPr>
            <p:txBody>
              <a:bodyPr lIns="13189" tIns="13189" rIns="13189" bIns="13189" anchor="ctr"/>
              <a:lstStyle/>
              <a:p>
                <a:pPr algn="ctr">
                  <a:defRPr sz="3200" i="0" cap="all" spc="512">
                    <a:solidFill>
                      <a:schemeClr val="accent2">
                        <a:satOff val="44164"/>
                        <a:lumOff val="14231"/>
                      </a:schemeClr>
                    </a:solidFill>
                    <a:latin typeface="Avenir Medium"/>
                    <a:ea typeface="Avenir Medium"/>
                    <a:cs typeface="Avenir Medium"/>
                    <a:sym typeface="Avenir Medium"/>
                  </a:defRPr>
                </a:pPr>
                <a:endParaRPr sz="831"/>
              </a:p>
            </p:txBody>
          </p:sp>
          <p:pic>
            <p:nvPicPr>
              <p:cNvPr id="1837" name="7 Imagen">
                <a:extLst>
                  <a:ext uri="{FF2B5EF4-FFF2-40B4-BE49-F238E27FC236}">
                    <a16:creationId xmlns:a16="http://schemas.microsoft.com/office/drawing/2014/main" id="{754932C9-5B61-6DE3-5070-BC28F81010B7}"/>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854463" y="3500211"/>
                <a:ext cx="603885" cy="734794"/>
              </a:xfrm>
              <a:prstGeom prst="rect">
                <a:avLst/>
              </a:prstGeom>
            </p:spPr>
          </p:pic>
        </p:grpSp>
        <p:pic>
          <p:nvPicPr>
            <p:cNvPr id="1856" name="Picture 54">
              <a:extLst>
                <a:ext uri="{FF2B5EF4-FFF2-40B4-BE49-F238E27FC236}">
                  <a16:creationId xmlns:a16="http://schemas.microsoft.com/office/drawing/2014/main" id="{BECFC00D-FA7F-2D1F-925D-E83A03D6856A}"/>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t="-2571"/>
            <a:stretch/>
          </p:blipFill>
          <p:spPr>
            <a:xfrm>
              <a:off x="4075832" y="2933408"/>
              <a:ext cx="302998" cy="315140"/>
            </a:xfrm>
            <a:prstGeom prst="rect">
              <a:avLst/>
            </a:prstGeom>
          </p:spPr>
        </p:pic>
        <p:pic>
          <p:nvPicPr>
            <p:cNvPr id="1857" name="Picture 8">
              <a:extLst>
                <a:ext uri="{FF2B5EF4-FFF2-40B4-BE49-F238E27FC236}">
                  <a16:creationId xmlns:a16="http://schemas.microsoft.com/office/drawing/2014/main" id="{615D591E-A095-F479-FE76-5B32939FF4A8}"/>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a:fillRect/>
            </a:stretch>
          </p:blipFill>
          <p:spPr bwMode="auto">
            <a:xfrm>
              <a:off x="4292178" y="3301649"/>
              <a:ext cx="317500" cy="4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 name="Picture 9">
              <a:extLst>
                <a:ext uri="{FF2B5EF4-FFF2-40B4-BE49-F238E27FC236}">
                  <a16:creationId xmlns:a16="http://schemas.microsoft.com/office/drawing/2014/main" id="{E3632A62-F930-93CC-6A1C-D26FDC4CC5B3}"/>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4637432" y="3301082"/>
              <a:ext cx="359322" cy="4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9" name="Picture 4">
              <a:extLst>
                <a:ext uri="{FF2B5EF4-FFF2-40B4-BE49-F238E27FC236}">
                  <a16:creationId xmlns:a16="http://schemas.microsoft.com/office/drawing/2014/main" id="{9794FE55-1165-8AB8-5168-C73C84AF2862}"/>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896328" y="3414844"/>
              <a:ext cx="359006" cy="358935"/>
            </a:xfrm>
            <a:prstGeom prst="rect">
              <a:avLst/>
            </a:prstGeom>
          </p:spPr>
        </p:pic>
      </p:grpSp>
      <p:sp>
        <p:nvSpPr>
          <p:cNvPr id="1093" name="Rectangle 1092">
            <a:extLst>
              <a:ext uri="{FF2B5EF4-FFF2-40B4-BE49-F238E27FC236}">
                <a16:creationId xmlns:a16="http://schemas.microsoft.com/office/drawing/2014/main" id="{E1EA47DE-22BC-477C-19C8-850B33BB96C1}"/>
              </a:ext>
            </a:extLst>
          </p:cNvPr>
          <p:cNvSpPr/>
          <p:nvPr/>
        </p:nvSpPr>
        <p:spPr>
          <a:xfrm>
            <a:off x="214183" y="265198"/>
            <a:ext cx="8625017" cy="496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exte 1">
            <a:extLst>
              <a:ext uri="{FF2B5EF4-FFF2-40B4-BE49-F238E27FC236}">
                <a16:creationId xmlns:a16="http://schemas.microsoft.com/office/drawing/2014/main" id="{B8D2EF28-E7EE-933F-1221-D44BCE22E9B9}"/>
              </a:ext>
            </a:extLst>
          </p:cNvPr>
          <p:cNvSpPr>
            <a:spLocks noGrp="1"/>
          </p:cNvSpPr>
          <p:nvPr>
            <p:ph type="body" sz="quarter" idx="14"/>
          </p:nvPr>
        </p:nvSpPr>
        <p:spPr/>
        <p:txBody>
          <a:bodyPr/>
          <a:lstStyle/>
          <a:p>
            <a:pPr algn="l"/>
            <a:r>
              <a:rPr lang="en-US" dirty="0"/>
              <a:t>Source Amundi, data as of 30/11/2025 - For illustrative purposes only. </a:t>
            </a:r>
            <a:br>
              <a:rPr lang="en-US" dirty="0"/>
            </a:br>
            <a:r>
              <a:rPr lang="en-US" dirty="0"/>
              <a:t>All trademarks and logos used for illustrative purposes in this document are the property of their respective owners.</a:t>
            </a:r>
          </a:p>
        </p:txBody>
      </p:sp>
      <p:sp>
        <p:nvSpPr>
          <p:cNvPr id="3" name="Titre 2">
            <a:extLst>
              <a:ext uri="{FF2B5EF4-FFF2-40B4-BE49-F238E27FC236}">
                <a16:creationId xmlns:a16="http://schemas.microsoft.com/office/drawing/2014/main" id="{94227C6C-9EDE-4C38-87A8-825EDE746E66}"/>
              </a:ext>
            </a:extLst>
          </p:cNvPr>
          <p:cNvSpPr>
            <a:spLocks noGrp="1"/>
          </p:cNvSpPr>
          <p:nvPr>
            <p:ph type="title"/>
          </p:nvPr>
        </p:nvSpPr>
        <p:spPr/>
        <p:txBody>
          <a:bodyPr/>
          <a:lstStyle/>
          <a:p>
            <a:r>
              <a:rPr lang="en-US" dirty="0"/>
              <a:t>A successful worldwide distribution of the strategy</a:t>
            </a:r>
          </a:p>
        </p:txBody>
      </p:sp>
      <p:sp>
        <p:nvSpPr>
          <p:cNvPr id="1088" name="Rounded Rectangle 46">
            <a:extLst>
              <a:ext uri="{FF2B5EF4-FFF2-40B4-BE49-F238E27FC236}">
                <a16:creationId xmlns:a16="http://schemas.microsoft.com/office/drawing/2014/main" id="{1EA3609D-2D91-F455-63DD-FA276C1C24BD}"/>
              </a:ext>
            </a:extLst>
          </p:cNvPr>
          <p:cNvSpPr/>
          <p:nvPr/>
        </p:nvSpPr>
        <p:spPr>
          <a:xfrm>
            <a:off x="428071" y="3688937"/>
            <a:ext cx="2955898" cy="323557"/>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4276" tIns="0" rIns="74276" bIns="29243" rtlCol="0" anchor="ctr" anchorCtr="0"/>
          <a:lstStyle/>
          <a:p>
            <a:r>
              <a:rPr lang="en-US" sz="1108" b="1" dirty="0">
                <a:solidFill>
                  <a:schemeClr val="bg1"/>
                </a:solidFill>
                <a:latin typeface="+mj-lt"/>
                <a:ea typeface="Tahoma" panose="020B0604030504040204" pitchFamily="34" charset="0"/>
                <a:cs typeface="Lucida Sans Unicode" panose="020B0602030504020204" pitchFamily="34" charset="0"/>
              </a:rPr>
              <a:t>Total assets under management</a:t>
            </a:r>
          </a:p>
        </p:txBody>
      </p:sp>
      <p:grpSp>
        <p:nvGrpSpPr>
          <p:cNvPr id="55" name="Groupe 54">
            <a:extLst>
              <a:ext uri="{FF2B5EF4-FFF2-40B4-BE49-F238E27FC236}">
                <a16:creationId xmlns:a16="http://schemas.microsoft.com/office/drawing/2014/main" id="{4E1F4278-3C75-E453-38D3-45E8223D6B3E}"/>
              </a:ext>
            </a:extLst>
          </p:cNvPr>
          <p:cNvGrpSpPr/>
          <p:nvPr/>
        </p:nvGrpSpPr>
        <p:grpSpPr>
          <a:xfrm>
            <a:off x="5190717" y="1024420"/>
            <a:ext cx="3395571" cy="448765"/>
            <a:chOff x="5089111" y="688209"/>
            <a:chExt cx="3395571" cy="448765"/>
          </a:xfrm>
        </p:grpSpPr>
        <p:sp>
          <p:nvSpPr>
            <p:cNvPr id="14" name="Rounded Rectangle 46">
              <a:extLst>
                <a:ext uri="{FF2B5EF4-FFF2-40B4-BE49-F238E27FC236}">
                  <a16:creationId xmlns:a16="http://schemas.microsoft.com/office/drawing/2014/main" id="{51D3C6ED-629B-E7B3-4764-43968439E90C}"/>
                </a:ext>
              </a:extLst>
            </p:cNvPr>
            <p:cNvSpPr/>
            <p:nvPr/>
          </p:nvSpPr>
          <p:spPr>
            <a:xfrm>
              <a:off x="5320686" y="688209"/>
              <a:ext cx="3163996" cy="446879"/>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4276" tIns="0" rIns="74276" bIns="29243" rtlCol="0" anchor="ctr" anchorCtr="0"/>
            <a:lstStyle/>
            <a:p>
              <a:endParaRPr lang="en-US" sz="900" b="1" dirty="0">
                <a:solidFill>
                  <a:schemeClr val="bg1"/>
                </a:solidFill>
                <a:latin typeface="+mj-lt"/>
                <a:ea typeface="Tahoma" panose="020B0604030504040204" pitchFamily="34" charset="0"/>
                <a:cs typeface="Lucida Sans Unicode" panose="020B0602030504020204" pitchFamily="34" charset="0"/>
              </a:endParaRPr>
            </a:p>
          </p:txBody>
        </p:sp>
        <p:pic>
          <p:nvPicPr>
            <p:cNvPr id="53" name="Picture 2">
              <a:extLst>
                <a:ext uri="{FF2B5EF4-FFF2-40B4-BE49-F238E27FC236}">
                  <a16:creationId xmlns:a16="http://schemas.microsoft.com/office/drawing/2014/main" id="{4D322B8E-7549-067E-689F-D5F744085740}"/>
                </a:ext>
              </a:extLst>
            </p:cNvPr>
            <p:cNvPicPr>
              <a:picLocks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5089111" y="693388"/>
              <a:ext cx="450389" cy="436838"/>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54" name="Rectangle 53">
              <a:extLst>
                <a:ext uri="{FF2B5EF4-FFF2-40B4-BE49-F238E27FC236}">
                  <a16:creationId xmlns:a16="http://schemas.microsoft.com/office/drawing/2014/main" id="{9C46D395-EDF4-DDEE-924F-AD037FD68254}"/>
                </a:ext>
              </a:extLst>
            </p:cNvPr>
            <p:cNvSpPr/>
            <p:nvPr/>
          </p:nvSpPr>
          <p:spPr>
            <a:xfrm>
              <a:off x="5540425" y="690698"/>
              <a:ext cx="2545012" cy="446276"/>
            </a:xfrm>
            <a:prstGeom prst="rect">
              <a:avLst/>
            </a:prstGeom>
          </p:spPr>
          <p:txBody>
            <a:bodyPr wrap="square">
              <a:spAutoFit/>
            </a:bodyPr>
            <a:lstStyle/>
            <a:p>
              <a:r>
                <a:rPr lang="en-US" sz="900" b="1" i="1" dirty="0">
                  <a:solidFill>
                    <a:schemeClr val="bg1"/>
                  </a:solidFill>
                </a:rPr>
                <a:t>Best Structured Investment Product Award</a:t>
              </a:r>
              <a:r>
                <a:rPr lang="en-US" sz="900" i="1" dirty="0">
                  <a:solidFill>
                    <a:schemeClr val="bg1"/>
                  </a:solidFill>
                </a:rPr>
                <a:t> </a:t>
              </a:r>
              <a:r>
                <a:rPr lang="en-US" sz="700" i="1" dirty="0">
                  <a:solidFill>
                    <a:schemeClr val="bg1"/>
                  </a:solidFill>
                </a:rPr>
                <a:t>- Multi-asset (Hong- Kong &amp; Japan) at The Asset’s Triple A Asian Awards 2018</a:t>
              </a:r>
              <a:endParaRPr lang="fr-FR" sz="700" i="1" dirty="0">
                <a:solidFill>
                  <a:schemeClr val="bg1"/>
                </a:solidFill>
              </a:endParaRPr>
            </a:p>
          </p:txBody>
        </p:sp>
        <p:pic>
          <p:nvPicPr>
            <p:cNvPr id="24" name="Picture 50">
              <a:extLst>
                <a:ext uri="{FF2B5EF4-FFF2-40B4-BE49-F238E27FC236}">
                  <a16:creationId xmlns:a16="http://schemas.microsoft.com/office/drawing/2014/main" id="{699D4AEB-BF17-DD62-F411-842A1AD8064B}"/>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8022642" y="714786"/>
              <a:ext cx="420302" cy="420302"/>
            </a:xfrm>
            <a:prstGeom prst="rect">
              <a:avLst/>
            </a:prstGeom>
          </p:spPr>
        </p:pic>
      </p:grpSp>
      <p:pic>
        <p:nvPicPr>
          <p:cNvPr id="25" name="Picture 51">
            <a:extLst>
              <a:ext uri="{FF2B5EF4-FFF2-40B4-BE49-F238E27FC236}">
                <a16:creationId xmlns:a16="http://schemas.microsoft.com/office/drawing/2014/main" id="{A1F17BC6-095D-C45F-2592-990A2D0F3599}"/>
              </a:ext>
            </a:extLst>
          </p:cNvPr>
          <p:cNvPicPr>
            <a:picLocks/>
          </p:cNvPicPr>
          <p:nvPr/>
        </p:nvPicPr>
        <p:blipFill>
          <a:blip r:embed="rId31" cstate="screen">
            <a:extLst>
              <a:ext uri="{28A0092B-C50C-407E-A947-70E740481C1C}">
                <a14:useLocalDpi xmlns:a14="http://schemas.microsoft.com/office/drawing/2010/main"/>
              </a:ext>
            </a:extLst>
          </a:blip>
          <a:stretch>
            <a:fillRect/>
          </a:stretch>
        </p:blipFill>
        <p:spPr>
          <a:xfrm>
            <a:off x="4273801" y="2652449"/>
            <a:ext cx="527090" cy="363330"/>
          </a:xfrm>
          <a:prstGeom prst="rect">
            <a:avLst/>
          </a:prstGeom>
          <a:solidFill>
            <a:schemeClr val="bg1"/>
          </a:solidFill>
          <a:ln>
            <a:solidFill>
              <a:schemeClr val="accent1"/>
            </a:solidFill>
          </a:ln>
        </p:spPr>
      </p:pic>
      <p:sp>
        <p:nvSpPr>
          <p:cNvPr id="4" name="Rectangle: Rounded Corners 33">
            <a:extLst>
              <a:ext uri="{FF2B5EF4-FFF2-40B4-BE49-F238E27FC236}">
                <a16:creationId xmlns:a16="http://schemas.microsoft.com/office/drawing/2014/main" id="{E5804497-9092-8559-0790-3E8A273E0B80}"/>
              </a:ext>
            </a:extLst>
          </p:cNvPr>
          <p:cNvSpPr/>
          <p:nvPr/>
        </p:nvSpPr>
        <p:spPr>
          <a:xfrm>
            <a:off x="2765784" y="3534565"/>
            <a:ext cx="632300" cy="6323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bg1"/>
              </a:solidFill>
              <a:cs typeface="Calibri" panose="020F0502020204030204" pitchFamily="34" charset="0"/>
            </a:endParaRPr>
          </a:p>
        </p:txBody>
      </p:sp>
      <p:sp>
        <p:nvSpPr>
          <p:cNvPr id="6" name="ZoneTexte 5">
            <a:extLst>
              <a:ext uri="{FF2B5EF4-FFF2-40B4-BE49-F238E27FC236}">
                <a16:creationId xmlns:a16="http://schemas.microsoft.com/office/drawing/2014/main" id="{7EA7AD91-45C3-906C-4BD5-4DF54C89DAC0}"/>
              </a:ext>
            </a:extLst>
          </p:cNvPr>
          <p:cNvSpPr txBox="1"/>
          <p:nvPr/>
        </p:nvSpPr>
        <p:spPr>
          <a:xfrm>
            <a:off x="2779898" y="3707865"/>
            <a:ext cx="618186" cy="276999"/>
          </a:xfrm>
          <a:prstGeom prst="rect">
            <a:avLst/>
          </a:prstGeom>
          <a:noFill/>
        </p:spPr>
        <p:txBody>
          <a:bodyPr wrap="square" lIns="0" rIns="0">
            <a:spAutoFit/>
          </a:bodyPr>
          <a:lstStyle/>
          <a:p>
            <a:pPr algn="ctr"/>
            <a:r>
              <a:rPr lang="en-US" altLang="ja-JP" sz="1200" b="1" dirty="0">
                <a:solidFill>
                  <a:schemeClr val="bg1"/>
                </a:solidFill>
                <a:ea typeface="Tahoma" panose="020B0604030504040204" pitchFamily="34" charset="0"/>
                <a:cs typeface="Lucida Sans Unicode" panose="020B0602030504020204" pitchFamily="34" charset="0"/>
              </a:rPr>
              <a:t>€1.9</a:t>
            </a:r>
            <a:r>
              <a:rPr lang="en-US" sz="1200" b="1" dirty="0">
                <a:solidFill>
                  <a:schemeClr val="bg1"/>
                </a:solidFill>
                <a:latin typeface="+mj-lt"/>
                <a:ea typeface="Tahoma" panose="020B0604030504040204" pitchFamily="34" charset="0"/>
                <a:cs typeface="Lucida Sans Unicode" panose="020B0602030504020204" pitchFamily="34" charset="0"/>
              </a:rPr>
              <a:t>bn</a:t>
            </a:r>
            <a:endParaRPr lang="en-GB" sz="1200" dirty="0"/>
          </a:p>
        </p:txBody>
      </p:sp>
      <p:grpSp>
        <p:nvGrpSpPr>
          <p:cNvPr id="7" name="Group 6">
            <a:extLst>
              <a:ext uri="{FF2B5EF4-FFF2-40B4-BE49-F238E27FC236}">
                <a16:creationId xmlns:a16="http://schemas.microsoft.com/office/drawing/2014/main" id="{7C0264B9-24E4-F34B-2082-0E1FFB05A0E7}"/>
              </a:ext>
            </a:extLst>
          </p:cNvPr>
          <p:cNvGrpSpPr/>
          <p:nvPr/>
        </p:nvGrpSpPr>
        <p:grpSpPr>
          <a:xfrm>
            <a:off x="4731907" y="4035855"/>
            <a:ext cx="2795496" cy="446879"/>
            <a:chOff x="4822858" y="3877875"/>
            <a:chExt cx="2795496" cy="446879"/>
          </a:xfrm>
        </p:grpSpPr>
        <p:grpSp>
          <p:nvGrpSpPr>
            <p:cNvPr id="56" name="Groupe 55">
              <a:extLst>
                <a:ext uri="{FF2B5EF4-FFF2-40B4-BE49-F238E27FC236}">
                  <a16:creationId xmlns:a16="http://schemas.microsoft.com/office/drawing/2014/main" id="{031F4574-A56F-4CFE-A142-8424A510C729}"/>
                </a:ext>
              </a:extLst>
            </p:cNvPr>
            <p:cNvGrpSpPr/>
            <p:nvPr/>
          </p:nvGrpSpPr>
          <p:grpSpPr>
            <a:xfrm>
              <a:off x="4853604" y="3877875"/>
              <a:ext cx="2764750" cy="446879"/>
              <a:chOff x="5320686" y="688209"/>
              <a:chExt cx="2764750" cy="446879"/>
            </a:xfrm>
          </p:grpSpPr>
          <p:sp>
            <p:nvSpPr>
              <p:cNvPr id="57" name="Rounded Rectangle 46">
                <a:extLst>
                  <a:ext uri="{FF2B5EF4-FFF2-40B4-BE49-F238E27FC236}">
                    <a16:creationId xmlns:a16="http://schemas.microsoft.com/office/drawing/2014/main" id="{CEDD36B1-1E42-496D-B5BE-7A6459AF24C7}"/>
                  </a:ext>
                </a:extLst>
              </p:cNvPr>
              <p:cNvSpPr/>
              <p:nvPr/>
            </p:nvSpPr>
            <p:spPr>
              <a:xfrm>
                <a:off x="5320686" y="688209"/>
                <a:ext cx="2613003" cy="446879"/>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4276" tIns="0" rIns="74276" bIns="29243" rtlCol="0" anchor="ctr" anchorCtr="0"/>
              <a:lstStyle/>
              <a:p>
                <a:endParaRPr lang="en-US" sz="900" b="1" dirty="0">
                  <a:solidFill>
                    <a:schemeClr val="bg1"/>
                  </a:solidFill>
                  <a:latin typeface="+mj-lt"/>
                  <a:ea typeface="Tahoma" panose="020B0604030504040204" pitchFamily="34" charset="0"/>
                  <a:cs typeface="Lucida Sans Unicode" panose="020B0602030504020204" pitchFamily="34" charset="0"/>
                </a:endParaRPr>
              </a:p>
            </p:txBody>
          </p:sp>
          <p:sp>
            <p:nvSpPr>
              <p:cNvPr id="59" name="Rectangle 58">
                <a:extLst>
                  <a:ext uri="{FF2B5EF4-FFF2-40B4-BE49-F238E27FC236}">
                    <a16:creationId xmlns:a16="http://schemas.microsoft.com/office/drawing/2014/main" id="{C10DD2C3-22BB-DC02-02AA-80770C758A45}"/>
                  </a:ext>
                </a:extLst>
              </p:cNvPr>
              <p:cNvSpPr/>
              <p:nvPr/>
            </p:nvSpPr>
            <p:spPr>
              <a:xfrm>
                <a:off x="5720613" y="750294"/>
                <a:ext cx="2364823" cy="338554"/>
              </a:xfrm>
              <a:prstGeom prst="rect">
                <a:avLst/>
              </a:prstGeom>
            </p:spPr>
            <p:txBody>
              <a:bodyPr wrap="square">
                <a:spAutoFit/>
              </a:bodyPr>
              <a:lstStyle/>
              <a:p>
                <a:r>
                  <a:rPr lang="en-US" sz="900" b="1" i="1" dirty="0">
                    <a:solidFill>
                      <a:schemeClr val="bg1"/>
                    </a:solidFill>
                  </a:rPr>
                  <a:t>Excellence in innovation 2025</a:t>
                </a:r>
                <a:br>
                  <a:rPr lang="en-US" sz="900" b="1" i="1" dirty="0">
                    <a:solidFill>
                      <a:schemeClr val="bg1"/>
                    </a:solidFill>
                  </a:rPr>
                </a:br>
                <a:r>
                  <a:rPr lang="en-US" sz="700" i="1" dirty="0">
                    <a:solidFill>
                      <a:schemeClr val="bg1"/>
                    </a:solidFill>
                  </a:rPr>
                  <a:t>by Fund Selector Asia</a:t>
                </a:r>
                <a:endParaRPr lang="fr-FR" sz="700" i="1" dirty="0">
                  <a:solidFill>
                    <a:schemeClr val="bg1"/>
                  </a:solidFill>
                </a:endParaRPr>
              </a:p>
            </p:txBody>
          </p:sp>
          <p:pic>
            <p:nvPicPr>
              <p:cNvPr id="60" name="Picture 50">
                <a:extLst>
                  <a:ext uri="{FF2B5EF4-FFF2-40B4-BE49-F238E27FC236}">
                    <a16:creationId xmlns:a16="http://schemas.microsoft.com/office/drawing/2014/main" id="{2A619D9A-2473-D76A-35B6-20247FBD1218}"/>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7446853" y="707229"/>
                <a:ext cx="420302" cy="420302"/>
              </a:xfrm>
              <a:prstGeom prst="rect">
                <a:avLst/>
              </a:prstGeom>
            </p:spPr>
          </p:pic>
        </p:grpSp>
        <p:pic>
          <p:nvPicPr>
            <p:cNvPr id="5" name="Picture 4">
              <a:extLst>
                <a:ext uri="{FF2B5EF4-FFF2-40B4-BE49-F238E27FC236}">
                  <a16:creationId xmlns:a16="http://schemas.microsoft.com/office/drawing/2014/main" id="{E74F74BB-BA57-5D48-7300-81C6548C8943}"/>
                </a:ext>
              </a:extLst>
            </p:cNvPr>
            <p:cNvPicPr>
              <a:picLocks noChangeAspect="1"/>
            </p:cNvPicPr>
            <p:nvPr/>
          </p:nvPicPr>
          <p:blipFill>
            <a:blip r:embed="rId32"/>
            <a:stretch>
              <a:fillRect/>
            </a:stretch>
          </p:blipFill>
          <p:spPr>
            <a:xfrm>
              <a:off x="4822858" y="3880838"/>
              <a:ext cx="442800" cy="442800"/>
            </a:xfrm>
            <a:prstGeom prst="rect">
              <a:avLst/>
            </a:prstGeom>
          </p:spPr>
        </p:pic>
      </p:grpSp>
    </p:spTree>
    <p:extLst>
      <p:ext uri="{BB962C8B-B14F-4D97-AF65-F5344CB8AC3E}">
        <p14:creationId xmlns:p14="http://schemas.microsoft.com/office/powerpoint/2010/main" val="31229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C3A97C-DE44-D636-2B6B-19699E07689E}"/>
              </a:ext>
            </a:extLst>
          </p:cNvPr>
          <p:cNvSpPr>
            <a:spLocks noGrp="1"/>
          </p:cNvSpPr>
          <p:nvPr>
            <p:ph type="body" sz="quarter" idx="13"/>
          </p:nvPr>
        </p:nvSpPr>
        <p:spPr/>
        <p:txBody>
          <a:bodyPr/>
          <a:lstStyle/>
          <a:p>
            <a:pPr marL="4763" indent="0" algn="ctr">
              <a:buNone/>
            </a:pPr>
            <a:r>
              <a:rPr lang="en-US"/>
              <a:t>2</a:t>
            </a:r>
          </a:p>
        </p:txBody>
      </p:sp>
      <p:sp>
        <p:nvSpPr>
          <p:cNvPr id="3" name="Title 2">
            <a:extLst>
              <a:ext uri="{FF2B5EF4-FFF2-40B4-BE49-F238E27FC236}">
                <a16:creationId xmlns:a16="http://schemas.microsoft.com/office/drawing/2014/main" id="{C9FEB2E6-B525-3D62-578C-502FC7FE01F8}"/>
              </a:ext>
            </a:extLst>
          </p:cNvPr>
          <p:cNvSpPr>
            <a:spLocks noGrp="1"/>
          </p:cNvSpPr>
          <p:nvPr>
            <p:ph type="title"/>
          </p:nvPr>
        </p:nvSpPr>
        <p:spPr/>
        <p:txBody>
          <a:bodyPr/>
          <a:lstStyle/>
          <a:p>
            <a:r>
              <a:rPr lang="en-US" dirty="0"/>
              <a:t>Market opportunities</a:t>
            </a:r>
          </a:p>
        </p:txBody>
      </p:sp>
    </p:spTree>
    <p:extLst>
      <p:ext uri="{BB962C8B-B14F-4D97-AF65-F5344CB8AC3E}">
        <p14:creationId xmlns:p14="http://schemas.microsoft.com/office/powerpoint/2010/main" val="289274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33">
            <a:extLst>
              <a:ext uri="{FF2B5EF4-FFF2-40B4-BE49-F238E27FC236}">
                <a16:creationId xmlns:a16="http://schemas.microsoft.com/office/drawing/2014/main" id="{45C584A3-5602-B376-9027-9459AEBA3CCE}"/>
              </a:ext>
            </a:extLst>
          </p:cNvPr>
          <p:cNvSpPr/>
          <p:nvPr/>
        </p:nvSpPr>
        <p:spPr>
          <a:xfrm>
            <a:off x="428399" y="2404374"/>
            <a:ext cx="8287200" cy="939224"/>
          </a:xfrm>
          <a:prstGeom prst="roundRect">
            <a:avLst>
              <a:gd name="adj" fmla="val 50000"/>
            </a:avLst>
          </a:prstGeom>
          <a:gradFill flip="none" rotWithShape="1">
            <a:gsLst>
              <a:gs pos="0">
                <a:srgbClr val="C6EEFF"/>
              </a:gs>
              <a:gs pos="100000">
                <a:schemeClr val="accent1">
                  <a:lumMod val="45000"/>
                  <a:lumOff val="5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buFont typeface="Arial" pitchFamily="34" charset="0"/>
              <a:buChar char=" "/>
            </a:pPr>
            <a:endParaRPr lang="en-GB" sz="1500" b="1" dirty="0">
              <a:solidFill>
                <a:schemeClr val="tx1"/>
              </a:solidFill>
            </a:endParaRPr>
          </a:p>
        </p:txBody>
      </p:sp>
      <p:sp>
        <p:nvSpPr>
          <p:cNvPr id="35" name="Text Placeholder 2">
            <a:extLst>
              <a:ext uri="{FF2B5EF4-FFF2-40B4-BE49-F238E27FC236}">
                <a16:creationId xmlns:a16="http://schemas.microsoft.com/office/drawing/2014/main" id="{05D81E72-10EA-48B4-8C13-E3C47509AEEA}"/>
              </a:ext>
            </a:extLst>
          </p:cNvPr>
          <p:cNvSpPr>
            <a:spLocks noGrp="1"/>
          </p:cNvSpPr>
          <p:nvPr>
            <p:ph type="body" sz="quarter" idx="14"/>
          </p:nvPr>
        </p:nvSpPr>
        <p:spPr>
          <a:xfrm>
            <a:off x="428399" y="4086008"/>
            <a:ext cx="8287200" cy="459000"/>
          </a:xfrm>
        </p:spPr>
        <p:txBody>
          <a:bodyPr/>
          <a:lstStyle/>
          <a:p>
            <a:r>
              <a:rPr lang="en-GB" dirty="0">
                <a:solidFill>
                  <a:schemeClr val="tx2"/>
                </a:solidFill>
              </a:rPr>
              <a:t>Source Amundi as at November 2025. For illustrative purposes only, may be subject to change without prior notice. 1. The Fund does not offer a performance guarantee. 2. The Fund aims to provide a permanent partial protection of capital invested over the recommended holding period. Please see the </a:t>
            </a:r>
            <a:r>
              <a:rPr lang="en-GB" dirty="0">
                <a:solidFill>
                  <a:schemeClr val="tx2"/>
                </a:solidFill>
                <a:hlinkClick r:id="rId4"/>
              </a:rPr>
              <a:t>Prospectus</a:t>
            </a:r>
            <a:r>
              <a:rPr lang="en-GB" dirty="0">
                <a:solidFill>
                  <a:schemeClr val="tx2"/>
                </a:solidFill>
              </a:rPr>
              <a:t> for complete information on the investment policy, objectives and strategy of the fund. </a:t>
            </a:r>
          </a:p>
        </p:txBody>
      </p:sp>
      <p:sp>
        <p:nvSpPr>
          <p:cNvPr id="2" name="Titre 1">
            <a:extLst>
              <a:ext uri="{FF2B5EF4-FFF2-40B4-BE49-F238E27FC236}">
                <a16:creationId xmlns:a16="http://schemas.microsoft.com/office/drawing/2014/main" id="{DA3907F0-DB31-8E65-332C-3871C61FEC3D}"/>
              </a:ext>
            </a:extLst>
          </p:cNvPr>
          <p:cNvSpPr>
            <a:spLocks noGrp="1"/>
          </p:cNvSpPr>
          <p:nvPr>
            <p:ph type="title"/>
          </p:nvPr>
        </p:nvSpPr>
        <p:spPr>
          <a:xfrm>
            <a:off x="428652" y="302400"/>
            <a:ext cx="8394072" cy="553998"/>
          </a:xfrm>
        </p:spPr>
        <p:txBody>
          <a:bodyPr/>
          <a:lstStyle/>
          <a:p>
            <a:r>
              <a:rPr lang="en-GB" spc="-10" dirty="0"/>
              <a:t>In a complex and uncertain environment, investors look for protection</a:t>
            </a:r>
          </a:p>
        </p:txBody>
      </p:sp>
      <p:sp>
        <p:nvSpPr>
          <p:cNvPr id="12" name="Rectangle: Rounded Corners 33">
            <a:extLst>
              <a:ext uri="{FF2B5EF4-FFF2-40B4-BE49-F238E27FC236}">
                <a16:creationId xmlns:a16="http://schemas.microsoft.com/office/drawing/2014/main" id="{FFD8C0D8-D696-F928-621D-0D1A0C3EA4FF}"/>
              </a:ext>
            </a:extLst>
          </p:cNvPr>
          <p:cNvSpPr/>
          <p:nvPr/>
        </p:nvSpPr>
        <p:spPr>
          <a:xfrm>
            <a:off x="1071155" y="1285294"/>
            <a:ext cx="3384000" cy="281807"/>
          </a:xfrm>
          <a:prstGeom prst="roundRect">
            <a:avLst>
              <a:gd name="adj" fmla="val 50000"/>
            </a:avLst>
          </a:prstGeom>
          <a:solidFill>
            <a:srgbClr val="C6EEF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GB" sz="1150" b="1" dirty="0">
                <a:solidFill>
                  <a:schemeClr val="tx1"/>
                </a:solidFill>
                <a:cs typeface="Calibri" panose="020F0502020204030204" pitchFamily="34" charset="0"/>
              </a:rPr>
              <a:t>Low real interest rates</a:t>
            </a:r>
          </a:p>
        </p:txBody>
      </p:sp>
      <p:sp>
        <p:nvSpPr>
          <p:cNvPr id="15" name="Rectangle 14">
            <a:extLst>
              <a:ext uri="{FF2B5EF4-FFF2-40B4-BE49-F238E27FC236}">
                <a16:creationId xmlns:a16="http://schemas.microsoft.com/office/drawing/2014/main" id="{C5C0E2FD-F085-630D-B7B0-4A0D90F63770}"/>
              </a:ext>
            </a:extLst>
          </p:cNvPr>
          <p:cNvSpPr/>
          <p:nvPr/>
        </p:nvSpPr>
        <p:spPr>
          <a:xfrm>
            <a:off x="1071155" y="1663594"/>
            <a:ext cx="3384000" cy="306000"/>
          </a:xfrm>
          <a:prstGeom prst="rect">
            <a:avLst/>
          </a:prstGeom>
        </p:spPr>
        <p:txBody>
          <a:bodyPr wrap="square" lIns="0" tIns="0" rIns="0" bIns="0">
            <a:spAutoFit/>
          </a:bodyPr>
          <a:lstStyle/>
          <a:p>
            <a:pPr algn="ctr"/>
            <a:r>
              <a:rPr lang="en-US" sz="1000" dirty="0">
                <a:latin typeface="Arial" panose="020B0604020202020204" pitchFamily="34" charset="0"/>
                <a:cs typeface="Arial" panose="020B0604020202020204" pitchFamily="34" charset="0"/>
              </a:rPr>
              <a:t>Low inflation-adjusted remuneration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on lowest-risk assets</a:t>
            </a:r>
          </a:p>
        </p:txBody>
      </p:sp>
      <p:sp>
        <p:nvSpPr>
          <p:cNvPr id="3" name="Isosceles Triangle 9">
            <a:extLst>
              <a:ext uri="{FF2B5EF4-FFF2-40B4-BE49-F238E27FC236}">
                <a16:creationId xmlns:a16="http://schemas.microsoft.com/office/drawing/2014/main" id="{E3594942-38A0-05D4-470B-1F2E7FFE9DEE}"/>
              </a:ext>
            </a:extLst>
          </p:cNvPr>
          <p:cNvSpPr/>
          <p:nvPr/>
        </p:nvSpPr>
        <p:spPr>
          <a:xfrm rot="10800000">
            <a:off x="2583156" y="2110108"/>
            <a:ext cx="360000" cy="108000"/>
          </a:xfrm>
          <a:prstGeom prst="triangle">
            <a:avLst/>
          </a:prstGeom>
          <a:solidFill>
            <a:srgbClr val="001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7" name="Straight Connector 11">
            <a:extLst>
              <a:ext uri="{FF2B5EF4-FFF2-40B4-BE49-F238E27FC236}">
                <a16:creationId xmlns:a16="http://schemas.microsoft.com/office/drawing/2014/main" id="{D753379F-544E-3976-C18A-FCBE0A889A90}"/>
              </a:ext>
            </a:extLst>
          </p:cNvPr>
          <p:cNvCxnSpPr>
            <a:cxnSpLocks/>
          </p:cNvCxnSpPr>
          <p:nvPr/>
        </p:nvCxnSpPr>
        <p:spPr>
          <a:xfrm>
            <a:off x="1071155" y="2111689"/>
            <a:ext cx="3384000" cy="0"/>
          </a:xfrm>
          <a:prstGeom prst="line">
            <a:avLst/>
          </a:prstGeom>
          <a:ln w="19050">
            <a:solidFill>
              <a:srgbClr val="001C4B"/>
            </a:solidFill>
          </a:ln>
        </p:spPr>
        <p:style>
          <a:lnRef idx="1">
            <a:schemeClr val="accent1"/>
          </a:lnRef>
          <a:fillRef idx="0">
            <a:schemeClr val="accent1"/>
          </a:fillRef>
          <a:effectRef idx="0">
            <a:schemeClr val="accent1"/>
          </a:effectRef>
          <a:fontRef idx="minor">
            <a:schemeClr val="tx1"/>
          </a:fontRef>
        </p:style>
      </p:cxnSp>
      <p:sp>
        <p:nvSpPr>
          <p:cNvPr id="5" name="Rectangle: Rounded Corners 33">
            <a:extLst>
              <a:ext uri="{FF2B5EF4-FFF2-40B4-BE49-F238E27FC236}">
                <a16:creationId xmlns:a16="http://schemas.microsoft.com/office/drawing/2014/main" id="{1332956E-CAEF-3C11-017B-0A081529FEC2}"/>
              </a:ext>
            </a:extLst>
          </p:cNvPr>
          <p:cNvSpPr/>
          <p:nvPr/>
        </p:nvSpPr>
        <p:spPr>
          <a:xfrm>
            <a:off x="4688843" y="1278342"/>
            <a:ext cx="3384000" cy="281807"/>
          </a:xfrm>
          <a:prstGeom prst="roundRect">
            <a:avLst>
              <a:gd name="adj" fmla="val 50000"/>
            </a:avLst>
          </a:prstGeom>
          <a:solidFill>
            <a:srgbClr val="C6EEF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IE" sz="1150" b="1" dirty="0">
                <a:solidFill>
                  <a:schemeClr val="tx1"/>
                </a:solidFill>
              </a:rPr>
              <a:t>Political, economic and financial uncertainty </a:t>
            </a:r>
          </a:p>
        </p:txBody>
      </p:sp>
      <p:sp>
        <p:nvSpPr>
          <p:cNvPr id="16" name="Rectangle 15">
            <a:extLst>
              <a:ext uri="{FF2B5EF4-FFF2-40B4-BE49-F238E27FC236}">
                <a16:creationId xmlns:a16="http://schemas.microsoft.com/office/drawing/2014/main" id="{F1E0A093-5B43-C1C0-E5EB-4BC6786B7999}"/>
              </a:ext>
            </a:extLst>
          </p:cNvPr>
          <p:cNvSpPr/>
          <p:nvPr/>
        </p:nvSpPr>
        <p:spPr>
          <a:xfrm>
            <a:off x="4688843" y="1663594"/>
            <a:ext cx="3384000" cy="306000"/>
          </a:xfrm>
          <a:prstGeom prst="rect">
            <a:avLst/>
          </a:prstGeom>
        </p:spPr>
        <p:txBody>
          <a:bodyPr wrap="square" lIns="0" tIns="0" rIns="0" bIns="0">
            <a:spAutoFit/>
          </a:bodyPr>
          <a:lstStyle/>
          <a:p>
            <a:pPr algn="ctr"/>
            <a:r>
              <a:rPr lang="en-US" sz="1000" dirty="0">
                <a:latin typeface="Arial" panose="020B0604020202020204" pitchFamily="34" charset="0"/>
                <a:cs typeface="Arial" panose="020B0604020202020204" pitchFamily="34" charset="0"/>
              </a:rPr>
              <a:t>An environment that may pose a challenge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to all risk-taking decisions</a:t>
            </a:r>
          </a:p>
        </p:txBody>
      </p:sp>
      <p:sp>
        <p:nvSpPr>
          <p:cNvPr id="30" name="Isosceles Triangle 9">
            <a:extLst>
              <a:ext uri="{FF2B5EF4-FFF2-40B4-BE49-F238E27FC236}">
                <a16:creationId xmlns:a16="http://schemas.microsoft.com/office/drawing/2014/main" id="{1E8DB634-4965-89F7-100E-88395023FBBE}"/>
              </a:ext>
            </a:extLst>
          </p:cNvPr>
          <p:cNvSpPr/>
          <p:nvPr/>
        </p:nvSpPr>
        <p:spPr>
          <a:xfrm rot="10800000">
            <a:off x="6200843" y="2110108"/>
            <a:ext cx="360000" cy="108000"/>
          </a:xfrm>
          <a:prstGeom prst="triangle">
            <a:avLst/>
          </a:prstGeom>
          <a:solidFill>
            <a:srgbClr val="001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37" name="Straight Connector 11">
            <a:extLst>
              <a:ext uri="{FF2B5EF4-FFF2-40B4-BE49-F238E27FC236}">
                <a16:creationId xmlns:a16="http://schemas.microsoft.com/office/drawing/2014/main" id="{3A62E344-4339-BE52-C904-DB860C4F4344}"/>
              </a:ext>
            </a:extLst>
          </p:cNvPr>
          <p:cNvCxnSpPr>
            <a:cxnSpLocks/>
          </p:cNvCxnSpPr>
          <p:nvPr/>
        </p:nvCxnSpPr>
        <p:spPr>
          <a:xfrm>
            <a:off x="4688843" y="2111689"/>
            <a:ext cx="3384000" cy="0"/>
          </a:xfrm>
          <a:prstGeom prst="line">
            <a:avLst/>
          </a:prstGeom>
          <a:ln w="19050">
            <a:solidFill>
              <a:srgbClr val="001C4B"/>
            </a:solidFill>
          </a:ln>
        </p:spPr>
        <p:style>
          <a:lnRef idx="1">
            <a:schemeClr val="accent1"/>
          </a:lnRef>
          <a:fillRef idx="0">
            <a:schemeClr val="accent1"/>
          </a:fillRef>
          <a:effectRef idx="0">
            <a:schemeClr val="accent1"/>
          </a:effectRef>
          <a:fontRef idx="minor">
            <a:schemeClr val="tx1"/>
          </a:fontRef>
        </p:style>
      </p:cxnSp>
      <p:grpSp>
        <p:nvGrpSpPr>
          <p:cNvPr id="29" name="Groupe 28">
            <a:extLst>
              <a:ext uri="{FF2B5EF4-FFF2-40B4-BE49-F238E27FC236}">
                <a16:creationId xmlns:a16="http://schemas.microsoft.com/office/drawing/2014/main" id="{598D5171-8E38-1486-D1F5-F60BFDDBDFD8}"/>
              </a:ext>
            </a:extLst>
          </p:cNvPr>
          <p:cNvGrpSpPr>
            <a:grpSpLocks noChangeAspect="1"/>
          </p:cNvGrpSpPr>
          <p:nvPr/>
        </p:nvGrpSpPr>
        <p:grpSpPr>
          <a:xfrm>
            <a:off x="776693" y="2158002"/>
            <a:ext cx="1567081" cy="1260000"/>
            <a:chOff x="4767298" y="1129658"/>
            <a:chExt cx="4435258" cy="3566137"/>
          </a:xfrm>
        </p:grpSpPr>
        <p:sp>
          <p:nvSpPr>
            <p:cNvPr id="34" name="Ellipse 33">
              <a:extLst>
                <a:ext uri="{FF2B5EF4-FFF2-40B4-BE49-F238E27FC236}">
                  <a16:creationId xmlns:a16="http://schemas.microsoft.com/office/drawing/2014/main" id="{67CF7F47-57C8-BFBA-DD8F-61AC914AE758}"/>
                </a:ext>
              </a:extLst>
            </p:cNvPr>
            <p:cNvSpPr/>
            <p:nvPr/>
          </p:nvSpPr>
          <p:spPr>
            <a:xfrm rot="21390083">
              <a:off x="4767298" y="2905842"/>
              <a:ext cx="4435258" cy="1789953"/>
            </a:xfrm>
            <a:prstGeom prst="ellipse">
              <a:avLst/>
            </a:prstGeom>
            <a:solidFill>
              <a:schemeClr val="bg2">
                <a:lumMod val="10000"/>
                <a:alpha val="37000"/>
              </a:schemeClr>
            </a:solidFill>
            <a:ln>
              <a:noFill/>
            </a:ln>
            <a:effectLst>
              <a:softEdge rad="203297"/>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
              <a:extLst>
                <a:ext uri="{FF2B5EF4-FFF2-40B4-BE49-F238E27FC236}">
                  <a16:creationId xmlns:a16="http://schemas.microsoft.com/office/drawing/2014/main" id="{F29A160E-60A9-AD9D-A955-06E04E9220B8}"/>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5364290" y="1129658"/>
              <a:ext cx="3278930" cy="3278930"/>
            </a:xfrm>
            <a:prstGeom prst="rect">
              <a:avLst/>
            </a:prstGeom>
          </p:spPr>
        </p:pic>
      </p:grpSp>
      <p:sp>
        <p:nvSpPr>
          <p:cNvPr id="17" name="TextBox 16">
            <a:extLst>
              <a:ext uri="{FF2B5EF4-FFF2-40B4-BE49-F238E27FC236}">
                <a16:creationId xmlns:a16="http://schemas.microsoft.com/office/drawing/2014/main" id="{247802A9-699B-772E-0B65-3F9249427F00}"/>
              </a:ext>
            </a:extLst>
          </p:cNvPr>
          <p:cNvSpPr txBox="1"/>
          <p:nvPr/>
        </p:nvSpPr>
        <p:spPr>
          <a:xfrm>
            <a:off x="2139963" y="2592490"/>
            <a:ext cx="5843165" cy="523220"/>
          </a:xfrm>
          <a:prstGeom prst="rect">
            <a:avLst/>
          </a:prstGeom>
          <a:noFill/>
        </p:spPr>
        <p:txBody>
          <a:bodyPr wrap="square">
            <a:spAutoFit/>
          </a:bodyPr>
          <a:lstStyle/>
          <a:p>
            <a:pPr algn="ctr">
              <a:buFont typeface="Arial" pitchFamily="34" charset="0"/>
              <a:buChar char=" "/>
            </a:pPr>
            <a:r>
              <a:rPr lang="en-GB" sz="1400" dirty="0">
                <a:solidFill>
                  <a:schemeClr val="tx1"/>
                </a:solidFill>
              </a:rPr>
              <a:t>Amundi offers a new generation of partially protected investments:</a:t>
            </a:r>
          </a:p>
          <a:p>
            <a:pPr algn="ctr">
              <a:buFont typeface="Arial" pitchFamily="34" charset="0"/>
              <a:buChar char=" "/>
            </a:pPr>
            <a:r>
              <a:rPr lang="en-GB" sz="1400" b="1" dirty="0">
                <a:solidFill>
                  <a:schemeClr val="tx1"/>
                </a:solidFill>
              </a:rPr>
              <a:t>Amundi Funds Protect 90</a:t>
            </a:r>
          </a:p>
        </p:txBody>
      </p:sp>
      <p:grpSp>
        <p:nvGrpSpPr>
          <p:cNvPr id="23" name="Group 22">
            <a:extLst>
              <a:ext uri="{FF2B5EF4-FFF2-40B4-BE49-F238E27FC236}">
                <a16:creationId xmlns:a16="http://schemas.microsoft.com/office/drawing/2014/main" id="{F0A8B35A-BBBE-CAC9-7F3C-067870A0F33A}"/>
              </a:ext>
            </a:extLst>
          </p:cNvPr>
          <p:cNvGrpSpPr/>
          <p:nvPr/>
        </p:nvGrpSpPr>
        <p:grpSpPr>
          <a:xfrm>
            <a:off x="2120373" y="3219402"/>
            <a:ext cx="4903254" cy="833326"/>
            <a:chOff x="2194560" y="3271067"/>
            <a:chExt cx="4903254" cy="833326"/>
          </a:xfrm>
        </p:grpSpPr>
        <p:sp>
          <p:nvSpPr>
            <p:cNvPr id="9" name="Rectangle 8">
              <a:extLst>
                <a:ext uri="{FF2B5EF4-FFF2-40B4-BE49-F238E27FC236}">
                  <a16:creationId xmlns:a16="http://schemas.microsoft.com/office/drawing/2014/main" id="{DC1938C5-050A-DE01-CF00-9C5D61E1DEFA}"/>
                </a:ext>
              </a:extLst>
            </p:cNvPr>
            <p:cNvSpPr/>
            <p:nvPr/>
          </p:nvSpPr>
          <p:spPr>
            <a:xfrm>
              <a:off x="2194560" y="3271067"/>
              <a:ext cx="4903254" cy="833326"/>
            </a:xfrm>
            <a:prstGeom prst="rect">
              <a:avLst/>
            </a:prstGeom>
            <a:solidFill>
              <a:srgbClr val="E5F5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1">
              <a:extLst>
                <a:ext uri="{FF2B5EF4-FFF2-40B4-BE49-F238E27FC236}">
                  <a16:creationId xmlns:a16="http://schemas.microsoft.com/office/drawing/2014/main" id="{D779BFCE-4AAA-CDF4-6164-C08001B5486A}"/>
                </a:ext>
              </a:extLst>
            </p:cNvPr>
            <p:cNvCxnSpPr>
              <a:cxnSpLocks/>
            </p:cNvCxnSpPr>
            <p:nvPr/>
          </p:nvCxnSpPr>
          <p:spPr>
            <a:xfrm>
              <a:off x="2194560" y="4104393"/>
              <a:ext cx="4903254" cy="0"/>
            </a:xfrm>
            <a:prstGeom prst="line">
              <a:avLst/>
            </a:prstGeom>
            <a:ln w="19050">
              <a:solidFill>
                <a:srgbClr val="001C4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C21BAB3-3D44-F4CA-A7C2-E9D26EB555C9}"/>
                </a:ext>
              </a:extLst>
            </p:cNvPr>
            <p:cNvSpPr/>
            <p:nvPr/>
          </p:nvSpPr>
          <p:spPr>
            <a:xfrm>
              <a:off x="3038713" y="3448696"/>
              <a:ext cx="3717495" cy="487634"/>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nSpc>
                  <a:spcPts val="1300"/>
                </a:lnSpc>
              </a:pPr>
              <a:r>
                <a:rPr lang="en-GB" sz="1000" dirty="0">
                  <a:solidFill>
                    <a:schemeClr val="tx1"/>
                  </a:solidFill>
                </a:rPr>
                <a:t>A protected investment means adapting to market conditions with the double objective of seeking performance¹ and partially protecting savings</a:t>
              </a:r>
              <a:r>
                <a:rPr lang="en-GB" sz="1000" baseline="30000" dirty="0">
                  <a:solidFill>
                    <a:schemeClr val="tx1"/>
                  </a:solidFill>
                </a:rPr>
                <a:t>2</a:t>
              </a:r>
              <a:r>
                <a:rPr lang="en-GB" sz="1000" dirty="0">
                  <a:solidFill>
                    <a:schemeClr val="tx1"/>
                  </a:solidFill>
                </a:rPr>
                <a:t>.</a:t>
              </a:r>
            </a:p>
          </p:txBody>
        </p:sp>
        <p:pic>
          <p:nvPicPr>
            <p:cNvPr id="4" name="Graphique 3">
              <a:extLst>
                <a:ext uri="{FF2B5EF4-FFF2-40B4-BE49-F238E27FC236}">
                  <a16:creationId xmlns:a16="http://schemas.microsoft.com/office/drawing/2014/main" id="{61459858-29B4-C706-F715-EAD94DDC08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45066" y="3359000"/>
              <a:ext cx="612000" cy="612000"/>
            </a:xfrm>
            <a:prstGeom prst="rect">
              <a:avLst/>
            </a:prstGeom>
          </p:spPr>
        </p:pic>
      </p:grpSp>
      <p:grpSp>
        <p:nvGrpSpPr>
          <p:cNvPr id="41" name="Group 40">
            <a:extLst>
              <a:ext uri="{FF2B5EF4-FFF2-40B4-BE49-F238E27FC236}">
                <a16:creationId xmlns:a16="http://schemas.microsoft.com/office/drawing/2014/main" id="{D49361B2-0873-4350-268A-41CFA363C25A}"/>
              </a:ext>
            </a:extLst>
          </p:cNvPr>
          <p:cNvGrpSpPr/>
          <p:nvPr/>
        </p:nvGrpSpPr>
        <p:grpSpPr>
          <a:xfrm flipH="1">
            <a:off x="6200843" y="851467"/>
            <a:ext cx="283163" cy="281808"/>
            <a:chOff x="2855913" y="2422526"/>
            <a:chExt cx="1327150" cy="1320800"/>
          </a:xfrm>
        </p:grpSpPr>
        <p:sp>
          <p:nvSpPr>
            <p:cNvPr id="42" name="Rectangle 5">
              <a:extLst>
                <a:ext uri="{FF2B5EF4-FFF2-40B4-BE49-F238E27FC236}">
                  <a16:creationId xmlns:a16="http://schemas.microsoft.com/office/drawing/2014/main" id="{9F16BB3C-A742-C644-5446-FDFFC8A96413}"/>
                </a:ext>
              </a:extLst>
            </p:cNvPr>
            <p:cNvSpPr>
              <a:spLocks noChangeArrowheads="1"/>
            </p:cNvSpPr>
            <p:nvPr/>
          </p:nvSpPr>
          <p:spPr bwMode="auto">
            <a:xfrm>
              <a:off x="3975100" y="2813051"/>
              <a:ext cx="207963" cy="930275"/>
            </a:xfrm>
            <a:prstGeom prst="rect">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3" name="Rectangle 6">
              <a:extLst>
                <a:ext uri="{FF2B5EF4-FFF2-40B4-BE49-F238E27FC236}">
                  <a16:creationId xmlns:a16="http://schemas.microsoft.com/office/drawing/2014/main" id="{6A9AD3D0-78B1-4701-3832-08436FD62517}"/>
                </a:ext>
              </a:extLst>
            </p:cNvPr>
            <p:cNvSpPr>
              <a:spLocks noChangeArrowheads="1"/>
            </p:cNvSpPr>
            <p:nvPr/>
          </p:nvSpPr>
          <p:spPr bwMode="auto">
            <a:xfrm>
              <a:off x="3603625" y="3178176"/>
              <a:ext cx="207963" cy="565150"/>
            </a:xfrm>
            <a:prstGeom prst="rect">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4" name="Rectangle 7">
              <a:extLst>
                <a:ext uri="{FF2B5EF4-FFF2-40B4-BE49-F238E27FC236}">
                  <a16:creationId xmlns:a16="http://schemas.microsoft.com/office/drawing/2014/main" id="{E6B81EFC-5699-21F2-CF57-C09DC2ACB6FF}"/>
                </a:ext>
              </a:extLst>
            </p:cNvPr>
            <p:cNvSpPr>
              <a:spLocks noChangeArrowheads="1"/>
            </p:cNvSpPr>
            <p:nvPr/>
          </p:nvSpPr>
          <p:spPr bwMode="auto">
            <a:xfrm>
              <a:off x="2855913" y="3287713"/>
              <a:ext cx="207963" cy="455613"/>
            </a:xfrm>
            <a:prstGeom prst="rect">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5" name="Rectangle 8">
              <a:extLst>
                <a:ext uri="{FF2B5EF4-FFF2-40B4-BE49-F238E27FC236}">
                  <a16:creationId xmlns:a16="http://schemas.microsoft.com/office/drawing/2014/main" id="{662CE50B-C13B-9D86-3D84-8B3B3AB12674}"/>
                </a:ext>
              </a:extLst>
            </p:cNvPr>
            <p:cNvSpPr>
              <a:spLocks noChangeArrowheads="1"/>
            </p:cNvSpPr>
            <p:nvPr/>
          </p:nvSpPr>
          <p:spPr bwMode="auto">
            <a:xfrm>
              <a:off x="3227388" y="3017838"/>
              <a:ext cx="207963" cy="725488"/>
            </a:xfrm>
            <a:prstGeom prst="rect">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6" name="Oval 9">
              <a:extLst>
                <a:ext uri="{FF2B5EF4-FFF2-40B4-BE49-F238E27FC236}">
                  <a16:creationId xmlns:a16="http://schemas.microsoft.com/office/drawing/2014/main" id="{60CC2431-8C5D-5794-B2A9-6B7710378B7F}"/>
                </a:ext>
              </a:extLst>
            </p:cNvPr>
            <p:cNvSpPr>
              <a:spLocks noChangeArrowheads="1"/>
            </p:cNvSpPr>
            <p:nvPr/>
          </p:nvSpPr>
          <p:spPr bwMode="auto">
            <a:xfrm>
              <a:off x="4016375" y="2422526"/>
              <a:ext cx="125413" cy="125413"/>
            </a:xfrm>
            <a:prstGeom prst="ellipse">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7" name="Oval 10">
              <a:extLst>
                <a:ext uri="{FF2B5EF4-FFF2-40B4-BE49-F238E27FC236}">
                  <a16:creationId xmlns:a16="http://schemas.microsoft.com/office/drawing/2014/main" id="{5FB47EBA-3E7A-2015-DFF9-990E84049A8F}"/>
                </a:ext>
              </a:extLst>
            </p:cNvPr>
            <p:cNvSpPr>
              <a:spLocks noChangeArrowheads="1"/>
            </p:cNvSpPr>
            <p:nvPr/>
          </p:nvSpPr>
          <p:spPr bwMode="auto">
            <a:xfrm>
              <a:off x="3644900" y="2809876"/>
              <a:ext cx="125413" cy="125413"/>
            </a:xfrm>
            <a:prstGeom prst="ellipse">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8" name="Oval 11">
              <a:extLst>
                <a:ext uri="{FF2B5EF4-FFF2-40B4-BE49-F238E27FC236}">
                  <a16:creationId xmlns:a16="http://schemas.microsoft.com/office/drawing/2014/main" id="{28682D60-ADA9-E4F2-EAF2-BF52A8361E62}"/>
                </a:ext>
              </a:extLst>
            </p:cNvPr>
            <p:cNvSpPr>
              <a:spLocks noChangeArrowheads="1"/>
            </p:cNvSpPr>
            <p:nvPr/>
          </p:nvSpPr>
          <p:spPr bwMode="auto">
            <a:xfrm>
              <a:off x="3268663" y="2659063"/>
              <a:ext cx="125413" cy="123825"/>
            </a:xfrm>
            <a:prstGeom prst="ellipse">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9" name="Oval 12">
              <a:extLst>
                <a:ext uri="{FF2B5EF4-FFF2-40B4-BE49-F238E27FC236}">
                  <a16:creationId xmlns:a16="http://schemas.microsoft.com/office/drawing/2014/main" id="{1A656359-8E24-15AA-0D2D-14F2063115A3}"/>
                </a:ext>
              </a:extLst>
            </p:cNvPr>
            <p:cNvSpPr>
              <a:spLocks noChangeArrowheads="1"/>
            </p:cNvSpPr>
            <p:nvPr/>
          </p:nvSpPr>
          <p:spPr bwMode="auto">
            <a:xfrm>
              <a:off x="2897188" y="2924176"/>
              <a:ext cx="125413" cy="125413"/>
            </a:xfrm>
            <a:prstGeom prst="ellipse">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0" name="Line 13">
              <a:extLst>
                <a:ext uri="{FF2B5EF4-FFF2-40B4-BE49-F238E27FC236}">
                  <a16:creationId xmlns:a16="http://schemas.microsoft.com/office/drawing/2014/main" id="{AC305830-0A71-E300-E7B1-74931726CAA0}"/>
                </a:ext>
              </a:extLst>
            </p:cNvPr>
            <p:cNvSpPr>
              <a:spLocks noChangeShapeType="1"/>
            </p:cNvSpPr>
            <p:nvPr/>
          </p:nvSpPr>
          <p:spPr bwMode="auto">
            <a:xfrm flipH="1">
              <a:off x="3765550" y="2547938"/>
              <a:ext cx="250825" cy="273050"/>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1" name="Line 14">
              <a:extLst>
                <a:ext uri="{FF2B5EF4-FFF2-40B4-BE49-F238E27FC236}">
                  <a16:creationId xmlns:a16="http://schemas.microsoft.com/office/drawing/2014/main" id="{42B71CE0-E8A7-A6F2-4800-B9BFAFD15C39}"/>
                </a:ext>
              </a:extLst>
            </p:cNvPr>
            <p:cNvSpPr>
              <a:spLocks noChangeShapeType="1"/>
            </p:cNvSpPr>
            <p:nvPr/>
          </p:nvSpPr>
          <p:spPr bwMode="auto">
            <a:xfrm flipH="1" flipV="1">
              <a:off x="3390900" y="2744788"/>
              <a:ext cx="254000" cy="103188"/>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2" name="Line 15">
              <a:extLst>
                <a:ext uri="{FF2B5EF4-FFF2-40B4-BE49-F238E27FC236}">
                  <a16:creationId xmlns:a16="http://schemas.microsoft.com/office/drawing/2014/main" id="{05E2C030-9210-9D62-4F45-7381DE9CF5E9}"/>
                </a:ext>
              </a:extLst>
            </p:cNvPr>
            <p:cNvSpPr>
              <a:spLocks noChangeShapeType="1"/>
            </p:cNvSpPr>
            <p:nvPr/>
          </p:nvSpPr>
          <p:spPr bwMode="auto">
            <a:xfrm flipH="1">
              <a:off x="3036888" y="2744788"/>
              <a:ext cx="231775" cy="198438"/>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grpSp>
      <p:grpSp>
        <p:nvGrpSpPr>
          <p:cNvPr id="53" name="Group 52">
            <a:extLst>
              <a:ext uri="{FF2B5EF4-FFF2-40B4-BE49-F238E27FC236}">
                <a16:creationId xmlns:a16="http://schemas.microsoft.com/office/drawing/2014/main" id="{D6B7636A-D30C-1632-987F-B31E18C1050D}"/>
              </a:ext>
            </a:extLst>
          </p:cNvPr>
          <p:cNvGrpSpPr/>
          <p:nvPr/>
        </p:nvGrpSpPr>
        <p:grpSpPr>
          <a:xfrm>
            <a:off x="2534011" y="851467"/>
            <a:ext cx="345332" cy="339769"/>
            <a:chOff x="4757738" y="2108200"/>
            <a:chExt cx="2660650" cy="2617788"/>
          </a:xfrm>
        </p:grpSpPr>
        <p:sp>
          <p:nvSpPr>
            <p:cNvPr id="54" name="Oval 15">
              <a:extLst>
                <a:ext uri="{FF2B5EF4-FFF2-40B4-BE49-F238E27FC236}">
                  <a16:creationId xmlns:a16="http://schemas.microsoft.com/office/drawing/2014/main" id="{74DFA4BC-7C64-9FDE-AEC0-4F7E6890055A}"/>
                </a:ext>
              </a:extLst>
            </p:cNvPr>
            <p:cNvSpPr>
              <a:spLocks noChangeArrowheads="1"/>
            </p:cNvSpPr>
            <p:nvPr/>
          </p:nvSpPr>
          <p:spPr bwMode="auto">
            <a:xfrm>
              <a:off x="6315075" y="3624263"/>
              <a:ext cx="895350" cy="890588"/>
            </a:xfrm>
            <a:prstGeom prst="ellipse">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5" name="Freeform 16">
              <a:extLst>
                <a:ext uri="{FF2B5EF4-FFF2-40B4-BE49-F238E27FC236}">
                  <a16:creationId xmlns:a16="http://schemas.microsoft.com/office/drawing/2014/main" id="{CFFA46AB-A41F-4EFE-BB15-923D404A5207}"/>
                </a:ext>
              </a:extLst>
            </p:cNvPr>
            <p:cNvSpPr>
              <a:spLocks/>
            </p:cNvSpPr>
            <p:nvPr/>
          </p:nvSpPr>
          <p:spPr bwMode="auto">
            <a:xfrm>
              <a:off x="6334125" y="4189413"/>
              <a:ext cx="857250" cy="325438"/>
            </a:xfrm>
            <a:custGeom>
              <a:avLst/>
              <a:gdLst>
                <a:gd name="T0" fmla="*/ 0 w 227"/>
                <a:gd name="T1" fmla="*/ 0 h 86"/>
                <a:gd name="T2" fmla="*/ 114 w 227"/>
                <a:gd name="T3" fmla="*/ 86 h 86"/>
                <a:gd name="T4" fmla="*/ 227 w 227"/>
                <a:gd name="T5" fmla="*/ 0 h 86"/>
              </a:gdLst>
              <a:ahLst/>
              <a:cxnLst>
                <a:cxn ang="0">
                  <a:pos x="T0" y="T1"/>
                </a:cxn>
                <a:cxn ang="0">
                  <a:pos x="T2" y="T3"/>
                </a:cxn>
                <a:cxn ang="0">
                  <a:pos x="T4" y="T5"/>
                </a:cxn>
              </a:cxnLst>
              <a:rect l="0" t="0" r="r" b="b"/>
              <a:pathLst>
                <a:path w="227" h="86">
                  <a:moveTo>
                    <a:pt x="0" y="0"/>
                  </a:moveTo>
                  <a:cubicBezTo>
                    <a:pt x="14" y="50"/>
                    <a:pt x="60" y="86"/>
                    <a:pt x="114" y="86"/>
                  </a:cubicBezTo>
                  <a:cubicBezTo>
                    <a:pt x="168" y="86"/>
                    <a:pt x="213" y="50"/>
                    <a:pt x="227" y="0"/>
                  </a:cubicBezTo>
                </a:path>
              </a:pathLst>
            </a:cu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6" name="Freeform 17">
              <a:extLst>
                <a:ext uri="{FF2B5EF4-FFF2-40B4-BE49-F238E27FC236}">
                  <a16:creationId xmlns:a16="http://schemas.microsoft.com/office/drawing/2014/main" id="{4F33F6BF-7DFC-1289-4D81-8278857500FF}"/>
                </a:ext>
              </a:extLst>
            </p:cNvPr>
            <p:cNvSpPr>
              <a:spLocks/>
            </p:cNvSpPr>
            <p:nvPr/>
          </p:nvSpPr>
          <p:spPr bwMode="auto">
            <a:xfrm>
              <a:off x="7037388" y="4341813"/>
              <a:ext cx="381000" cy="384175"/>
            </a:xfrm>
            <a:custGeom>
              <a:avLst/>
              <a:gdLst>
                <a:gd name="T0" fmla="*/ 57 w 240"/>
                <a:gd name="T1" fmla="*/ 0 h 242"/>
                <a:gd name="T2" fmla="*/ 240 w 240"/>
                <a:gd name="T3" fmla="*/ 183 h 242"/>
                <a:gd name="T4" fmla="*/ 183 w 240"/>
                <a:gd name="T5" fmla="*/ 242 h 242"/>
                <a:gd name="T6" fmla="*/ 0 w 240"/>
                <a:gd name="T7" fmla="*/ 57 h 242"/>
              </a:gdLst>
              <a:ahLst/>
              <a:cxnLst>
                <a:cxn ang="0">
                  <a:pos x="T0" y="T1"/>
                </a:cxn>
                <a:cxn ang="0">
                  <a:pos x="T2" y="T3"/>
                </a:cxn>
                <a:cxn ang="0">
                  <a:pos x="T4" y="T5"/>
                </a:cxn>
                <a:cxn ang="0">
                  <a:pos x="T6" y="T7"/>
                </a:cxn>
              </a:cxnLst>
              <a:rect l="0" t="0" r="r" b="b"/>
              <a:pathLst>
                <a:path w="240" h="242">
                  <a:moveTo>
                    <a:pt x="57" y="0"/>
                  </a:moveTo>
                  <a:lnTo>
                    <a:pt x="240" y="183"/>
                  </a:lnTo>
                  <a:lnTo>
                    <a:pt x="183" y="242"/>
                  </a:lnTo>
                  <a:lnTo>
                    <a:pt x="0" y="57"/>
                  </a:lnTo>
                </a:path>
              </a:pathLst>
            </a:cu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7" name="Line 18">
              <a:extLst>
                <a:ext uri="{FF2B5EF4-FFF2-40B4-BE49-F238E27FC236}">
                  <a16:creationId xmlns:a16="http://schemas.microsoft.com/office/drawing/2014/main" id="{358F7CEB-2084-6FC5-7D34-309817476A96}"/>
                </a:ext>
              </a:extLst>
            </p:cNvPr>
            <p:cNvSpPr>
              <a:spLocks noChangeShapeType="1"/>
            </p:cNvSpPr>
            <p:nvPr/>
          </p:nvSpPr>
          <p:spPr bwMode="auto">
            <a:xfrm flipV="1">
              <a:off x="6054725" y="2209800"/>
              <a:ext cx="438150" cy="325438"/>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8" name="Line 19">
              <a:extLst>
                <a:ext uri="{FF2B5EF4-FFF2-40B4-BE49-F238E27FC236}">
                  <a16:creationId xmlns:a16="http://schemas.microsoft.com/office/drawing/2014/main" id="{9DB3016E-4A69-0CC1-A901-377AB859503F}"/>
                </a:ext>
              </a:extLst>
            </p:cNvPr>
            <p:cNvSpPr>
              <a:spLocks noChangeShapeType="1"/>
            </p:cNvSpPr>
            <p:nvPr/>
          </p:nvSpPr>
          <p:spPr bwMode="auto">
            <a:xfrm flipV="1">
              <a:off x="6043613" y="2381250"/>
              <a:ext cx="731838" cy="542925"/>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9" name="Line 20">
              <a:extLst>
                <a:ext uri="{FF2B5EF4-FFF2-40B4-BE49-F238E27FC236}">
                  <a16:creationId xmlns:a16="http://schemas.microsoft.com/office/drawing/2014/main" id="{B79C4DAA-D256-F9C9-B4C4-0B20BB60C343}"/>
                </a:ext>
              </a:extLst>
            </p:cNvPr>
            <p:cNvSpPr>
              <a:spLocks noChangeShapeType="1"/>
            </p:cNvSpPr>
            <p:nvPr/>
          </p:nvSpPr>
          <p:spPr bwMode="auto">
            <a:xfrm flipV="1">
              <a:off x="6054725" y="2625725"/>
              <a:ext cx="936625" cy="700088"/>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0" name="Line 21">
              <a:extLst>
                <a:ext uri="{FF2B5EF4-FFF2-40B4-BE49-F238E27FC236}">
                  <a16:creationId xmlns:a16="http://schemas.microsoft.com/office/drawing/2014/main" id="{CA744091-AE66-55F9-0DDA-37F1A781CC5F}"/>
                </a:ext>
              </a:extLst>
            </p:cNvPr>
            <p:cNvSpPr>
              <a:spLocks noChangeShapeType="1"/>
            </p:cNvSpPr>
            <p:nvPr/>
          </p:nvSpPr>
          <p:spPr bwMode="auto">
            <a:xfrm flipV="1">
              <a:off x="6564313" y="2924175"/>
              <a:ext cx="593725" cy="442913"/>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1" name="Rectangle 22">
              <a:extLst>
                <a:ext uri="{FF2B5EF4-FFF2-40B4-BE49-F238E27FC236}">
                  <a16:creationId xmlns:a16="http://schemas.microsoft.com/office/drawing/2014/main" id="{340F4F6A-D2F4-B932-B42E-B8EA11949F94}"/>
                </a:ext>
              </a:extLst>
            </p:cNvPr>
            <p:cNvSpPr>
              <a:spLocks noChangeArrowheads="1"/>
            </p:cNvSpPr>
            <p:nvPr/>
          </p:nvSpPr>
          <p:spPr bwMode="auto">
            <a:xfrm>
              <a:off x="5646738" y="2362200"/>
              <a:ext cx="180975" cy="804863"/>
            </a:xfrm>
            <a:prstGeom prst="rect">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2" name="Rectangle 23">
              <a:extLst>
                <a:ext uri="{FF2B5EF4-FFF2-40B4-BE49-F238E27FC236}">
                  <a16:creationId xmlns:a16="http://schemas.microsoft.com/office/drawing/2014/main" id="{C17F10CD-59DD-8238-82D4-78FE6C982767}"/>
                </a:ext>
              </a:extLst>
            </p:cNvPr>
            <p:cNvSpPr>
              <a:spLocks noChangeArrowheads="1"/>
            </p:cNvSpPr>
            <p:nvPr/>
          </p:nvSpPr>
          <p:spPr bwMode="auto">
            <a:xfrm>
              <a:off x="5321300" y="2679700"/>
              <a:ext cx="180975" cy="487363"/>
            </a:xfrm>
            <a:prstGeom prst="rect">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3" name="Rectangle 24">
              <a:extLst>
                <a:ext uri="{FF2B5EF4-FFF2-40B4-BE49-F238E27FC236}">
                  <a16:creationId xmlns:a16="http://schemas.microsoft.com/office/drawing/2014/main" id="{695D7C31-A201-2986-BDA7-26250547FF3A}"/>
                </a:ext>
              </a:extLst>
            </p:cNvPr>
            <p:cNvSpPr>
              <a:spLocks noChangeArrowheads="1"/>
            </p:cNvSpPr>
            <p:nvPr/>
          </p:nvSpPr>
          <p:spPr bwMode="auto">
            <a:xfrm>
              <a:off x="5000625" y="2540000"/>
              <a:ext cx="180975" cy="627063"/>
            </a:xfrm>
            <a:prstGeom prst="rect">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4" name="Freeform 25">
              <a:extLst>
                <a:ext uri="{FF2B5EF4-FFF2-40B4-BE49-F238E27FC236}">
                  <a16:creationId xmlns:a16="http://schemas.microsoft.com/office/drawing/2014/main" id="{F3588CE1-5F5F-0252-8CE1-C0D00D342CE8}"/>
                </a:ext>
              </a:extLst>
            </p:cNvPr>
            <p:cNvSpPr>
              <a:spLocks/>
            </p:cNvSpPr>
            <p:nvPr/>
          </p:nvSpPr>
          <p:spPr bwMode="auto">
            <a:xfrm>
              <a:off x="4776788" y="3027363"/>
              <a:ext cx="1606550" cy="1608138"/>
            </a:xfrm>
            <a:custGeom>
              <a:avLst/>
              <a:gdLst>
                <a:gd name="T0" fmla="*/ 425 w 425"/>
                <a:gd name="T1" fmla="*/ 412 h 426"/>
                <a:gd name="T2" fmla="*/ 331 w 425"/>
                <a:gd name="T3" fmla="*/ 426 h 426"/>
                <a:gd name="T4" fmla="*/ 0 w 425"/>
                <a:gd name="T5" fmla="*/ 95 h 426"/>
                <a:gd name="T6" fmla="*/ 13 w 425"/>
                <a:gd name="T7" fmla="*/ 0 h 426"/>
              </a:gdLst>
              <a:ahLst/>
              <a:cxnLst>
                <a:cxn ang="0">
                  <a:pos x="T0" y="T1"/>
                </a:cxn>
                <a:cxn ang="0">
                  <a:pos x="T2" y="T3"/>
                </a:cxn>
                <a:cxn ang="0">
                  <a:pos x="T4" y="T5"/>
                </a:cxn>
                <a:cxn ang="0">
                  <a:pos x="T6" y="T7"/>
                </a:cxn>
              </a:cxnLst>
              <a:rect l="0" t="0" r="r" b="b"/>
              <a:pathLst>
                <a:path w="425" h="426">
                  <a:moveTo>
                    <a:pt x="425" y="412"/>
                  </a:moveTo>
                  <a:cubicBezTo>
                    <a:pt x="395" y="421"/>
                    <a:pt x="363" y="426"/>
                    <a:pt x="331" y="426"/>
                  </a:cubicBezTo>
                  <a:cubicBezTo>
                    <a:pt x="148" y="426"/>
                    <a:pt x="0" y="278"/>
                    <a:pt x="0" y="95"/>
                  </a:cubicBezTo>
                  <a:cubicBezTo>
                    <a:pt x="0" y="62"/>
                    <a:pt x="5" y="30"/>
                    <a:pt x="13" y="0"/>
                  </a:cubicBezTo>
                </a:path>
              </a:pathLst>
            </a:cu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5" name="Freeform 26">
              <a:extLst>
                <a:ext uri="{FF2B5EF4-FFF2-40B4-BE49-F238E27FC236}">
                  <a16:creationId xmlns:a16="http://schemas.microsoft.com/office/drawing/2014/main" id="{599AECBC-711B-EADE-865A-D588F014766D}"/>
                </a:ext>
              </a:extLst>
            </p:cNvPr>
            <p:cNvSpPr>
              <a:spLocks/>
            </p:cNvSpPr>
            <p:nvPr/>
          </p:nvSpPr>
          <p:spPr bwMode="auto">
            <a:xfrm>
              <a:off x="5257800" y="2135188"/>
              <a:ext cx="2017713" cy="1598613"/>
            </a:xfrm>
            <a:custGeom>
              <a:avLst/>
              <a:gdLst>
                <a:gd name="T0" fmla="*/ 0 w 534"/>
                <a:gd name="T1" fmla="*/ 70 h 423"/>
                <a:gd name="T2" fmla="*/ 204 w 534"/>
                <a:gd name="T3" fmla="*/ 0 h 423"/>
                <a:gd name="T4" fmla="*/ 534 w 534"/>
                <a:gd name="T5" fmla="*/ 331 h 423"/>
                <a:gd name="T6" fmla="*/ 522 w 534"/>
                <a:gd name="T7" fmla="*/ 423 h 423"/>
              </a:gdLst>
              <a:ahLst/>
              <a:cxnLst>
                <a:cxn ang="0">
                  <a:pos x="T0" y="T1"/>
                </a:cxn>
                <a:cxn ang="0">
                  <a:pos x="T2" y="T3"/>
                </a:cxn>
                <a:cxn ang="0">
                  <a:pos x="T4" y="T5"/>
                </a:cxn>
                <a:cxn ang="0">
                  <a:pos x="T6" y="T7"/>
                </a:cxn>
              </a:cxnLst>
              <a:rect l="0" t="0" r="r" b="b"/>
              <a:pathLst>
                <a:path w="534" h="423">
                  <a:moveTo>
                    <a:pt x="0" y="70"/>
                  </a:moveTo>
                  <a:cubicBezTo>
                    <a:pt x="56" y="26"/>
                    <a:pt x="127" y="0"/>
                    <a:pt x="204" y="0"/>
                  </a:cubicBezTo>
                  <a:cubicBezTo>
                    <a:pt x="386" y="0"/>
                    <a:pt x="534" y="148"/>
                    <a:pt x="534" y="331"/>
                  </a:cubicBezTo>
                  <a:cubicBezTo>
                    <a:pt x="534" y="363"/>
                    <a:pt x="530" y="393"/>
                    <a:pt x="522" y="423"/>
                  </a:cubicBezTo>
                </a:path>
              </a:pathLst>
            </a:cu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6" name="Line 27">
              <a:extLst>
                <a:ext uri="{FF2B5EF4-FFF2-40B4-BE49-F238E27FC236}">
                  <a16:creationId xmlns:a16="http://schemas.microsoft.com/office/drawing/2014/main" id="{80599776-4908-773D-69EA-6EF5757365B6}"/>
                </a:ext>
              </a:extLst>
            </p:cNvPr>
            <p:cNvSpPr>
              <a:spLocks noChangeShapeType="1"/>
            </p:cNvSpPr>
            <p:nvPr/>
          </p:nvSpPr>
          <p:spPr bwMode="auto">
            <a:xfrm>
              <a:off x="6027738" y="2108200"/>
              <a:ext cx="0" cy="2535238"/>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7" name="Line 28">
              <a:extLst>
                <a:ext uri="{FF2B5EF4-FFF2-40B4-BE49-F238E27FC236}">
                  <a16:creationId xmlns:a16="http://schemas.microsoft.com/office/drawing/2014/main" id="{04368D15-9D33-05E3-DA90-9BDFDB276C00}"/>
                </a:ext>
              </a:extLst>
            </p:cNvPr>
            <p:cNvSpPr>
              <a:spLocks noChangeShapeType="1"/>
            </p:cNvSpPr>
            <p:nvPr/>
          </p:nvSpPr>
          <p:spPr bwMode="auto">
            <a:xfrm>
              <a:off x="4757738" y="3386138"/>
              <a:ext cx="2535238" cy="0"/>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8" name="Oval 29">
              <a:extLst>
                <a:ext uri="{FF2B5EF4-FFF2-40B4-BE49-F238E27FC236}">
                  <a16:creationId xmlns:a16="http://schemas.microsoft.com/office/drawing/2014/main" id="{4649E49F-1E58-D42F-75FF-65074362667A}"/>
                </a:ext>
              </a:extLst>
            </p:cNvPr>
            <p:cNvSpPr>
              <a:spLocks noChangeArrowheads="1"/>
            </p:cNvSpPr>
            <p:nvPr/>
          </p:nvSpPr>
          <p:spPr bwMode="auto">
            <a:xfrm>
              <a:off x="5233988" y="3619500"/>
              <a:ext cx="169863" cy="174625"/>
            </a:xfrm>
            <a:prstGeom prst="ellipse">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9" name="Oval 30">
              <a:extLst>
                <a:ext uri="{FF2B5EF4-FFF2-40B4-BE49-F238E27FC236}">
                  <a16:creationId xmlns:a16="http://schemas.microsoft.com/office/drawing/2014/main" id="{69EAEC8D-D072-1656-976D-0F5F612F6463}"/>
                </a:ext>
              </a:extLst>
            </p:cNvPr>
            <p:cNvSpPr>
              <a:spLocks noChangeArrowheads="1"/>
            </p:cNvSpPr>
            <p:nvPr/>
          </p:nvSpPr>
          <p:spPr bwMode="auto">
            <a:xfrm>
              <a:off x="5581650" y="3952875"/>
              <a:ext cx="174625" cy="169863"/>
            </a:xfrm>
            <a:prstGeom prst="ellipse">
              <a:avLst/>
            </a:prstGeom>
            <a:noFill/>
            <a:ln w="63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0" name="Line 31">
              <a:extLst>
                <a:ext uri="{FF2B5EF4-FFF2-40B4-BE49-F238E27FC236}">
                  <a16:creationId xmlns:a16="http://schemas.microsoft.com/office/drawing/2014/main" id="{815040E9-B1E1-87AD-074D-40C8E84C1717}"/>
                </a:ext>
              </a:extLst>
            </p:cNvPr>
            <p:cNvSpPr>
              <a:spLocks noChangeShapeType="1"/>
            </p:cNvSpPr>
            <p:nvPr/>
          </p:nvSpPr>
          <p:spPr bwMode="auto">
            <a:xfrm flipH="1">
              <a:off x="5253038" y="3611563"/>
              <a:ext cx="487363" cy="468313"/>
            </a:xfrm>
            <a:prstGeom prst="line">
              <a:avLst/>
            </a:prstGeom>
            <a:noFill/>
            <a:ln w="63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295619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5FE11575-03C0-211C-6BDD-C15767E811E4}"/>
              </a:ext>
            </a:extLst>
          </p:cNvPr>
          <p:cNvSpPr>
            <a:spLocks noGrp="1"/>
          </p:cNvSpPr>
          <p:nvPr>
            <p:ph type="body" sz="quarter" idx="13"/>
          </p:nvPr>
        </p:nvSpPr>
        <p:spPr/>
        <p:txBody>
          <a:bodyPr/>
          <a:lstStyle/>
          <a:p>
            <a:pPr marL="4763" indent="0" algn="ctr">
              <a:buNone/>
            </a:pPr>
            <a:r>
              <a:rPr lang="en-US"/>
              <a:t>3</a:t>
            </a:r>
          </a:p>
        </p:txBody>
      </p:sp>
      <p:sp>
        <p:nvSpPr>
          <p:cNvPr id="3" name="Title 2">
            <a:extLst>
              <a:ext uri="{FF2B5EF4-FFF2-40B4-BE49-F238E27FC236}">
                <a16:creationId xmlns:a16="http://schemas.microsoft.com/office/drawing/2014/main" id="{83419B04-16E8-19C0-0E02-CEADB3A39B42}"/>
              </a:ext>
            </a:extLst>
          </p:cNvPr>
          <p:cNvSpPr>
            <a:spLocks noGrp="1"/>
          </p:cNvSpPr>
          <p:nvPr>
            <p:ph type="title"/>
          </p:nvPr>
        </p:nvSpPr>
        <p:spPr/>
        <p:txBody>
          <a:bodyPr/>
          <a:lstStyle/>
          <a:p>
            <a:r>
              <a:rPr lang="en-US" dirty="0"/>
              <a:t>Why this fund?</a:t>
            </a:r>
          </a:p>
        </p:txBody>
      </p:sp>
    </p:spTree>
    <p:extLst>
      <p:ext uri="{BB962C8B-B14F-4D97-AF65-F5344CB8AC3E}">
        <p14:creationId xmlns:p14="http://schemas.microsoft.com/office/powerpoint/2010/main" val="369317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CA37A3-41BD-CC56-7DB5-359E6CBC00C3}"/>
              </a:ext>
            </a:extLst>
          </p:cNvPr>
          <p:cNvSpPr/>
          <p:nvPr/>
        </p:nvSpPr>
        <p:spPr>
          <a:xfrm>
            <a:off x="1557196" y="2556882"/>
            <a:ext cx="5858004" cy="1313875"/>
          </a:xfrm>
          <a:prstGeom prst="rect">
            <a:avLst/>
          </a:pr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2900">
              <a:defRPr/>
            </a:pPr>
            <a:endParaRPr kumimoji="0" lang="en-US" sz="1200" b="0" i="0" u="none" strike="noStrike" kern="1200" cap="none" spc="0" normalizeH="0" baseline="0" noProof="0">
              <a:ln>
                <a:noFill/>
              </a:ln>
              <a:solidFill>
                <a:schemeClr val="accent2"/>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BB671244-433E-85F0-430B-20ED5384B210}"/>
              </a:ext>
            </a:extLst>
          </p:cNvPr>
          <p:cNvSpPr/>
          <p:nvPr/>
        </p:nvSpPr>
        <p:spPr>
          <a:xfrm rot="16200000">
            <a:off x="4450198" y="981188"/>
            <a:ext cx="72000" cy="5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86AED494-547A-9DF7-62CE-E3CA6A852450}"/>
              </a:ext>
            </a:extLst>
          </p:cNvPr>
          <p:cNvSpPr/>
          <p:nvPr/>
        </p:nvSpPr>
        <p:spPr>
          <a:xfrm>
            <a:off x="1992184" y="2701924"/>
            <a:ext cx="5159632" cy="1015663"/>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nchorCtr="0">
            <a:spAutoFit/>
          </a:bodyPr>
          <a:lstStyle/>
          <a:p>
            <a:pPr algn="ctr" defTabSz="685766">
              <a:spcAft>
                <a:spcPts val="600"/>
              </a:spcAft>
              <a:buClr>
                <a:srgbClr val="001C4B"/>
              </a:buClr>
              <a:buSzPct val="110000"/>
            </a:pPr>
            <a:r>
              <a:rPr lang="en-US" sz="1200" b="1" dirty="0">
                <a:solidFill>
                  <a:schemeClr val="accent2"/>
                </a:solidFill>
              </a:rPr>
              <a:t>Amundi Funds Protect 90 </a:t>
            </a:r>
          </a:p>
          <a:p>
            <a:pPr marL="179388" defTabSz="685766">
              <a:spcAft>
                <a:spcPts val="600"/>
              </a:spcAft>
              <a:buClr>
                <a:srgbClr val="001C4B"/>
              </a:buClr>
              <a:buSzPct val="110000"/>
            </a:pPr>
            <a:r>
              <a:rPr lang="en-US" sz="1100" dirty="0">
                <a:solidFill>
                  <a:schemeClr val="tx1"/>
                </a:solidFill>
              </a:rPr>
              <a:t>seeks a moderate capital growth through an actively managed portfolio based on fundamental market analysis and investment with convictions, with an explicit permanent partial capital protection over the recommended holding period. </a:t>
            </a:r>
          </a:p>
          <a:p>
            <a:pPr marL="179388" defTabSz="685766">
              <a:spcAft>
                <a:spcPts val="600"/>
              </a:spcAft>
              <a:buClr>
                <a:srgbClr val="001C4B"/>
              </a:buClr>
              <a:buSzPct val="110000"/>
            </a:pPr>
            <a:r>
              <a:rPr lang="en-US" sz="1100" dirty="0">
                <a:solidFill>
                  <a:schemeClr val="tx1"/>
                </a:solidFill>
              </a:rPr>
              <a:t>Our goal is to maximize the performance of the portfolio within a risk limit</a:t>
            </a:r>
            <a:r>
              <a:rPr lang="en-US" sz="1100" baseline="30000" dirty="0">
                <a:solidFill>
                  <a:schemeClr val="tx1"/>
                </a:solidFill>
              </a:rPr>
              <a:t>2</a:t>
            </a:r>
            <a:r>
              <a:rPr lang="en-US" sz="1100" dirty="0">
                <a:solidFill>
                  <a:schemeClr val="tx1"/>
                </a:solidFill>
              </a:rPr>
              <a:t>.</a:t>
            </a:r>
          </a:p>
        </p:txBody>
      </p:sp>
      <p:sp>
        <p:nvSpPr>
          <p:cNvPr id="45" name="Rectangle 44">
            <a:extLst>
              <a:ext uri="{FF2B5EF4-FFF2-40B4-BE49-F238E27FC236}">
                <a16:creationId xmlns:a16="http://schemas.microsoft.com/office/drawing/2014/main" id="{8277E6A8-DCA0-2E53-53A0-DFE27017AF26}"/>
              </a:ext>
            </a:extLst>
          </p:cNvPr>
          <p:cNvSpPr/>
          <p:nvPr/>
        </p:nvSpPr>
        <p:spPr>
          <a:xfrm>
            <a:off x="428399" y="1089271"/>
            <a:ext cx="4032000" cy="1246949"/>
          </a:xfrm>
          <a:prstGeom prst="rect">
            <a:avLst/>
          </a:prstGeom>
          <a:solidFill>
            <a:schemeClr val="accent3">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342900">
              <a:defRPr/>
            </a:pPr>
            <a:endParaRPr lang="en-GB" altLang="en-US" sz="1350" dirty="0">
              <a:solidFill>
                <a:srgbClr val="FFFFFF"/>
              </a:solidFill>
              <a:sym typeface="Arial"/>
            </a:endParaRPr>
          </a:p>
        </p:txBody>
      </p:sp>
      <p:sp>
        <p:nvSpPr>
          <p:cNvPr id="15" name="Isosceles Triangle 9">
            <a:extLst>
              <a:ext uri="{FF2B5EF4-FFF2-40B4-BE49-F238E27FC236}">
                <a16:creationId xmlns:a16="http://schemas.microsoft.com/office/drawing/2014/main" id="{9F2D3C27-46C5-A786-7653-7A17E34AD947}"/>
              </a:ext>
            </a:extLst>
          </p:cNvPr>
          <p:cNvSpPr/>
          <p:nvPr/>
        </p:nvSpPr>
        <p:spPr>
          <a:xfrm rot="10800000">
            <a:off x="2342602" y="2325372"/>
            <a:ext cx="360000" cy="108000"/>
          </a:xfrm>
          <a:prstGeom prst="triangle">
            <a:avLst/>
          </a:prstGeom>
          <a:solidFill>
            <a:srgbClr val="001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id="{CEC61F3B-233F-1830-8D25-5E3AD8F3E051}"/>
              </a:ext>
            </a:extLst>
          </p:cNvPr>
          <p:cNvSpPr/>
          <p:nvPr/>
        </p:nvSpPr>
        <p:spPr>
          <a:xfrm>
            <a:off x="4683599" y="1089271"/>
            <a:ext cx="4032000" cy="1245600"/>
          </a:xfrm>
          <a:prstGeom prst="rect">
            <a:avLst/>
          </a:prstGeom>
          <a:solidFill>
            <a:srgbClr val="E5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2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6ECCD7D6-4D32-3559-B40D-9F30C4405EA2}"/>
              </a:ext>
            </a:extLst>
          </p:cNvPr>
          <p:cNvSpPr/>
          <p:nvPr/>
        </p:nvSpPr>
        <p:spPr>
          <a:xfrm>
            <a:off x="4852067" y="1246796"/>
            <a:ext cx="3695064" cy="930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bIns="144000" rtlCol="0" anchor="b"/>
          <a:lstStyle/>
          <a:p>
            <a:pPr algn="ctr"/>
            <a:endParaRPr lang="en-IE" sz="1200" b="1" dirty="0">
              <a:solidFill>
                <a:schemeClr val="accent1"/>
              </a:solidFill>
            </a:endParaRPr>
          </a:p>
          <a:p>
            <a:pPr algn="ctr"/>
            <a:r>
              <a:rPr lang="en-IE" sz="1200" b="1" dirty="0">
                <a:solidFill>
                  <a:schemeClr val="accent1"/>
                </a:solidFill>
              </a:rPr>
              <a:t>Permanent partial capital protection</a:t>
            </a:r>
            <a:r>
              <a:rPr lang="en-IE" sz="1200" b="1" baseline="30000" dirty="0">
                <a:solidFill>
                  <a:schemeClr val="accent1"/>
                </a:solidFill>
              </a:rPr>
              <a:t>2</a:t>
            </a:r>
          </a:p>
        </p:txBody>
      </p:sp>
      <p:sp>
        <p:nvSpPr>
          <p:cNvPr id="28" name="Rectangle 27">
            <a:extLst>
              <a:ext uri="{FF2B5EF4-FFF2-40B4-BE49-F238E27FC236}">
                <a16:creationId xmlns:a16="http://schemas.microsoft.com/office/drawing/2014/main" id="{7DE2614E-9C37-7B24-581F-84B858BD3AC4}"/>
              </a:ext>
            </a:extLst>
          </p:cNvPr>
          <p:cNvSpPr/>
          <p:nvPr/>
        </p:nvSpPr>
        <p:spPr>
          <a:xfrm>
            <a:off x="596867" y="1253324"/>
            <a:ext cx="3695064" cy="9188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bIns="144000" rtlCol="0" anchor="b"/>
          <a:lstStyle/>
          <a:p>
            <a:pPr algn="ctr"/>
            <a:endParaRPr lang="en-IE" sz="1200" b="1" dirty="0">
              <a:solidFill>
                <a:schemeClr val="accent3"/>
              </a:solidFill>
            </a:endParaRPr>
          </a:p>
          <a:p>
            <a:pPr algn="ctr"/>
            <a:r>
              <a:rPr lang="en-IE" sz="1200" b="1" dirty="0">
                <a:solidFill>
                  <a:schemeClr val="accent3"/>
                </a:solidFill>
              </a:rPr>
              <a:t>Search for performance</a:t>
            </a:r>
            <a:r>
              <a:rPr lang="en-IE" sz="1200" b="1" baseline="30000" dirty="0">
                <a:solidFill>
                  <a:schemeClr val="accent3"/>
                </a:solidFill>
              </a:rPr>
              <a:t>1</a:t>
            </a:r>
          </a:p>
        </p:txBody>
      </p:sp>
      <p:sp>
        <p:nvSpPr>
          <p:cNvPr id="34" name="Isosceles Triangle 9">
            <a:extLst>
              <a:ext uri="{FF2B5EF4-FFF2-40B4-BE49-F238E27FC236}">
                <a16:creationId xmlns:a16="http://schemas.microsoft.com/office/drawing/2014/main" id="{211353E2-DBFA-BB75-AAFB-E55166F29149}"/>
              </a:ext>
            </a:extLst>
          </p:cNvPr>
          <p:cNvSpPr/>
          <p:nvPr/>
        </p:nvSpPr>
        <p:spPr>
          <a:xfrm rot="10800000">
            <a:off x="6435257" y="2325372"/>
            <a:ext cx="360000" cy="108000"/>
          </a:xfrm>
          <a:prstGeom prst="triangle">
            <a:avLst/>
          </a:prstGeom>
          <a:solidFill>
            <a:srgbClr val="001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41" name="Straight Connector 11">
            <a:extLst>
              <a:ext uri="{FF2B5EF4-FFF2-40B4-BE49-F238E27FC236}">
                <a16:creationId xmlns:a16="http://schemas.microsoft.com/office/drawing/2014/main" id="{9FC9513A-6431-E9F3-2DCC-26C0D65B6581}"/>
              </a:ext>
            </a:extLst>
          </p:cNvPr>
          <p:cNvCxnSpPr>
            <a:cxnSpLocks/>
          </p:cNvCxnSpPr>
          <p:nvPr/>
        </p:nvCxnSpPr>
        <p:spPr>
          <a:xfrm>
            <a:off x="428399" y="2326953"/>
            <a:ext cx="8287200" cy="0"/>
          </a:xfrm>
          <a:prstGeom prst="line">
            <a:avLst/>
          </a:prstGeom>
          <a:ln w="19050">
            <a:solidFill>
              <a:srgbClr val="001C4B"/>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05D81E72-10EA-48B4-8C13-E3C47509AEEA}"/>
              </a:ext>
            </a:extLst>
          </p:cNvPr>
          <p:cNvSpPr>
            <a:spLocks noGrp="1"/>
          </p:cNvSpPr>
          <p:nvPr>
            <p:ph type="body" sz="quarter" idx="14"/>
          </p:nvPr>
        </p:nvSpPr>
        <p:spPr>
          <a:xfrm>
            <a:off x="428399" y="4086008"/>
            <a:ext cx="8287200" cy="459000"/>
          </a:xfrm>
        </p:spPr>
        <p:txBody>
          <a:bodyPr/>
          <a:lstStyle/>
          <a:p>
            <a:r>
              <a:rPr lang="en-US" dirty="0">
                <a:solidFill>
                  <a:schemeClr val="tx2"/>
                </a:solidFill>
              </a:rPr>
              <a:t>Source Amundi as at November 2025. 1. The Fund does not offer a performance guarantee. 2. Please see the </a:t>
            </a:r>
            <a:r>
              <a:rPr lang="en-US" dirty="0">
                <a:solidFill>
                  <a:schemeClr val="tx2"/>
                </a:solidFill>
                <a:hlinkClick r:id="rId4"/>
              </a:rPr>
              <a:t>Prospectus</a:t>
            </a:r>
            <a:r>
              <a:rPr lang="en-US" dirty="0">
                <a:solidFill>
                  <a:schemeClr val="tx2"/>
                </a:solidFill>
              </a:rPr>
              <a:t> for complete information on the investment policy, objectives and strategy of the Fund. The Fund benefits from a daily protection representing 90% of the highest NAV (Net Asset Value) recorded from the last business day of the preceding month of April regardless of the subscription date.</a:t>
            </a:r>
          </a:p>
        </p:txBody>
      </p:sp>
      <p:sp>
        <p:nvSpPr>
          <p:cNvPr id="2" name="Titre 1">
            <a:extLst>
              <a:ext uri="{FF2B5EF4-FFF2-40B4-BE49-F238E27FC236}">
                <a16:creationId xmlns:a16="http://schemas.microsoft.com/office/drawing/2014/main" id="{24BED1F3-E6FD-CD92-2DFD-A32BD9083DE1}"/>
              </a:ext>
            </a:extLst>
          </p:cNvPr>
          <p:cNvSpPr>
            <a:spLocks noGrp="1"/>
          </p:cNvSpPr>
          <p:nvPr>
            <p:ph type="title"/>
          </p:nvPr>
        </p:nvSpPr>
        <p:spPr/>
        <p:txBody>
          <a:bodyPr/>
          <a:lstStyle/>
          <a:p>
            <a:r>
              <a:rPr lang="en-GB" dirty="0"/>
              <a:t>A new generation of protected investment</a:t>
            </a:r>
          </a:p>
        </p:txBody>
      </p:sp>
      <p:sp>
        <p:nvSpPr>
          <p:cNvPr id="8" name="Espace réservé du texte 7">
            <a:extLst>
              <a:ext uri="{FF2B5EF4-FFF2-40B4-BE49-F238E27FC236}">
                <a16:creationId xmlns:a16="http://schemas.microsoft.com/office/drawing/2014/main" id="{A95DD6DD-EC62-7510-8B0C-659B78CE9118}"/>
              </a:ext>
            </a:extLst>
          </p:cNvPr>
          <p:cNvSpPr>
            <a:spLocks noGrp="1"/>
          </p:cNvSpPr>
          <p:nvPr>
            <p:ph type="body" sz="quarter" idx="13"/>
          </p:nvPr>
        </p:nvSpPr>
        <p:spPr/>
        <p:txBody>
          <a:bodyPr/>
          <a:lstStyle/>
          <a:p>
            <a:r>
              <a:rPr lang="en-US"/>
              <a:t>Seeking to reconcile what we consider to be two of the main expectations of investors</a:t>
            </a:r>
          </a:p>
        </p:txBody>
      </p:sp>
      <p:pic>
        <p:nvPicPr>
          <p:cNvPr id="21" name="Graphique 20">
            <a:extLst>
              <a:ext uri="{FF2B5EF4-FFF2-40B4-BE49-F238E27FC236}">
                <a16:creationId xmlns:a16="http://schemas.microsoft.com/office/drawing/2014/main" id="{AD2982E7-981C-D056-6FC2-2EC854049E8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23684" y="1211017"/>
            <a:ext cx="751831" cy="751831"/>
          </a:xfrm>
          <a:prstGeom prst="rect">
            <a:avLst/>
          </a:prstGeom>
        </p:spPr>
      </p:pic>
      <p:grpSp>
        <p:nvGrpSpPr>
          <p:cNvPr id="3" name="Groupe 2">
            <a:extLst>
              <a:ext uri="{FF2B5EF4-FFF2-40B4-BE49-F238E27FC236}">
                <a16:creationId xmlns:a16="http://schemas.microsoft.com/office/drawing/2014/main" id="{C835168C-32FA-12DD-6F3D-68CDD1AC0598}"/>
              </a:ext>
            </a:extLst>
          </p:cNvPr>
          <p:cNvGrpSpPr/>
          <p:nvPr/>
        </p:nvGrpSpPr>
        <p:grpSpPr>
          <a:xfrm>
            <a:off x="744833" y="2583226"/>
            <a:ext cx="1631971" cy="1312175"/>
            <a:chOff x="4767298" y="1129658"/>
            <a:chExt cx="4435258" cy="3566137"/>
          </a:xfrm>
        </p:grpSpPr>
        <p:sp>
          <p:nvSpPr>
            <p:cNvPr id="4" name="Ellipse 3">
              <a:extLst>
                <a:ext uri="{FF2B5EF4-FFF2-40B4-BE49-F238E27FC236}">
                  <a16:creationId xmlns:a16="http://schemas.microsoft.com/office/drawing/2014/main" id="{D6720C77-91F4-05DF-99DD-3898CD2584C7}"/>
                </a:ext>
              </a:extLst>
            </p:cNvPr>
            <p:cNvSpPr/>
            <p:nvPr/>
          </p:nvSpPr>
          <p:spPr>
            <a:xfrm rot="21390083">
              <a:off x="4767298" y="2905842"/>
              <a:ext cx="4435258" cy="1789953"/>
            </a:xfrm>
            <a:prstGeom prst="ellipse">
              <a:avLst/>
            </a:prstGeom>
            <a:solidFill>
              <a:schemeClr val="bg2">
                <a:lumMod val="10000"/>
                <a:alpha val="37000"/>
              </a:schemeClr>
            </a:solidFill>
            <a:ln>
              <a:noFill/>
            </a:ln>
            <a:effectLst>
              <a:softEdge rad="203297"/>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a:extLst>
                <a:ext uri="{FF2B5EF4-FFF2-40B4-BE49-F238E27FC236}">
                  <a16:creationId xmlns:a16="http://schemas.microsoft.com/office/drawing/2014/main" id="{9C3BD29B-540C-6577-B004-3763A8EBD75E}"/>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5364290" y="1129658"/>
              <a:ext cx="3278930" cy="3278930"/>
            </a:xfrm>
            <a:prstGeom prst="rect">
              <a:avLst/>
            </a:prstGeom>
          </p:spPr>
        </p:pic>
      </p:grpSp>
      <p:grpSp>
        <p:nvGrpSpPr>
          <p:cNvPr id="10" name="Group 9">
            <a:extLst>
              <a:ext uri="{FF2B5EF4-FFF2-40B4-BE49-F238E27FC236}">
                <a16:creationId xmlns:a16="http://schemas.microsoft.com/office/drawing/2014/main" id="{17BFB29E-A05C-98B9-B454-62B0BFDB0193}"/>
              </a:ext>
            </a:extLst>
          </p:cNvPr>
          <p:cNvGrpSpPr/>
          <p:nvPr/>
        </p:nvGrpSpPr>
        <p:grpSpPr>
          <a:xfrm>
            <a:off x="2170994" y="1398446"/>
            <a:ext cx="437187" cy="376971"/>
            <a:chOff x="-1881188" y="1133475"/>
            <a:chExt cx="1682750" cy="1450975"/>
          </a:xfrm>
        </p:grpSpPr>
        <p:sp>
          <p:nvSpPr>
            <p:cNvPr id="11" name="Line 36">
              <a:extLst>
                <a:ext uri="{FF2B5EF4-FFF2-40B4-BE49-F238E27FC236}">
                  <a16:creationId xmlns:a16="http://schemas.microsoft.com/office/drawing/2014/main" id="{5A378EBE-2DBF-ABD4-3B39-0497F3FE5635}"/>
                </a:ext>
              </a:extLst>
            </p:cNvPr>
            <p:cNvSpPr>
              <a:spLocks noChangeShapeType="1"/>
            </p:cNvSpPr>
            <p:nvPr/>
          </p:nvSpPr>
          <p:spPr bwMode="auto">
            <a:xfrm>
              <a:off x="-1676400" y="1800225"/>
              <a:ext cx="0" cy="0"/>
            </a:xfrm>
            <a:prstGeom prst="line">
              <a:avLst/>
            </a:prstGeom>
            <a:noFill/>
            <a:ln w="63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 name="Line 37">
              <a:extLst>
                <a:ext uri="{FF2B5EF4-FFF2-40B4-BE49-F238E27FC236}">
                  <a16:creationId xmlns:a16="http://schemas.microsoft.com/office/drawing/2014/main" id="{7B302AA4-76C7-C94E-24F0-828450B2A7B7}"/>
                </a:ext>
              </a:extLst>
            </p:cNvPr>
            <p:cNvSpPr>
              <a:spLocks noChangeShapeType="1"/>
            </p:cNvSpPr>
            <p:nvPr/>
          </p:nvSpPr>
          <p:spPr bwMode="auto">
            <a:xfrm>
              <a:off x="-1277938" y="1838325"/>
              <a:ext cx="0" cy="0"/>
            </a:xfrm>
            <a:prstGeom prst="line">
              <a:avLst/>
            </a:prstGeom>
            <a:noFill/>
            <a:ln w="6350" cap="flat">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3" name="Freeform 38">
              <a:extLst>
                <a:ext uri="{FF2B5EF4-FFF2-40B4-BE49-F238E27FC236}">
                  <a16:creationId xmlns:a16="http://schemas.microsoft.com/office/drawing/2014/main" id="{DD2EAEB9-56CA-EECD-CAC2-42EC9D8682D6}"/>
                </a:ext>
              </a:extLst>
            </p:cNvPr>
            <p:cNvSpPr>
              <a:spLocks/>
            </p:cNvSpPr>
            <p:nvPr/>
          </p:nvSpPr>
          <p:spPr bwMode="auto">
            <a:xfrm>
              <a:off x="-1881188" y="1447800"/>
              <a:ext cx="1682750" cy="477838"/>
            </a:xfrm>
            <a:custGeom>
              <a:avLst/>
              <a:gdLst>
                <a:gd name="T0" fmla="*/ 1060 w 1060"/>
                <a:gd name="T1" fmla="*/ 172 h 301"/>
                <a:gd name="T2" fmla="*/ 939 w 1060"/>
                <a:gd name="T3" fmla="*/ 172 h 301"/>
                <a:gd name="T4" fmla="*/ 721 w 1060"/>
                <a:gd name="T5" fmla="*/ 172 h 301"/>
                <a:gd name="T6" fmla="*/ 652 w 1060"/>
                <a:gd name="T7" fmla="*/ 112 h 301"/>
                <a:gd name="T8" fmla="*/ 588 w 1060"/>
                <a:gd name="T9" fmla="*/ 301 h 301"/>
                <a:gd name="T10" fmla="*/ 497 w 1060"/>
                <a:gd name="T11" fmla="*/ 0 h 301"/>
                <a:gd name="T12" fmla="*/ 409 w 1060"/>
                <a:gd name="T13" fmla="*/ 289 h 301"/>
                <a:gd name="T14" fmla="*/ 332 w 1060"/>
                <a:gd name="T15" fmla="*/ 57 h 301"/>
                <a:gd name="T16" fmla="*/ 265 w 1060"/>
                <a:gd name="T17" fmla="*/ 267 h 301"/>
                <a:gd name="T18" fmla="*/ 141 w 1060"/>
                <a:gd name="T19" fmla="*/ 107 h 301"/>
                <a:gd name="T20" fmla="*/ 77 w 1060"/>
                <a:gd name="T21" fmla="*/ 172 h 301"/>
                <a:gd name="T22" fmla="*/ 0 w 1060"/>
                <a:gd name="T23" fmla="*/ 17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0" h="301">
                  <a:moveTo>
                    <a:pt x="1060" y="172"/>
                  </a:moveTo>
                  <a:lnTo>
                    <a:pt x="939" y="172"/>
                  </a:lnTo>
                  <a:lnTo>
                    <a:pt x="721" y="172"/>
                  </a:lnTo>
                  <a:lnTo>
                    <a:pt x="652" y="112"/>
                  </a:lnTo>
                  <a:lnTo>
                    <a:pt x="588" y="301"/>
                  </a:lnTo>
                  <a:lnTo>
                    <a:pt x="497" y="0"/>
                  </a:lnTo>
                  <a:lnTo>
                    <a:pt x="409" y="289"/>
                  </a:lnTo>
                  <a:lnTo>
                    <a:pt x="332" y="57"/>
                  </a:lnTo>
                  <a:lnTo>
                    <a:pt x="265" y="267"/>
                  </a:lnTo>
                  <a:lnTo>
                    <a:pt x="141" y="107"/>
                  </a:lnTo>
                  <a:lnTo>
                    <a:pt x="77" y="172"/>
                  </a:lnTo>
                  <a:lnTo>
                    <a:pt x="0" y="172"/>
                  </a:lnTo>
                </a:path>
              </a:pathLst>
            </a:custGeom>
            <a:noFill/>
            <a:ln w="63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4" name="Freeform 39">
              <a:extLst>
                <a:ext uri="{FF2B5EF4-FFF2-40B4-BE49-F238E27FC236}">
                  <a16:creationId xmlns:a16="http://schemas.microsoft.com/office/drawing/2014/main" id="{58C94A85-11DB-4DA7-105C-8A41684A93AE}"/>
                </a:ext>
              </a:extLst>
            </p:cNvPr>
            <p:cNvSpPr>
              <a:spLocks/>
            </p:cNvSpPr>
            <p:nvPr/>
          </p:nvSpPr>
          <p:spPr bwMode="auto">
            <a:xfrm>
              <a:off x="-1731963" y="1882775"/>
              <a:ext cx="1128713" cy="425450"/>
            </a:xfrm>
            <a:custGeom>
              <a:avLst/>
              <a:gdLst>
                <a:gd name="T0" fmla="*/ 0 w 298"/>
                <a:gd name="T1" fmla="*/ 0 h 112"/>
                <a:gd name="T2" fmla="*/ 149 w 298"/>
                <a:gd name="T3" fmla="*/ 112 h 112"/>
                <a:gd name="T4" fmla="*/ 298 w 298"/>
                <a:gd name="T5" fmla="*/ 0 h 112"/>
              </a:gdLst>
              <a:ahLst/>
              <a:cxnLst>
                <a:cxn ang="0">
                  <a:pos x="T0" y="T1"/>
                </a:cxn>
                <a:cxn ang="0">
                  <a:pos x="T2" y="T3"/>
                </a:cxn>
                <a:cxn ang="0">
                  <a:pos x="T4" y="T5"/>
                </a:cxn>
              </a:cxnLst>
              <a:rect l="0" t="0" r="r" b="b"/>
              <a:pathLst>
                <a:path w="298" h="112">
                  <a:moveTo>
                    <a:pt x="0" y="0"/>
                  </a:moveTo>
                  <a:cubicBezTo>
                    <a:pt x="18" y="65"/>
                    <a:pt x="78" y="112"/>
                    <a:pt x="149" y="112"/>
                  </a:cubicBezTo>
                  <a:cubicBezTo>
                    <a:pt x="220" y="112"/>
                    <a:pt x="279" y="65"/>
                    <a:pt x="298" y="0"/>
                  </a:cubicBezTo>
                </a:path>
              </a:pathLst>
            </a:custGeom>
            <a:noFill/>
            <a:ln w="63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Freeform 40">
              <a:extLst>
                <a:ext uri="{FF2B5EF4-FFF2-40B4-BE49-F238E27FC236}">
                  <a16:creationId xmlns:a16="http://schemas.microsoft.com/office/drawing/2014/main" id="{B27FA020-8FDD-E1D8-CE65-E7B5345CCE98}"/>
                </a:ext>
              </a:extLst>
            </p:cNvPr>
            <p:cNvSpPr>
              <a:spLocks/>
            </p:cNvSpPr>
            <p:nvPr/>
          </p:nvSpPr>
          <p:spPr bwMode="auto">
            <a:xfrm>
              <a:off x="-1168400" y="1133475"/>
              <a:ext cx="565150" cy="427038"/>
            </a:xfrm>
            <a:custGeom>
              <a:avLst/>
              <a:gdLst>
                <a:gd name="T0" fmla="*/ 149 w 149"/>
                <a:gd name="T1" fmla="*/ 113 h 113"/>
                <a:gd name="T2" fmla="*/ 0 w 149"/>
                <a:gd name="T3" fmla="*/ 0 h 113"/>
              </a:gdLst>
              <a:ahLst/>
              <a:cxnLst>
                <a:cxn ang="0">
                  <a:pos x="T0" y="T1"/>
                </a:cxn>
                <a:cxn ang="0">
                  <a:pos x="T2" y="T3"/>
                </a:cxn>
              </a:cxnLst>
              <a:rect l="0" t="0" r="r" b="b"/>
              <a:pathLst>
                <a:path w="149" h="113">
                  <a:moveTo>
                    <a:pt x="149" y="113"/>
                  </a:moveTo>
                  <a:cubicBezTo>
                    <a:pt x="130" y="48"/>
                    <a:pt x="71" y="0"/>
                    <a:pt x="0" y="0"/>
                  </a:cubicBezTo>
                </a:path>
              </a:pathLst>
            </a:custGeom>
            <a:noFill/>
            <a:ln w="63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9" name="Freeform 41">
              <a:extLst>
                <a:ext uri="{FF2B5EF4-FFF2-40B4-BE49-F238E27FC236}">
                  <a16:creationId xmlns:a16="http://schemas.microsoft.com/office/drawing/2014/main" id="{D7C59C9A-1DF1-4569-3431-D2AAEF98C7EF}"/>
                </a:ext>
              </a:extLst>
            </p:cNvPr>
            <p:cNvSpPr>
              <a:spLocks/>
            </p:cNvSpPr>
            <p:nvPr/>
          </p:nvSpPr>
          <p:spPr bwMode="auto">
            <a:xfrm>
              <a:off x="-1706563" y="1133475"/>
              <a:ext cx="1092200" cy="396875"/>
            </a:xfrm>
            <a:custGeom>
              <a:avLst/>
              <a:gdLst>
                <a:gd name="T0" fmla="*/ 0 w 288"/>
                <a:gd name="T1" fmla="*/ 92 h 105"/>
                <a:gd name="T2" fmla="*/ 8 w 288"/>
                <a:gd name="T3" fmla="*/ 78 h 105"/>
                <a:gd name="T4" fmla="*/ 142 w 288"/>
                <a:gd name="T5" fmla="*/ 0 h 105"/>
                <a:gd name="T6" fmla="*/ 288 w 288"/>
                <a:gd name="T7" fmla="*/ 105 h 105"/>
              </a:gdLst>
              <a:ahLst/>
              <a:cxnLst>
                <a:cxn ang="0">
                  <a:pos x="T0" y="T1"/>
                </a:cxn>
                <a:cxn ang="0">
                  <a:pos x="T2" y="T3"/>
                </a:cxn>
                <a:cxn ang="0">
                  <a:pos x="T4" y="T5"/>
                </a:cxn>
                <a:cxn ang="0">
                  <a:pos x="T6" y="T7"/>
                </a:cxn>
              </a:cxnLst>
              <a:rect l="0" t="0" r="r" b="b"/>
              <a:pathLst>
                <a:path w="288" h="105">
                  <a:moveTo>
                    <a:pt x="0" y="92"/>
                  </a:moveTo>
                  <a:cubicBezTo>
                    <a:pt x="3" y="87"/>
                    <a:pt x="5" y="82"/>
                    <a:pt x="8" y="78"/>
                  </a:cubicBezTo>
                  <a:cubicBezTo>
                    <a:pt x="34" y="31"/>
                    <a:pt x="84" y="0"/>
                    <a:pt x="142" y="0"/>
                  </a:cubicBezTo>
                  <a:cubicBezTo>
                    <a:pt x="209" y="0"/>
                    <a:pt x="267" y="44"/>
                    <a:pt x="288" y="105"/>
                  </a:cubicBezTo>
                </a:path>
              </a:pathLst>
            </a:custGeom>
            <a:noFill/>
            <a:ln w="63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0" name="Freeform 42">
              <a:extLst>
                <a:ext uri="{FF2B5EF4-FFF2-40B4-BE49-F238E27FC236}">
                  <a16:creationId xmlns:a16="http://schemas.microsoft.com/office/drawing/2014/main" id="{BF8DFBA9-8B98-CC15-46EC-FF9B29AC738D}"/>
                </a:ext>
              </a:extLst>
            </p:cNvPr>
            <p:cNvSpPr>
              <a:spLocks/>
            </p:cNvSpPr>
            <p:nvPr/>
          </p:nvSpPr>
          <p:spPr bwMode="auto">
            <a:xfrm>
              <a:off x="-1731963" y="1882775"/>
              <a:ext cx="1128713" cy="425450"/>
            </a:xfrm>
            <a:custGeom>
              <a:avLst/>
              <a:gdLst>
                <a:gd name="T0" fmla="*/ 298 w 298"/>
                <a:gd name="T1" fmla="*/ 0 h 112"/>
                <a:gd name="T2" fmla="*/ 149 w 298"/>
                <a:gd name="T3" fmla="*/ 112 h 112"/>
                <a:gd name="T4" fmla="*/ 0 w 298"/>
                <a:gd name="T5" fmla="*/ 0 h 112"/>
              </a:gdLst>
              <a:ahLst/>
              <a:cxnLst>
                <a:cxn ang="0">
                  <a:pos x="T0" y="T1"/>
                </a:cxn>
                <a:cxn ang="0">
                  <a:pos x="T2" y="T3"/>
                </a:cxn>
                <a:cxn ang="0">
                  <a:pos x="T4" y="T5"/>
                </a:cxn>
              </a:cxnLst>
              <a:rect l="0" t="0" r="r" b="b"/>
              <a:pathLst>
                <a:path w="298" h="112">
                  <a:moveTo>
                    <a:pt x="298" y="0"/>
                  </a:moveTo>
                  <a:cubicBezTo>
                    <a:pt x="279" y="65"/>
                    <a:pt x="220" y="112"/>
                    <a:pt x="149" y="112"/>
                  </a:cubicBezTo>
                  <a:cubicBezTo>
                    <a:pt x="78" y="112"/>
                    <a:pt x="18" y="65"/>
                    <a:pt x="0" y="0"/>
                  </a:cubicBezTo>
                </a:path>
              </a:pathLst>
            </a:custGeom>
            <a:noFill/>
            <a:ln w="63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Freeform 43">
              <a:extLst>
                <a:ext uri="{FF2B5EF4-FFF2-40B4-BE49-F238E27FC236}">
                  <a16:creationId xmlns:a16="http://schemas.microsoft.com/office/drawing/2014/main" id="{21B5583F-0F1D-B174-4962-36A2E0526243}"/>
                </a:ext>
              </a:extLst>
            </p:cNvPr>
            <p:cNvSpPr>
              <a:spLocks/>
            </p:cNvSpPr>
            <p:nvPr/>
          </p:nvSpPr>
          <p:spPr bwMode="auto">
            <a:xfrm>
              <a:off x="-811213" y="2076450"/>
              <a:ext cx="508000" cy="508000"/>
            </a:xfrm>
            <a:custGeom>
              <a:avLst/>
              <a:gdLst>
                <a:gd name="T0" fmla="*/ 76 w 320"/>
                <a:gd name="T1" fmla="*/ 0 h 320"/>
                <a:gd name="T2" fmla="*/ 320 w 320"/>
                <a:gd name="T3" fmla="*/ 244 h 320"/>
                <a:gd name="T4" fmla="*/ 243 w 320"/>
                <a:gd name="T5" fmla="*/ 320 h 320"/>
                <a:gd name="T6" fmla="*/ 0 w 320"/>
                <a:gd name="T7" fmla="*/ 77 h 320"/>
              </a:gdLst>
              <a:ahLst/>
              <a:cxnLst>
                <a:cxn ang="0">
                  <a:pos x="T0" y="T1"/>
                </a:cxn>
                <a:cxn ang="0">
                  <a:pos x="T2" y="T3"/>
                </a:cxn>
                <a:cxn ang="0">
                  <a:pos x="T4" y="T5"/>
                </a:cxn>
                <a:cxn ang="0">
                  <a:pos x="T6" y="T7"/>
                </a:cxn>
              </a:cxnLst>
              <a:rect l="0" t="0" r="r" b="b"/>
              <a:pathLst>
                <a:path w="320" h="320">
                  <a:moveTo>
                    <a:pt x="76" y="0"/>
                  </a:moveTo>
                  <a:lnTo>
                    <a:pt x="320" y="244"/>
                  </a:lnTo>
                  <a:lnTo>
                    <a:pt x="243" y="320"/>
                  </a:lnTo>
                  <a:lnTo>
                    <a:pt x="0" y="77"/>
                  </a:lnTo>
                </a:path>
              </a:pathLst>
            </a:custGeom>
            <a:noFill/>
            <a:ln w="63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3350169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UPSLIDETOCMASTERID" val="Amundi AM - FR (2018)8 29 2018"/>
  <p:tag name="UPSLIDETOCMASTERNAME" val="Amundi AM - FR (2018)"/>
  <p:tag name="UPSLIDETOCMASTERLASTEDITIONDATE" val="636712148944921602"/>
  <p:tag name="VISIBLEUPSLIDESLIDELIBPARTS" val="System.Collections.Generic.List`1[System.String]"/>
  <p:tag name="UNIQUEMARGIN" val="False"/>
  <p:tag name="LEFTMARGIN" val="12"/>
  <p:tag name="BOTTOMMARGIN" val="15"/>
  <p:tag name="RIGHTMARGIN" val="12"/>
  <p:tag name="MARGINSIZEUNIT" val="mm"/>
  <p:tag name="COLUMNSGUTTER" val="5"/>
  <p:tag name="ROWSGUTTER" val="5"/>
  <p:tag name="TOPMARGIN" val="28"/>
  <p:tag name="COLUMNSNUMBER" val="1"/>
  <p:tag name="ROWSNUMBER" val="1"/>
  <p:tag name="UPSLIDEFOOTNOTEOPTIONS" val="{&#10;  &quot;Multiline&quot;: true,&#10;  &quot;Enabled&quot;: true&#10;}"/>
  <p:tag name="TEMPLATESHORTNAMETAG" val="Default - 16.9 - EN"/>
  <p:tag name="TEMPLATEFULLNAMETAG" val="Default - 16.9 - EN"/>
  <p:tag name="UPSLIDE" val="Amu02374_Default - 16.9 - EN_06-10-2024"/>
  <p:tag name="UPSLIDEVERSION" val="6.9.9.2"/>
  <p:tag name="UPSLIDEFOOTNOTESHAPE" val="{&#10;  &quot;Data&quot;: &quot;UEsDBBQABgAIAAAAIQC75UiUBQEAAB4CAAATAAAAW0NvbnRlbnRfVHlwZXNdLnhtbKSRvU7DMBSFdyTewfKKEqcMCKEmHfgZgaE8wMW+SSwc27JvS/v23KTJgkoXFsu+P+c7Ol5vDoMTe0zZBl/LVVlJgV4HY31Xy4/tS3EvRSbwBlzwWMsjZrlprq/W22PELHjb51r2RPFBqax7HCCXIaLnThvSAMTP1KkI+gs6VLdVdad08ISeCho1ZLN+whZ2jsTzgcsnJwldluLxNDiyagkxOquB2Knae/OLUsyEkjenmdzbmG/YhlRnCWPnb8C898bRJGtQvEOiVxjYhtLOxs8AySiT4JuDystlVV4WPeM6tK3VaILeDZxIOSsuti/jidNGNZ3/J08yC1dNv9v8AAAA//8DAFBLAwQUAAYACAAAACEArTA/8cEAAAAyAQAACwAAAF9yZWxzLy5yZWxzhI/NCsIwEITvgu8Q9m7TehCRpr2I4FX0AdZk2wbbJGTj39ubi6AgeJtl2G9m6vYxjeJGka13CqqiBEFOe2Ndr+B03C3WIDihMzh6RwqexNA281l9oBFTfuLBBhaZ4ljBkFLYSMl6oAm58IFcdjofJ0z5jL0MqC/Yk1yW5UrGTwY0X0yxNwri3lQgjs+Qk/+zfddZTVuvrxO59CNCmoj3vCwjMfaUFOjRhrPHaN4Wv0VV5OYgm1p+LW1eAAAA//8DAFBLAwQUAAYACAAAACEAmgEuVyQEAAD5EQAAHwAAAGNsaXBib2FyZC9kcmF3aW5ncy9kcmF3aW5nMS54bWzsmF2O2zYQgN8D5A6EnloUWls/K8tGvEHsWIsAi9ZYbw7ApWhbWIoUSK7rTRAg773EnmWP0pN0hqIix0GCNulDgfrFpsThcPjNcDCjFy/3tSA7rk2l5DSIzoYB4ZKpspKbafD2pgjzgBhLZUmFknwaPHATvLx4/uwFnWw0bbYVI6BBmgmdBltrm8lgYNiW19ScqYZLmFsrXVMLj3ozKDX9HTTXYhAPh9mgppUMLnpVr6ml5F5X36FKKHbHyzmVO2pApWCTwzfeRsF+XDOdyN2lblbNUqPl7NfdUpOqnAZATtIaEAUDP+HF4HFwtGrTK9ivdY3yar0me6flAX+dDr63hMHLPB7lWZQEhMFcej4eDr0A2/7WLksTAAoW4HyU5uPx2FuxXXxbB1jWWgCDA6tMgzbJ3ZfHPO+OeYPWLQVlfKtEyTWJU+dLeH1lLC5HAefN90URz84XRRoWMArT4SwNZ4t0HBZxki/iUTGPk+wDro6yCdOcWojGN2UXWVH2hdvqimll1NqeMVUPgF3FeBddEFtR2saWc8z79FWWjPP5IkyyIguzYpSE0TCPw0UynBWv81dJMoo+IC9gADZ3/+4U8Mq5GM8Dg46Haa4g4AyRCpwM98av/iQBy3p4xsfKkau/5jPE9g2vg+pOUaONveSqJjiYBpoz61xAd2B7e55OxB2qM8TuV86/dj9T5QMe7Rb+IY4hEYCerdLvAiLeSOPi0XYD3Q1uu4G2Yq6Ek6KSwbppcBuQdji38DR09kj16t6qdeVtajfDbYWxK/sgOI5Lvl62dwpG12CMoJiDuAzfrjzeXkTsRARUSU31Vbu92ED+EgEBmRt6u3qHF2UElyIgYKQT4fRKzvQdegt020r6RxDZwlaQl5b3ksH5I2e0t8KApihHPXdcY4pEnWivUaIqi0oI94A5j88FIKSwm913EfGZlNuV2IeGr+HaTINfahkK295UTo8mOG0nmDmaYKbHAZycZz0Px3Qn4h5NB4H+7/kgFM8n6fmMozRF5574IBTPJ+35RJAbsxOgCVwwpOIBnR8AyuPcpYdTBCEVDyjrAcVxDgF0umIQQUjFAxodABq5SuCUg3YCqXhAeQ8Ia9tTkoZqaSeQigc0PgCUnY9OSdoBQiptRXRQWrpityMnVw1DhKZhS2bbeg07KtdSQXEtWgEY+RUOuP5UkK51WFxDUwx14QjTWllp27ds9uLPj3/8FP389EgWe143gkNFSizU9G4gVft/Sw2+b+iGk4hg49G2He1eaN7f2JBwDSW2qzRxfaGURf3fqc11nPbiXzKG7yke/j9hC9L/QUOip8fnz9Cz8T/xbPz0eLQvl+WSavpZe3M5+0o0YQi6WO77tHvDV8019Hltd9c2ciCH/frg6KOHW+o/0uCXlcPni78AAAD//wMAUEsDBBQABgAIAAAAIQA5imEICQYAAMcZAAAaAAAAY2xpcGJvYXJkL3RoZW1lL3RoZW1lMS54bWzsWU9v2zYUvw/YdxB0Xy3/j4M6Re3Y7damLWq3Q4+0RFusKVKg6KS+tp9g2O47DBgGDN0GrMMOzXbZR8k2rNuhX2GP1B+TMbOmQYH1kARIpKcfH3967+n3SOnqtScJ9Q6xyAhnfb9+JfA9zEIeEbbo+w+m4492fC+TiEWIcob7/hpn/rW9Dz+4inZDStIZRyKaxjjBHjhi2S7q+7GU6W6tloVgRtkVnmIG1+ZcJEjCqVjUIoGOYIKE1hpB0KkliDB/DzxK5WhE4Q+TmTKEVEyUG+wxlMDs15MVi4jGRsu6QmRiMRtS4R0i2veDoD5sDfza3tUa2i0AVG7jxvqnwBWAaNnY8tdqdxu9TuVPA6jcxg3aw+5+u/KnASgM4S625w6C3mgUFFgDlB9u+w6C1rg3tvCG/+YW5+bOoDEoOedONSg/bG3hR51moz2y/GtQjm9v4cdBdz+w+WtQju9s4Yf1Xr1ZxsYAxZSw5Rbaik4FmXN60wm3ErRBQfarylFTzDmTdh0JgqivLiXoMRdjuK5OKJKEeXKd4jkKVblpmJcixjM4DRrBIOgELfhf/rZU4NAuRsao3BRmWyZFw8tCQVLZ9z8Br74BeX38/PXxj97r4x9Onr44efrzybNnJ0+/z31ZA28itjAH/v3Ti3++PnYDMxP46uVnv//yuRsoTeAfv37318sv/3z+FYx49e0XjhHXBZqZI/JA6VDYXPFMnAc3jRExcUMuIoK8O/jIMflIxhb4zhpR5MANsB2oh4KAjDmAN1aPLZaTWKwkcQBvxYkF3Ecrdg+z2AVVUxnpna7Ywj23WJm4+wgduqYeImYlc7RKQReJy+UwxhbLexQxiRaYYempa3yJsYPxI0KssB6QUPCMz6X3iHgDRJwRmZKZVTqbQTdJAmlZuwhCtq3YHDz0Bpy67nofH9pIqH14cLcLbYqpFcYbaCVR4nI5RQk1A34bydhFcrIWoYkbZVLA7JhybxThLHONuSvgfo2k30KgWs60H9B1YiOFJEuXz9uIcxO5z5fDGCWpCzshUIvG/B9nS84p8u5x6YIfcPsBUeeQB8TOTPdDgq10n/XcPyALi8imLNSVlXBk8AbmVtVO1nSOMFNIkHNLphPCLjUbnmkz1ZeafanZfX/znF1qNizYLjUbFpr/n2ZvZBoUXK0L8zW4XpEn9oJ8Gv/2Dezy7s7nJMR6YT4nlE7kmuLbmV6bZ9CZojEY1XC9t8TVvi+N4bDoFBZuIZAe4wkuPyUynsQohbqo6xkWWeF6kXkpz2B9r81O33p3sEoOeJTvNOv1AH7yNpYhubEH7coOewmZozvdwghxqNzrvrbQ29ySgBr7NiSMyWwSTQeJbml8Awl9Z++ERc/BYke5L1Olt/aQuioUQK3KCiydPFhw9f12C4bAINg6IYojlad8UVBmVyWnPH4nmT4rmNSsANgDlhWwyXRPcT3z9tTd5aV2jkxbJIxys0noyOj1cBajCBfVqaznofG2ue5tUmrRU6HQ80F9b2h0d/6LxUVzDeNOawNlplJQ5h31/U6zDSUTorTvz2FfD4dJCrWTqSUvogt42RVKkT/wF1GWVGRyH2VxHnAtOrkaJERi4VGS9H11+1UaKNMaornVGyAI7y25HsjK+0YOkm4nGc/nOJRm2g2LinR+Cgqfa4Xzqh5+cbAayVeQ7kkcHXkzuhL3EZRYu1tXAYxIBt23nkczIsIQsk39nZKrQnbtd5q6iNRciKYxKjqKKeY5XItoRUefVTEwzop7hoAaISka4WyhGqwZVKubVq0r53Bm133zIHU3hmhueqalKqprulXMmuGdSr/BqgwxaJrZ4XPpPi25vVLroFCdXQICXsWv6ndv1RAMapvJLGqK8bYMK80urDa18gbfQO08TcJQ/U7p9lTcqh7hnA6MF+r8MO501YJpXi4vdaRdnxUOUOrNFvW+D6//YR/9BI7gg4EPtoayNZQNjuCrALSL/FV+3y8OSgtczy0VpllamiWmVVpapaVdWtqlpVNaOr6n33nDNxT1utv3ylfa0MOKV+DF2sL+9rL3LwAAAP//AwBQSwMEFAAGAAgAAAAhAJxmRkG7AAAAJAEAACoAAABjbGlwYm9hcmQvZHJhd2luZ3MvX3JlbHMvZHJhd2luZzEueG1sLnJlbHOEj80KwjAQhO+C7xD2btJ6EJEmvYjQq9QHCMk2LTY/JFHs2xvoRUHwsjCz7DezTfuyM3liTJN3HGpaAUGnvJ6c4XDrL7sjkJSl03L2DjksmKAV201zxVnmcpTGKSRSKC5xGHMOJ8aSGtHKRH1AVzaDj1bmIqNhQaq7NMj2VXVg8ZMB4otJOs0hdroG0i+hJP9n+2GYFJ69elh0+UcEy6UXFqCMBjMHSldnnTUtXYGJhn39Jt4AAAD//wMAUEsBAi0AFAAGAAgAAAAhALvlSJQFAQAAHgIAABMAAAAAAAAAAAAAAAAAAAAAAFtDb250ZW50X1R5cGVzXS54bWxQSwECLQAUAAYACAAAACEArTA/8cEAAAAyAQAACwAAAAAAAAAAAAAAAAA2AQAAX3JlbHMvLnJlbHNQSwECLQAUAAYACAAAACEAmgEuVyQEAAD5EQAAHwAAAAAAAAAAAAAAAAAgAgAAY2xpcGJvYXJkL2RyYXdpbmdzL2RyYXdpbmcxLnhtbFBLAQItABQABgAIAAAAIQA5imEICQYAAMcZAAAaAAAAAAAAAAAAAAAAAIEGAABjbGlwYm9hcmQvdGhlbWUvdGhlbWUxLnhtbFBLAQItABQABgAIAAAAIQCcZkZBuwAAACQBAAAqAAAAAAAAAAAAAAAAAMIMAABjbGlwYm9hcmQvZHJhd2luZ3MvX3JlbHMvZHJhd2luZzEueG1sLnJlbHNQSwUGAAAAAAUABQBnAQAAxQ0AAAAA&quot;,&#10;  &quot;Left&quot;: 34.0157471,&#10;  &quot;Top&quot;: 326.692841&#10;}"/>
  <p:tag name="UPSLIDEFOOTNOTEPREVIEW" val="{&#10;  &quot;Data&quot;: &quot;iVBORw0KGgoAAAANSUhEUgAABB4AAABWCAYAAABo4lUhAAAABGdBTUEAALGPC/xhBQAAAAlwSFlzAAAXEQAAFxEByibzPwAACxNJREFUeF7t3T+M2+YZB2AOHYxOWYoejhRw3QJkMVCg8JDhpvSOVACPzmZ08pihg7t581R4zGggi8cDunjMmKnwGMCLkSzOFC8FDplckvooUSTFPyclku6eBxBQfeTvI62rc35ffSSjnThLT6JZ9jJK5ldRfPkgjI4nv+f8w0+i2fwbefmt88n8PIyOJ7+DfPZCPnt93Od/CJ9fehFGx5Pfc/78Xv5zfy4vv3V+dvkwjI4nv4v8M3n5LfPf5b9HHoXR8fadv7Gy6M0+lq9Z9i6Mjie/73zxjx75xet9+RdpCnl5+ePNL35pyi9e1/JHlo+zr+Xr+fQkbBlHXl7+ePOz9LH8Mv8xOrs4C1vG2Xf+xopOzerAHyb/4pDfc774pkw+vPK/+A8/CVvGkZeXP6D81F/cxWoT+eVL/sjya403+dMvPw1bxpGXlz/efJI+XcvH6f2wZZxbl5+4annf+RsrlncW3zQXRV/RvZpKXv6Y88VfNPkif51/ls/C6Hjy2+WLX9RJ9oN8mX8eRseTl5e/u/niGzr5Iv+xbIJNJb9lPj3Jf27fy+8in70Mo+PJ7zcPAAAAAAAAAAAAAABAv+L6peK6jfIGXvPpj+oCAAAA7pbiUZvFEzBG3fx//Y7hb8IoAAAAQNvak0vmV2G0R9FsWDUe3odRAAAAgLb1PsJ1GO2x9qjB9EkYBQAAAGhL0qfLxkOcvQqjAAAAADsSXz6IkvQivAMAAAAAAAAAAAAAAAAAAAAAAAAAAAAAAAAAAAAAAAAAAAAAAAAAAAAAAAAAAO6Ss/QkmmUvozh7FcXp/TAKAAAA0G2WPYpm6ePo7PxeGOmRzK+iJPsYXm/CKAAAAEDbLHux6iPMr8Joj6LZsGo8vA+jAAAAAG3rfYTrMNojmZ9Hs+xdvvOHKE6fhFEAAACAtiR9umw8FLdtAAAAANip+PJBlKQX4R0AAAAAAAAAAAAAAAAAAAAAAAAAAAAAAAAAAAAAAAAAAAAAAAAAAAAAAAAAAHCXnKUn0Sx7GcXZqyhO74dRAAAAgG6z7FE0Sx9HZ+f3wkiPZH4VJdnH8HoTRgEAAADaZtmLVR9hfhVGexTNhlXj4X0YBQAAAGhb7yNch9Eeyfw8mmXv8p0/RHH6JIwCAAAAtCXp02XjobhtAwAAAMBOxZcPoiS9CO8AAAAAAAAAAG6/8z9Ecfqf6PTiURgIzu9FcfY2Ovn738JArmusKcy3uvHE+qs4zp+/+EuUpO/75xlw+sUsz38W3rWdXv4jHPPXrY5TGTreVLueDwAAAA5SWaCn7cdhxOm/O4v204vPozj7b3T61z+GkYaq8ZA+CwO7N9i4KBskP7abKTe0i0ZJ3a7nAwAAgMO0cVXDj5tXC2xaIVE5gMbDoTcKNB4AAAC4E4rVDs3VC8WKhmIFRF9x3LvqYUTjoT538b/j9Kf89a+y2RGn/4tOLv+02Cf7JTRAGpdp1Mcbx2lvD6s5mpeANFd5bNjedbxyLD//0/SrtW1rzZgJ85Ua+1efAwAAAByngQZBVVx3NR76tg3NW6jnl4V4rRHQNX+135h7RLS2L8+p0YQY+b45X3Uu9eZL2cSpmgUT52vtn+tqCgEAAMDxGLgPQm9x35etiujqG/36KzQj6nNXRXx9rmKsWAWx6Rv/3nPLNbeXKzQaKwjqY0Pbm/NtOudqn6nzde2/6/tUAAAAwO9rq8ZD9Q19x6qGvm1Bfe5Nx1nc3LJqWKxWAhR6zy3XWdg3Vg/U9xna3pyv6/jbzLd6AkfHq+dzBAAAgMN14I2HpXCeRRG+acVAU6uwP4LGQ3N/AAAAOG5bNR56srtuPFRqxxzKtAr7i8+j5hM6yuZAaGQMbW/O13X8+tjU+br2BwAAgKN0lp5Es+xlXsS/ygvhb/MCuLtB0FVcV/q27aLxUC/SK2v7TW2aLM+p+2aPw+/Xj9d1zuvnN22+ant91YNmBAAAAIdilj2KZunj6CyvZwcl86u8oK3uIfB2rdit6yquK72XBiyL7O1WPCwK79q9DhpF+PIeEFUxX9M5Z3Ve1XzN3MD2+vG65m+NTZiv1Nxf0wEAAIADMMterGrVebsGb0myN8vAafZzFGdvpxW4oUDetNoAAAAAuD3qfYQkuw6jPZL5eTTL3uU7f4ji9MniiQrNb/97lJdBuBEiAAAA3AlJ+nTZeChu2zDdlBUM5b0JJq6QAAAAAI5afPkgStKL8A4AAAAAAAAA4PZrXmoRHvW4vH6j/ljLCZdalPeOCHMsXof/lIaux3jWrf5Mu/mznH4xy+f5LLzb3q7nAwAAgK2t3VyyajrUbjZZPPaxfjPJMTeXLB+32Sjgq8djHvLTMHobD+Gz2dX5b3qM6E3tej4AAADYXmMFw6I5sP5tfqugHboZZc/2ZhPj0PQ1Hg69UaDxAAAAwMEpVyYMNAK6CtreVQ+h8ZCkz8JAj2rfcDlGq+hvbG899rNne3Xep+lX+bZflvusNUTWLiv5NTrN/tk+h1w5V22O1QqRm51fe75nI893/Hylxv4bV3MAAADAzlVF6UCDoGuVQlUkb/p2vbqsYq0Ibloef1WsrzVCmtublzq0tq+/r4rx+rmvXQKyvKykKtIX70eveBg4/qjzq803fL7T5mvtnxvTaAIAAIDdaBbyHYpCtfNGiiOyhUU+NCDKJkStCO66rKE2b6uQbujK18eqQr5+jvU5O/P1Qr+heT5Dxx91fh2Nh0nn2zNf1/5jf24AAACwvYEitGoadG5ffps+4nKKSjhe9Y17qylRf+XzdhbONeX2xrf39eK7WYgX1gr5osnQkY/TnzqP2VnY9xx/6vk13xe2mW/o8wUAAIDfVk/jobi8oveRkTdpPOTWCumOwr9O42G7+YY+XwAAAPhtbWg8lAVrT8Ff6mladBXQlWYh3dfc6Jun0JUvi/MNlx4Umsdv/jm7xirN+YaOP7S9Od+Y850yX9f+AAAA8Js7S0+iWfYyirNXedH6bV6srlYtdBW/XYb261wxseHmiPVv5deK5Q37j30/VMhXzZNVPlwKMrLxsO35NZs3w+c7bb5q+8bPFwAAAEaaXT6MZunj6CyvPQcl86u8+Kyu93+7Xpj23BegvrphzDL+zrmal2ZUxfNynw3NimU+FNmVnu2DhXyhaj6EY296nGaha75tzq+waNAsxsed7/j5Ss39NR0AAACYKJk/X9WV80bd2yXJ3iwDp9nPeeH9dloxGorZrsssAAAAgNul3kdIsg9htEcyP49m2bty5zh9sliZ0Pymvkd5XwE3LQQAAIA7IUmfLhsPxW0bpgsrGOLLb/JJvssn+Tps6FBemtC9QqK41mMw3+O25IsfyE3I7zmfPZKff+/z2zY/fzbumrcG+S3zlw/z/Gt5+S3zz+WPMJ+kF/Llfz99ftvkZ9mL6OzhJ2F0PPkt8/Pz/HUlf0T5+PJB+XO/sTi9n/+fplo28bH8JTCFvLz83c2fXZzJ1/Pp47BlHPkt8+lJnruWD/mpzXN5efk7nM8LdflVvmheTiG/i/x7+ZAviv8p9p2/seIf2tVBi1dxCcYU8vLytyg/8Rd32fmUX70mrpqQ3zLfaJzd+fz8edgyjry8/O3JTy48ysaF/DI//yZsGUd+F/lV4+Ku56deurDv/I0tOh6vw4Ffl++nkg/5+fc3W+oiv9d88YhZ+ZDP/0M0lby8/BHn838syef57IdyBc5U8vvNF8X64h/P8qdffhpGx5OXlz/m/LO95gEAAAAAAAAAAAAAAAAAAAAAAAAAAAAAAAAAAADg9xJF/wdccKbnsKUgmAAAAABJRU5ErkJggg==&quot;&#10;}"/>
  <p:tag name="UPSLIDETOCOPTIONS" val="&lt;?xml version=&quot;1.0&quot; encoding=&quot;utf-16&quot;?&gt;&#10;&lt;TocContentOptions xmlns:xsd=&quot;http://www.w3.org/2001/XMLSchema&quot; xmlns:xsi=&quot;http://www.w3.org/2001/XMLSchema-instance&quot;&gt;&#10;  &lt;TocSlidesOptions&gt;&#10;    &lt;ContainsSubSectionTitles&gt;true&lt;/ContainsSubSectionTitles&gt;&#10;    &lt;ContainsSlideTitles&gt;true&lt;/ContainsSlideTitles&gt;&#10;    &lt;ContainsParentLessSlidesTitles&gt;false&lt;/ContainsParentLessSlidesTitles&gt;&#10;    &lt;ContainsPrentLessSubsections&gt;tru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true&lt;/ContainsOwnSlide&gt;&#10;    &lt;ContainsOtherSections&gt;false&lt;/ContainsOtherSections&gt;&#10;    &lt;ContainsOthersSubsection&gt;false&lt;/ContainsOthersSubsection&gt;&#10;    &lt;containsAppendix&gt;true&lt;/containsAppendix&gt;&#10;    &lt;containsUnnumberedSections&gt;true&lt;/containsUnnumberedSections&gt;&#10;    &lt;SlideTitle /&gt;&#10;  &lt;/SectionSlideOptions&gt;&#10;  &lt;SubSectionSlideOptions&gt;&#10;    &lt;ContainsOtherSubsections&gt;false&lt;/ContainsOtherSubsections&gt;&#10;    &lt;ContainsOwnSlides&gt;true&lt;/ContainsOwnSlides&gt;&#10;    &lt;ContainsParentSection&gt;false&lt;/ContainsParentSection&gt;&#10;    &lt;ContainsOtherSections&gt;false&lt;/ContainsOtherSections&gt;&#10;    &lt;containsAppendix&gt;true&lt;/containsAppendix&gt;&#10;    &lt;containsUnnumberedSections&gt;true&lt;/containsUnnumberedSections&gt;&#10;    &lt;SlideTitle /&gt;&#10;  &lt;/SubSectionSlideOptions&gt;&#10;  &lt;UsedSlideLayouts&gt;&#10;    &lt;TocSlidesLayout&gt;&#10;      &lt;DesignName&gt;Amundi EN&lt;/DesignName&gt;&#10;      &lt;LayoutName&gt;Contents&lt;/LayoutName&gt;&#10;    &lt;/TocSlidesLayout&gt;&#10;    &lt;SectionLayout&gt;&#10;      &lt;DesignName&gt;Amundi EN&lt;/DesignName&gt;&#10;      &lt;LayoutName&gt;Chapter&lt;/LayoutName&gt;&#10;    &lt;/SectionLayout&gt;&#10;    &lt;SubsectionLayout&gt;&#10;      &lt;DesignName&gt;Amundi EN&lt;/DesignName&gt;&#10;      &lt;LayoutName&gt;Chapter&lt;/LayoutName&gt;&#10;    &lt;/SubsectionLayout&gt;&#10;    &lt;AppendixLayout&gt;&#10;      &lt;DesignName /&gt;&#10;      &lt;LayoutName /&gt;&#10;    &lt;/AppendixLayout&gt;&#10;    &lt;TitleSliLayout&gt;&#10;      &lt;DesignName&gt;Amundi EN&lt;/DesignName&gt;&#10;      &lt;LayoutName&gt;Cover - 1&lt;/LayoutName&gt;&#10;    &lt;/TitleSliLayout&gt;&#10;  &lt;/UsedSlideLayouts&gt;&#10;  &lt;ActiveReminders&gt;&#10;    &lt;ReminderScriptList&gt;&#10;      &lt;ReminderScript&gt;&#10;        &lt;Key xsi:type=&quot;xsd:string&quot;&gt;Reminder23/02/2024 09:49:08232968523&lt;/Key&gt;&#10;        &lt;Value xsi:type=&quot;xsd:string&quot;&gt;&amp;lt;%SectionNum%&amp;gt;&amp;lt;%DotIfSecNum%&amp;gt;&amp;lt;%SpaceIfSecNum%&amp;gt;&amp;lt;%SectionName%&amp;gt;&amp;lt;%SpaceIfInSubSec%&amp;gt;&amp;lt;%TiretIfInSubSec%&amp;gt;&amp;lt;%SpaceIfInSubSec%&amp;gt;&amp;lt;%SubSectionNum%&amp;gt;&amp;lt;%DotIfSubSecNum%&amp;gt;&amp;lt;%SpaceIfSubSecNum%&amp;gt;&amp;lt;%SubSectionName%&amp;gt;&lt;/Value&gt;&#10;      &lt;/ReminderScript&gt;&#10;    &lt;/ReminderScriptList&gt;&#10;    &lt;MigrationVersion&gt;6.9.0.1&lt;/MigrationVersion&gt;&#10;  &lt;/ActiveReminders&gt;&#10;  &lt;HardRefreshRequired&gt;true&lt;/HardRefreshRequired&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1&lt;/Shading&gt;&#10;      &lt;/nonCurrentItemAttenuation&gt;&#10;      &lt;ForceDisplayTOCOnTwocolumns&gt;false&lt;/ForceDisplayTOCOnTwocolumns&gt;&#10;      &lt;DisplayTOCOnTwocolumns&gt;true&lt;/DisplayTOCOnTwocolumns&gt;&#10;      &lt;Scripts&gt;&#10;        &lt;BeforeSubSecTitle /&gt;&#10;        &lt;BeforeSlideIndex /&gt;&#10;        &lt;AfterSecNum&gt;.&lt;/AfterSecNum&gt;&#10;        &lt;BeforeSecNum /&gt;&#10;        &lt;ZeroBeforeSecNum&gt;true&lt;/ZeroBeforeSecNum&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true&lt;/UseManualSpacing&gt;&#10;        &lt;ManualSpacing&gt;&#10;          &lt;SpaceBeforeSections&gt;12&lt;/SpaceBeforeSections&gt;&#10;          &lt;SpaceBeforeSubSections&gt;3&lt;/SpaceBeforeSubSections&gt;&#10;          &lt;SpaceBeforeSlides&gt;1&lt;/SpaceBeforeSlides&gt;&#10;        &lt;/ManualSpacing&gt;&#10;        &lt;ManualSpacingSections&gt;&#10;          &lt;SpaceBeforeSections&gt;0&lt;/SpaceBeforeSections&gt;&#10;          &lt;SpaceBeforeSubSections&gt;2&lt;/SpaceBeforeSubSections&gt;&#10;          &lt;SpaceBeforeSlides&gt;1&lt;/SpaceBeforeSlides&gt;&#10;        &lt;/ManualSpacingSections&gt;&#10;        &lt;ManualSpacingSubSections&gt;&#10;          &lt;SpaceBeforeSections&gt;0&lt;/SpaceBeforeSections&gt;&#10;          &lt;SpaceBeforeSubSections&gt;0&lt;/SpaceBeforeSubSections&gt;&#10;          &lt;SpaceBeforeSlides&gt;2&lt;/SpaceBeforeSlides&gt;&#10;        &lt;/ManualSpacingSubSections&gt;&#10;        &lt;UseSpecificSpacingForSecDivider&gt;true&lt;/UseSpecificSpacingForSecDivider&gt;&#10;        &lt;UseSpecificSpacingForSubSecDivider&gt;true&lt;/UseSpecificSpacingForSubSecDivider&gt;&#10;      &lt;/ManVerticalSpacing&gt;&#10;    &lt;/CustomBaseAlgoOptions&gt;&#10;  &lt;/CustomAlgoOptions&gt;&#10;  &lt;UserPresentationOptions&gt;&#10;    &lt;SubSectionsHaveSlide xsi:nil=&quot;true&quot; /&gt;&#10;    &lt;SectionDividersContainOwnSubSections&gt;true&lt;/SectionDividersContainOwnSubSections&gt;&#10;    &lt;SectionDividersContainOwnSlideTitles&gt;false&lt;/SectionDividersContainOwnSlideTitles&gt;&#10;    &lt;SubSectionDividersContainOwnSlideTitles&gt;false&lt;/SubSectionDividersContainOwnSlideTitles&gt;&#10;    &lt;TOCSlidesContainSubsectionTitles&gt;true&lt;/TOCSlidesContainSubsectionTitles&gt;&#10;    &lt;TOCSlidesContainSlideTitles&gt;false&lt;/TOCSlidesContainSlideTitles&gt;&#10;    &lt;DisplayRemindersOnSlides&gt;false&lt;/DisplayRemindersOnSlides&gt;&#10;    &lt;SectionsHaveSlide&gt;true&lt;/SectionsHaveSlide&gt;&#10;    &lt;DoNotCountHiddenSlidesInPagination&gt;false&lt;/DoNotCountHiddenSlidesInPagination&gt;&#10;  &lt;/UserPresentationOptions&gt;&#10;  &lt;XmlSubSectionsHaveSlide&gt;true&lt;/XmlSubSectionsHaveSlide&gt;&#10;  &lt;AllowDuplicateTitleSlides&gt;true&lt;/AllowDuplicateTitleSlides&gt;&#10;  &lt;ShowEmptySlideTitles&gt;false&lt;/ShowEmptySlideTitles&gt;&#10;  &lt;NumberingOption&gt;&#10;    &lt;NumType&gt;FullArabic&lt;/NumType&gt;&#10;  &lt;/NumberingOption&gt;&#10;  &lt;NumberingOptionForAppendix&gt;&#10;    &lt;NumType&gt;ArabicAndCapitalLetters&lt;/NumType&gt;&#10;  &lt;/NumberingOptionForAppendix&gt;&#10;&lt;/TocContentOptions&gt;"/>
  <p:tag name="FOOTERSCRIPT" val="&lt;%Title%&gt; | &lt;%Month YYYY%&gt;"/>
</p:tagLst>
</file>

<file path=ppt/tags/tag2.xml><?xml version="1.0" encoding="utf-8"?>
<p:tagLst xmlns:a="http://schemas.openxmlformats.org/drawingml/2006/main" xmlns:r="http://schemas.openxmlformats.org/officeDocument/2006/relationships" xmlns:p="http://schemas.openxmlformats.org/presentationml/2006/main">
  <p:tag name="UPSLIDESHAPELIBITEMID" val="7412f3ab-9391-4698-af86-9c740d7e3574"/>
  <p:tag name="UPSLIDESHAPELIBITEMEDITIONDATE" val="638334078689995983"/>
  <p:tag name="UPSLIDESHAPELIBITEMLASTCREATOR" val="fitzgibb"/>
  <p:tag name="UPSLIDESHAPELIBITEMNAME" val="AF Protect 90"/>
  <p:tag name="UPSLIDESTOREDSHAPELOCATION" val="s:\upslide_repository\common\Fund Icons\Balanced.lib"/>
</p:tagLst>
</file>

<file path=ppt/tags/tag3.xml><?xml version="1.0" encoding="utf-8"?>
<p:tagLst xmlns:a="http://schemas.openxmlformats.org/drawingml/2006/main" xmlns:r="http://schemas.openxmlformats.org/officeDocument/2006/relationships" xmlns:p="http://schemas.openxmlformats.org/presentationml/2006/main">
  <p:tag name="UPSLIDESLIDELIBITEMNAME" val="AMUNDI FUNDS GLOBAL AGGREGATE BOND"/>
  <p:tag name="UPSLIDESLIDELIBITEMLASTCREATOR" val="dlowry"/>
  <p:tag name="UPSLIDESLIDELIBITEMEDITIONDATE" val="638536213396554211"/>
  <p:tag name="UPSLIDESLIDELIBITEMINSERTIONID" val="64c7d986-0b72-4ec9-b4ff-e5f6c46467b6"/>
  <p:tag name="UPSLIDESLIDELIBRARYITEMPARTINDEX" val="1"/>
  <p:tag name="UPSLIDESLIDELIBRARYITEMID" val="1efd18b3-c872-46ac-8dde-6eb3fbeeb477"/>
  <p:tag name="UPSLIDESTOREDSLIDELOCATION" val="s:\upslide_repository\marketing rc marcom (dublin)\Marcomms\iii_Pitchbooks\F _ Fixed Income\Amundi Funds Global Aggregate Bond\Amundi_Funds_Global_Aggregate_Bond_DL_Upslide_V1.pptlib"/>
  <p:tag name="UPSLIDEINDIVIDUALSLIDE" val="True"/>
</p:tagLst>
</file>

<file path=ppt/tags/tag4.xml><?xml version="1.0" encoding="utf-8"?>
<p:tagLst xmlns:a="http://schemas.openxmlformats.org/drawingml/2006/main" xmlns:r="http://schemas.openxmlformats.org/officeDocument/2006/relationships" xmlns:p="http://schemas.openxmlformats.org/presentationml/2006/main">
  <p:tag name="UPSLIDESHAPELIBITEMID" val="7412f3ab-9391-4698-af86-9c740d7e3574"/>
  <p:tag name="UPSLIDESHAPELIBITEMEDITIONDATE" val="638334078689995983"/>
  <p:tag name="UPSLIDESHAPELIBITEMLASTCREATOR" val="fitzgibb"/>
  <p:tag name="UPSLIDESHAPELIBITEMNAME" val="AF Protect 90"/>
  <p:tag name="UPSLIDESTOREDSHAPELOCATION" val="s:\upslide_repository\common\Fund Icons\Balanced.lib"/>
</p:tagLst>
</file>

<file path=ppt/tags/tag5.xml><?xml version="1.0" encoding="utf-8"?>
<p:tagLst xmlns:a="http://schemas.openxmlformats.org/drawingml/2006/main" xmlns:r="http://schemas.openxmlformats.org/officeDocument/2006/relationships" xmlns:p="http://schemas.openxmlformats.org/presentationml/2006/main">
  <p:tag name="UPSLIDESHAPELIBITEMID" val="7412f3ab-9391-4698-af86-9c740d7e3574"/>
  <p:tag name="UPSLIDESHAPELIBITEMEDITIONDATE" val="638334078689995983"/>
  <p:tag name="UPSLIDESHAPELIBITEMLASTCREATOR" val="fitzgibb"/>
  <p:tag name="UPSLIDESHAPELIBITEMNAME" val="AF Protect 90"/>
  <p:tag name="UPSLIDESTOREDSHAPELOCATION" val="s:\upslide_repository\common\Fund Icons\Balanced.lib"/>
</p:tagLst>
</file>

<file path=ppt/theme/theme1.xml><?xml version="1.0" encoding="utf-8"?>
<a:theme xmlns:a="http://schemas.openxmlformats.org/drawingml/2006/main" name="1_ThemeAmundi">
  <a:themeElements>
    <a:clrScheme name="Custom 22">
      <a:dk1>
        <a:srgbClr val="001C4B"/>
      </a:dk1>
      <a:lt1>
        <a:srgbClr val="FFFFFF"/>
      </a:lt1>
      <a:dk2>
        <a:srgbClr val="646464"/>
      </a:dk2>
      <a:lt2>
        <a:srgbClr val="E7E6E6"/>
      </a:lt2>
      <a:accent1>
        <a:srgbClr val="00A0E3"/>
      </a:accent1>
      <a:accent2>
        <a:srgbClr val="004F9F"/>
      </a:accent2>
      <a:accent3>
        <a:srgbClr val="38B2B6"/>
      </a:accent3>
      <a:accent4>
        <a:srgbClr val="E6325E"/>
      </a:accent4>
      <a:accent5>
        <a:srgbClr val="F07D00"/>
      </a:accent5>
      <a:accent6>
        <a:srgbClr val="C19134"/>
      </a:accent6>
      <a:hlink>
        <a:srgbClr val="00A0E3"/>
      </a:hlink>
      <a:folHlink>
        <a:srgbClr val="00A0E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_ThemeAmundi" id="{0787F253-E905-2543-801F-00A19C59221E}" vid="{287D3B24-CFD2-8E49-97F2-268578BCA3C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7934881-4B9C-4818-8AA1-A2B56CBBC1B6}">
  <we:reference id="44590066-88e0-4f8f-bbf0-3d65ae68fb9d" version="1.0.0.0" store="\\ad-its.credit-agricole.fr\dfs\APPS\Office_Addins" storeType="Filesystem"/>
  <we:alternateReferences/>
  <we:properties>
    <we:property name="documentUniqueId" value="&quot;e9f40d67-d7ee-44fd-bcfe-9c1207ea802e&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4618f58c-6c8f-4135-8e20-457c39bedf7c" Name="System" ContentType="XML" MajorVersion="0" MinorVersion="1" isLocalCopy="False" IsBaseObject="False" DataSourceId="3cad8dce-aa05-4b8d-b5b7-2c502490ec1a" DataSourceMajorVersion="0" DataSourceMinorVersion="1"/>
</file>

<file path=customXml/item10.xml><?xml version="1.0" encoding="utf-8"?>
<ct:contentTypeSchema xmlns:ct="http://schemas.microsoft.com/office/2006/metadata/contentType" xmlns:ma="http://schemas.microsoft.com/office/2006/metadata/properties/metaAttributes" ct:_="" ma:_="" ma:contentTypeName="Document" ma:contentTypeID="0x010100C6A39164992AF24E97B80BD49A7278D7" ma:contentTypeVersion="14" ma:contentTypeDescription="Crée un document." ma:contentTypeScope="" ma:versionID="ba1f6f2077ac0488c21d032c780bb30c">
  <xsd:schema xmlns:xsd="http://www.w3.org/2001/XMLSchema" xmlns:xs="http://www.w3.org/2001/XMLSchema" xmlns:p="http://schemas.microsoft.com/office/2006/metadata/properties" xmlns:ns3="adc1e61a-9cb4-4fd5-af72-36395a140482" xmlns:ns4="5299e4b1-2ce1-40ba-9226-e6232c52ed84" targetNamespace="http://schemas.microsoft.com/office/2006/metadata/properties" ma:root="true" ma:fieldsID="bcba9d9e7035256731a8d5f64b776933" ns3:_="" ns4:_="">
    <xsd:import namespace="adc1e61a-9cb4-4fd5-af72-36395a140482"/>
    <xsd:import namespace="5299e4b1-2ce1-40ba-9226-e6232c52ed84"/>
    <xsd:element name="properties">
      <xsd:complexType>
        <xsd:sequence>
          <xsd:element name="documentManagement">
            <xsd:complexType>
              <xsd:all>
                <xsd:element ref="ns3:SharedWithUsers" minOccurs="0"/>
                <xsd:element ref="ns3:SharedWithDetails" minOccurs="0"/>
                <xsd:element ref="ns3:SharingHintHash" minOccurs="0"/>
                <xsd:element ref="ns4:_activity"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ObjectDetectorVersions" minOccurs="0"/>
                <xsd:element ref="ns4:MediaServiceGenerationTime" minOccurs="0"/>
                <xsd:element ref="ns4:MediaServiceEventHashCode"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1e61a-9cb4-4fd5-af72-36395a140482"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99e4b1-2ce1-40ba-9226-e6232c52ed84" elementFormDefault="qualified">
    <xsd:import namespace="http://schemas.microsoft.com/office/2006/documentManagement/types"/>
    <xsd:import namespace="http://schemas.microsoft.com/office/infopath/2007/PartnerControls"/>
    <xsd:element name="_activity" ma:index="11"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Definition name="Computed" displayName="Computed" id="753832d9-2ee9-4cf6-9ec7-7ea3b6bfbfc0" isdomainofvalue="False" dataSourceId="7f048af7-ed51-4163-8a78-5503d91e24b0"/>
</file>

<file path=customXml/item3.xml><?xml version="1.0" encoding="utf-8"?>
<VariableList UniqueId="753832d9-2ee9-4cf6-9ec7-7ea3b6bfbfc0" Name="Computed" ContentType="XML" MajorVersion="0" MinorVersion="1" isLocalCopy="False" IsBaseObject="False" DataSourceId="7f048af7-ed51-4163-8a78-5503d91e24b0" DataSourceMajorVersion="0" DataSourceMinorVersion="1"/>
</file>

<file path=customXml/item4.xml><?xml version="1.0" encoding="utf-8"?>
<p:properties xmlns:p="http://schemas.microsoft.com/office/2006/metadata/properties" xmlns:xsi="http://www.w3.org/2001/XMLSchema-instance" xmlns:pc="http://schemas.microsoft.com/office/infopath/2007/PartnerControls">
  <documentManagement>
    <_activity xmlns="5299e4b1-2ce1-40ba-9226-e6232c52ed84" xsi:nil="true"/>
  </documentManagement>
</p:properties>
</file>

<file path=customXml/item5.xml><?xml version="1.0" encoding="utf-8"?>
<AllExternalAdhocVariableMappings/>
</file>

<file path=customXml/item6.xml><?xml version="1.0" encoding="utf-8"?>
<VariableListDefinition name="System" displayName="System" id="4618f58c-6c8f-4135-8e20-457c39bedf7c" isdomainofvalue="False" dataSourceId="3cad8dce-aa05-4b8d-b5b7-2c502490ec1a"/>
</file>

<file path=customXml/item7.xml><?xml version="1.0" encoding="utf-8"?>
<VariableListDefinition name="AD_HOC" displayName="AD_HOC" id="75bc6b0f-3552-4b85-bacc-b7c8f2473fb8" isdomainofvalue="False" dataSourceId="6add9c88-0167-4441-9626-3f876b4b4f1b"/>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VariableList UniqueId="75bc6b0f-3552-4b85-bacc-b7c8f2473fb8" Name="AD_HOC" ContentType="XML" MajorVersion="0" MinorVersion="1" isLocalCopy="False" IsBaseObject="False" DataSourceId="6add9c88-0167-4441-9626-3f876b4b4f1b" DataSourceMajorVersion="0" DataSourceMinorVersion="1"/>
</file>

<file path=customXml/itemProps1.xml><?xml version="1.0" encoding="utf-8"?>
<ds:datastoreItem xmlns:ds="http://schemas.openxmlformats.org/officeDocument/2006/customXml" ds:itemID="{26035E5A-EE55-4CC9-9089-5FC293C4220C}">
  <ds:schemaRefs/>
</ds:datastoreItem>
</file>

<file path=customXml/itemProps10.xml><?xml version="1.0" encoding="utf-8"?>
<ds:datastoreItem xmlns:ds="http://schemas.openxmlformats.org/officeDocument/2006/customXml" ds:itemID="{94A9E7A9-C0A9-412F-A0EB-7981A0452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1e61a-9cb4-4fd5-af72-36395a140482"/>
    <ds:schemaRef ds:uri="5299e4b1-2ce1-40ba-9226-e6232c52ed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4646F8-6DD8-41FD-8938-95DBE5ABE47E}">
  <ds:schemaRefs/>
</ds:datastoreItem>
</file>

<file path=customXml/itemProps3.xml><?xml version="1.0" encoding="utf-8"?>
<ds:datastoreItem xmlns:ds="http://schemas.openxmlformats.org/officeDocument/2006/customXml" ds:itemID="{8BD44AA6-246D-408D-B664-A564E0D65A1F}">
  <ds:schemaRefs/>
</ds:datastoreItem>
</file>

<file path=customXml/itemProps4.xml><?xml version="1.0" encoding="utf-8"?>
<ds:datastoreItem xmlns:ds="http://schemas.openxmlformats.org/officeDocument/2006/customXml" ds:itemID="{11F35D1D-8FE9-4EF2-AEA0-5DE6D8353916}">
  <ds:schemaRefs>
    <ds:schemaRef ds:uri="http://purl.org/dc/dcmitype/"/>
    <ds:schemaRef ds:uri="http://purl.org/dc/elements/1.1/"/>
    <ds:schemaRef ds:uri="http://schemas.microsoft.com/office/2006/documentManagement/types"/>
    <ds:schemaRef ds:uri="http://purl.org/dc/terms/"/>
    <ds:schemaRef ds:uri="5299e4b1-2ce1-40ba-9226-e6232c52ed84"/>
    <ds:schemaRef ds:uri="http://schemas.microsoft.com/office/2006/metadata/properties"/>
    <ds:schemaRef ds:uri="http://schemas.microsoft.com/office/infopath/2007/PartnerControls"/>
    <ds:schemaRef ds:uri="http://schemas.openxmlformats.org/package/2006/metadata/core-properties"/>
    <ds:schemaRef ds:uri="adc1e61a-9cb4-4fd5-af72-36395a140482"/>
    <ds:schemaRef ds:uri="http://www.w3.org/XML/1998/namespace"/>
  </ds:schemaRefs>
</ds:datastoreItem>
</file>

<file path=customXml/itemProps5.xml><?xml version="1.0" encoding="utf-8"?>
<ds:datastoreItem xmlns:ds="http://schemas.openxmlformats.org/officeDocument/2006/customXml" ds:itemID="{D2F1A49E-4B4C-49F6-934A-90B9D1846A79}">
  <ds:schemaRefs/>
</ds:datastoreItem>
</file>

<file path=customXml/itemProps6.xml><?xml version="1.0" encoding="utf-8"?>
<ds:datastoreItem xmlns:ds="http://schemas.openxmlformats.org/officeDocument/2006/customXml" ds:itemID="{C3F53A05-D66A-4961-8A6A-F6632A10DDA1}">
  <ds:schemaRefs/>
</ds:datastoreItem>
</file>

<file path=customXml/itemProps7.xml><?xml version="1.0" encoding="utf-8"?>
<ds:datastoreItem xmlns:ds="http://schemas.openxmlformats.org/officeDocument/2006/customXml" ds:itemID="{FBD5D5EC-F13E-4AEB-8D6D-A14DE36E6B5B}">
  <ds:schemaRefs/>
</ds:datastoreItem>
</file>

<file path=customXml/itemProps8.xml><?xml version="1.0" encoding="utf-8"?>
<ds:datastoreItem xmlns:ds="http://schemas.openxmlformats.org/officeDocument/2006/customXml" ds:itemID="{52AEE71D-3A54-4974-9943-906F5C48B523}">
  <ds:schemaRefs>
    <ds:schemaRef ds:uri="http://schemas.microsoft.com/sharepoint/v3/contenttype/forms"/>
  </ds:schemaRefs>
</ds:datastoreItem>
</file>

<file path=customXml/itemProps9.xml><?xml version="1.0" encoding="utf-8"?>
<ds:datastoreItem xmlns:ds="http://schemas.openxmlformats.org/officeDocument/2006/customXml" ds:itemID="{79DFAADB-6F50-4CC2-B815-B73D695CB847}">
  <ds:schemaRefs/>
</ds:datastoreItem>
</file>

<file path=docProps/app.xml><?xml version="1.0" encoding="utf-8"?>
<Properties xmlns="http://schemas.openxmlformats.org/officeDocument/2006/extended-properties" xmlns:vt="http://schemas.openxmlformats.org/officeDocument/2006/docPropsVTypes">
  <Template>UpSlideTemplate</Template>
  <TotalTime>0</TotalTime>
  <Words>6988</Words>
  <Application>Microsoft Office PowerPoint</Application>
  <PresentationFormat>On-screen Show (16:9)</PresentationFormat>
  <Paragraphs>439</Paragraphs>
  <Slides>28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Avenir Medium</vt:lpstr>
      <vt:lpstr>CambriaMath</vt:lpstr>
      <vt:lpstr>LucidaGrande-Bold</vt:lpstr>
      <vt:lpstr>Arial</vt:lpstr>
      <vt:lpstr>Arial Narrow</vt:lpstr>
      <vt:lpstr>Calibri</vt:lpstr>
      <vt:lpstr>Noto Sans</vt:lpstr>
      <vt:lpstr>Symbol</vt:lpstr>
      <vt:lpstr>Tahoma</vt:lpstr>
      <vt:lpstr>Wingdings</vt:lpstr>
      <vt:lpstr>1_ThemeAmundi</vt:lpstr>
      <vt:lpstr>Amundi Funds  Protect 90</vt:lpstr>
      <vt:lpstr>Why Amundi?</vt:lpstr>
      <vt:lpstr>A diversified protected investment, bringing together the expertise of two well-established and experienced teams</vt:lpstr>
      <vt:lpstr>The investment teams</vt:lpstr>
      <vt:lpstr>A successful worldwide distribution of the strategy</vt:lpstr>
      <vt:lpstr>Market opportunities</vt:lpstr>
      <vt:lpstr>In a complex and uncertain environment, investors look for protection</vt:lpstr>
      <vt:lpstr>Why this fund?</vt:lpstr>
      <vt:lpstr>A new generation of protected investment</vt:lpstr>
      <vt:lpstr>The key points of Amundi Funds Protect 90</vt:lpstr>
      <vt:lpstr>Our investment process &amp; philosophy</vt:lpstr>
      <vt:lpstr>Search for performance</vt:lpstr>
      <vt:lpstr>Partial and permanent capital protection¹</vt:lpstr>
      <vt:lpstr>The sub-fund’s behavior depending on the markets</vt:lpstr>
      <vt:lpstr>Positioning and performance</vt:lpstr>
      <vt:lpstr>Key figures - asset allocation¹</vt:lpstr>
      <vt:lpstr>Amundi Funds Protect 90 - Share Class A2 EUR (C) - Performance</vt:lpstr>
      <vt:lpstr>Amundi Funds Protect 90</vt:lpstr>
      <vt:lpstr>Amundi Funds Protect 90 </vt:lpstr>
      <vt:lpstr>What are the costs?</vt:lpstr>
      <vt:lpstr>What are the costs?</vt:lpstr>
      <vt:lpstr>Summary</vt:lpstr>
      <vt:lpstr>Key Points</vt:lpstr>
      <vt:lpstr>Appendix</vt:lpstr>
      <vt:lpstr>An experienced and stable management team</vt:lpstr>
      <vt:lpstr>Important information 1/3</vt:lpstr>
      <vt:lpstr>Important information 2/3</vt:lpstr>
      <vt:lpstr>Important information 3/3</vt:lpstr>
    </vt:vector>
  </TitlesOfParts>
  <Company>AMUNDI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AMUNDI FUNDS GLOBAL AGGREGATE BOND</dc:title>
  <dc:creator>mcsweeney</dc:creator>
  <cp:lastModifiedBy>De Malherbe Isabelle (AMUNDI)</cp:lastModifiedBy>
  <cp:revision>673</cp:revision>
  <dcterms:created xsi:type="dcterms:W3CDTF">2024-07-10T09:26:29Z</dcterms:created>
  <dcterms:modified xsi:type="dcterms:W3CDTF">2025-12-17T11:35:37Z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0x010100C6A39164992AF24E97B80BD49A7278D7</vt:lpwstr>
  </property>
  <property fmtid="{D5CDD505-2E9C-101B-9397-08002B2CF9AE}" pid="3" name="_NewReviewCycle">
    <vt:lpwstr/>
  </property>
  <property fmtid="{D5CDD505-2E9C-101B-9397-08002B2CF9AE}" pid="4" name="MediaServiceImageTags">
    <vt:lpwstr/>
  </property>
  <property fmtid="{D5CDD505-2E9C-101B-9397-08002B2CF9AE}" pid="5" name="MSIP_Label_feee938f-4a94-486a-a97b-b0ea29e4d686_Enabled">
    <vt:lpwstr>true</vt:lpwstr>
  </property>
  <property fmtid="{D5CDD505-2E9C-101B-9397-08002B2CF9AE}" pid="6" name="MSIP_Label_feee938f-4a94-486a-a97b-b0ea29e4d686_SetDate">
    <vt:lpwstr>2024-12-17T12:03:32Z</vt:lpwstr>
  </property>
  <property fmtid="{D5CDD505-2E9C-101B-9397-08002B2CF9AE}" pid="7" name="MSIP_Label_feee938f-4a94-486a-a97b-b0ea29e4d686_Method">
    <vt:lpwstr>Privileged</vt:lpwstr>
  </property>
  <property fmtid="{D5CDD505-2E9C-101B-9397-08002B2CF9AE}" pid="8" name="MSIP_Label_feee938f-4a94-486a-a97b-b0ea29e4d686_Name">
    <vt:lpwstr>C2</vt:lpwstr>
  </property>
  <property fmtid="{D5CDD505-2E9C-101B-9397-08002B2CF9AE}" pid="9" name="MSIP_Label_feee938f-4a94-486a-a97b-b0ea29e4d686_SiteId">
    <vt:lpwstr>a5c34232-eadc-4609-bff3-dd6fcdae3fe2</vt:lpwstr>
  </property>
  <property fmtid="{D5CDD505-2E9C-101B-9397-08002B2CF9AE}" pid="10" name="MSIP_Label_feee938f-4a94-486a-a97b-b0ea29e4d686_ActionId">
    <vt:lpwstr>cf72858b-dff0-4873-859b-f591ee318378</vt:lpwstr>
  </property>
  <property fmtid="{D5CDD505-2E9C-101B-9397-08002B2CF9AE}" pid="11" name="MSIP_Label_feee938f-4a94-486a-a97b-b0ea29e4d686_ContentBits">
    <vt:lpwstr>0</vt:lpwstr>
  </property>
</Properties>
</file>